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3"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2" d="100"/>
          <a:sy n="92" d="100"/>
        </p:scale>
        <p:origin x="-1186"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Picture 7" descr="Droplets-S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1313259" y="1300786"/>
            <a:ext cx="6517482"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313259" y="3886201"/>
            <a:ext cx="6517482"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20B816D-743C-47E0-BAE2-69769877B0F0}" type="datetimeFigureOut">
              <a:rPr lang="ru-RU" smtClean="0"/>
              <a:t>11.03.2026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558155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46" y="4289374"/>
            <a:ext cx="7773324"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888558" y="698261"/>
            <a:ext cx="7366899"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331" y="5108728"/>
            <a:ext cx="7773339"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20B816D-743C-47E0-BAE2-69769877B0F0}" type="datetimeFigureOut">
              <a:rPr lang="ru-RU" smtClean="0"/>
              <a:t>11.03.2026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3147180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7773339"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685331" y="4204821"/>
            <a:ext cx="7773339"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20B816D-743C-47E0-BAE2-69769877B0F0}" type="datetimeFigureOut">
              <a:rPr lang="ru-RU" smtClean="0"/>
              <a:t>11.03.2026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16129893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3" name="Picture 12"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084659" y="872588"/>
            <a:ext cx="6977064" cy="2729915"/>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290484" y="3610032"/>
            <a:ext cx="6564224"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685331" y="4372797"/>
            <a:ext cx="7773339"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20B816D-743C-47E0-BAE2-69769877B0F0}" type="datetimeFigureOut">
              <a:rPr lang="ru-RU" smtClean="0"/>
              <a:t>11.03.2026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C4FFE0-B0BF-432F-A870-66952CE54327}" type="slidenum">
              <a:rPr lang="ru-RU" smtClean="0"/>
              <a:t>‹#›</a:t>
            </a:fld>
            <a:endParaRPr lang="ru-RU"/>
          </a:p>
        </p:txBody>
      </p:sp>
      <p:sp>
        <p:nvSpPr>
          <p:cNvPr id="11" name="TextBox 10"/>
          <p:cNvSpPr txBox="1"/>
          <p:nvPr/>
        </p:nvSpPr>
        <p:spPr>
          <a:xfrm>
            <a:off x="737626" y="887859"/>
            <a:ext cx="546888"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850130" y="3120015"/>
            <a:ext cx="553641"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448830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2138722"/>
            <a:ext cx="7773339"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685331" y="4662335"/>
            <a:ext cx="777333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20B816D-743C-47E0-BAE2-69769877B0F0}" type="datetimeFigureOut">
              <a:rPr lang="ru-RU" smtClean="0"/>
              <a:t>11.03.2026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1298980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4" name="Picture 13"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5" name="Title 1"/>
          <p:cNvSpPr>
            <a:spLocks noGrp="1"/>
          </p:cNvSpPr>
          <p:nvPr>
            <p:ph type="title"/>
          </p:nvPr>
        </p:nvSpPr>
        <p:spPr>
          <a:xfrm>
            <a:off x="685331" y="609600"/>
            <a:ext cx="7773339"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685331" y="2367093"/>
            <a:ext cx="2474232"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685331" y="2943356"/>
            <a:ext cx="2474232"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3339292" y="2367093"/>
            <a:ext cx="2468641"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3331012" y="2943356"/>
            <a:ext cx="2477513"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5979974" y="2367093"/>
            <a:ext cx="2478696" cy="576262"/>
          </a:xfrm>
        </p:spPr>
        <p:txBody>
          <a:bodyPr anchor="b">
            <a:noAutofit/>
          </a:bodyPr>
          <a:lstStyle>
            <a:lvl1pPr marL="0" indent="0" algn="ctr">
              <a:lnSpc>
                <a:spcPct val="7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5979974" y="2943356"/>
            <a:ext cx="247869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720B816D-743C-47E0-BAE2-69769877B0F0}" type="datetimeFigureOut">
              <a:rPr lang="ru-RU" smtClean="0"/>
              <a:t>11.03.2026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18788005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7" name="Picture 1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0" name="Title 1"/>
          <p:cNvSpPr>
            <a:spLocks noGrp="1"/>
          </p:cNvSpPr>
          <p:nvPr>
            <p:ph type="title"/>
          </p:nvPr>
        </p:nvSpPr>
        <p:spPr>
          <a:xfrm>
            <a:off x="685331" y="610772"/>
            <a:ext cx="7773339"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685331" y="4204820"/>
            <a:ext cx="2472307"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685331" y="2367093"/>
            <a:ext cx="2472307"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685331" y="4781082"/>
            <a:ext cx="2472307"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3332069" y="4204820"/>
            <a:ext cx="247637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3331011" y="2367093"/>
            <a:ext cx="2477514"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3331011" y="4781081"/>
            <a:ext cx="2477514"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5979974" y="4204820"/>
            <a:ext cx="2475511" cy="576262"/>
          </a:xfrm>
        </p:spPr>
        <p:txBody>
          <a:bodyPr anchor="b">
            <a:noAutofit/>
          </a:bodyPr>
          <a:lstStyle>
            <a:lvl1pPr marL="0" indent="0" algn="ctr">
              <a:lnSpc>
                <a:spcPct val="7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5979974" y="2367093"/>
            <a:ext cx="2478696"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5979880" y="4781079"/>
            <a:ext cx="2478790"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720B816D-743C-47E0-BAE2-69769877B0F0}" type="datetimeFigureOut">
              <a:rPr lang="ru-RU" smtClean="0"/>
              <a:t>11.03.2026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5943310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685331" y="2367094"/>
            <a:ext cx="7773339"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0B816D-743C-47E0-BAE2-69769877B0F0}" type="datetimeFigureOut">
              <a:rPr lang="ru-RU" smtClean="0"/>
              <a:t>11.03.2026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3092255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10" name="Picture 9"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Vertical Title 1"/>
          <p:cNvSpPr>
            <a:spLocks noGrp="1"/>
          </p:cNvSpPr>
          <p:nvPr>
            <p:ph type="title" orient="vert"/>
          </p:nvPr>
        </p:nvSpPr>
        <p:spPr>
          <a:xfrm>
            <a:off x="6543675" y="609602"/>
            <a:ext cx="1914995"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685331" y="609602"/>
            <a:ext cx="5744043"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0B816D-743C-47E0-BAE2-69769877B0F0}" type="datetimeFigureOut">
              <a:rPr lang="ru-RU" smtClean="0"/>
              <a:t>11.03.2026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3033128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20B816D-743C-47E0-BAE2-69769877B0F0}" type="datetimeFigureOut">
              <a:rPr lang="ru-RU" smtClean="0"/>
              <a:t>11.03.2026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3047821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8" name="Picture 7"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828564"/>
            <a:ext cx="7763814"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685331" y="3657458"/>
            <a:ext cx="7763814"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20B816D-743C-47E0-BAE2-69769877B0F0}" type="datetimeFigureOut">
              <a:rPr lang="ru-RU" smtClean="0"/>
              <a:t>11.03.2026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953511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685330" y="2367093"/>
            <a:ext cx="382952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4629150" y="2367093"/>
            <a:ext cx="382905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20B816D-743C-47E0-BAE2-69769877B0F0}" type="datetimeFigureOut">
              <a:rPr lang="ru-RU" smtClean="0"/>
              <a:t>11.03.2026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310880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1" name="Picture 10"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4" name="Title 1"/>
          <p:cNvSpPr>
            <a:spLocks noGrp="1"/>
          </p:cNvSpPr>
          <p:nvPr>
            <p:ph type="title"/>
          </p:nvPr>
        </p:nvSpPr>
        <p:spPr>
          <a:xfrm>
            <a:off x="685332" y="618518"/>
            <a:ext cx="7773338"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59746" y="2371018"/>
            <a:ext cx="3655106"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685331" y="3051013"/>
            <a:ext cx="3829520"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797317" y="2371018"/>
            <a:ext cx="3661353" cy="679994"/>
          </a:xfrm>
        </p:spPr>
        <p:txBody>
          <a:bodyPr anchor="b">
            <a:noAutofit/>
          </a:bodyPr>
          <a:lstStyle>
            <a:lvl1pPr marL="0" indent="0">
              <a:lnSpc>
                <a:spcPct val="7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4629150" y="3051013"/>
            <a:ext cx="382905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20B816D-743C-47E0-BAE2-69769877B0F0}" type="datetimeFigureOut">
              <a:rPr lang="ru-RU" smtClean="0"/>
              <a:t>11.03.2026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1922499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7" name="Picture 6"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20B816D-743C-47E0-BAE2-69769877B0F0}" type="datetimeFigureOut">
              <a:rPr lang="ru-RU" smtClean="0"/>
              <a:t>11.03.2026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3157503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6" name="Picture 5"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720B816D-743C-47E0-BAE2-69769877B0F0}" type="datetimeFigureOut">
              <a:rPr lang="ru-RU" smtClean="0"/>
              <a:t>11.03.2026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2602299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1" y="609600"/>
            <a:ext cx="2951766"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3808547" y="609601"/>
            <a:ext cx="4650122"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85331" y="2632852"/>
            <a:ext cx="2951767"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20B816D-743C-47E0-BAE2-69769877B0F0}" type="datetimeFigureOut">
              <a:rPr lang="ru-RU" smtClean="0"/>
              <a:t>11.03.2026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2663700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9" name="Picture 8" descr="Droplets-S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685332" y="609600"/>
            <a:ext cx="4129618"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004270" y="609601"/>
            <a:ext cx="3005851"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685346" y="2632853"/>
            <a:ext cx="4129604"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20B816D-743C-47E0-BAE2-69769877B0F0}" type="datetimeFigureOut">
              <a:rPr lang="ru-RU" smtClean="0"/>
              <a:t>11.03.2026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2C4FFE0-B0BF-432F-A870-66952CE54327}" type="slidenum">
              <a:rPr lang="ru-RU" smtClean="0"/>
              <a:t>‹#›</a:t>
            </a:fld>
            <a:endParaRPr lang="ru-RU"/>
          </a:p>
        </p:txBody>
      </p:sp>
    </p:spTree>
    <p:extLst>
      <p:ext uri="{BB962C8B-B14F-4D97-AF65-F5344CB8AC3E}">
        <p14:creationId xmlns:p14="http://schemas.microsoft.com/office/powerpoint/2010/main" val="1062323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9144002"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85332" y="618518"/>
            <a:ext cx="7773338"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685331" y="2367094"/>
            <a:ext cx="7773339"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759053" y="5883276"/>
            <a:ext cx="2057400" cy="365125"/>
          </a:xfrm>
          <a:prstGeom prst="rect">
            <a:avLst/>
          </a:prstGeom>
        </p:spPr>
        <p:txBody>
          <a:bodyPr vert="horz" lIns="91440" tIns="45720" rIns="91440" bIns="45720" rtlCol="0" anchor="ctr"/>
          <a:lstStyle>
            <a:lvl1pPr algn="r">
              <a:defRPr sz="1000">
                <a:solidFill>
                  <a:schemeClr val="tx1"/>
                </a:solidFill>
              </a:defRPr>
            </a:lvl1pPr>
          </a:lstStyle>
          <a:p>
            <a:fld id="{720B816D-743C-47E0-BAE2-69769877B0F0}" type="datetimeFigureOut">
              <a:rPr lang="ru-RU" smtClean="0"/>
              <a:t>11.03.2026</a:t>
            </a:fld>
            <a:endParaRPr lang="ru-RU"/>
          </a:p>
        </p:txBody>
      </p:sp>
      <p:sp>
        <p:nvSpPr>
          <p:cNvPr id="5" name="Footer Placeholder 4"/>
          <p:cNvSpPr>
            <a:spLocks noGrp="1"/>
          </p:cNvSpPr>
          <p:nvPr>
            <p:ph type="ftr" sz="quarter" idx="3"/>
          </p:nvPr>
        </p:nvSpPr>
        <p:spPr>
          <a:xfrm>
            <a:off x="685331" y="5883276"/>
            <a:ext cx="5004665"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7885509" y="5883276"/>
            <a:ext cx="573161" cy="365125"/>
          </a:xfrm>
          <a:prstGeom prst="rect">
            <a:avLst/>
          </a:prstGeom>
        </p:spPr>
        <p:txBody>
          <a:bodyPr vert="horz" lIns="91440" tIns="45720" rIns="91440" bIns="45720" rtlCol="0" anchor="ctr"/>
          <a:lstStyle>
            <a:lvl1pPr algn="r">
              <a:defRPr sz="1000">
                <a:solidFill>
                  <a:schemeClr val="tx1"/>
                </a:solidFill>
              </a:defRPr>
            </a:lvl1pPr>
          </a:lstStyle>
          <a:p>
            <a:fld id="{B2C4FFE0-B0BF-432F-A870-66952CE54327}" type="slidenum">
              <a:rPr lang="ru-RU" smtClean="0"/>
              <a:t>‹#›</a:t>
            </a:fld>
            <a:endParaRPr lang="ru-RU"/>
          </a:p>
        </p:txBody>
      </p:sp>
    </p:spTree>
    <p:extLst>
      <p:ext uri="{BB962C8B-B14F-4D97-AF65-F5344CB8AC3E}">
        <p14:creationId xmlns:p14="http://schemas.microsoft.com/office/powerpoint/2010/main" val="3300416992"/>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 id="2147483742"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ossila.com/pages/electron-interactions-with-matter" TargetMode="External"/><Relationship Id="rId2" Type="http://schemas.openxmlformats.org/officeDocument/2006/relationships/hyperlink" Target="https://chatgpt.com/share/69b108bb-7ae0-800c-96b1-efdd0b39cec6" TargetMode="External"/><Relationship Id="rId1" Type="http://schemas.openxmlformats.org/officeDocument/2006/relationships/slideLayout" Target="../slideLayouts/slideLayout7.xml"/><Relationship Id="rId4" Type="http://schemas.openxmlformats.org/officeDocument/2006/relationships/hyperlink" Target="https://uz.wikipedia.org/wiki/Bethe-Bloch_formulasi"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59632" y="1268760"/>
            <a:ext cx="6624736" cy="4248472"/>
          </a:xfrm>
        </p:spPr>
        <p:txBody>
          <a:bodyPr>
            <a:noAutofit/>
          </a:bodyPr>
          <a:lstStyle/>
          <a:p>
            <a:pPr algn="ct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O‘ZBEKISTON RESPUBLIKASI OLIY TA’LIM, FAN VA</a:t>
            </a:r>
            <a:r>
              <a:rPr lang="en-US" sz="2000"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INNOVATSIYALAR VAZIRLIGI </a:t>
            </a:r>
            <a:b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b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MIRZO ULUG‘BEK NOMIDAGI</a:t>
            </a:r>
            <a:b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b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O‘ZBEKISTON MILLIY UNIVERSITETI     FIZIKA FAKULTETI FIZIKA YO’NALISHI </a:t>
            </a:r>
            <a:b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b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F-2305 GURUH TALABALARI</a:t>
            </a:r>
            <a:r>
              <a:rPr lang="ru-RU"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
            </a:r>
            <a:br>
              <a:rPr lang="ru-RU"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b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RASULJONOVA GULCHEXRA VA MUSAYEVA </a:t>
            </a:r>
            <a:r>
              <a:rPr lang="en-US" sz="2000" b="1" i="1" dirty="0" err="1">
                <a:solidFill>
                  <a:schemeClr val="tx1">
                    <a:lumMod val="95000"/>
                    <a:lumOff val="5000"/>
                  </a:schemeClr>
                </a:solidFill>
                <a:effectLst/>
                <a:latin typeface="Times New Roman" panose="02020603050405020304" pitchFamily="18" charset="0"/>
                <a:cs typeface="Times New Roman" panose="02020603050405020304" pitchFamily="18" charset="0"/>
              </a:rPr>
              <a:t>MADINAlarning</a:t>
            </a: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000" b="1" i="1" dirty="0" err="1">
                <a:solidFill>
                  <a:schemeClr val="tx1">
                    <a:lumMod val="95000"/>
                    <a:lumOff val="5000"/>
                  </a:schemeClr>
                </a:solidFill>
                <a:effectLst/>
                <a:latin typeface="Times New Roman" panose="02020603050405020304" pitchFamily="18" charset="0"/>
                <a:cs typeface="Times New Roman" panose="02020603050405020304" pitchFamily="18" charset="0"/>
              </a:rPr>
              <a:t>ionlovchi</a:t>
            </a: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000" b="1" i="1" dirty="0" err="1">
                <a:solidFill>
                  <a:schemeClr val="tx1">
                    <a:lumMod val="95000"/>
                    <a:lumOff val="5000"/>
                  </a:schemeClr>
                </a:solidFill>
                <a:effectLst/>
                <a:latin typeface="Times New Roman" panose="02020603050405020304" pitchFamily="18" charset="0"/>
                <a:cs typeface="Times New Roman" panose="02020603050405020304" pitchFamily="18" charset="0"/>
              </a:rPr>
              <a:t>nurlanishning</a:t>
            </a: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000" b="1" i="1" dirty="0" err="1">
                <a:solidFill>
                  <a:schemeClr val="tx1">
                    <a:lumMod val="95000"/>
                    <a:lumOff val="5000"/>
                  </a:schemeClr>
                </a:solidFill>
                <a:effectLst/>
                <a:latin typeface="Times New Roman" panose="02020603050405020304" pitchFamily="18" charset="0"/>
                <a:cs typeface="Times New Roman" panose="02020603050405020304" pitchFamily="18" charset="0"/>
              </a:rPr>
              <a:t>modda</a:t>
            </a: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000" b="1" i="1" dirty="0" err="1">
                <a:solidFill>
                  <a:schemeClr val="tx1">
                    <a:lumMod val="95000"/>
                    <a:lumOff val="5000"/>
                  </a:schemeClr>
                </a:solidFill>
                <a:effectLst/>
                <a:latin typeface="Times New Roman" panose="02020603050405020304" pitchFamily="18" charset="0"/>
                <a:cs typeface="Times New Roman" panose="02020603050405020304" pitchFamily="18" charset="0"/>
              </a:rPr>
              <a:t>bilan</a:t>
            </a: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000" b="1" i="1" dirty="0" err="1">
                <a:solidFill>
                  <a:schemeClr val="tx1">
                    <a:lumMod val="95000"/>
                    <a:lumOff val="5000"/>
                  </a:schemeClr>
                </a:solidFill>
                <a:effectLst/>
                <a:latin typeface="Times New Roman" panose="02020603050405020304" pitchFamily="18" charset="0"/>
                <a:cs typeface="Times New Roman" panose="02020603050405020304" pitchFamily="18" charset="0"/>
              </a:rPr>
              <a:t>o’zaro</a:t>
            </a: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000" b="1" i="1" dirty="0" err="1">
                <a:solidFill>
                  <a:schemeClr val="tx1">
                    <a:lumMod val="95000"/>
                    <a:lumOff val="5000"/>
                  </a:schemeClr>
                </a:solidFill>
                <a:effectLst/>
                <a:latin typeface="Times New Roman" panose="02020603050405020304" pitchFamily="18" charset="0"/>
                <a:cs typeface="Times New Roman" panose="02020603050405020304" pitchFamily="18" charset="0"/>
              </a:rPr>
              <a:t>ta’siri</a:t>
            </a: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000" b="1" i="1" dirty="0" err="1">
                <a:solidFill>
                  <a:schemeClr val="tx1">
                    <a:lumMod val="95000"/>
                    <a:lumOff val="5000"/>
                  </a:schemeClr>
                </a:solidFill>
                <a:effectLst/>
                <a:latin typeface="Times New Roman" panose="02020603050405020304" pitchFamily="18" charset="0"/>
                <a:cs typeface="Times New Roman" panose="02020603050405020304" pitchFamily="18" charset="0"/>
              </a:rPr>
              <a:t>fanidan</a:t>
            </a:r>
            <a:r>
              <a:rPr lang="en-US" sz="2000" b="1" i="1" dirty="0">
                <a:solidFill>
                  <a:schemeClr val="tx1">
                    <a:lumMod val="95000"/>
                    <a:lumOff val="5000"/>
                  </a:schemeClr>
                </a:solidFill>
                <a:effectLst/>
                <a:latin typeface="Times New Roman" panose="02020603050405020304" pitchFamily="18" charset="0"/>
                <a:cs typeface="Times New Roman" panose="02020603050405020304" pitchFamily="18" charset="0"/>
              </a:rPr>
              <a:t> </a:t>
            </a:r>
            <a:r>
              <a:rPr lang="en-US" sz="2000" b="1" i="1" dirty="0" err="1">
                <a:solidFill>
                  <a:schemeClr val="tx1">
                    <a:lumMod val="95000"/>
                    <a:lumOff val="5000"/>
                  </a:schemeClr>
                </a:solidFill>
                <a:effectLst/>
                <a:latin typeface="Times New Roman" panose="02020603050405020304" pitchFamily="18" charset="0"/>
                <a:cs typeface="Times New Roman" panose="02020603050405020304" pitchFamily="18" charset="0"/>
              </a:rPr>
              <a:t>tayyorlagan</a:t>
            </a:r>
            <a:r>
              <a:rPr lang="en-US" sz="2000" b="0" dirty="0">
                <a:solidFill>
                  <a:schemeClr val="tx1"/>
                </a:solidFill>
                <a:effectLst/>
                <a:latin typeface="Times New Roman" panose="02020603050405020304" pitchFamily="18" charset="0"/>
                <a:cs typeface="Times New Roman" panose="02020603050405020304" pitchFamily="18" charset="0"/>
              </a:rPr>
              <a:t/>
            </a:r>
            <a:br>
              <a:rPr lang="en-US" sz="2000" b="0" dirty="0">
                <a:solidFill>
                  <a:schemeClr val="tx1"/>
                </a:solidFill>
                <a:effectLst/>
                <a:latin typeface="Times New Roman" panose="02020603050405020304" pitchFamily="18" charset="0"/>
                <a:cs typeface="Times New Roman" panose="02020603050405020304" pitchFamily="18" charset="0"/>
              </a:rPr>
            </a:br>
            <a:r>
              <a:rPr lang="en-US" sz="2400" b="1" i="1" dirty="0">
                <a:latin typeface="Times New Roman" panose="02020603050405020304" pitchFamily="18" charset="0"/>
                <a:cs typeface="Times New Roman" panose="02020603050405020304" pitchFamily="18" charset="0"/>
              </a:rPr>
              <a:t>TAQDIMOTI</a:t>
            </a:r>
            <a:r>
              <a:rPr lang="en-US" sz="2400" b="1" i="1" dirty="0">
                <a:solidFill>
                  <a:schemeClr val="tx1"/>
                </a:solidFill>
                <a:effectLst/>
                <a:latin typeface="Times New Roman" panose="02020603050405020304" pitchFamily="18" charset="0"/>
                <a:cs typeface="Times New Roman" panose="02020603050405020304" pitchFamily="18" charset="0"/>
              </a:rPr>
              <a:t> </a:t>
            </a:r>
            <a:r>
              <a:rPr lang="ru-RU" sz="2000" dirty="0">
                <a:effectLst/>
                <a:latin typeface="Times New Roman" panose="02020603050405020304" pitchFamily="18" charset="0"/>
                <a:cs typeface="Times New Roman" panose="02020603050405020304" pitchFamily="18" charset="0"/>
              </a:rPr>
              <a:t/>
            </a:r>
            <a:br>
              <a:rPr lang="ru-RU" sz="2000" dirty="0">
                <a:effectLst/>
                <a:latin typeface="Times New Roman" panose="02020603050405020304" pitchFamily="18" charset="0"/>
                <a:cs typeface="Times New Roman" panose="02020603050405020304" pitchFamily="18" charset="0"/>
              </a:rPr>
            </a:br>
            <a:endParaRPr lang="ru-RU" sz="2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539552" y="6858000"/>
            <a:ext cx="7854696" cy="123800"/>
          </a:xfrm>
        </p:spPr>
        <p:txBody>
          <a:bodyPr>
            <a:normAutofit fontScale="25000" lnSpcReduction="20000"/>
          </a:bodyPr>
          <a:lstStyle/>
          <a:p>
            <a:endParaRPr lang="ru-RU" dirty="0"/>
          </a:p>
        </p:txBody>
      </p:sp>
    </p:spTree>
    <p:extLst>
      <p:ext uri="{BB962C8B-B14F-4D97-AF65-F5344CB8AC3E}">
        <p14:creationId xmlns:p14="http://schemas.microsoft.com/office/powerpoint/2010/main" val="1177853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44008" y="476672"/>
            <a:ext cx="3310606" cy="1596177"/>
          </a:xfrm>
        </p:spPr>
        <p:txBody>
          <a:bodyPr>
            <a:normAutofit/>
          </a:bodyPr>
          <a:lstStyle/>
          <a:p>
            <a:r>
              <a:rPr lang="en-US" sz="2000" dirty="0" err="1" smtClean="0">
                <a:latin typeface="Times New Roman" panose="02020603050405020304" pitchFamily="18" charset="0"/>
                <a:cs typeface="Times New Roman" panose="02020603050405020304" pitchFamily="18" charset="0"/>
              </a:rPr>
              <a:t>O’gir</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zaryadli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energiyalarga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ko’ra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solishtirma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energiya</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yo’qotish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grafigi</a:t>
            </a:r>
            <a:r>
              <a:rPr lang="en-US"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pic>
        <p:nvPicPr>
          <p:cNvPr id="5" name="Объект 4"/>
          <p:cNvPicPr>
            <a:picLocks noGrp="1" noChangeAspect="1"/>
          </p:cNvPicPr>
          <p:nvPr>
            <p:ph sz="quarter" idx="13"/>
          </p:nvPr>
        </p:nvPicPr>
        <p:blipFill>
          <a:blip r:embed="rId2" cstate="print">
            <a:extLst>
              <a:ext uri="{28A0092B-C50C-407E-A947-70E740481C1C}">
                <a14:useLocalDpi xmlns:a14="http://schemas.microsoft.com/office/drawing/2010/main" val="0"/>
              </a:ext>
            </a:extLst>
          </a:blip>
          <a:stretch>
            <a:fillRect/>
          </a:stretch>
        </p:blipFill>
        <p:spPr>
          <a:xfrm>
            <a:off x="395536" y="332656"/>
            <a:ext cx="3829050" cy="3312368"/>
          </a:xfrm>
        </p:spPr>
      </p:pic>
      <p:pic>
        <p:nvPicPr>
          <p:cNvPr id="6" name="Объект 5"/>
          <p:cNvPicPr>
            <a:picLocks noGrp="1" noChangeAspect="1"/>
          </p:cNvPicPr>
          <p:nvPr>
            <p:ph sz="quarter" idx="14"/>
          </p:nvPr>
        </p:nvPicPr>
        <p:blipFill>
          <a:blip r:embed="rId3" cstate="print">
            <a:extLst>
              <a:ext uri="{28A0092B-C50C-407E-A947-70E740481C1C}">
                <a14:useLocalDpi xmlns:a14="http://schemas.microsoft.com/office/drawing/2010/main" val="0"/>
              </a:ext>
            </a:extLst>
          </a:blip>
          <a:stretch>
            <a:fillRect/>
          </a:stretch>
        </p:blipFill>
        <p:spPr>
          <a:xfrm>
            <a:off x="4629150" y="2564904"/>
            <a:ext cx="3829050" cy="3528392"/>
          </a:xfrm>
        </p:spPr>
      </p:pic>
    </p:spTree>
    <p:extLst>
      <p:ext uri="{BB962C8B-B14F-4D97-AF65-F5344CB8AC3E}">
        <p14:creationId xmlns:p14="http://schemas.microsoft.com/office/powerpoint/2010/main" val="2969285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p:cNvSpPr/>
              <p:nvPr/>
            </p:nvSpPr>
            <p:spPr>
              <a:xfrm>
                <a:off x="184911" y="116632"/>
                <a:ext cx="8640960" cy="5632311"/>
              </a:xfrm>
              <a:prstGeom prst="rect">
                <a:avLst/>
              </a:prstGeom>
            </p:spPr>
            <p:txBody>
              <a:bodyPr wrap="square">
                <a:spAutoFit/>
              </a:bodyPr>
              <a:lstStyle/>
              <a:p>
                <a:r>
                  <a:rPr lang="en-US" dirty="0" smtClean="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Muhitga tushuvchi zaryadli zarra energiyasi juda kichik va katta  bo</a:t>
                </a:r>
                <a:r>
                  <a:rPr lang="en-US" dirty="0" smtClean="0">
                    <a:latin typeface="Times New Roman" panose="02020603050405020304" pitchFamily="18" charset="0"/>
                    <a:cs typeface="Times New Roman" panose="02020603050405020304" pitchFamily="18" charset="0"/>
                  </a:rPr>
                  <a:t>’l</a:t>
                </a:r>
                <a:r>
                  <a:rPr lang="uz-Latn-UZ" dirty="0" smtClean="0">
                    <a:latin typeface="Times New Roman" panose="02020603050405020304" pitchFamily="18" charset="0"/>
                    <a:cs typeface="Times New Roman" panose="02020603050405020304" pitchFamily="18" charset="0"/>
                  </a:rPr>
                  <a:t>ganda </a:t>
                </a:r>
                <a:r>
                  <a:rPr lang="uz-Latn-UZ" dirty="0">
                    <a:latin typeface="Times New Roman" panose="02020603050405020304" pitchFamily="18" charset="0"/>
                    <a:cs typeface="Times New Roman" panose="02020603050405020304" pitchFamily="18" charset="0"/>
                  </a:rPr>
                  <a:t>ionizatsiya formulasidan foydalanib </a:t>
                </a:r>
                <a:r>
                  <a:rPr lang="uz-Latn-UZ" dirty="0" smtClean="0">
                    <a:latin typeface="Times New Roman" panose="02020603050405020304" pitchFamily="18" charset="0"/>
                    <a:cs typeface="Times New Roman" panose="02020603050405020304" pitchFamily="18" charset="0"/>
                  </a:rPr>
                  <a:t>bo</a:t>
                </a:r>
                <a:r>
                  <a:rPr lang="en-US" dirty="0" smtClean="0">
                    <a:latin typeface="Times New Roman" panose="02020603050405020304" pitchFamily="18" charset="0"/>
                    <a:cs typeface="Times New Roman" panose="02020603050405020304" pitchFamily="18" charset="0"/>
                  </a:rPr>
                  <a:t>’l</a:t>
                </a:r>
                <a:r>
                  <a:rPr lang="uz-Latn-UZ" dirty="0" smtClean="0">
                    <a:latin typeface="Times New Roman" panose="02020603050405020304" pitchFamily="18" charset="0"/>
                    <a:cs typeface="Times New Roman" panose="02020603050405020304" pitchFamily="18" charset="0"/>
                  </a:rPr>
                  <a:t>maydi.</a:t>
                </a:r>
                <a:r>
                  <a:rPr lang="en-US" dirty="0" smtClean="0">
                    <a:latin typeface="Times New Roman" panose="02020603050405020304" pitchFamily="18" charset="0"/>
                    <a:cs typeface="Times New Roman" panose="02020603050405020304" pitchFamily="18" charset="0"/>
                  </a:rPr>
                  <a:t>R</a:t>
                </a:r>
                <a:r>
                  <a:rPr lang="uz-Latn-UZ" dirty="0" smtClean="0">
                    <a:latin typeface="Times New Roman" panose="02020603050405020304" pitchFamily="18" charset="0"/>
                    <a:cs typeface="Times New Roman" panose="02020603050405020304" pitchFamily="18" charset="0"/>
                  </a:rPr>
                  <a:t>asmdagi  AB </a:t>
                </a:r>
                <a:r>
                  <a:rPr lang="uz-Latn-UZ" dirty="0">
                    <a:latin typeface="Times New Roman" panose="02020603050405020304" pitchFamily="18" charset="0"/>
                    <a:cs typeface="Times New Roman" panose="02020603050405020304" pitchFamily="18" charset="0"/>
                  </a:rPr>
                  <a:t>qismda, bunda tushuvchi zarra tezligi elektronning orbitada aylanish  </a:t>
                </a:r>
                <a:r>
                  <a:rPr lang="uz-Latn-UZ" dirty="0" smtClean="0">
                    <a:latin typeface="Times New Roman" panose="02020603050405020304" pitchFamily="18" charset="0"/>
                    <a:cs typeface="Times New Roman" panose="02020603050405020304" pitchFamily="18" charset="0"/>
                  </a:rPr>
                  <a:t>tezligidan </a:t>
                </a:r>
                <a:r>
                  <a:rPr lang="uz-Latn-UZ" dirty="0">
                    <a:latin typeface="Times New Roman" panose="02020603050405020304" pitchFamily="18" charset="0"/>
                    <a:cs typeface="Times New Roman" panose="02020603050405020304" pitchFamily="18" charset="0"/>
                  </a:rPr>
                  <a:t>kichik, zarra muhitdan o‘tishda elektronga impuls bermaydi</a:t>
                </a:r>
                <a:r>
                  <a:rPr lang="uz-Latn-UZ" dirty="0" smtClean="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elektron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yonma</a:t>
                </a:r>
                <a:r>
                  <a:rPr lang="en-US" dirty="0">
                    <a:latin typeface="Times New Roman" panose="02020603050405020304" pitchFamily="18" charset="0"/>
                    <a:cs typeface="Times New Roman" panose="02020603050405020304" pitchFamily="18" charset="0"/>
                  </a:rPr>
                  <a:t>-yon </a:t>
                </a:r>
                <a:r>
                  <a:rPr lang="en-US" dirty="0" err="1">
                    <a:latin typeface="Times New Roman" panose="02020603050405020304" pitchFamily="18" charset="0"/>
                    <a:cs typeface="Times New Roman" panose="02020603050405020304" pitchFamily="18" charset="0"/>
                  </a:rPr>
                  <a:t>harakatlanib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yutadi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elektronga</a:t>
                </a:r>
                <a:r>
                  <a:rPr lang="en-US" dirty="0">
                    <a:latin typeface="Times New Roman" panose="02020603050405020304" pitchFamily="18" charset="0"/>
                    <a:cs typeface="Times New Roman" panose="02020603050405020304" pitchFamily="18" charset="0"/>
                  </a:rPr>
                  <a:t>  </a:t>
                </a:r>
              </a:p>
              <a:p>
                <a:r>
                  <a:rPr lang="en-US" dirty="0" err="1">
                    <a:latin typeface="Times New Roman" panose="02020603050405020304" pitchFamily="18" charset="0"/>
                    <a:cs typeface="Times New Roman" panose="02020603050405020304" pitchFamily="18" charset="0"/>
                  </a:rPr>
                  <a:t>yutiladi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natijada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zaryadsizlanadi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ma’lum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vaqtdan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keyin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elektrondan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ajralib</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ketishi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mumkin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Shuning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qismni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qayta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zaryadlanish</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qism</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deb ham </a:t>
                </a:r>
                <a:r>
                  <a:rPr lang="en-US" dirty="0" err="1">
                    <a:latin typeface="Times New Roman" panose="02020603050405020304" pitchFamily="18" charset="0"/>
                    <a:cs typeface="Times New Roman" panose="02020603050405020304" pitchFamily="18" charset="0"/>
                  </a:rPr>
                  <a:t>ataladi</a:t>
                </a:r>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jarayon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orbitadagi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tezligiga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a:t>
                </a:r>
                <a:r>
                  <a:rPr lang="en-US" dirty="0" err="1" smtClean="0">
                    <a:latin typeface="Times New Roman" panose="02020603050405020304" pitchFamily="18" charset="0"/>
                    <a:cs typeface="Times New Roman" panose="02020603050405020304" pitchFamily="18" charset="0"/>
                  </a:rPr>
                  <a:t>rishguncha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davom</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etadi.Rasmda</a:t>
                </a:r>
                <a:r>
                  <a:rPr lang="en-US"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 </a:t>
                </a:r>
                <a:r>
                  <a:rPr lang="en-US" dirty="0" err="1">
                    <a:latin typeface="Times New Roman" panose="02020603050405020304" pitchFamily="18" charset="0"/>
                    <a:cs typeface="Times New Roman" panose="02020603050405020304" pitchFamily="18" charset="0"/>
                  </a:rPr>
                  <a:t>nuqtaga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keluvchi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tezlik</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elektronning</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orbitadagi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tezligiga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to‘g‘ri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keladi</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BC </a:t>
                </a:r>
                <a:r>
                  <a:rPr lang="en-US" dirty="0" err="1">
                    <a:latin typeface="Times New Roman" panose="02020603050405020304" pitchFamily="18" charset="0"/>
                    <a:cs typeface="Times New Roman" panose="02020603050405020304" pitchFamily="18" charset="0"/>
                  </a:rPr>
                  <a:t>qism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ortishi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ionizatsiya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energiyasini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yo’qotishi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eksponensial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kamayadi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Chunki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elektromagnit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ta’sirlashuv</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o‘zgarmaydi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ortishi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vaqti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kamayadi</a:t>
                </a:r>
                <a:r>
                  <a:rPr lang="en-US" dirty="0">
                    <a:latin typeface="Times New Roman" panose="02020603050405020304" pitchFamily="18" charset="0"/>
                    <a:cs typeface="Times New Roman" panose="02020603050405020304" pitchFamily="18" charset="0"/>
                  </a:rPr>
                  <a:t>.  </a:t>
                </a:r>
              </a:p>
              <a:p>
                <a:r>
                  <a:rPr lang="en-US" dirty="0" err="1">
                    <a:latin typeface="Times New Roman" panose="02020603050405020304" pitchFamily="18" charset="0"/>
                    <a:cs typeface="Times New Roman" panose="02020603050405020304" pitchFamily="18" charset="0"/>
                  </a:rPr>
                  <a:t>Zarraning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tezligi</a:t>
                </a:r>
                <a:r>
                  <a:rPr lang="en-US"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 </a:t>
                </a:r>
                <a:r>
                  <a:rPr lang="en-US" dirty="0" err="1">
                    <a:latin typeface="Times New Roman" panose="02020603050405020304" pitchFamily="18" charset="0"/>
                    <a:cs typeface="Times New Roman" panose="02020603050405020304" pitchFamily="18" charset="0"/>
                  </a:rPr>
                  <a:t>nuqtaga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keluvchi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tezligidir</a:t>
                </a:r>
                <a:r>
                  <a:rPr lang="en-US" dirty="0">
                    <a:latin typeface="Times New Roman" panose="02020603050405020304" pitchFamily="18" charset="0"/>
                    <a:cs typeface="Times New Roman" panose="02020603050405020304" pitchFamily="18" charset="0"/>
                  </a:rPr>
                  <a:t>.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CD </a:t>
                </a:r>
                <a:r>
                  <a:rPr lang="en-US" dirty="0" err="1">
                    <a:latin typeface="Times New Roman" panose="02020603050405020304" pitchFamily="18" charset="0"/>
                    <a:cs typeface="Times New Roman" panose="02020603050405020304" pitchFamily="18" charset="0"/>
                  </a:rPr>
                  <a:t>qism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zaryadli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bo‘ylama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maydonning</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siqilishi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natijasida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masofasining</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ortishi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ko‘proq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elektronlarga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energiya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uzatish</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sababli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ionizatsiyaning</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ortishiga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sabab</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bo’ladi</a:t>
                </a:r>
                <a:r>
                  <a:rPr lang="en-US" dirty="0">
                    <a:latin typeface="Times New Roman" panose="02020603050405020304" pitchFamily="18" charset="0"/>
                    <a:cs typeface="Times New Roman" panose="02020603050405020304" pitchFamily="18" charset="0"/>
                  </a:rPr>
                  <a:t>. </a:t>
                </a:r>
              </a:p>
              <a:p>
                <a:r>
                  <a:rPr lang="en-US" dirty="0" smtClean="0">
                    <a:latin typeface="Times New Roman" panose="02020603050405020304" pitchFamily="18" charset="0"/>
                    <a:cs typeface="Times New Roman" panose="02020603050405020304" pitchFamily="18" charset="0"/>
                  </a:rPr>
                  <a:t>      DE </a:t>
                </a:r>
                <a:r>
                  <a:rPr lang="en-US" dirty="0" err="1">
                    <a:latin typeface="Times New Roman" panose="02020603050405020304" pitchFamily="18" charset="0"/>
                    <a:cs typeface="Times New Roman" panose="02020603050405020304" pitchFamily="18" charset="0"/>
                  </a:rPr>
                  <a:t>qism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yuqori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bo‘lib,ta’sirlashuv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parametri</a:t>
                </a:r>
                <a:r>
                  <a:rPr lang="en-US"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i="1" smtClean="0">
                            <a:latin typeface="Cambria Math"/>
                            <a:cs typeface="Times New Roman" panose="02020603050405020304" pitchFamily="18" charset="0"/>
                          </a:rPr>
                        </m:ctrlPr>
                      </m:sSubPr>
                      <m:e>
                        <m:r>
                          <a:rPr lang="en-US" b="0" i="1" smtClean="0">
                            <a:latin typeface="Cambria Math"/>
                            <a:cs typeface="Times New Roman" panose="02020603050405020304" pitchFamily="18" charset="0"/>
                          </a:rPr>
                          <m:t>𝑏</m:t>
                        </m:r>
                      </m:e>
                      <m:sub>
                        <m:r>
                          <a:rPr lang="en-US" b="0" i="1" smtClean="0">
                            <a:latin typeface="Cambria Math"/>
                            <a:cs typeface="Times New Roman" panose="02020603050405020304" pitchFamily="18" charset="0"/>
                          </a:rPr>
                          <m:t>𝑚𝑎𝑥</m:t>
                        </m:r>
                      </m:sub>
                    </m:sSub>
                  </m:oMath>
                </a14:m>
                <a:r>
                  <a:rPr lang="en-US" dirty="0" smtClean="0">
                    <a:latin typeface="Times New Roman" panose="02020603050405020304" pitchFamily="18" charset="0"/>
                    <a:cs typeface="Times New Roman" panose="02020603050405020304" pitchFamily="18" charset="0"/>
                  </a:rPr>
                  <a:t>  qiymati </a:t>
                </a:r>
                <a:r>
                  <a:rPr lang="en-US" dirty="0" err="1">
                    <a:latin typeface="Times New Roman" panose="02020603050405020304" pitchFamily="18" charset="0"/>
                    <a:cs typeface="Times New Roman" panose="02020603050405020304" pitchFamily="18" charset="0"/>
                  </a:rPr>
                  <a:t>atomlar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orasidagi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masofadan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ortib</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ketsa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trayektoriyasiga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yaqin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atomlar</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qutblanib</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qoladi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maydon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muhit</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dielektrik</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singdiruvchanligi</a:t>
                </a:r>
                <a:r>
                  <a:rPr lang="en-US" dirty="0" smtClean="0">
                    <a:latin typeface="Times New Roman" panose="02020603050405020304" pitchFamily="18" charset="0"/>
                    <a:cs typeface="Times New Roman" panose="02020603050405020304" pitchFamily="18" charset="0"/>
                  </a:rPr>
                  <a:t> </a:t>
                </a:r>
                <a14:m>
                  <m:oMath xmlns:m="http://schemas.openxmlformats.org/officeDocument/2006/math">
                    <m:r>
                      <a:rPr lang="en-US" i="1" smtClean="0">
                        <a:latin typeface="Cambria Math"/>
                        <a:ea typeface="Cambria Math"/>
                        <a:cs typeface="Times New Roman" panose="02020603050405020304" pitchFamily="18" charset="0"/>
                      </a:rPr>
                      <m:t>𝜀</m:t>
                    </m:r>
                  </m:oMath>
                </a14:m>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qadar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kamayadi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natijada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ionizatsiya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kamayadi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Bunday</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qutblanish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zichligiga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bog’liq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shuning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zichlik</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effekti</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deb </a:t>
                </a:r>
                <a:r>
                  <a:rPr lang="en-US" dirty="0" err="1">
                    <a:latin typeface="Times New Roman" panose="02020603050405020304" pitchFamily="18" charset="0"/>
                    <a:cs typeface="Times New Roman" panose="02020603050405020304" pitchFamily="18" charset="0"/>
                  </a:rPr>
                  <a:t>ataladi</a:t>
                </a:r>
                <a:r>
                  <a:rPr lang="en-US"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mc:Choice>
        <mc:Fallback>
          <p:sp>
            <p:nvSpPr>
              <p:cNvPr id="2" name="Прямоугольник 1"/>
              <p:cNvSpPr>
                <a:spLocks noRot="1" noChangeAspect="1" noMove="1" noResize="1" noEditPoints="1" noAdjustHandles="1" noChangeArrowheads="1" noChangeShapeType="1" noTextEdit="1"/>
              </p:cNvSpPr>
              <p:nvPr/>
            </p:nvSpPr>
            <p:spPr>
              <a:xfrm>
                <a:off x="184911" y="116632"/>
                <a:ext cx="8640960" cy="5632311"/>
              </a:xfrm>
              <a:prstGeom prst="rect">
                <a:avLst/>
              </a:prstGeom>
              <a:blipFill rotWithShape="1">
                <a:blip r:embed="rId2"/>
                <a:stretch>
                  <a:fillRect l="-564" r="-776" b="-758"/>
                </a:stretch>
              </a:blipFill>
            </p:spPr>
            <p:txBody>
              <a:bodyPr/>
              <a:lstStyle/>
              <a:p>
                <a:r>
                  <a:rPr lang="ru-RU">
                    <a:noFill/>
                  </a:rPr>
                  <a:t> </a:t>
                </a:r>
              </a:p>
            </p:txBody>
          </p:sp>
        </mc:Fallback>
      </mc:AlternateContent>
    </p:spTree>
    <p:extLst>
      <p:ext uri="{BB962C8B-B14F-4D97-AF65-F5344CB8AC3E}">
        <p14:creationId xmlns:p14="http://schemas.microsoft.com/office/powerpoint/2010/main" val="2897853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p:cNvSpPr/>
              <p:nvPr/>
            </p:nvSpPr>
            <p:spPr>
              <a:xfrm>
                <a:off x="107504" y="188640"/>
                <a:ext cx="8856984" cy="6340069"/>
              </a:xfrm>
              <a:prstGeom prst="rect">
                <a:avLst/>
              </a:prstGeom>
            </p:spPr>
            <p:txBody>
              <a:bodyPr wrap="square">
                <a:spAutoFit/>
              </a:bodyPr>
              <a:lstStyle/>
              <a:p>
                <a:r>
                  <a:rPr lang="uz-Latn-UZ" b="1" dirty="0" smtClean="0">
                    <a:latin typeface="Times New Roman" panose="02020603050405020304" pitchFamily="18" charset="0"/>
                    <a:cs typeface="Times New Roman" panose="02020603050405020304" pitchFamily="18" charset="0"/>
                  </a:rPr>
                  <a:t>Radiatsion energiya yo'qotilishi</a:t>
                </a:r>
                <a:r>
                  <a:rPr lang="en-US" b="1" dirty="0" smtClean="0">
                    <a:latin typeface="Times New Roman" panose="02020603050405020304" pitchFamily="18" charset="0"/>
                    <a:cs typeface="Times New Roman" panose="02020603050405020304" pitchFamily="18" charset="0"/>
                  </a:rPr>
                  <a:t>.</a:t>
                </a:r>
                <a:endParaRPr lang="uz-Latn-UZ" b="1"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To'qnashuv </a:t>
                </a:r>
                <a:r>
                  <a:rPr lang="uz-Latn-UZ" dirty="0">
                    <a:latin typeface="Times New Roman" panose="02020603050405020304" pitchFamily="18" charset="0"/>
                    <a:cs typeface="Times New Roman" panose="02020603050405020304" pitchFamily="18" charset="0"/>
                  </a:rPr>
                  <a:t>energiyasining yo'qotilishidan tashqari, yengil zaryadlangan zarralar </a:t>
                </a:r>
                <a:r>
                  <a:rPr lang="uz-Latn-UZ" dirty="0" smtClean="0">
                    <a:latin typeface="Times New Roman" panose="02020603050405020304" pitchFamily="18" charset="0"/>
                    <a:cs typeface="Times New Roman" panose="02020603050405020304" pitchFamily="18" charset="0"/>
                  </a:rPr>
                  <a:t>ham</a:t>
                </a:r>
                <a:endParaRPr lang="en-US" dirty="0" smtClean="0">
                  <a:latin typeface="Times New Roman" panose="02020603050405020304" pitchFamily="18" charset="0"/>
                  <a:cs typeface="Times New Roman" panose="02020603050405020304" pitchFamily="18" charset="0"/>
                </a:endParaRPr>
              </a:p>
              <a:p>
                <a:r>
                  <a:rPr lang="uz-Latn-UZ" dirty="0" smtClean="0">
                    <a:latin typeface="Times New Roman" panose="02020603050405020304" pitchFamily="18" charset="0"/>
                    <a:cs typeface="Times New Roman" panose="02020603050405020304" pitchFamily="18" charset="0"/>
                  </a:rPr>
                  <a:t>elektromagnit </a:t>
                </a:r>
                <a:r>
                  <a:rPr lang="uz-Latn-UZ" dirty="0">
                    <a:latin typeface="Times New Roman" panose="02020603050405020304" pitchFamily="18" charset="0"/>
                    <a:cs typeface="Times New Roman" panose="02020603050405020304" pitchFamily="18" charset="0"/>
                  </a:rPr>
                  <a:t>nurlanishning chiqishi orqali energiya yo'qotishi </a:t>
                </a:r>
                <a:r>
                  <a:rPr lang="uz-Latn-UZ" dirty="0" smtClean="0">
                    <a:latin typeface="Times New Roman" panose="02020603050405020304" pitchFamily="18" charset="0"/>
                    <a:cs typeface="Times New Roman" panose="02020603050405020304" pitchFamily="18" charset="0"/>
                  </a:rPr>
                  <a:t>mumkin</a:t>
                </a:r>
                <a:r>
                  <a:rPr lang="en-US" dirty="0" smtClean="0">
                    <a:latin typeface="Times New Roman" panose="02020603050405020304" pitchFamily="18" charset="0"/>
                    <a:cs typeface="Times New Roman" panose="02020603050405020304" pitchFamily="18" charset="0"/>
                  </a:rPr>
                  <a:t>.</a:t>
                </a:r>
                <a:r>
                  <a:rPr lang="uz-Latn-UZ" dirty="0" smtClean="0">
                    <a:latin typeface="Times New Roman" panose="02020603050405020304" pitchFamily="18" charset="0"/>
                    <a:cs typeface="Times New Roman" panose="02020603050405020304" pitchFamily="18" charset="0"/>
                  </a:rPr>
                  <a:t>Tormozlash </a:t>
                </a:r>
                <a:r>
                  <a:rPr lang="uz-Latn-UZ" dirty="0">
                    <a:latin typeface="Times New Roman" panose="02020603050405020304" pitchFamily="18" charset="0"/>
                    <a:cs typeface="Times New Roman" panose="02020603050405020304" pitchFamily="18" charset="0"/>
                  </a:rPr>
                  <a:t>deb nomlanuvchi bu hodisa elektromagnetizmning asosiy printsipidan kelib chiqadi: tezlashtiruvchi zaryadlar nurlanish chiqaradi</a:t>
                </a:r>
                <a:r>
                  <a:rPr lang="uz-Latn-UZ"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Elektronlar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to’qnashuv</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orqali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doimiy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ravishda</a:t>
                </a:r>
                <a:endParaRPr lang="en-US" dirty="0" smtClean="0">
                  <a:latin typeface="Times New Roman" panose="02020603050405020304" pitchFamily="18" charset="0"/>
                  <a:cs typeface="Times New Roman" panose="02020603050405020304" pitchFamily="18" charset="0"/>
                </a:endParaRPr>
              </a:p>
              <a:p>
                <a:r>
                  <a:rPr lang="en-US" dirty="0" err="1" smtClean="0">
                    <a:latin typeface="Times New Roman" panose="02020603050405020304" pitchFamily="18" charset="0"/>
                    <a:cs typeface="Times New Roman" panose="02020603050405020304" pitchFamily="18" charset="0"/>
                  </a:rPr>
                  <a:t>energiyasini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yo’qotganligin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sababli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ular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muhit</a:t>
                </a:r>
                <a:endParaRPr lang="en-US" dirty="0" smtClean="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i</a:t>
                </a:r>
                <a:r>
                  <a:rPr lang="en-US" dirty="0" err="1" smtClean="0">
                    <a:latin typeface="Times New Roman" panose="02020603050405020304" pitchFamily="18" charset="0"/>
                    <a:cs typeface="Times New Roman" panose="02020603050405020304" pitchFamily="18" charset="0"/>
                  </a:rPr>
                  <a:t>chida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sekinlashadi</a:t>
                </a:r>
                <a:r>
                  <a:rPr lang="en-US" dirty="0" smtClean="0">
                    <a:latin typeface="Times New Roman" panose="02020603050405020304" pitchFamily="18" charset="0"/>
                    <a:cs typeface="Times New Roman" panose="02020603050405020304" pitchFamily="18" charset="0"/>
                  </a:rPr>
                  <a:t>. Bu </a:t>
                </a:r>
                <a:r>
                  <a:rPr lang="en-US" dirty="0" err="1" smtClean="0">
                    <a:latin typeface="Times New Roman" panose="02020603050405020304" pitchFamily="18" charset="0"/>
                    <a:cs typeface="Times New Roman" panose="02020603050405020304" pitchFamily="18" charset="0"/>
                  </a:rPr>
                  <a:t>sekinlashuv</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natijasida</a:t>
                </a:r>
                <a:endParaRPr lang="en-US" dirty="0" smtClean="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e</a:t>
                </a:r>
                <a:r>
                  <a:rPr lang="en-US" dirty="0" err="1" smtClean="0">
                    <a:latin typeface="Times New Roman" panose="02020603050405020304" pitchFamily="18" charset="0"/>
                    <a:cs typeface="Times New Roman" panose="02020603050405020304" pitchFamily="18" charset="0"/>
                  </a:rPr>
                  <a:t>lektronning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boshlang’ich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kinetik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energiyasi</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0 </a:t>
                </a:r>
                <a:r>
                  <a:rPr lang="en-US" dirty="0" err="1" smtClean="0">
                    <a:latin typeface="Times New Roman" panose="02020603050405020304" pitchFamily="18" charset="0"/>
                    <a:cs typeface="Times New Roman" panose="02020603050405020304" pitchFamily="18" charset="0"/>
                  </a:rPr>
                  <a:t>dan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tortib</a:t>
                </a:r>
                <a:r>
                  <a:rPr lang="en-US" dirty="0" smtClean="0">
                    <a:latin typeface="Times New Roman" panose="02020603050405020304" pitchFamily="18" charset="0"/>
                    <a:cs typeface="Times New Roman" panose="02020603050405020304" pitchFamily="18" charset="0"/>
                  </a:rPr>
                  <a:t> to </a:t>
                </a:r>
                <a:r>
                  <a:rPr lang="en-US" dirty="0" err="1" smtClean="0">
                    <a:latin typeface="Times New Roman" panose="02020603050405020304" pitchFamily="18" charset="0"/>
                    <a:cs typeface="Times New Roman" panose="02020603050405020304" pitchFamily="18" charset="0"/>
                  </a:rPr>
                  <a:t>boshlang’ich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energiyasigacha</a:t>
                </a:r>
                <a:r>
                  <a:rPr lang="en-US" dirty="0" smtClean="0">
                    <a:latin typeface="Times New Roman" panose="02020603050405020304" pitchFamily="18" charset="0"/>
                    <a:cs typeface="Times New Roman" panose="02020603050405020304" pitchFamily="18" charset="0"/>
                  </a:rPr>
                  <a:t> </a:t>
                </a:r>
              </a:p>
              <a:p>
                <a:r>
                  <a:rPr lang="en-US" dirty="0" err="1">
                    <a:latin typeface="Times New Roman" panose="02020603050405020304" pitchFamily="18" charset="0"/>
                    <a:cs typeface="Times New Roman" panose="02020603050405020304" pitchFamily="18" charset="0"/>
                  </a:rPr>
                  <a:t>b</a:t>
                </a:r>
                <a:r>
                  <a:rPr lang="en-US" dirty="0" err="1" smtClean="0">
                    <a:latin typeface="Times New Roman" panose="02020603050405020304" pitchFamily="18" charset="0"/>
                    <a:cs typeface="Times New Roman" panose="02020603050405020304" pitchFamily="18" charset="0"/>
                  </a:rPr>
                  <a:t>o’lgan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energiyaga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ega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fotonlarning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uzuliksiz</a:t>
                </a:r>
                <a:r>
                  <a:rPr lang="en-US" dirty="0" smtClean="0">
                    <a:latin typeface="Times New Roman" panose="02020603050405020304" pitchFamily="18" charset="0"/>
                    <a:cs typeface="Times New Roman" panose="02020603050405020304" pitchFamily="18" charset="0"/>
                  </a:rPr>
                  <a:t> </a:t>
                </a:r>
              </a:p>
              <a:p>
                <a:r>
                  <a:rPr lang="en-US" dirty="0" err="1" smtClean="0">
                    <a:latin typeface="Times New Roman" panose="02020603050405020304" pitchFamily="18" charset="0"/>
                    <a:cs typeface="Times New Roman" panose="02020603050405020304" pitchFamily="18" charset="0"/>
                  </a:rPr>
                  <a:t>spektr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bo’lgan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tormozlanish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nurlanishning</a:t>
                </a:r>
                <a:r>
                  <a:rPr lang="en-US" dirty="0" smtClean="0">
                    <a:latin typeface="Times New Roman" panose="02020603050405020304" pitchFamily="18" charset="0"/>
                    <a:cs typeface="Times New Roman" panose="02020603050405020304" pitchFamily="18" charset="0"/>
                  </a:rPr>
                  <a:t> </a:t>
                </a:r>
              </a:p>
              <a:p>
                <a:r>
                  <a:rPr lang="en-US" dirty="0" err="1">
                    <a:latin typeface="Times New Roman" panose="02020603050405020304" pitchFamily="18" charset="0"/>
                    <a:cs typeface="Times New Roman" panose="02020603050405020304" pitchFamily="18" charset="0"/>
                  </a:rPr>
                  <a:t>c</a:t>
                </a:r>
                <a:r>
                  <a:rPr lang="en-US" dirty="0" err="1" smtClean="0">
                    <a:latin typeface="Times New Roman" panose="02020603050405020304" pitchFamily="18" charset="0"/>
                    <a:cs typeface="Times New Roman" panose="02020603050405020304" pitchFamily="18" charset="0"/>
                  </a:rPr>
                  <a:t>hiqishi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kuzatiladi</a:t>
                </a:r>
                <a:r>
                  <a:rPr lang="en-US" dirty="0" smtClean="0">
                    <a:latin typeface="Times New Roman" panose="02020603050405020304" pitchFamily="18" charset="0"/>
                    <a:cs typeface="Times New Roman" panose="02020603050405020304" pitchFamily="18" charset="0"/>
                  </a:rPr>
                  <a:t>. </a:t>
                </a: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Tormozlanish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nurlanishi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tufayli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energiya</a:t>
                </a:r>
                <a:r>
                  <a:rPr lang="en-US" dirty="0" smtClean="0">
                    <a:latin typeface="Times New Roman" panose="02020603050405020304" pitchFamily="18" charset="0"/>
                    <a:cs typeface="Times New Roman" panose="02020603050405020304" pitchFamily="18" charset="0"/>
                  </a:rPr>
                  <a:t> </a:t>
                </a:r>
              </a:p>
              <a:p>
                <a:r>
                  <a:rPr lang="en-US" dirty="0" err="1">
                    <a:latin typeface="Times New Roman" panose="02020603050405020304" pitchFamily="18" charset="0"/>
                    <a:cs typeface="Times New Roman" panose="02020603050405020304" pitchFamily="18" charset="0"/>
                  </a:rPr>
                  <a:t>y</a:t>
                </a:r>
                <a:r>
                  <a:rPr lang="en-US" dirty="0" err="1" smtClean="0">
                    <a:latin typeface="Times New Roman" panose="02020603050405020304" pitchFamily="18" charset="0"/>
                    <a:cs typeface="Times New Roman" panose="02020603050405020304" pitchFamily="18" charset="0"/>
                  </a:rPr>
                  <a:t>o’qotish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tezligi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quyidagicha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ifodalanadi</a:t>
                </a:r>
                <a:r>
                  <a:rPr lang="en-US"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en-US" sz="2000" b="1" i="1" smtClean="0">
                            <a:latin typeface="Cambria Math"/>
                            <a:cs typeface="Times New Roman" panose="02020603050405020304" pitchFamily="18" charset="0"/>
                          </a:rPr>
                        </m:ctrlPr>
                      </m:fPr>
                      <m:num>
                        <m:r>
                          <a:rPr lang="en-US" sz="2000" b="1" i="1" smtClean="0">
                            <a:latin typeface="Cambria Math"/>
                            <a:cs typeface="Times New Roman" panose="02020603050405020304" pitchFamily="18" charset="0"/>
                          </a:rPr>
                          <m:t>𝒅𝑬</m:t>
                        </m:r>
                      </m:num>
                      <m:den>
                        <m:r>
                          <a:rPr lang="en-US" sz="2000" b="1" i="1" smtClean="0">
                            <a:latin typeface="Cambria Math"/>
                            <a:cs typeface="Times New Roman" panose="02020603050405020304" pitchFamily="18" charset="0"/>
                          </a:rPr>
                          <m:t>𝒅𝒙</m:t>
                        </m:r>
                      </m:den>
                    </m:f>
                  </m:oMath>
                </a14:m>
                <a:r>
                  <a:rPr lang="en-US" sz="2000" b="1"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en-US" sz="2000" b="1" i="1" dirty="0" smtClean="0">
                            <a:latin typeface="Cambria Math"/>
                            <a:cs typeface="Times New Roman" panose="02020603050405020304" pitchFamily="18" charset="0"/>
                          </a:rPr>
                        </m:ctrlPr>
                      </m:fPr>
                      <m:num>
                        <m:r>
                          <a:rPr lang="en-US" sz="2000" b="1" i="1" dirty="0" smtClean="0">
                            <a:latin typeface="Cambria Math"/>
                            <a:cs typeface="Times New Roman" panose="02020603050405020304" pitchFamily="18" charset="0"/>
                          </a:rPr>
                          <m:t>𝑵𝒁𝑬</m:t>
                        </m:r>
                        <m:r>
                          <a:rPr lang="en-US" sz="2000" b="1" i="1" dirty="0" smtClean="0">
                            <a:latin typeface="Cambria Math"/>
                            <a:cs typeface="Times New Roman" panose="02020603050405020304" pitchFamily="18" charset="0"/>
                          </a:rPr>
                          <m:t>(</m:t>
                        </m:r>
                        <m:r>
                          <a:rPr lang="en-US" sz="2000" b="1" i="1" dirty="0" smtClean="0">
                            <a:latin typeface="Cambria Math"/>
                            <a:cs typeface="Times New Roman" panose="02020603050405020304" pitchFamily="18" charset="0"/>
                          </a:rPr>
                          <m:t>𝒁</m:t>
                        </m:r>
                        <m:r>
                          <a:rPr lang="en-US" sz="2000" b="1" i="1" dirty="0" smtClean="0">
                            <a:latin typeface="Cambria Math"/>
                            <a:cs typeface="Times New Roman" panose="02020603050405020304" pitchFamily="18" charset="0"/>
                          </a:rPr>
                          <m:t>+</m:t>
                        </m:r>
                        <m:r>
                          <a:rPr lang="en-US" sz="2000" b="1" i="1" dirty="0" smtClean="0">
                            <a:latin typeface="Cambria Math"/>
                            <a:cs typeface="Times New Roman" panose="02020603050405020304" pitchFamily="18" charset="0"/>
                          </a:rPr>
                          <m:t>𝟏</m:t>
                        </m:r>
                        <m:r>
                          <a:rPr lang="en-US" sz="2000" b="1" i="1" dirty="0" smtClean="0">
                            <a:latin typeface="Cambria Math"/>
                            <a:cs typeface="Times New Roman" panose="02020603050405020304" pitchFamily="18" charset="0"/>
                          </a:rPr>
                          <m:t>)</m:t>
                        </m:r>
                        <m:sSup>
                          <m:sSupPr>
                            <m:ctrlPr>
                              <a:rPr lang="en-US" sz="2000" b="1" i="1" dirty="0" smtClean="0">
                                <a:latin typeface="Cambria Math"/>
                                <a:cs typeface="Times New Roman" panose="02020603050405020304" pitchFamily="18" charset="0"/>
                              </a:rPr>
                            </m:ctrlPr>
                          </m:sSupPr>
                          <m:e>
                            <m:r>
                              <a:rPr lang="en-US" sz="2000" b="1" i="1" dirty="0" smtClean="0">
                                <a:latin typeface="Cambria Math"/>
                                <a:cs typeface="Times New Roman" panose="02020603050405020304" pitchFamily="18" charset="0"/>
                              </a:rPr>
                              <m:t>𝒆</m:t>
                            </m:r>
                          </m:e>
                          <m:sup>
                            <m:r>
                              <a:rPr lang="en-US" sz="2000" b="1" i="1" dirty="0" smtClean="0">
                                <a:latin typeface="Cambria Math"/>
                                <a:cs typeface="Times New Roman" panose="02020603050405020304" pitchFamily="18" charset="0"/>
                              </a:rPr>
                              <m:t>𝟒</m:t>
                            </m:r>
                          </m:sup>
                        </m:sSup>
                      </m:num>
                      <m:den>
                        <m:r>
                          <a:rPr lang="en-US" sz="2000" b="1" i="1" dirty="0" smtClean="0">
                            <a:latin typeface="Cambria Math"/>
                            <a:cs typeface="Times New Roman" panose="02020603050405020304" pitchFamily="18" charset="0"/>
                          </a:rPr>
                          <m:t>𝟏𝟑𝟕</m:t>
                        </m:r>
                        <m:sSup>
                          <m:sSupPr>
                            <m:ctrlPr>
                              <a:rPr lang="en-US" sz="2000" b="1" i="1" dirty="0" smtClean="0">
                                <a:latin typeface="Cambria Math"/>
                                <a:cs typeface="Times New Roman" panose="02020603050405020304" pitchFamily="18" charset="0"/>
                              </a:rPr>
                            </m:ctrlPr>
                          </m:sSupPr>
                          <m:e>
                            <m:r>
                              <a:rPr lang="en-US" sz="2000" b="1" i="1" dirty="0" smtClean="0">
                                <a:latin typeface="Cambria Math"/>
                                <a:cs typeface="Times New Roman" panose="02020603050405020304" pitchFamily="18" charset="0"/>
                              </a:rPr>
                              <m:t>𝒎</m:t>
                            </m:r>
                          </m:e>
                          <m:sup>
                            <m:r>
                              <a:rPr lang="en-US" sz="2000" b="1" i="1" dirty="0" smtClean="0">
                                <a:latin typeface="Cambria Math"/>
                                <a:cs typeface="Times New Roman" panose="02020603050405020304" pitchFamily="18" charset="0"/>
                              </a:rPr>
                              <m:t>𝟐</m:t>
                            </m:r>
                          </m:sup>
                        </m:sSup>
                        <m:sSup>
                          <m:sSupPr>
                            <m:ctrlPr>
                              <a:rPr lang="en-US" sz="2000" b="1" i="1" dirty="0" smtClean="0">
                                <a:latin typeface="Cambria Math"/>
                                <a:cs typeface="Times New Roman" panose="02020603050405020304" pitchFamily="18" charset="0"/>
                              </a:rPr>
                            </m:ctrlPr>
                          </m:sSupPr>
                          <m:e>
                            <m:r>
                              <a:rPr lang="en-US" sz="2000" b="1" i="1" dirty="0" smtClean="0">
                                <a:latin typeface="Cambria Math"/>
                                <a:cs typeface="Times New Roman" panose="02020603050405020304" pitchFamily="18" charset="0"/>
                              </a:rPr>
                              <m:t>𝒄</m:t>
                            </m:r>
                          </m:e>
                          <m:sup>
                            <m:r>
                              <a:rPr lang="en-US" sz="2000" b="1" i="1" dirty="0" smtClean="0">
                                <a:latin typeface="Cambria Math"/>
                                <a:cs typeface="Times New Roman" panose="02020603050405020304" pitchFamily="18" charset="0"/>
                              </a:rPr>
                              <m:t>𝟒</m:t>
                            </m:r>
                          </m:sup>
                        </m:sSup>
                      </m:den>
                    </m:f>
                  </m:oMath>
                </a14:m>
                <a:r>
                  <a:rPr lang="en-US" sz="2000" b="1" dirty="0" smtClean="0">
                    <a:latin typeface="Times New Roman" panose="02020603050405020304" pitchFamily="18" charset="0"/>
                    <a:cs typeface="Times New Roman" panose="02020603050405020304" pitchFamily="18" charset="0"/>
                  </a:rPr>
                  <a:t>(4ln</a:t>
                </a:r>
                <a14:m>
                  <m:oMath xmlns:m="http://schemas.openxmlformats.org/officeDocument/2006/math">
                    <m:f>
                      <m:fPr>
                        <m:ctrlPr>
                          <a:rPr lang="en-US" sz="2000" b="1" i="1" dirty="0" smtClean="0">
                            <a:latin typeface="Cambria Math"/>
                            <a:cs typeface="Times New Roman" panose="02020603050405020304" pitchFamily="18" charset="0"/>
                          </a:rPr>
                        </m:ctrlPr>
                      </m:fPr>
                      <m:num>
                        <m:r>
                          <a:rPr lang="en-US" sz="2000" b="1" i="1" dirty="0" smtClean="0">
                            <a:latin typeface="Cambria Math"/>
                            <a:cs typeface="Times New Roman" panose="02020603050405020304" pitchFamily="18" charset="0"/>
                          </a:rPr>
                          <m:t>𝟐</m:t>
                        </m:r>
                        <m:r>
                          <a:rPr lang="en-US" sz="2000" b="1" i="1" dirty="0" smtClean="0">
                            <a:latin typeface="Cambria Math"/>
                            <a:cs typeface="Times New Roman" panose="02020603050405020304" pitchFamily="18" charset="0"/>
                          </a:rPr>
                          <m:t>𝑬</m:t>
                        </m:r>
                      </m:num>
                      <m:den>
                        <m:r>
                          <a:rPr lang="en-US" sz="2000" b="1" i="1" dirty="0" smtClean="0">
                            <a:latin typeface="Cambria Math"/>
                            <a:cs typeface="Times New Roman" panose="02020603050405020304" pitchFamily="18" charset="0"/>
                          </a:rPr>
                          <m:t>𝒎</m:t>
                        </m:r>
                        <m:sSup>
                          <m:sSupPr>
                            <m:ctrlPr>
                              <a:rPr lang="en-US" sz="2000" b="1" i="1" dirty="0" smtClean="0">
                                <a:latin typeface="Cambria Math"/>
                                <a:cs typeface="Times New Roman" panose="02020603050405020304" pitchFamily="18" charset="0"/>
                              </a:rPr>
                            </m:ctrlPr>
                          </m:sSupPr>
                          <m:e>
                            <m:r>
                              <a:rPr lang="en-US" sz="2000" b="1" i="1" dirty="0" smtClean="0">
                                <a:latin typeface="Cambria Math"/>
                                <a:cs typeface="Times New Roman" panose="02020603050405020304" pitchFamily="18" charset="0"/>
                              </a:rPr>
                              <m:t>𝒄</m:t>
                            </m:r>
                          </m:e>
                          <m:sup>
                            <m:r>
                              <a:rPr lang="en-US" sz="2000" b="1" i="1" dirty="0" smtClean="0">
                                <a:latin typeface="Cambria Math"/>
                                <a:cs typeface="Times New Roman" panose="02020603050405020304" pitchFamily="18" charset="0"/>
                              </a:rPr>
                              <m:t>𝟐</m:t>
                            </m:r>
                          </m:sup>
                        </m:sSup>
                      </m:den>
                    </m:f>
                  </m:oMath>
                </a14:m>
                <a:r>
                  <a:rPr lang="en-US" sz="2000" b="1"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en-US" sz="2000" b="1" i="1" dirty="0" smtClean="0">
                            <a:latin typeface="Cambria Math"/>
                            <a:cs typeface="Times New Roman" panose="02020603050405020304" pitchFamily="18" charset="0"/>
                          </a:rPr>
                        </m:ctrlPr>
                      </m:fPr>
                      <m:num>
                        <m:r>
                          <a:rPr lang="en-US" sz="2000" b="1" i="1" dirty="0" smtClean="0">
                            <a:latin typeface="Cambria Math"/>
                            <a:cs typeface="Times New Roman" panose="02020603050405020304" pitchFamily="18" charset="0"/>
                          </a:rPr>
                          <m:t>𝟏</m:t>
                        </m:r>
                      </m:num>
                      <m:den>
                        <m:r>
                          <a:rPr lang="en-US" sz="2000" b="1" i="1" dirty="0" smtClean="0">
                            <a:latin typeface="Cambria Math"/>
                            <a:cs typeface="Times New Roman" panose="02020603050405020304" pitchFamily="18" charset="0"/>
                          </a:rPr>
                          <m:t>𝟑</m:t>
                        </m:r>
                      </m:den>
                    </m:f>
                  </m:oMath>
                </a14:m>
                <a:r>
                  <a:rPr lang="en-US" dirty="0" smtClean="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Bu </a:t>
                </a:r>
                <a:r>
                  <a:rPr lang="en-US" dirty="0" err="1">
                    <a:latin typeface="Times New Roman" panose="02020603050405020304" pitchFamily="18" charset="0"/>
                    <a:cs typeface="Times New Roman" panose="02020603050405020304" pitchFamily="18" charset="0"/>
                  </a:rPr>
                  <a:t>tezlikka</a:t>
                </a:r>
                <a:r>
                  <a:rPr lang="en-US" dirty="0">
                    <a:latin typeface="Times New Roman" panose="02020603050405020304" pitchFamily="18" charset="0"/>
                    <a:cs typeface="Times New Roman" panose="02020603050405020304" pitchFamily="18" charset="0"/>
                  </a:rPr>
                  <a:t> material </a:t>
                </a:r>
                <a:r>
                  <a:rPr lang="en-US" dirty="0" err="1">
                    <a:latin typeface="Times New Roman" panose="02020603050405020304" pitchFamily="18" charset="0"/>
                    <a:cs typeface="Times New Roman" panose="02020603050405020304" pitchFamily="18" charset="0"/>
                  </a:rPr>
                  <a:t>xususiyatlari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zarrachalar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energiyasi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kabi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qancha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omillar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qiladi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To'qnashuv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energiyasining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yo'qolishida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bo'lgani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kabi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yo'qotish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tezligi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muhitning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zichligi</a:t>
                </a:r>
                <a:r>
                  <a:rPr lang="en-US" dirty="0">
                    <a:latin typeface="Times New Roman" panose="02020603050405020304" pitchFamily="18" charset="0"/>
                    <a:cs typeface="Times New Roman" panose="02020603050405020304" pitchFamily="18" charset="0"/>
                  </a:rPr>
                  <a:t> N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atom </a:t>
                </a:r>
                <a:r>
                  <a:rPr lang="en-US" dirty="0" err="1">
                    <a:latin typeface="Times New Roman" panose="02020603050405020304" pitchFamily="18" charset="0"/>
                    <a:cs typeface="Times New Roman" panose="02020603050405020304" pitchFamily="18" charset="0"/>
                  </a:rPr>
                  <a:t>sonining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kvadrati</a:t>
                </a:r>
                <a:r>
                  <a:rPr lang="en-US" dirty="0">
                    <a:latin typeface="Times New Roman" panose="02020603050405020304" pitchFamily="18" charset="0"/>
                    <a:cs typeface="Times New Roman" panose="02020603050405020304" pitchFamily="18" charset="0"/>
                  </a:rPr>
                  <a:t> Z </a:t>
                </a:r>
                <a:r>
                  <a:rPr lang="en-US" dirty="0" err="1">
                    <a:latin typeface="Times New Roman" panose="02020603050405020304" pitchFamily="18" charset="0"/>
                    <a:cs typeface="Times New Roman" panose="02020603050405020304" pitchFamily="18" charset="0"/>
                  </a:rPr>
                  <a:t>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qarab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ortadi</a:t>
                </a:r>
                <a:r>
                  <a:rPr lang="en-US" dirty="0">
                    <a:latin typeface="Times New Roman" panose="02020603050405020304" pitchFamily="18" charset="0"/>
                    <a:cs typeface="Times New Roman" panose="02020603050405020304" pitchFamily="18" charset="0"/>
                  </a:rPr>
                  <a:t>. Bu </a:t>
                </a:r>
                <a:r>
                  <a:rPr lang="en-US" dirty="0" err="1">
                    <a:latin typeface="Times New Roman" panose="02020603050405020304" pitchFamily="18" charset="0"/>
                    <a:cs typeface="Times New Roman" panose="02020603050405020304" pitchFamily="18" charset="0"/>
                  </a:rPr>
                  <a:t>shuni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anglatadiki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og'irroq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zichroq</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materiallar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sezilarli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darajada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tormoz</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yo‘nalishiga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olib</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keladi</a:t>
                </a:r>
                <a:r>
                  <a:rPr lang="en-US"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p:txBody>
          </p:sp>
        </mc:Choice>
        <mc:Fallback>
          <p:sp>
            <p:nvSpPr>
              <p:cNvPr id="2" name="Прямоугольник 1"/>
              <p:cNvSpPr>
                <a:spLocks noRot="1" noChangeAspect="1" noMove="1" noResize="1" noEditPoints="1" noAdjustHandles="1" noChangeArrowheads="1" noChangeShapeType="1" noTextEdit="1"/>
              </p:cNvSpPr>
              <p:nvPr/>
            </p:nvSpPr>
            <p:spPr>
              <a:xfrm>
                <a:off x="107504" y="188640"/>
                <a:ext cx="8856984" cy="6340069"/>
              </a:xfrm>
              <a:prstGeom prst="rect">
                <a:avLst/>
              </a:prstGeom>
              <a:blipFill rotWithShape="1">
                <a:blip r:embed="rId2"/>
                <a:stretch>
                  <a:fillRect l="-619" t="-481"/>
                </a:stretch>
              </a:blipFill>
            </p:spPr>
            <p:txBody>
              <a:bodyPr/>
              <a:lstStyle/>
              <a:p>
                <a:r>
                  <a:rPr lang="ru-RU">
                    <a:noFill/>
                  </a:rPr>
                  <a:t> </a:t>
                </a:r>
              </a:p>
            </p:txBody>
          </p:sp>
        </mc:Fallback>
      </mc:AlternateContent>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1412776"/>
            <a:ext cx="4104456" cy="3096345"/>
          </a:xfrm>
          <a:prstGeom prst="rect">
            <a:avLst/>
          </a:prstGeom>
        </p:spPr>
      </p:pic>
    </p:spTree>
    <p:extLst>
      <p:ext uri="{BB962C8B-B14F-4D97-AF65-F5344CB8AC3E}">
        <p14:creationId xmlns:p14="http://schemas.microsoft.com/office/powerpoint/2010/main" val="748264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712968" cy="6832640"/>
          </a:xfrm>
          <a:prstGeom prst="rect">
            <a:avLst/>
          </a:prstGeom>
        </p:spPr>
        <p:txBody>
          <a:bodyPr wrap="square">
            <a:spAutoFit/>
          </a:bodyPr>
          <a:lstStyle/>
          <a:p>
            <a:r>
              <a:rPr lang="en-US" b="1" dirty="0" smtClean="0">
                <a:latin typeface="Times New Roman" panose="02020603050405020304" pitchFamily="18" charset="0"/>
                <a:cs typeface="Times New Roman" panose="02020603050405020304" pitchFamily="18" charset="0"/>
              </a:rPr>
              <a:t>        4. </a:t>
            </a:r>
            <a:r>
              <a:rPr lang="en-US" b="1" dirty="0" err="1">
                <a:latin typeface="Times New Roman" panose="02020603050405020304" pitchFamily="18" charset="0"/>
                <a:cs typeface="Times New Roman" panose="02020603050405020304" pitchFamily="18" charset="0"/>
              </a:rPr>
              <a:t>Amaliy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qo‘llanilish</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va</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zamonaviy</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tadqiqotlar</a:t>
            </a:r>
            <a:r>
              <a:rPr lang="en-US" dirty="0" smtClean="0">
                <a:latin typeface="Times New Roman" panose="02020603050405020304" pitchFamily="18" charset="0"/>
                <a:cs typeface="Times New Roman" panose="02020603050405020304" pitchFamily="18" charset="0"/>
              </a:rPr>
              <a:t>.</a:t>
            </a:r>
          </a:p>
          <a:p>
            <a:r>
              <a:rPr lang="en-US" sz="1600" dirty="0" smtClean="0">
                <a:latin typeface="Times New Roman" panose="02020603050405020304" pitchFamily="18" charset="0"/>
                <a:cs typeface="Times New Roman" panose="02020603050405020304" pitchFamily="18" charset="0"/>
              </a:rPr>
              <a:t>   1</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Elektronlarning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bilan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o‘zaro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ta’sirining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amaliy</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ahamiyati</a:t>
            </a:r>
            <a:r>
              <a:rPr lang="en-US"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Elektronlarning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bilan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o‘zaro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ta’siri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fizika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tibbiyot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texnologiyaning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ko‘plab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sohalarida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muhim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ahamiyatga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Zaryadlangan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zarracha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ichidan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o‘tganda</a:t>
            </a:r>
            <a:r>
              <a:rPr lang="en-US" sz="1600" dirty="0">
                <a:latin typeface="Times New Roman" panose="02020603050405020304" pitchFamily="18" charset="0"/>
                <a:cs typeface="Times New Roman" panose="02020603050405020304" pitchFamily="18" charset="0"/>
              </a:rPr>
              <a:t> atom </a:t>
            </a:r>
            <a:r>
              <a:rPr lang="en-US" sz="1600" dirty="0" err="1">
                <a:latin typeface="Times New Roman" panose="02020603050405020304" pitchFamily="18" charset="0"/>
                <a:cs typeface="Times New Roman" panose="02020603050405020304" pitchFamily="18" charset="0"/>
              </a:rPr>
              <a:t>elektronlari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bilan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ko‘plab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to‘qnashuvlarga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uchraydi</a:t>
            </a:r>
            <a:r>
              <a:rPr lang="en-US" sz="1600" dirty="0">
                <a:latin typeface="Times New Roman" panose="02020603050405020304" pitchFamily="18" charset="0"/>
                <a:cs typeface="Times New Roman" panose="02020603050405020304" pitchFamily="18" charset="0"/>
              </a:rPr>
              <a:t>. Bu </a:t>
            </a:r>
            <a:r>
              <a:rPr lang="en-US" sz="1600" dirty="0" err="1">
                <a:latin typeface="Times New Roman" panose="02020603050405020304" pitchFamily="18" charset="0"/>
                <a:cs typeface="Times New Roman" panose="02020603050405020304" pitchFamily="18" charset="0"/>
              </a:rPr>
              <a:t>jarayon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natijasida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ionlanish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qo‘zg‘alish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elektromagnit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nurlanish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hosil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bo‘ladi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Shu</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jarayonlar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orqali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elektron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o‘z</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kinetik</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energiyasini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asta-sekin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yo‘qotadi</a:t>
            </a:r>
            <a:r>
              <a:rPr lang="en-US" sz="1600" dirty="0">
                <a:latin typeface="Times New Roman" panose="02020603050405020304" pitchFamily="18" charset="0"/>
                <a:cs typeface="Times New Roman" panose="02020603050405020304" pitchFamily="18" charset="0"/>
              </a:rPr>
              <a:t>. </a:t>
            </a:r>
          </a:p>
          <a:p>
            <a:r>
              <a:rPr lang="en-US" sz="1600" dirty="0" err="1" smtClean="0">
                <a:latin typeface="Times New Roman" panose="02020603050405020304" pitchFamily="18" charset="0"/>
                <a:cs typeface="Times New Roman" panose="02020603050405020304" pitchFamily="18" charset="0"/>
              </a:rPr>
              <a:t>Modda</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zarrachalarning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energiyasini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yutish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qobiliyati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solishtirma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energiya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yo‘qotish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yoki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to‘xtatish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qobiliyati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bilan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tavsiflanadi</a:t>
            </a:r>
            <a:r>
              <a:rPr lang="en-US" sz="1600" dirty="0">
                <a:latin typeface="Times New Roman" panose="02020603050405020304" pitchFamily="18" charset="0"/>
                <a:cs typeface="Times New Roman" panose="02020603050405020304" pitchFamily="18" charset="0"/>
              </a:rPr>
              <a:t>. Bu </a:t>
            </a:r>
            <a:r>
              <a:rPr lang="en-US" sz="1600" dirty="0" err="1">
                <a:latin typeface="Times New Roman" panose="02020603050405020304" pitchFamily="18" charset="0"/>
                <a:cs typeface="Times New Roman" panose="02020603050405020304" pitchFamily="18" charset="0"/>
              </a:rPr>
              <a:t>kattalik</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odatda</a:t>
            </a:r>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dE</a:t>
            </a:r>
            <a:r>
              <a:rPr lang="en-US" sz="1600" dirty="0" smtClean="0">
                <a:latin typeface="Times New Roman" panose="02020603050405020304" pitchFamily="18" charset="0"/>
                <a:cs typeface="Times New Roman" panose="02020603050405020304" pitchFamily="18" charset="0"/>
              </a:rPr>
              <a:t>/dx </a:t>
            </a:r>
            <a:r>
              <a:rPr lang="en-US" sz="1600" dirty="0" err="1" smtClean="0">
                <a:latin typeface="Times New Roman" panose="02020603050405020304" pitchFamily="18" charset="0"/>
                <a:cs typeface="Times New Roman" panose="02020603050405020304" pitchFamily="18" charset="0"/>
              </a:rPr>
              <a:t>bilan</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ifodalanadi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zarrachaning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ichida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harakatlanayotganda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birlik</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masofada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yo‘qotgan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energiyasini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bildiradi</a:t>
            </a:r>
            <a:r>
              <a:rPr lang="en-US" sz="1600" dirty="0" smtClean="0">
                <a:latin typeface="Times New Roman" panose="02020603050405020304" pitchFamily="18" charset="0"/>
                <a:cs typeface="Times New Roman" panose="02020603050405020304" pitchFamily="18" charset="0"/>
              </a:rPr>
              <a:t>.</a:t>
            </a:r>
          </a:p>
          <a:p>
            <a:r>
              <a:rPr lang="en-US" sz="1600" dirty="0" smtClean="0">
                <a:latin typeface="Times New Roman" panose="02020603050405020304" pitchFamily="18" charset="0"/>
                <a:cs typeface="Times New Roman" panose="02020603050405020304" pitchFamily="18" charset="0"/>
              </a:rPr>
              <a:t>    2.Radiatsiya </a:t>
            </a:r>
            <a:r>
              <a:rPr lang="en-US" sz="1600" dirty="0" err="1">
                <a:latin typeface="Times New Roman" panose="02020603050405020304" pitchFamily="18" charset="0"/>
                <a:cs typeface="Times New Roman" panose="02020603050405020304" pitchFamily="18" charset="0"/>
              </a:rPr>
              <a:t>detektorlari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yadro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fizikasi</a:t>
            </a:r>
            <a:endParaRPr lang="en-US"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Elektronlarning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ionizatsiya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jarayoni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radiatsiya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detektorlari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ishlashining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asosiy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prinsiplaridan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biridir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Zaryadlangan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zarracha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ichidan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o‘tganda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atomlarni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ionlashtiradi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erkin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elektron</a:t>
            </a:r>
            <a:r>
              <a:rPr lang="en-US" sz="1600" dirty="0">
                <a:latin typeface="Times New Roman" panose="02020603050405020304" pitchFamily="18" charset="0"/>
                <a:cs typeface="Times New Roman" panose="02020603050405020304" pitchFamily="18" charset="0"/>
              </a:rPr>
              <a:t>-ion </a:t>
            </a:r>
            <a:r>
              <a:rPr lang="en-US" sz="1600" dirty="0" err="1">
                <a:latin typeface="Times New Roman" panose="02020603050405020304" pitchFamily="18" charset="0"/>
                <a:cs typeface="Times New Roman" panose="02020603050405020304" pitchFamily="18" charset="0"/>
              </a:rPr>
              <a:t>juftlari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hosil</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qiladi</a:t>
            </a:r>
            <a:r>
              <a:rPr lang="en-US" sz="1600" dirty="0">
                <a:latin typeface="Times New Roman" panose="02020603050405020304" pitchFamily="18" charset="0"/>
                <a:cs typeface="Times New Roman" panose="02020603050405020304" pitchFamily="18" charset="0"/>
              </a:rPr>
              <a:t>. Bu </a:t>
            </a:r>
            <a:r>
              <a:rPr lang="en-US" sz="1600" dirty="0" err="1">
                <a:latin typeface="Times New Roman" panose="02020603050405020304" pitchFamily="18" charset="0"/>
                <a:cs typeface="Times New Roman" panose="02020603050405020304" pitchFamily="18" charset="0"/>
              </a:rPr>
              <a:t>zaryadlar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elektr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signaliga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aylantirilib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zarrachani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aniqlash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imkonini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beradi</a:t>
            </a:r>
            <a:r>
              <a:rPr lang="en-US" sz="1600" dirty="0">
                <a:latin typeface="Times New Roman" panose="02020603050405020304" pitchFamily="18" charset="0"/>
                <a:cs typeface="Times New Roman" panose="02020603050405020304" pitchFamily="18" charset="0"/>
              </a:rPr>
              <a:t>. </a:t>
            </a:r>
          </a:p>
          <a:p>
            <a:r>
              <a:rPr lang="en-US" sz="1600" dirty="0" err="1" smtClean="0">
                <a:latin typeface="Times New Roman" panose="02020603050405020304" pitchFamily="18" charset="0"/>
                <a:cs typeface="Times New Roman" panose="02020603050405020304" pitchFamily="18" charset="0"/>
              </a:rPr>
              <a:t>Shu</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prinsip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quyidagi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qurilmalarda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qo‘llanadi</a:t>
            </a:r>
            <a:r>
              <a:rPr lang="en-US" sz="1600" dirty="0">
                <a:latin typeface="Times New Roman" panose="02020603050405020304" pitchFamily="18" charset="0"/>
                <a:cs typeface="Times New Roman" panose="02020603050405020304" pitchFamily="18" charset="0"/>
              </a:rPr>
              <a:t>:</a:t>
            </a:r>
          </a:p>
          <a:p>
            <a:r>
              <a:rPr lang="en-US" sz="1600" dirty="0" err="1">
                <a:latin typeface="Times New Roman" panose="02020603050405020304" pitchFamily="18" charset="0"/>
                <a:cs typeface="Times New Roman" panose="02020603050405020304" pitchFamily="18" charset="0"/>
              </a:rPr>
              <a:t>gaz</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razryad</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detektorlari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yarimo‘tkazgich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detektorlari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scintillyatsion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detektorlar</a:t>
            </a:r>
            <a:r>
              <a:rPr lang="en-US" sz="1600" dirty="0" smtClean="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Bunday</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detektorlar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yordamida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zarrachalarning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energiyasi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turi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trayektoriyasi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aniqlanadi</a:t>
            </a:r>
            <a:r>
              <a:rPr lang="en-US" sz="1600" dirty="0">
                <a:latin typeface="Times New Roman" panose="02020603050405020304" pitchFamily="18" charset="0"/>
                <a:cs typeface="Times New Roman" panose="02020603050405020304" pitchFamily="18" charset="0"/>
              </a:rPr>
              <a:t>. Bu </a:t>
            </a:r>
            <a:r>
              <a:rPr lang="en-US" sz="1600" dirty="0" err="1">
                <a:latin typeface="Times New Roman" panose="02020603050405020304" pitchFamily="18" charset="0"/>
                <a:cs typeface="Times New Roman" panose="02020603050405020304" pitchFamily="18" charset="0"/>
              </a:rPr>
              <a:t>usullar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yadro</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fizikasi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tajribalarida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kosmik</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nurlarni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o‘rganishda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keng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qo‘llanadi</a:t>
            </a:r>
            <a:r>
              <a:rPr lang="en-US" sz="1600" dirty="0" smtClean="0">
                <a:latin typeface="Times New Roman" panose="02020603050405020304" pitchFamily="18" charset="0"/>
                <a:cs typeface="Times New Roman" panose="02020603050405020304" pitchFamily="18" charset="0"/>
              </a:rPr>
              <a:t>.</a:t>
            </a:r>
          </a:p>
          <a:p>
            <a:r>
              <a:rPr lang="en-US" sz="1600" dirty="0" smtClean="0">
                <a:latin typeface="Times New Roman" panose="02020603050405020304" pitchFamily="18" charset="0"/>
                <a:cs typeface="Times New Roman" panose="02020603050405020304" pitchFamily="18" charset="0"/>
              </a:rPr>
              <a:t>    3</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Tibbiyot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va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radioterapiyada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qo‘llanilishi</a:t>
            </a:r>
            <a:endParaRPr lang="en-US"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Elektronlarning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energiya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yo‘qotish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jarayoni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radiatsion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terapiyada</a:t>
            </a:r>
            <a:r>
              <a:rPr lang="en-US" sz="1600" dirty="0">
                <a:latin typeface="Times New Roman" panose="02020603050405020304" pitchFamily="18" charset="0"/>
                <a:cs typeface="Times New Roman" panose="02020603050405020304" pitchFamily="18" charset="0"/>
              </a:rPr>
              <a:t> ham </a:t>
            </a:r>
            <a:r>
              <a:rPr lang="en-US" sz="1600" dirty="0" err="1">
                <a:latin typeface="Times New Roman" panose="02020603050405020304" pitchFamily="18" charset="0"/>
                <a:cs typeface="Times New Roman" panose="02020603050405020304" pitchFamily="18" charset="0"/>
              </a:rPr>
              <a:t>muhim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ahamiyatga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ega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Tibbiyotda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yuqori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energiyali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elektron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nurlari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yordamida</a:t>
            </a:r>
            <a:r>
              <a:rPr lang="en-US" sz="1600" dirty="0">
                <a:latin typeface="Times New Roman" panose="02020603050405020304" pitchFamily="18" charset="0"/>
                <a:cs typeface="Times New Roman" panose="02020603050405020304" pitchFamily="18" charset="0"/>
              </a:rPr>
              <a:t>:</a:t>
            </a:r>
          </a:p>
          <a:p>
            <a:r>
              <a:rPr lang="en-US" sz="1600" dirty="0" err="1">
                <a:latin typeface="Times New Roman" panose="02020603050405020304" pitchFamily="18" charset="0"/>
                <a:cs typeface="Times New Roman" panose="02020603050405020304" pitchFamily="18" charset="0"/>
              </a:rPr>
              <a:t>saraton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hujayralarini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yo‘q</a:t>
            </a:r>
            <a:r>
              <a:rPr lang="en-US" sz="1600" dirty="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qilish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o‘simtalarni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nurlantirish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diagnostik</a:t>
            </a:r>
            <a:r>
              <a:rPr lang="en-US" sz="1600" dirty="0" smtClean="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rentgen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usullarini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ishlab</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chiqish</a:t>
            </a:r>
            <a:endParaRPr lang="en-US" sz="1600" dirty="0">
              <a:latin typeface="Times New Roman" panose="02020603050405020304" pitchFamily="18" charset="0"/>
              <a:cs typeface="Times New Roman" panose="02020603050405020304" pitchFamily="18" charset="0"/>
            </a:endParaRPr>
          </a:p>
          <a:p>
            <a:r>
              <a:rPr lang="en-US" sz="1600" dirty="0" err="1">
                <a:latin typeface="Times New Roman" panose="02020603050405020304" pitchFamily="18" charset="0"/>
                <a:cs typeface="Times New Roman" panose="02020603050405020304" pitchFamily="18" charset="0"/>
              </a:rPr>
              <a:t>mumkin</a:t>
            </a:r>
            <a:r>
              <a:rPr lang="en-US" sz="1600" dirty="0">
                <a:latin typeface="Times New Roman" panose="02020603050405020304" pitchFamily="18" charset="0"/>
                <a:cs typeface="Times New Roman" panose="02020603050405020304" pitchFamily="18" charset="0"/>
              </a:rPr>
              <a:t>.</a:t>
            </a:r>
          </a:p>
          <a:p>
            <a:r>
              <a:rPr lang="en-US" sz="1600" dirty="0" err="1">
                <a:latin typeface="Times New Roman" panose="02020603050405020304" pitchFamily="18" charset="0"/>
                <a:cs typeface="Times New Roman" panose="02020603050405020304" pitchFamily="18" charset="0"/>
              </a:rPr>
              <a:t>Elektronlar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modda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ichida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energiyasini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asta-sekin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yo‘qotgani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sababli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ularning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ta’sir</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chuqurligi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aniq</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nazorat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qilinadi</a:t>
            </a:r>
            <a:r>
              <a:rPr lang="en-US" sz="1600" dirty="0">
                <a:latin typeface="Times New Roman" panose="02020603050405020304" pitchFamily="18" charset="0"/>
                <a:cs typeface="Times New Roman" panose="02020603050405020304" pitchFamily="18" charset="0"/>
              </a:rPr>
              <a:t>. Bu </a:t>
            </a:r>
            <a:r>
              <a:rPr lang="en-US" sz="1600" dirty="0" err="1">
                <a:latin typeface="Times New Roman" panose="02020603050405020304" pitchFamily="18" charset="0"/>
                <a:cs typeface="Times New Roman" panose="02020603050405020304" pitchFamily="18" charset="0"/>
              </a:rPr>
              <a:t>esa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sog‘lom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to‘qimalarni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kamroq</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zararlash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imkonini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beradi</a:t>
            </a:r>
            <a:r>
              <a:rPr lang="en-US" sz="1600" dirty="0">
                <a:latin typeface="Times New Roman" panose="02020603050405020304" pitchFamily="18" charset="0"/>
                <a:cs typeface="Times New Roman" panose="02020603050405020304" pitchFamily="18" charset="0"/>
              </a:rPr>
              <a:t>. </a:t>
            </a:r>
            <a:endParaRPr lang="en-US" sz="1600" dirty="0" smtClean="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r>
              <a:rPr lang="en-US" sz="1600" dirty="0" smtClean="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02083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16632"/>
            <a:ext cx="8928992" cy="6463308"/>
          </a:xfrm>
          <a:prstGeom prst="rect">
            <a:avLst/>
          </a:prstGeom>
        </p:spPr>
        <p:txBody>
          <a:bodyPr wrap="square">
            <a:spAutoFit/>
          </a:bodyPr>
          <a:lstStyle/>
          <a:p>
            <a:r>
              <a:rPr lang="en-US" dirty="0" smtClean="0"/>
              <a:t>   </a:t>
            </a:r>
            <a:r>
              <a:rPr lang="uz-Latn-UZ" dirty="0" smtClean="0">
                <a:latin typeface="Times New Roman" panose="02020603050405020304" pitchFamily="18" charset="0"/>
                <a:cs typeface="Times New Roman" panose="02020603050405020304" pitchFamily="18" charset="0"/>
              </a:rPr>
              <a:t>4</a:t>
            </a:r>
            <a:r>
              <a:rPr lang="uz-Latn-UZ" dirty="0">
                <a:latin typeface="Times New Roman" panose="02020603050405020304" pitchFamily="18" charset="0"/>
                <a:cs typeface="Times New Roman" panose="02020603050405020304" pitchFamily="18" charset="0"/>
              </a:rPr>
              <a:t>. Materialshunoslik va elektron mikroskopiya</a:t>
            </a:r>
          </a:p>
          <a:p>
            <a:r>
              <a:rPr lang="uz-Latn-UZ" dirty="0">
                <a:latin typeface="Times New Roman" panose="02020603050405020304" pitchFamily="18" charset="0"/>
                <a:cs typeface="Times New Roman" panose="02020603050405020304" pitchFamily="18" charset="0"/>
              </a:rPr>
              <a:t>Elektronlarning modda bilan o‘zaro ta’siri materiallarni tadqiq qilishda ham juda muhim. Elektronlar modda yuzasiga tushganda:</a:t>
            </a:r>
          </a:p>
          <a:p>
            <a:r>
              <a:rPr lang="uz-Latn-UZ" dirty="0">
                <a:latin typeface="Times New Roman" panose="02020603050405020304" pitchFamily="18" charset="0"/>
                <a:cs typeface="Times New Roman" panose="02020603050405020304" pitchFamily="18" charset="0"/>
              </a:rPr>
              <a:t>ikkilamchi elektronlar </a:t>
            </a:r>
            <a:r>
              <a:rPr lang="uz-Latn-UZ" dirty="0" smtClean="0">
                <a:latin typeface="Times New Roman" panose="02020603050405020304" pitchFamily="18" charset="0"/>
                <a:cs typeface="Times New Roman" panose="02020603050405020304" pitchFamily="18" charset="0"/>
              </a:rPr>
              <a:t>chiqadi</a:t>
            </a:r>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rentgen </a:t>
            </a:r>
            <a:r>
              <a:rPr lang="uz-Latn-UZ" dirty="0">
                <a:latin typeface="Times New Roman" panose="02020603050405020304" pitchFamily="18" charset="0"/>
                <a:cs typeface="Times New Roman" panose="02020603050405020304" pitchFamily="18" charset="0"/>
              </a:rPr>
              <a:t>nurlanishi hosil </a:t>
            </a:r>
            <a:r>
              <a:rPr lang="uz-Latn-UZ" dirty="0" smtClean="0">
                <a:latin typeface="Times New Roman" panose="02020603050405020304" pitchFamily="18" charset="0"/>
                <a:cs typeface="Times New Roman" panose="02020603050405020304" pitchFamily="18" charset="0"/>
              </a:rPr>
              <a:t>bo‘ladi</a:t>
            </a:r>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energiya </a:t>
            </a:r>
            <a:r>
              <a:rPr lang="uz-Latn-UZ" dirty="0">
                <a:latin typeface="Times New Roman" panose="02020603050405020304" pitchFamily="18" charset="0"/>
                <a:cs typeface="Times New Roman" panose="02020603050405020304" pitchFamily="18" charset="0"/>
              </a:rPr>
              <a:t>spektrlari </a:t>
            </a:r>
            <a:r>
              <a:rPr lang="uz-Latn-UZ" dirty="0" smtClean="0">
                <a:latin typeface="Times New Roman" panose="02020603050405020304" pitchFamily="18" charset="0"/>
                <a:cs typeface="Times New Roman" panose="02020603050405020304" pitchFamily="18" charset="0"/>
              </a:rPr>
              <a:t>o‘zgaradi</a:t>
            </a:r>
            <a:r>
              <a:rPr lang="en-US" dirty="0" smtClean="0">
                <a:latin typeface="Times New Roman" panose="02020603050405020304" pitchFamily="18" charset="0"/>
                <a:cs typeface="Times New Roman" panose="02020603050405020304" pitchFamily="18" charset="0"/>
              </a:rPr>
              <a:t>.</a:t>
            </a:r>
            <a:endParaRPr lang="uz-Latn-UZ" dirty="0">
              <a:latin typeface="Times New Roman" panose="02020603050405020304" pitchFamily="18" charset="0"/>
              <a:cs typeface="Times New Roman" panose="02020603050405020304" pitchFamily="18" charset="0"/>
            </a:endParaRPr>
          </a:p>
          <a:p>
            <a:r>
              <a:rPr lang="uz-Latn-UZ" dirty="0">
                <a:latin typeface="Times New Roman" panose="02020603050405020304" pitchFamily="18" charset="0"/>
                <a:cs typeface="Times New Roman" panose="02020603050405020304" pitchFamily="18" charset="0"/>
              </a:rPr>
              <a:t>Bu hodisalar asosida elektron mikroskopiya va spektroskopiya usullari ishlaydi.</a:t>
            </a:r>
          </a:p>
          <a:p>
            <a:r>
              <a:rPr lang="uz-Latn-UZ" dirty="0">
                <a:latin typeface="Times New Roman" panose="02020603050405020304" pitchFamily="18" charset="0"/>
                <a:cs typeface="Times New Roman" panose="02020603050405020304" pitchFamily="18" charset="0"/>
              </a:rPr>
              <a:t>Masalan, elektronlar modda ichida ma’lum masofadan keyin energiyasini yo‘qotadi. Bu masofa inelastik o‘rtacha erkin yo‘l deb ataladi va elektronlarning modda ichida qancha masofa yurishini ifodalaydi. </a:t>
            </a:r>
          </a:p>
          <a:p>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5</a:t>
            </a:r>
            <a:r>
              <a:rPr lang="uz-Latn-UZ" dirty="0">
                <a:latin typeface="Times New Roman" panose="02020603050405020304" pitchFamily="18" charset="0"/>
                <a:cs typeface="Times New Roman" panose="02020603050405020304" pitchFamily="18" charset="0"/>
              </a:rPr>
              <a:t>. Zamonaviy ilmiy tadqiqotlar</a:t>
            </a:r>
          </a:p>
          <a:p>
            <a:r>
              <a:rPr lang="uz-Latn-UZ" dirty="0">
                <a:latin typeface="Times New Roman" panose="02020603050405020304" pitchFamily="18" charset="0"/>
                <a:cs typeface="Times New Roman" panose="02020603050405020304" pitchFamily="18" charset="0"/>
              </a:rPr>
              <a:t>Hozirgi zamon fizikasida elektronlarning modda bilan o‘zaro ta’siri quyidagi yo‘nalishlarda faol o‘rganilmoqda:</a:t>
            </a:r>
          </a:p>
          <a:p>
            <a:r>
              <a:rPr lang="uz-Latn-UZ" dirty="0">
                <a:latin typeface="Times New Roman" panose="02020603050405020304" pitchFamily="18" charset="0"/>
                <a:cs typeface="Times New Roman" panose="02020603050405020304" pitchFamily="18" charset="0"/>
              </a:rPr>
              <a:t>1. Yuqori energiyali zarrachalar fizikasi</a:t>
            </a:r>
          </a:p>
          <a:p>
            <a:r>
              <a:rPr lang="uz-Latn-UZ" dirty="0">
                <a:latin typeface="Times New Roman" panose="02020603050405020304" pitchFamily="18" charset="0"/>
                <a:cs typeface="Times New Roman" panose="02020603050405020304" pitchFamily="18" charset="0"/>
              </a:rPr>
              <a:t>Zamonaviy tezlatgichlarda elektronlarning energiya yo‘qotish jarayonlari chuqur o‘rganilib, yangi zarrachalarni aniqlashda foydalaniladi.</a:t>
            </a:r>
          </a:p>
          <a:p>
            <a:r>
              <a:rPr lang="uz-Latn-UZ" dirty="0">
                <a:latin typeface="Times New Roman" panose="02020603050405020304" pitchFamily="18" charset="0"/>
                <a:cs typeface="Times New Roman" panose="02020603050405020304" pitchFamily="18" charset="0"/>
              </a:rPr>
              <a:t>2. Nanotexnologiya va materialshunoslik</a:t>
            </a:r>
          </a:p>
          <a:p>
            <a:r>
              <a:rPr lang="uz-Latn-UZ" dirty="0">
                <a:latin typeface="Times New Roman" panose="02020603050405020304" pitchFamily="18" charset="0"/>
                <a:cs typeface="Times New Roman" panose="02020603050405020304" pitchFamily="18" charset="0"/>
              </a:rPr>
              <a:t>Elektronlarning modda bilan o‘zaro ta’siri yordamida nanoo‘lchamli strukturalar, yarim o‘tkazgich materiallar va yangi qotishmalar o‘rganiladi.</a:t>
            </a:r>
          </a:p>
          <a:p>
            <a:r>
              <a:rPr lang="uz-Latn-UZ" dirty="0">
                <a:latin typeface="Times New Roman" panose="02020603050405020304" pitchFamily="18" charset="0"/>
                <a:cs typeface="Times New Roman" panose="02020603050405020304" pitchFamily="18" charset="0"/>
              </a:rPr>
              <a:t>3. Kosmik fizika</a:t>
            </a:r>
          </a:p>
          <a:p>
            <a:r>
              <a:rPr lang="uz-Latn-UZ" dirty="0">
                <a:latin typeface="Times New Roman" panose="02020603050405020304" pitchFamily="18" charset="0"/>
                <a:cs typeface="Times New Roman" panose="02020603050405020304" pitchFamily="18" charset="0"/>
              </a:rPr>
              <a:t>Kosmik nurlar tarkibidagi zaryadlangan zarrachalar atmosferada qanday energiya yo‘qotishini aniqlash orqali kosmik jarayonlar tadqiq qilinadi.</a:t>
            </a:r>
          </a:p>
          <a:p>
            <a:r>
              <a:rPr lang="uz-Latn-UZ" dirty="0">
                <a:latin typeface="Times New Roman" panose="02020603050405020304" pitchFamily="18" charset="0"/>
                <a:cs typeface="Times New Roman" panose="02020603050405020304" pitchFamily="18" charset="0"/>
              </a:rPr>
              <a:t>4. Zamonaviy detektor texnologiyalari</a:t>
            </a:r>
          </a:p>
          <a:p>
            <a:r>
              <a:rPr lang="uz-Latn-UZ" dirty="0">
                <a:latin typeface="Times New Roman" panose="02020603050405020304" pitchFamily="18" charset="0"/>
                <a:cs typeface="Times New Roman" panose="02020603050405020304" pitchFamily="18" charset="0"/>
              </a:rPr>
              <a:t>Ionizatsiya va energiya yo‘qotish jarayonlarini modellashtirish orqali yuqori aniqlikdagi zarracha detektorlari ishlab chiqilmoqda.</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2915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3919" y="332656"/>
            <a:ext cx="8568952" cy="6186309"/>
          </a:xfrm>
          <a:prstGeom prst="rect">
            <a:avLst/>
          </a:prstGeom>
        </p:spPr>
        <p:txBody>
          <a:bodyPr wrap="square">
            <a:spAutoFit/>
          </a:bodyPr>
          <a:lstStyle/>
          <a:p>
            <a:r>
              <a:rPr lang="en-US" b="1" dirty="0" smtClean="0"/>
              <a:t>5. </a:t>
            </a:r>
            <a:r>
              <a:rPr lang="en-US" b="1" dirty="0" err="1" smtClean="0"/>
              <a:t>Xulosa</a:t>
            </a:r>
            <a:endParaRPr lang="en-US" b="1" dirty="0" smtClean="0"/>
          </a:p>
          <a:p>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Elektronlarning </a:t>
            </a:r>
            <a:r>
              <a:rPr lang="uz-Latn-UZ" dirty="0">
                <a:latin typeface="Times New Roman" panose="02020603050405020304" pitchFamily="18" charset="0"/>
                <a:cs typeface="Times New Roman" panose="02020603050405020304" pitchFamily="18" charset="0"/>
              </a:rPr>
              <a:t>modda bilan o‘zaro ta’siri fizikaning muhim jarayonlaridan biri hisoblanadi. Elektronlar modda ichiga kirganda atom va molekulalar bilan ko‘p marotaba to‘qnashadi. Bu to‘qnashuvlar natijasida elektronlar o‘z energiyasining bir qismini modda atomlariga uzatadi va ionlanish hamda qo‘zg‘alish jarayonlari yuz beradi. Natijada modda ichida erkin elektronlar va ionlar hosil bo‘ladi. Elektronlarning energiya yo‘qotishi modda ichida harakatlanish davomida bosqichma-bosqich sodir bo‘ladi va bu jarayon solishtirma ionizatsion yo‘qotish orqali ifodalanadi.</a:t>
            </a:r>
          </a:p>
          <a:p>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Elektronlarning </a:t>
            </a:r>
            <a:r>
              <a:rPr lang="uz-Latn-UZ" dirty="0">
                <a:latin typeface="Times New Roman" panose="02020603050405020304" pitchFamily="18" charset="0"/>
                <a:cs typeface="Times New Roman" panose="02020603050405020304" pitchFamily="18" charset="0"/>
              </a:rPr>
              <a:t>energiya yo‘qotishida ionizatsion jarayonlar bilan bir qatorda elektromagnit nurlanish hosil bo‘lishi ham muhim rol o‘ynaydi. Elektronlar atom yadrosi maydonida tormozlanganda Bremsstrahlung deb ataluvchi nurlanish paydo bo‘ladi. Shu sababli elektronlarning modda bilan o‘zaro ta’siri ionizatsion va radiatsion energiya yo‘qotish jarayonlari bilan tavsiflanadi.</a:t>
            </a:r>
          </a:p>
          <a:p>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Ushbu </a:t>
            </a:r>
            <a:r>
              <a:rPr lang="uz-Latn-UZ" dirty="0">
                <a:latin typeface="Times New Roman" panose="02020603050405020304" pitchFamily="18" charset="0"/>
                <a:cs typeface="Times New Roman" panose="02020603050405020304" pitchFamily="18" charset="0"/>
              </a:rPr>
              <a:t>hodisalarni o‘rganish yadro fizikasi, radiatsiya fizikasi va materialshunoslik kabi sohalarda katta ahamiyatga ega. Radiatsiya detektorlarining ishlash prinsipi ham elektronlarning modda ichida ion hosil qilishi jarayoniga asoslangan. Bundan tashqari, tibbiyotda radiatsion terapiya usullarida elektron nurlari yordamida kasallangan hujayralarga ta’sir ko‘rsatish mumkin.</a:t>
            </a:r>
          </a:p>
          <a:p>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Shunday </a:t>
            </a:r>
            <a:r>
              <a:rPr lang="uz-Latn-UZ" dirty="0">
                <a:latin typeface="Times New Roman" panose="02020603050405020304" pitchFamily="18" charset="0"/>
                <a:cs typeface="Times New Roman" panose="02020603050405020304" pitchFamily="18" charset="0"/>
              </a:rPr>
              <a:t>qilib, elektronlarning modda bilan o‘zaro ta’siri va ularning solishtirma ionizatsion yo‘qotishlarini o‘rganish nafaqat nazariy fizika uchun, balki amaliy sohalar uchun ham muhim hisoblanadi. Bu jarayonlarni chuqur o‘rganish zamonaviy ilm-fan va texnologiyalarning rivojlanishida muhim o‘rin tutadi.</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284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2276872"/>
            <a:ext cx="7848872" cy="2123658"/>
          </a:xfrm>
          <a:prstGeom prst="rect">
            <a:avLst/>
          </a:prstGeom>
        </p:spPr>
        <p:txBody>
          <a:bodyPr wrap="square">
            <a:spAutoFit/>
          </a:bodyPr>
          <a:lstStyle/>
          <a:p>
            <a:r>
              <a:rPr lang="en-US" sz="2400" b="1" dirty="0" smtClean="0">
                <a:latin typeface="Times New Roman" panose="02020603050405020304" pitchFamily="18" charset="0"/>
                <a:cs typeface="Times New Roman" panose="02020603050405020304" pitchFamily="18" charset="0"/>
              </a:rPr>
              <a:t>                       </a:t>
            </a:r>
            <a:r>
              <a:rPr lang="uz-Latn-UZ" sz="2400" b="1" dirty="0" smtClean="0">
                <a:latin typeface="Times New Roman" panose="02020603050405020304" pitchFamily="18" charset="0"/>
                <a:cs typeface="Times New Roman" panose="02020603050405020304" pitchFamily="18" charset="0"/>
              </a:rPr>
              <a:t>Foydalanilgan adabiyotlar</a:t>
            </a:r>
            <a:endParaRPr lang="en-US" sz="2400" b="1" dirty="0" smtClean="0">
              <a:latin typeface="Times New Roman" panose="02020603050405020304" pitchFamily="18" charset="0"/>
              <a:cs typeface="Times New Roman" panose="02020603050405020304" pitchFamily="18" charset="0"/>
            </a:endParaRPr>
          </a:p>
          <a:p>
            <a:pPr marL="457200" indent="-457200">
              <a:buAutoNum type="arabicPeriod"/>
            </a:pPr>
            <a:r>
              <a:rPr lang="ru-RU" dirty="0" smtClean="0">
                <a:latin typeface="Times New Roman" panose="02020603050405020304" pitchFamily="18" charset="0"/>
                <a:cs typeface="Times New Roman" panose="02020603050405020304" pitchFamily="18" charset="0"/>
              </a:rPr>
              <a:t>Т</a:t>
            </a:r>
            <a:r>
              <a:rPr lang="ru-RU" dirty="0">
                <a:latin typeface="Times New Roman" panose="02020603050405020304" pitchFamily="18" charset="0"/>
                <a:cs typeface="Times New Roman" panose="02020603050405020304" pitchFamily="18" charset="0"/>
              </a:rPr>
              <a:t>. </a:t>
            </a:r>
            <a:r>
              <a:rPr lang="uz-Latn-UZ" dirty="0">
                <a:latin typeface="Times New Roman" panose="02020603050405020304" pitchFamily="18" charset="0"/>
                <a:cs typeface="Times New Roman" panose="02020603050405020304" pitchFamily="18" charset="0"/>
              </a:rPr>
              <a:t>M. M O ‘</a:t>
            </a:r>
            <a:r>
              <a:rPr lang="uz-Latn-UZ" dirty="0" smtClean="0">
                <a:latin typeface="Times New Roman" panose="02020603050405020304" pitchFamily="18" charset="0"/>
                <a:cs typeface="Times New Roman" panose="02020603050405020304" pitchFamily="18" charset="0"/>
              </a:rPr>
              <a:t>MINO</a:t>
            </a:r>
            <a:r>
              <a:rPr lang="en-US" dirty="0" smtClean="0">
                <a:latin typeface="Times New Roman" panose="02020603050405020304" pitchFamily="18" charset="0"/>
                <a:cs typeface="Times New Roman" panose="02020603050405020304" pitchFamily="18" charset="0"/>
              </a:rPr>
              <a:t>V</a:t>
            </a:r>
            <a:r>
              <a:rPr lang="uz-Latn-UZ" dirty="0" smtClean="0">
                <a:latin typeface="Times New Roman" panose="02020603050405020304" pitchFamily="18" charset="0"/>
                <a:cs typeface="Times New Roman" panose="02020603050405020304" pitchFamily="18" charset="0"/>
              </a:rPr>
              <a:t>, </a:t>
            </a:r>
            <a:r>
              <a:rPr lang="uz-Latn-UZ" dirty="0">
                <a:latin typeface="Times New Roman" panose="02020603050405020304" pitchFamily="18" charset="0"/>
                <a:cs typeface="Times New Roman" panose="02020603050405020304" pitchFamily="18" charset="0"/>
              </a:rPr>
              <a:t>A. B. </a:t>
            </a:r>
            <a:r>
              <a:rPr lang="uz-Latn-UZ" dirty="0" smtClean="0">
                <a:latin typeface="Times New Roman" panose="02020603050405020304" pitchFamily="18" charset="0"/>
                <a:cs typeface="Times New Roman" panose="02020603050405020304" pitchFamily="18" charset="0"/>
              </a:rPr>
              <a:t>XOLIQULO</a:t>
            </a:r>
            <a:r>
              <a:rPr lang="en-US" dirty="0" smtClean="0">
                <a:latin typeface="Times New Roman" panose="02020603050405020304" pitchFamily="18" charset="0"/>
                <a:cs typeface="Times New Roman" panose="02020603050405020304" pitchFamily="18" charset="0"/>
              </a:rPr>
              <a:t>V</a:t>
            </a:r>
            <a:r>
              <a:rPr lang="uz-Latn-UZ" dirty="0" smtClean="0">
                <a:latin typeface="Times New Roman" panose="02020603050405020304" pitchFamily="18" charset="0"/>
                <a:cs typeface="Times New Roman" panose="02020603050405020304" pitchFamily="18" charset="0"/>
              </a:rPr>
              <a:t>, </a:t>
            </a:r>
            <a:r>
              <a:rPr lang="uz-Latn-UZ" dirty="0">
                <a:latin typeface="Times New Roman" panose="02020603050405020304" pitchFamily="18" charset="0"/>
                <a:cs typeface="Times New Roman" panose="02020603050405020304" pitchFamily="18" charset="0"/>
              </a:rPr>
              <a:t>SH. X. </a:t>
            </a:r>
            <a:r>
              <a:rPr lang="uz-Latn-UZ" dirty="0" smtClean="0">
                <a:latin typeface="Times New Roman" panose="02020603050405020304" pitchFamily="18" charset="0"/>
                <a:cs typeface="Times New Roman" panose="02020603050405020304" pitchFamily="18" charset="0"/>
              </a:rPr>
              <a:t>XUSHMURODOV</a:t>
            </a:r>
            <a:r>
              <a:rPr lang="en-US" dirty="0" smtClean="0">
                <a:latin typeface="Times New Roman" panose="02020603050405020304" pitchFamily="18" charset="0"/>
                <a:cs typeface="Times New Roman" panose="02020603050405020304" pitchFamily="18" charset="0"/>
              </a:rPr>
              <a:t> “ Atom </a:t>
            </a:r>
            <a:r>
              <a:rPr lang="en-US" dirty="0" err="1" smtClean="0">
                <a:latin typeface="Times New Roman" panose="02020603050405020304" pitchFamily="18" charset="0"/>
                <a:cs typeface="Times New Roman" panose="02020603050405020304" pitchFamily="18" charset="0"/>
              </a:rPr>
              <a:t>yadrosi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elementar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zarralar</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fizikasi</a:t>
            </a:r>
            <a:r>
              <a:rPr lang="en-US" dirty="0" smtClean="0">
                <a:latin typeface="Times New Roman" panose="02020603050405020304" pitchFamily="18" charset="0"/>
                <a:cs typeface="Times New Roman" panose="02020603050405020304" pitchFamily="18" charset="0"/>
              </a:rPr>
              <a:t>”  Toshkent-2009, 203-215 </a:t>
            </a:r>
            <a:r>
              <a:rPr lang="en-US" dirty="0" err="1" smtClean="0">
                <a:latin typeface="Times New Roman" panose="02020603050405020304" pitchFamily="18" charset="0"/>
                <a:cs typeface="Times New Roman" panose="02020603050405020304" pitchFamily="18" charset="0"/>
              </a:rPr>
              <a:t>betlar</a:t>
            </a:r>
            <a:endParaRPr lang="en-US" dirty="0" smtClean="0">
              <a:latin typeface="Times New Roman" panose="02020603050405020304" pitchFamily="18" charset="0"/>
              <a:cs typeface="Times New Roman" panose="02020603050405020304" pitchFamily="18" charset="0"/>
            </a:endParaRPr>
          </a:p>
          <a:p>
            <a:pPr marL="457200" indent="-457200">
              <a:buAutoNum type="arabicPeriod"/>
            </a:pPr>
            <a:r>
              <a:rPr lang="en-US" dirty="0">
                <a:latin typeface="Times New Roman" panose="02020603050405020304" pitchFamily="18" charset="0"/>
                <a:cs typeface="Times New Roman" panose="02020603050405020304" pitchFamily="18" charset="0"/>
                <a:hlinkClick r:id="rId2"/>
              </a:rPr>
              <a:t>https://chatgpt.com/share/69b108bb-7ae0-800c-96b1-efdd0b39cec6</a:t>
            </a:r>
            <a:endParaRPr lang="en-US" dirty="0">
              <a:latin typeface="Times New Roman" panose="02020603050405020304" pitchFamily="18" charset="0"/>
              <a:cs typeface="Times New Roman" panose="02020603050405020304" pitchFamily="18" charset="0"/>
            </a:endParaRPr>
          </a:p>
          <a:p>
            <a:pPr marL="457200" indent="-457200">
              <a:buAutoNum type="arabicPeriod"/>
            </a:pPr>
            <a:r>
              <a:rPr lang="uz-Latn-UZ" dirty="0">
                <a:latin typeface="Times New Roman" panose="02020603050405020304" pitchFamily="18" charset="0"/>
                <a:cs typeface="Times New Roman" panose="02020603050405020304" pitchFamily="18" charset="0"/>
                <a:hlinkClick r:id="rId3"/>
              </a:rPr>
              <a:t>https://www.ossila.com/pages/electron-interactions-with-matter</a:t>
            </a:r>
            <a:endParaRPr lang="en-US" dirty="0">
              <a:latin typeface="Times New Roman" panose="02020603050405020304" pitchFamily="18" charset="0"/>
              <a:cs typeface="Times New Roman" panose="02020603050405020304" pitchFamily="18" charset="0"/>
            </a:endParaRPr>
          </a:p>
          <a:p>
            <a:pPr marL="457200" indent="-457200">
              <a:buAutoNum type="arabicPeriod"/>
            </a:pPr>
            <a:r>
              <a:rPr lang="uz-Latn-UZ" dirty="0">
                <a:latin typeface="Times New Roman" panose="02020603050405020304" pitchFamily="18" charset="0"/>
                <a:cs typeface="Times New Roman" panose="02020603050405020304" pitchFamily="18" charset="0"/>
                <a:hlinkClick r:id="rId4"/>
              </a:rPr>
              <a:t>https://uz.wikipedia.org/wiki/Bethe-Bloch_formulasi</a:t>
            </a:r>
            <a:endParaRPr lang="en-US" dirty="0">
              <a:latin typeface="Times New Roman" panose="02020603050405020304" pitchFamily="18" charset="0"/>
              <a:cs typeface="Times New Roman" panose="02020603050405020304" pitchFamily="18" charset="0"/>
            </a:endParaRPr>
          </a:p>
          <a:p>
            <a:pPr marL="457200" indent="-457200">
              <a:buAutoNum type="arabicPeriod"/>
            </a:pPr>
            <a:endParaRPr lang="uz-Latn-U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89297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420888"/>
            <a:ext cx="7773338" cy="1596177"/>
          </a:xfrm>
        </p:spPr>
        <p:txBody>
          <a:bodyPr/>
          <a:lstStyle/>
          <a:p>
            <a:r>
              <a:rPr lang="en-US" dirty="0" err="1" smtClean="0"/>
              <a:t>E’tiboringiz</a:t>
            </a:r>
            <a:r>
              <a:rPr lang="en-US" dirty="0" smtClean="0"/>
              <a:t> </a:t>
            </a:r>
            <a:r>
              <a:rPr lang="en-US" dirty="0" err="1" smtClean="0"/>
              <a:t>uchun</a:t>
            </a:r>
            <a:r>
              <a:rPr lang="en-US" dirty="0" smtClean="0"/>
              <a:t> </a:t>
            </a:r>
            <a:r>
              <a:rPr lang="en-US" dirty="0" err="1" smtClean="0"/>
              <a:t>rahmat</a:t>
            </a:r>
            <a:endParaRPr lang="ru-RU" dirty="0"/>
          </a:p>
        </p:txBody>
      </p:sp>
    </p:spTree>
    <p:extLst>
      <p:ext uri="{BB962C8B-B14F-4D97-AF65-F5344CB8AC3E}">
        <p14:creationId xmlns:p14="http://schemas.microsoft.com/office/powerpoint/2010/main" val="1718143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2276872"/>
            <a:ext cx="6336704" cy="1754326"/>
          </a:xfrm>
          <a:prstGeom prst="rect">
            <a:avLst/>
          </a:prstGeom>
        </p:spPr>
        <p:txBody>
          <a:bodyPr wrap="square">
            <a:spAutoFit/>
          </a:bodyPr>
          <a:lstStyle/>
          <a:p>
            <a:r>
              <a:rPr lang="en-US" dirty="0"/>
              <a:t> </a:t>
            </a:r>
            <a:r>
              <a:rPr lang="en-US" sz="3600" b="1" i="1" dirty="0" err="1">
                <a:solidFill>
                  <a:srgbClr val="FF0000"/>
                </a:solidFill>
                <a:latin typeface="Times New Roman" panose="02020603050405020304" pitchFamily="18" charset="0"/>
                <a:cs typeface="Times New Roman" panose="02020603050405020304" pitchFamily="18" charset="0"/>
              </a:rPr>
              <a:t>Mavzu</a:t>
            </a:r>
            <a:r>
              <a:rPr lang="en-US" sz="3600" b="1" i="1" dirty="0">
                <a:solidFill>
                  <a:srgbClr val="FF0000"/>
                </a:solidFill>
                <a:latin typeface="Times New Roman" panose="02020603050405020304" pitchFamily="18" charset="0"/>
                <a:cs typeface="Times New Roman" panose="02020603050405020304" pitchFamily="18" charset="0"/>
              </a:rPr>
              <a:t>:</a:t>
            </a:r>
            <a:r>
              <a:rPr lang="uz-Latn-UZ" sz="3600" b="1" i="1" dirty="0">
                <a:solidFill>
                  <a:srgbClr val="FF0000"/>
                </a:solidFill>
                <a:latin typeface="Times New Roman" panose="02020603050405020304" pitchFamily="18" charset="0"/>
                <a:cs typeface="Times New Roman" panose="02020603050405020304" pitchFamily="18" charset="0"/>
              </a:rPr>
              <a:t>Elektronlarning modda bilan oʻzaro </a:t>
            </a:r>
            <a:r>
              <a:rPr lang="uz-Latn-UZ" sz="3600" b="1" i="1" dirty="0" smtClean="0">
                <a:solidFill>
                  <a:srgbClr val="FF0000"/>
                </a:solidFill>
                <a:latin typeface="Times New Roman" panose="02020603050405020304" pitchFamily="18" charset="0"/>
                <a:cs typeface="Times New Roman" panose="02020603050405020304" pitchFamily="18" charset="0"/>
              </a:rPr>
              <a:t>ta</a:t>
            </a:r>
            <a:r>
              <a:rPr lang="en-US" sz="3600" b="1" i="1" dirty="0" smtClean="0">
                <a:solidFill>
                  <a:srgbClr val="FF0000"/>
                </a:solidFill>
                <a:latin typeface="Times New Roman" panose="02020603050405020304" pitchFamily="18" charset="0"/>
                <a:cs typeface="Times New Roman" panose="02020603050405020304" pitchFamily="18" charset="0"/>
              </a:rPr>
              <a:t>’</a:t>
            </a:r>
            <a:r>
              <a:rPr lang="uz-Latn-UZ" sz="3600" b="1" i="1" dirty="0" smtClean="0">
                <a:solidFill>
                  <a:srgbClr val="FF0000"/>
                </a:solidFill>
                <a:latin typeface="Times New Roman" panose="02020603050405020304" pitchFamily="18" charset="0"/>
                <a:cs typeface="Times New Roman" panose="02020603050405020304" pitchFamily="18" charset="0"/>
              </a:rPr>
              <a:t>siri</a:t>
            </a:r>
            <a:r>
              <a:rPr lang="uz-Latn-UZ" sz="3600" b="1" i="1" dirty="0">
                <a:solidFill>
                  <a:srgbClr val="FF0000"/>
                </a:solidFill>
                <a:latin typeface="Times New Roman" panose="02020603050405020304" pitchFamily="18" charset="0"/>
                <a:cs typeface="Times New Roman" panose="02020603050405020304" pitchFamily="18" charset="0"/>
              </a:rPr>
              <a:t>. Solishtirma </a:t>
            </a:r>
            <a:r>
              <a:rPr lang="uz-Latn-UZ" sz="3600" b="1" i="1" dirty="0" smtClean="0">
                <a:solidFill>
                  <a:srgbClr val="FF0000"/>
                </a:solidFill>
                <a:latin typeface="Times New Roman" panose="02020603050405020304" pitchFamily="18" charset="0"/>
                <a:cs typeface="Times New Roman" panose="02020603050405020304" pitchFamily="18" charset="0"/>
              </a:rPr>
              <a:t>ioniza</a:t>
            </a:r>
            <a:r>
              <a:rPr lang="en-US" sz="3600" b="1" i="1" dirty="0" smtClean="0">
                <a:solidFill>
                  <a:srgbClr val="FF0000"/>
                </a:solidFill>
                <a:latin typeface="Times New Roman" panose="02020603050405020304" pitchFamily="18" charset="0"/>
                <a:cs typeface="Times New Roman" panose="02020603050405020304" pitchFamily="18" charset="0"/>
              </a:rPr>
              <a:t>t</a:t>
            </a:r>
            <a:r>
              <a:rPr lang="uz-Latn-UZ" sz="3600" b="1" i="1" dirty="0" smtClean="0">
                <a:solidFill>
                  <a:srgbClr val="FF0000"/>
                </a:solidFill>
                <a:latin typeface="Times New Roman" panose="02020603050405020304" pitchFamily="18" charset="0"/>
                <a:cs typeface="Times New Roman" panose="02020603050405020304" pitchFamily="18" charset="0"/>
              </a:rPr>
              <a:t>sion yoʻqotishlari</a:t>
            </a:r>
            <a:r>
              <a:rPr lang="en-US" sz="3600" b="1" i="1" dirty="0" smtClean="0">
                <a:solidFill>
                  <a:srgbClr val="FF0000"/>
                </a:solidFill>
                <a:latin typeface="Times New Roman" panose="02020603050405020304" pitchFamily="18" charset="0"/>
                <a:cs typeface="Times New Roman" panose="02020603050405020304" pitchFamily="18" charset="0"/>
              </a:rPr>
              <a:t>.</a:t>
            </a:r>
            <a:endParaRPr lang="ru-RU" sz="3600" b="1"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4709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9672" y="1916832"/>
            <a:ext cx="6120680" cy="2369880"/>
          </a:xfrm>
          <a:prstGeom prst="rect">
            <a:avLst/>
          </a:prstGeom>
        </p:spPr>
        <p:txBody>
          <a:bodyPr wrap="square">
            <a:spAutoFi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Reja</a:t>
            </a:r>
            <a:r>
              <a:rPr lang="en-US" sz="28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1. </a:t>
            </a:r>
            <a:r>
              <a:rPr lang="uz-Latn-UZ" sz="2000" dirty="0">
                <a:latin typeface="Times New Roman" panose="02020603050405020304" pitchFamily="18" charset="0"/>
                <a:cs typeface="Times New Roman" panose="02020603050405020304" pitchFamily="18" charset="0"/>
              </a:rPr>
              <a:t>Elektronlarning modda bilan o‘zaro ta’sirining fizik asoslari</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cs typeface="Times New Roman" panose="02020603050405020304" pitchFamily="18" charset="0"/>
              </a:rPr>
              <a:t>Elektron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energiyasining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yo‘qotilish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mexanizmlari</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3. </a:t>
            </a:r>
            <a:r>
              <a:rPr lang="en-US" sz="2000" dirty="0" err="1">
                <a:latin typeface="Times New Roman" panose="02020603050405020304" pitchFamily="18" charset="0"/>
                <a:cs typeface="Times New Roman" panose="02020603050405020304" pitchFamily="18" charset="0"/>
              </a:rPr>
              <a:t>Solishtirma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ionizatsion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yo‘qotishlar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nazariyasi</a:t>
            </a:r>
            <a:r>
              <a:rPr lang="en-US" sz="2000" dirty="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4. </a:t>
            </a:r>
            <a:r>
              <a:rPr lang="en-US" sz="2000" dirty="0" err="1">
                <a:latin typeface="Times New Roman" panose="02020603050405020304" pitchFamily="18" charset="0"/>
                <a:cs typeface="Times New Roman" panose="02020603050405020304" pitchFamily="18" charset="0"/>
              </a:rPr>
              <a:t>Amaliy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qo‘llanilish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zamonaviy</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tadqiqotlar</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5. </a:t>
            </a:r>
            <a:r>
              <a:rPr lang="en-US" sz="2000" dirty="0" err="1" smtClean="0">
                <a:latin typeface="Times New Roman" panose="02020603050405020304" pitchFamily="18" charset="0"/>
                <a:cs typeface="Times New Roman" panose="02020603050405020304" pitchFamily="18" charset="0"/>
              </a:rPr>
              <a:t>Xulosa</a:t>
            </a:r>
            <a:r>
              <a:rPr lang="en-US"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3264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268760"/>
            <a:ext cx="7992888" cy="4801314"/>
          </a:xfrm>
          <a:prstGeom prst="rect">
            <a:avLst/>
          </a:prstGeom>
        </p:spPr>
        <p:txBody>
          <a:bodyPr wrap="square">
            <a:spAutoFit/>
          </a:bodyPr>
          <a:lstStyle/>
          <a:p>
            <a:r>
              <a:rPr lang="en-US" sz="2000" b="1" i="1" dirty="0">
                <a:latin typeface="Times New Roman" panose="02020603050405020304" pitchFamily="18" charset="0"/>
                <a:cs typeface="Times New Roman" panose="02020603050405020304" pitchFamily="18" charset="0"/>
              </a:rPr>
              <a:t>1.Elektronlarning </a:t>
            </a:r>
            <a:r>
              <a:rPr lang="en-US" sz="2000" b="1" i="1" dirty="0" err="1">
                <a:latin typeface="Times New Roman" panose="02020603050405020304" pitchFamily="18" charset="0"/>
                <a:cs typeface="Times New Roman" panose="02020603050405020304" pitchFamily="18" charset="0"/>
              </a:rPr>
              <a:t>modda</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bilan</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o’zaro</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ta’siring</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fizik</a:t>
            </a:r>
            <a:r>
              <a:rPr lang="en-US" sz="2000" b="1" i="1" dirty="0">
                <a:latin typeface="Times New Roman" panose="02020603050405020304" pitchFamily="18" charset="0"/>
                <a:cs typeface="Times New Roman" panose="02020603050405020304" pitchFamily="18" charset="0"/>
              </a:rPr>
              <a:t> </a:t>
            </a:r>
            <a:r>
              <a:rPr lang="en-US" sz="2000" b="1" i="1" dirty="0" err="1">
                <a:latin typeface="Times New Roman" panose="02020603050405020304" pitchFamily="18" charset="0"/>
                <a:cs typeface="Times New Roman" panose="02020603050405020304" pitchFamily="18" charset="0"/>
              </a:rPr>
              <a:t>asoslari</a:t>
            </a:r>
            <a:r>
              <a:rPr lang="en-US" sz="2000" b="1" dirty="0">
                <a:latin typeface="Times New Roman" panose="02020603050405020304" pitchFamily="18" charset="0"/>
                <a:cs typeface="Times New Roman" panose="02020603050405020304" pitchFamily="18" charset="0"/>
              </a:rPr>
              <a:t>.</a:t>
            </a:r>
          </a:p>
          <a:p>
            <a:r>
              <a:rPr lang="uz-Latn-UZ" dirty="0">
                <a:latin typeface="Times New Roman" panose="02020603050405020304" pitchFamily="18" charset="0"/>
                <a:cs typeface="Times New Roman" panose="02020603050405020304" pitchFamily="18" charset="0"/>
              </a:rPr>
              <a:t>  Elektron — massasi kichik, zaryadi manfiy bo‘lgan elementar zarracha bo‘lib, modda ichida harakatlanayotganda atomlarning yadrosi va elektron qobig‘i bilan o‘zaro ta’sirlashadi.</a:t>
            </a:r>
          </a:p>
          <a:p>
            <a:r>
              <a:rPr lang="uz-Latn-UZ" dirty="0">
                <a:latin typeface="Times New Roman" panose="02020603050405020304" pitchFamily="18" charset="0"/>
                <a:cs typeface="Times New Roman" panose="02020603050405020304" pitchFamily="18" charset="0"/>
              </a:rPr>
              <a:t>Elektronlarning modda bilan o‘zaro ta’siri asosan elektromagnit kuchlar orqali sodir bo‘ladi.</a:t>
            </a:r>
          </a:p>
          <a:p>
            <a:r>
              <a:rPr lang="uz-Latn-UZ" dirty="0">
                <a:latin typeface="Times New Roman" panose="02020603050405020304" pitchFamily="18" charset="0"/>
                <a:cs typeface="Times New Roman" panose="02020603050405020304" pitchFamily="18" charset="0"/>
              </a:rPr>
              <a:t>Bu jarayon ikki asosiy turga bo‘linadi:</a:t>
            </a:r>
          </a:p>
          <a:p>
            <a:r>
              <a:rPr lang="en-US" dirty="0">
                <a:latin typeface="Times New Roman" panose="02020603050405020304" pitchFamily="18" charset="0"/>
                <a:cs typeface="Times New Roman" panose="02020603050405020304" pitchFamily="18" charset="0"/>
              </a:rPr>
              <a:t>1.</a:t>
            </a:r>
            <a:r>
              <a:rPr lang="uz-Latn-UZ" dirty="0">
                <a:latin typeface="Times New Roman" panose="02020603050405020304" pitchFamily="18" charset="0"/>
                <a:cs typeface="Times New Roman" panose="02020603050405020304" pitchFamily="18" charset="0"/>
              </a:rPr>
              <a:t>Elastik to‘qnashuv – bunda elektron energiyasini deyarli yo‘qotmaydi, faqat harakat yo‘nalishi o‘zgaradi.</a:t>
            </a:r>
          </a:p>
          <a:p>
            <a:r>
              <a:rPr lang="uz-Latn-UZ"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a:t>
            </a:r>
            <a:r>
              <a:rPr lang="uz-Latn-UZ" dirty="0">
                <a:latin typeface="Times New Roman" panose="02020603050405020304" pitchFamily="18" charset="0"/>
                <a:cs typeface="Times New Roman" panose="02020603050405020304" pitchFamily="18" charset="0"/>
              </a:rPr>
              <a:t> Noelastik to‘qnashuv – bunda elektron o‘z energiyasining bir qismini atomga beradi.</a:t>
            </a:r>
            <a:endParaRPr lang="en-US" dirty="0">
              <a:latin typeface="Times New Roman" panose="02020603050405020304" pitchFamily="18" charset="0"/>
              <a:cs typeface="Times New Roman" panose="02020603050405020304" pitchFamily="18" charset="0"/>
            </a:endParaRPr>
          </a:p>
          <a:p>
            <a:r>
              <a:rPr lang="uz-Latn-UZ" dirty="0">
                <a:latin typeface="Times New Roman" panose="02020603050405020304" pitchFamily="18" charset="0"/>
                <a:cs typeface="Times New Roman" panose="02020603050405020304" pitchFamily="18" charset="0"/>
              </a:rPr>
              <a:t> Natijada:</a:t>
            </a:r>
          </a:p>
          <a:p>
            <a:r>
              <a:rPr lang="uz-Latn-UZ" dirty="0">
                <a:latin typeface="Times New Roman" panose="02020603050405020304" pitchFamily="18" charset="0"/>
                <a:cs typeface="Times New Roman" panose="02020603050405020304" pitchFamily="18" charset="0"/>
              </a:rPr>
              <a:t>  Atom ionlanadi (elektron uzilib chiqadi)</a:t>
            </a:r>
            <a:r>
              <a:rPr lang="en-US" dirty="0">
                <a:latin typeface="Times New Roman" panose="02020603050405020304" pitchFamily="18" charset="0"/>
                <a:cs typeface="Times New Roman" panose="02020603050405020304" pitchFamily="18" charset="0"/>
              </a:rPr>
              <a:t>.</a:t>
            </a:r>
            <a:endParaRPr lang="uz-Latn-UZ" dirty="0">
              <a:latin typeface="Times New Roman" panose="02020603050405020304" pitchFamily="18" charset="0"/>
              <a:cs typeface="Times New Roman" panose="02020603050405020304" pitchFamily="18" charset="0"/>
            </a:endParaRPr>
          </a:p>
          <a:p>
            <a:r>
              <a:rPr lang="uz-Latn-UZ" dirty="0">
                <a:latin typeface="Times New Roman" panose="02020603050405020304" pitchFamily="18" charset="0"/>
                <a:cs typeface="Times New Roman" panose="02020603050405020304" pitchFamily="18" charset="0"/>
              </a:rPr>
              <a:t>  Atom qo‘zg‘algan holatga o‘tadi</a:t>
            </a:r>
            <a:r>
              <a:rPr lang="en-US" dirty="0">
                <a:latin typeface="Times New Roman" panose="02020603050405020304" pitchFamily="18" charset="0"/>
                <a:cs typeface="Times New Roman" panose="02020603050405020304" pitchFamily="18" charset="0"/>
              </a:rPr>
              <a:t>.</a:t>
            </a:r>
            <a:endParaRPr lang="uz-Latn-UZ" dirty="0">
              <a:latin typeface="Times New Roman" panose="02020603050405020304" pitchFamily="18" charset="0"/>
              <a:cs typeface="Times New Roman" panose="02020603050405020304" pitchFamily="18" charset="0"/>
            </a:endParaRPr>
          </a:p>
          <a:p>
            <a:r>
              <a:rPr lang="uz-Latn-UZ" dirty="0">
                <a:latin typeface="Times New Roman" panose="02020603050405020304" pitchFamily="18" charset="0"/>
                <a:cs typeface="Times New Roman" panose="02020603050405020304" pitchFamily="18" charset="0"/>
              </a:rPr>
              <a:t>Elektron energiyasining asosiy qismi aynan ionizatsiya jarayonida yo‘qotiladi.</a:t>
            </a:r>
          </a:p>
          <a:p>
            <a:r>
              <a:rPr lang="uz-Latn-UZ" dirty="0">
                <a:latin typeface="Times New Roman" panose="02020603050405020304" pitchFamily="18" charset="0"/>
                <a:cs typeface="Times New Roman" panose="02020603050405020304" pitchFamily="18" charset="0"/>
              </a:rPr>
              <a:t>Shuning uchun elektronlarning modda bilan o‘zaro ta’siri radiatsion fizikada, yadro fizikasida va radiatsion himoyada juda muhim ahamiyatga ega.</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3480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Прямоугольник 2"/>
              <p:cNvSpPr/>
              <p:nvPr/>
            </p:nvSpPr>
            <p:spPr>
              <a:xfrm>
                <a:off x="251520" y="1282065"/>
                <a:ext cx="8784976" cy="4733475"/>
              </a:xfrm>
              <a:prstGeom prst="rect">
                <a:avLst/>
              </a:prstGeom>
            </p:spPr>
            <p:txBody>
              <a:bodyPr wrap="square">
                <a:spAutoFit/>
              </a:bodyPr>
              <a:lstStyle/>
              <a:p>
                <a:r>
                  <a:rPr lang="uz-Latn-UZ" sz="2000" dirty="0">
                    <a:latin typeface="Times New Roman" panose="02020603050405020304" pitchFamily="18" charset="0"/>
                    <a:cs typeface="Times New Roman" panose="02020603050405020304" pitchFamily="18" charset="0"/>
                  </a:rPr>
                  <a:t>Zaryadli zarralar muhitdan o‘tishda atom elektronlari va yadro  </a:t>
                </a:r>
              </a:p>
              <a:p>
                <a:r>
                  <a:rPr lang="uz-Latn-UZ" sz="2000" dirty="0">
                    <a:latin typeface="Times New Roman" panose="02020603050405020304" pitchFamily="18" charset="0"/>
                    <a:cs typeface="Times New Roman" panose="02020603050405020304" pitchFamily="18" charset="0"/>
                  </a:rPr>
                  <a:t>elektromagnit maydon bilan o‘zaro ta’sirlashuvida </a:t>
                </a:r>
                <a:r>
                  <a:rPr lang="en-US" sz="2000" dirty="0">
                    <a:latin typeface="Times New Roman" panose="02020603050405020304" pitchFamily="18" charset="0"/>
                    <a:cs typeface="Times New Roman" panose="02020603050405020304" pitchFamily="18" charset="0"/>
                  </a:rPr>
                  <a:t> </a:t>
                </a:r>
                <a:r>
                  <a:rPr lang="uz-Latn-UZ" sz="2000" dirty="0">
                    <a:latin typeface="Times New Roman" panose="02020603050405020304" pitchFamily="18" charset="0"/>
                    <a:cs typeface="Times New Roman" panose="02020603050405020304" pitchFamily="18" charset="0"/>
                  </a:rPr>
                  <a:t>energiyasini atomni  </a:t>
                </a:r>
              </a:p>
              <a:p>
                <a:r>
                  <a:rPr lang="uz-Latn-UZ" sz="2000" dirty="0">
                    <a:latin typeface="Times New Roman" panose="02020603050405020304" pitchFamily="18" charset="0"/>
                    <a:cs typeface="Times New Roman" panose="02020603050405020304" pitchFamily="18" charset="0"/>
                  </a:rPr>
                  <a:t>uyg‘otish yoki ionizatsiyalashga sarflaydi, yengil zaryadli zarralar esa bu maydonda tormozlanishi natijasida o‘z energiyasining bir qismini  </a:t>
                </a:r>
              </a:p>
              <a:p>
                <a:r>
                  <a:rPr lang="uz-Latn-UZ" sz="2000" dirty="0">
                    <a:latin typeface="Times New Roman" panose="02020603050405020304" pitchFamily="18" charset="0"/>
                    <a:cs typeface="Times New Roman" panose="02020603050405020304" pitchFamily="18" charset="0"/>
                  </a:rPr>
                  <a:t>nurlashga yo'qotishi mumkin. </a:t>
                </a:r>
              </a:p>
              <a:p>
                <a:r>
                  <a:rPr lang="uz-Latn-UZ" sz="2000" dirty="0">
                    <a:latin typeface="Times New Roman" panose="02020603050405020304" pitchFamily="18" charset="0"/>
                    <a:cs typeface="Times New Roman" panose="02020603050405020304" pitchFamily="18" charset="0"/>
                  </a:rPr>
                  <a:t>Bu nurlanishga tormozli nurlanish yoki radiatsion nurlanish deb ataladi.  </a:t>
                </a:r>
              </a:p>
              <a:p>
                <a:r>
                  <a:rPr lang="uz-Latn-UZ" sz="2000" dirty="0">
                    <a:latin typeface="Times New Roman" panose="02020603050405020304" pitchFamily="18" charset="0"/>
                    <a:cs typeface="Times New Roman" panose="02020603050405020304" pitchFamily="18" charset="0"/>
                  </a:rPr>
                  <a:t>Bu nurlanishda uzluksiz spektrli gamma nurlar hosil bo</a:t>
                </a:r>
                <a:r>
                  <a:rPr lang="en-US" sz="2000" dirty="0">
                    <a:latin typeface="Times New Roman" panose="02020603050405020304" pitchFamily="18" charset="0"/>
                    <a:cs typeface="Times New Roman" panose="02020603050405020304" pitchFamily="18" charset="0"/>
                  </a:rPr>
                  <a:t>la</a:t>
                </a:r>
                <a:r>
                  <a:rPr lang="uz-Latn-UZ" sz="2000" dirty="0">
                    <a:latin typeface="Times New Roman" panose="02020603050405020304" pitchFamily="18" charset="0"/>
                    <a:cs typeface="Times New Roman" panose="02020603050405020304" pitchFamily="18" charset="0"/>
                  </a:rPr>
                  <a:t>di. Zaryadli  </a:t>
                </a:r>
              </a:p>
              <a:p>
                <a:r>
                  <a:rPr lang="uz-Latn-UZ" sz="2000" dirty="0">
                    <a:latin typeface="Times New Roman" panose="02020603050405020304" pitchFamily="18" charset="0"/>
                    <a:cs typeface="Times New Roman" panose="02020603050405020304" pitchFamily="18" charset="0"/>
                  </a:rPr>
                  <a:t>zarralar energiyasi juda katta b</a:t>
                </a:r>
                <a:r>
                  <a:rPr lang="en-US" sz="2000" dirty="0" err="1">
                    <a:latin typeface="Times New Roman" panose="02020603050405020304" pitchFamily="18" charset="0"/>
                    <a:cs typeface="Times New Roman" panose="02020603050405020304" pitchFamily="18" charset="0"/>
                  </a:rPr>
                  <a:t>o’l</a:t>
                </a:r>
                <a:r>
                  <a:rPr lang="uz-Latn-UZ" sz="2000" dirty="0">
                    <a:latin typeface="Times New Roman" panose="02020603050405020304" pitchFamily="18" charset="0"/>
                    <a:cs typeface="Times New Roman" panose="02020603050405020304" pitchFamily="18" charset="0"/>
                  </a:rPr>
                  <a:t>ganda shaffof muhitdan o‘tishda Vavilov</a:t>
                </a:r>
                <a:r>
                  <a:rPr lang="en-US" sz="2000" dirty="0">
                    <a:latin typeface="Times New Roman" panose="02020603050405020304" pitchFamily="18" charset="0"/>
                    <a:cs typeface="Times New Roman" panose="02020603050405020304" pitchFamily="18" charset="0"/>
                  </a:rPr>
                  <a:t> </a:t>
                </a:r>
                <a:r>
                  <a:rPr lang="uz-Latn-UZ" sz="2000" dirty="0">
                    <a:latin typeface="Times New Roman" panose="02020603050405020304" pitchFamily="18" charset="0"/>
                    <a:cs typeface="Times New Roman" panose="02020603050405020304" pitchFamily="18" charset="0"/>
                  </a:rPr>
                  <a:t>CHerenkov nurlanishiga energiyasini yo‘qotishligi mumkin. </a:t>
                </a:r>
              </a:p>
              <a:p>
                <a:r>
                  <a:rPr lang="uz-Latn-UZ" sz="2000" dirty="0">
                    <a:latin typeface="Times New Roman" panose="02020603050405020304" pitchFamily="18" charset="0"/>
                    <a:cs typeface="Times New Roman" panose="02020603050405020304" pitchFamily="18" charset="0"/>
                  </a:rPr>
                  <a:t>Gamma nurlar o‘z energiyalarini asosan fotoeffekt, kompton effekt,  </a:t>
                </a:r>
              </a:p>
              <a:p>
                <a:r>
                  <a:rPr lang="uz-Latn-UZ" sz="2000" dirty="0">
                    <a:latin typeface="Times New Roman" panose="02020603050405020304" pitchFamily="18" charset="0"/>
                    <a:cs typeface="Times New Roman" panose="02020603050405020304" pitchFamily="18" charset="0"/>
                  </a:rPr>
                  <a:t>elektron-pozitron juftini hosil qilish jarayonlariga sarflaydi. Agar gamma  </a:t>
                </a:r>
              </a:p>
              <a:p>
                <a:r>
                  <a:rPr lang="uz-Latn-UZ" sz="2000" dirty="0">
                    <a:latin typeface="Times New Roman" panose="02020603050405020304" pitchFamily="18" charset="0"/>
                    <a:cs typeface="Times New Roman" panose="02020603050405020304" pitchFamily="18" charset="0"/>
                  </a:rPr>
                  <a:t>foton energiyasi juda katta </a:t>
                </a:r>
                <a14:m>
                  <m:oMath xmlns:m="http://schemas.openxmlformats.org/officeDocument/2006/math">
                    <m:sSub>
                      <m:sSubPr>
                        <m:ctrlPr>
                          <a:rPr lang="uz-Latn-UZ" sz="2000" i="1" smtClean="0">
                            <a:latin typeface="Cambria Math"/>
                          </a:rPr>
                        </m:ctrlPr>
                      </m:sSubPr>
                      <m:e>
                        <m:r>
                          <a:rPr lang="en-US" sz="2000" b="0" i="1" smtClean="0">
                            <a:latin typeface="Cambria Math"/>
                          </a:rPr>
                          <m:t>𝐸</m:t>
                        </m:r>
                      </m:e>
                      <m:sub>
                        <m:r>
                          <a:rPr lang="uz-Latn-UZ" sz="2000" i="1" smtClean="0">
                            <a:latin typeface="Cambria Math"/>
                            <a:ea typeface="Cambria Math"/>
                          </a:rPr>
                          <m:t>𝛾</m:t>
                        </m:r>
                      </m:sub>
                    </m:sSub>
                  </m:oMath>
                </a14:m>
                <a:r>
                  <a:rPr lang="uz-Latn-UZ" sz="2000" dirty="0">
                    <a:latin typeface="Times New Roman" panose="02020603050405020304" pitchFamily="18" charset="0"/>
                    <a:cs typeface="Times New Roman" panose="02020603050405020304" pitchFamily="18" charset="0"/>
                  </a:rPr>
                  <a:t> &gt; 10 MeV b</a:t>
                </a:r>
                <a:r>
                  <a:rPr lang="en-US" sz="2000" dirty="0" err="1">
                    <a:latin typeface="Times New Roman" panose="02020603050405020304" pitchFamily="18" charset="0"/>
                    <a:cs typeface="Times New Roman" panose="02020603050405020304" pitchFamily="18" charset="0"/>
                  </a:rPr>
                  <a:t>o’l</a:t>
                </a:r>
                <a:r>
                  <a:rPr lang="uz-Latn-UZ" sz="2000" dirty="0">
                    <a:latin typeface="Times New Roman" panose="02020603050405020304" pitchFamily="18" charset="0"/>
                    <a:cs typeface="Times New Roman" panose="02020603050405020304" pitchFamily="18" charset="0"/>
                  </a:rPr>
                  <a:t>ganda fotoyadro reaksiyalarini  </a:t>
                </a:r>
              </a:p>
              <a:p>
                <a:r>
                  <a:rPr lang="uz-Latn-UZ" sz="2000" dirty="0">
                    <a:latin typeface="Times New Roman" panose="02020603050405020304" pitchFamily="18" charset="0"/>
                    <a:cs typeface="Times New Roman" panose="02020603050405020304" pitchFamily="18" charset="0"/>
                  </a:rPr>
                  <a:t>hosil qilishligi mumkin. </a:t>
                </a:r>
              </a:p>
              <a:p>
                <a:r>
                  <a:rPr lang="uz-Latn-UZ" sz="2000" dirty="0">
                    <a:latin typeface="Times New Roman" panose="02020603050405020304" pitchFamily="18" charset="0"/>
                    <a:cs typeface="Times New Roman" panose="02020603050405020304" pitchFamily="18" charset="0"/>
                  </a:rPr>
                  <a:t>Neytronlarning moddalar bilan ta’sirlashuvi muhit atom yadrolari bilan  </a:t>
                </a:r>
              </a:p>
              <a:p>
                <a:r>
                  <a:rPr lang="uz-Latn-UZ" sz="2000" dirty="0">
                    <a:latin typeface="Times New Roman" panose="02020603050405020304" pitchFamily="18" charset="0"/>
                    <a:cs typeface="Times New Roman" panose="02020603050405020304" pitchFamily="18" charset="0"/>
                  </a:rPr>
                  <a:t>kuchli o‘zaro ta’sirlashuv</a:t>
                </a:r>
                <a:r>
                  <a:rPr lang="en-US" sz="2000" dirty="0">
                    <a:latin typeface="Times New Roman" panose="02020603050405020304" pitchFamily="18" charset="0"/>
                    <a:cs typeface="Times New Roman" panose="02020603050405020304" pitchFamily="18" charset="0"/>
                  </a:rPr>
                  <a:t> </a:t>
                </a:r>
                <a:r>
                  <a:rPr lang="uz-Latn-UZ" sz="2000" dirty="0">
                    <a:latin typeface="Times New Roman" panose="02020603050405020304" pitchFamily="18" charset="0"/>
                    <a:cs typeface="Times New Roman" panose="02020603050405020304" pitchFamily="18" charset="0"/>
                  </a:rPr>
                  <a:t> tufayli ro</a:t>
                </a:r>
                <a:r>
                  <a:rPr lang="en-US" sz="2000" dirty="0">
                    <a:latin typeface="Times New Roman" panose="02020603050405020304" pitchFamily="18" charset="0"/>
                    <a:cs typeface="Times New Roman" panose="02020603050405020304" pitchFamily="18" charset="0"/>
                  </a:rPr>
                  <a:t>’</a:t>
                </a:r>
                <a:r>
                  <a:rPr lang="uz-Latn-UZ" sz="2000" dirty="0">
                    <a:latin typeface="Times New Roman" panose="02020603050405020304" pitchFamily="18" charset="0"/>
                    <a:cs typeface="Times New Roman" panose="02020603050405020304" pitchFamily="18" charset="0"/>
                  </a:rPr>
                  <a:t>y beradi.</a:t>
                </a:r>
                <a:endParaRPr lang="ru-RU" sz="2000" dirty="0">
                  <a:latin typeface="Times New Roman" panose="02020603050405020304" pitchFamily="18" charset="0"/>
                  <a:cs typeface="Times New Roman" panose="02020603050405020304" pitchFamily="18" charset="0"/>
                </a:endParaRPr>
              </a:p>
            </p:txBody>
          </p:sp>
        </mc:Choice>
        <mc:Fallback xmlns="">
          <p:sp>
            <p:nvSpPr>
              <p:cNvPr id="3" name="Прямоугольник 2"/>
              <p:cNvSpPr>
                <a:spLocks noRot="1" noChangeAspect="1" noMove="1" noResize="1" noEditPoints="1" noAdjustHandles="1" noChangeArrowheads="1" noChangeShapeType="1" noTextEdit="1"/>
              </p:cNvSpPr>
              <p:nvPr/>
            </p:nvSpPr>
            <p:spPr>
              <a:xfrm>
                <a:off x="251520" y="1282065"/>
                <a:ext cx="8784976" cy="4733475"/>
              </a:xfrm>
              <a:prstGeom prst="rect">
                <a:avLst/>
              </a:prstGeom>
              <a:blipFill>
                <a:blip r:embed="rId2"/>
                <a:stretch>
                  <a:fillRect l="-694" t="-644" r="-694" b="-1287"/>
                </a:stretch>
              </a:blipFill>
            </p:spPr>
            <p:txBody>
              <a:bodyPr/>
              <a:lstStyle/>
              <a:p>
                <a:r>
                  <a:rPr lang="ru-RU">
                    <a:noFill/>
                  </a:rPr>
                  <a:t> </a:t>
                </a:r>
              </a:p>
            </p:txBody>
          </p:sp>
        </mc:Fallback>
      </mc:AlternateContent>
    </p:spTree>
    <p:extLst>
      <p:ext uri="{BB962C8B-B14F-4D97-AF65-F5344CB8AC3E}">
        <p14:creationId xmlns:p14="http://schemas.microsoft.com/office/powerpoint/2010/main" val="29222306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Прямоугольник 1"/>
              <p:cNvSpPr/>
              <p:nvPr/>
            </p:nvSpPr>
            <p:spPr>
              <a:xfrm>
                <a:off x="395536" y="620688"/>
                <a:ext cx="8568952" cy="6691191"/>
              </a:xfrm>
              <a:prstGeom prst="rect">
                <a:avLst/>
              </a:prstGeom>
            </p:spPr>
            <p:txBody>
              <a:bodyPr wrap="square">
                <a:spAutoFit/>
              </a:bodyPr>
              <a:lstStyle/>
              <a:p>
                <a:r>
                  <a:rPr lang="en-US" sz="2000" b="1" i="1" dirty="0" smtClean="0">
                    <a:latin typeface="Times New Roman" panose="02020603050405020304" pitchFamily="18" charset="0"/>
                    <a:cs typeface="Times New Roman" panose="02020603050405020304" pitchFamily="18" charset="0"/>
                  </a:rPr>
                  <a:t>2. </a:t>
                </a:r>
                <a:r>
                  <a:rPr lang="uz-Latn-UZ" sz="2000" b="1" i="1" dirty="0">
                    <a:latin typeface="Times New Roman" panose="02020603050405020304" pitchFamily="18" charset="0"/>
                    <a:cs typeface="Times New Roman" panose="02020603050405020304" pitchFamily="18" charset="0"/>
                  </a:rPr>
                  <a:t>Elektron energiyasining yo‘qotilish mexanizmlari</a:t>
                </a:r>
                <a:r>
                  <a:rPr lang="en-US" sz="2000" b="1" i="1"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Elektron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modda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ichidan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o‘tayotganda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doimiy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ravishda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atomlar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o‘zaro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ta’sirga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kirishadi</a:t>
                </a:r>
                <a:r>
                  <a:rPr lang="en-US" sz="2000" dirty="0">
                    <a:latin typeface="Times New Roman" panose="02020603050405020304" pitchFamily="18" charset="0"/>
                    <a:cs typeface="Times New Roman" panose="02020603050405020304" pitchFamily="18" charset="0"/>
                  </a:rPr>
                  <a:t>. Bu </a:t>
                </a:r>
                <a:r>
                  <a:rPr lang="en-US" sz="2000" dirty="0" err="1">
                    <a:latin typeface="Times New Roman" panose="02020603050405020304" pitchFamily="18" charset="0"/>
                    <a:cs typeface="Times New Roman" panose="02020603050405020304" pitchFamily="18" charset="0"/>
                  </a:rPr>
                  <a:t>jarayonda</a:t>
                </a:r>
                <a:r>
                  <a:rPr lang="en-US" sz="2000" dirty="0">
                    <a:latin typeface="Times New Roman" panose="02020603050405020304" pitchFamily="18" charset="0"/>
                    <a:cs typeface="Times New Roman" panose="02020603050405020304" pitchFamily="18" charset="0"/>
                  </a:rPr>
                  <a:t> u </a:t>
                </a:r>
                <a:r>
                  <a:rPr lang="en-US" sz="2000" dirty="0" err="1">
                    <a:latin typeface="Times New Roman" panose="02020603050405020304" pitchFamily="18" charset="0"/>
                    <a:cs typeface="Times New Roman" panose="02020603050405020304" pitchFamily="18" charset="0"/>
                  </a:rPr>
                  <a:t>o‘z</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kinetik</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energiyasini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asta-sekin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yo‘qotadi</a:t>
                </a:r>
                <a:r>
                  <a:rPr lang="en-US" sz="2000" dirty="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Elektron</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energiyasining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yo‘qotilishi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asosan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ikki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jarayon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orqali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amalga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oshadi</a:t>
                </a:r>
                <a:r>
                  <a:rPr lang="en-US" sz="2000" dirty="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1. </a:t>
                </a:r>
                <a:r>
                  <a:rPr lang="en-US" sz="2000" dirty="0" err="1">
                    <a:latin typeface="Times New Roman" panose="02020603050405020304" pitchFamily="18" charset="0"/>
                    <a:cs typeface="Times New Roman" panose="02020603050405020304" pitchFamily="18" charset="0"/>
                  </a:rPr>
                  <a:t>Ionizatsion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yo‘qotishlar</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Bu </a:t>
                </a:r>
                <a:r>
                  <a:rPr lang="en-US" sz="2000" dirty="0" err="1">
                    <a:latin typeface="Times New Roman" panose="02020603050405020304" pitchFamily="18" charset="0"/>
                    <a:cs typeface="Times New Roman" panose="02020603050405020304" pitchFamily="18" charset="0"/>
                  </a:rPr>
                  <a:t>eng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asosiy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mexanizm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hisoblanadi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Elektron</a:t>
                </a:r>
                <a:r>
                  <a:rPr lang="en-US" sz="2000" dirty="0">
                    <a:latin typeface="Times New Roman" panose="02020603050405020304" pitchFamily="18" charset="0"/>
                    <a:cs typeface="Times New Roman" panose="02020603050405020304" pitchFamily="18" charset="0"/>
                  </a:rPr>
                  <a:t> atom </a:t>
                </a:r>
                <a:r>
                  <a:rPr lang="en-US" sz="2000" dirty="0" err="1">
                    <a:latin typeface="Times New Roman" panose="02020603050405020304" pitchFamily="18" charset="0"/>
                    <a:cs typeface="Times New Roman" panose="02020603050405020304" pitchFamily="18" charset="0"/>
                  </a:rPr>
                  <a:t>qobig‘idagi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elektron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bilan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to‘qnashadi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unga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beradi</a:t>
                </a:r>
                <a:r>
                  <a:rPr lang="en-US" sz="2000" dirty="0">
                    <a:latin typeface="Times New Roman" panose="02020603050405020304" pitchFamily="18" charset="0"/>
                    <a:cs typeface="Times New Roman" panose="02020603050405020304" pitchFamily="18" charset="0"/>
                  </a:rPr>
                  <a:t>. </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Natijada</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Atom </a:t>
                </a:r>
                <a:r>
                  <a:rPr lang="en-US" sz="2000" dirty="0" err="1">
                    <a:latin typeface="Times New Roman" panose="02020603050405020304" pitchFamily="18" charset="0"/>
                    <a:cs typeface="Times New Roman" panose="02020603050405020304" pitchFamily="18" charset="0"/>
                  </a:rPr>
                  <a:t>ionlanadi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elektron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uzilib</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chiqadi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Yoki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qo‘zg‘algan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holatga</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o‘tadi</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Bu </a:t>
                </a:r>
                <a:r>
                  <a:rPr lang="en-US" sz="2000" dirty="0" err="1">
                    <a:latin typeface="Times New Roman" panose="02020603050405020304" pitchFamily="18" charset="0"/>
                    <a:cs typeface="Times New Roman" panose="02020603050405020304" pitchFamily="18" charset="0"/>
                  </a:rPr>
                  <a:t>jarayonda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elektronning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kamayadi</a:t>
                </a:r>
                <a:r>
                  <a:rPr lang="en-US" sz="2000" dirty="0">
                    <a:latin typeface="Times New Roman" panose="02020603050405020304" pitchFamily="18" charset="0"/>
                    <a:cs typeface="Times New Roman" panose="02020603050405020304" pitchFamily="18" charset="0"/>
                  </a:rPr>
                  <a:t>. Past </a:t>
                </a:r>
                <a:r>
                  <a:rPr lang="en-US" sz="2000" dirty="0" err="1">
                    <a:latin typeface="Times New Roman" panose="02020603050405020304" pitchFamily="18" charset="0"/>
                    <a:cs typeface="Times New Roman" panose="02020603050405020304" pitchFamily="18" charset="0"/>
                  </a:rPr>
                  <a:t>energiyali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elektronlar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uchun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aynan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mexanizm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ustun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hisoblanadi</a:t>
                </a:r>
                <a:r>
                  <a:rPr lang="en-US" sz="2000" dirty="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2.Radiatsion </a:t>
                </a:r>
                <a:r>
                  <a:rPr lang="en-US" sz="2000" dirty="0" err="1" smtClean="0">
                    <a:latin typeface="Times New Roman" panose="02020603050405020304" pitchFamily="18" charset="0"/>
                    <a:cs typeface="Times New Roman" panose="02020603050405020304" pitchFamily="18" charset="0"/>
                  </a:rPr>
                  <a:t>yo‘qotishlar</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Agar </a:t>
                </a:r>
                <a:r>
                  <a:rPr lang="en-US" sz="2000" dirty="0" err="1">
                    <a:latin typeface="Times New Roman" panose="02020603050405020304" pitchFamily="18" charset="0"/>
                    <a:cs typeface="Times New Roman" panose="02020603050405020304" pitchFamily="18" charset="0"/>
                  </a:rPr>
                  <a:t>elektron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yuqori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bo‘lsa</a:t>
                </a:r>
                <a:r>
                  <a:rPr lang="en-US" sz="2000" dirty="0">
                    <a:latin typeface="Times New Roman" panose="02020603050405020304" pitchFamily="18" charset="0"/>
                    <a:cs typeface="Times New Roman" panose="02020603050405020304" pitchFamily="18" charset="0"/>
                  </a:rPr>
                  <a:t>, u atom </a:t>
                </a:r>
                <a:r>
                  <a:rPr lang="en-US" sz="2000" dirty="0" err="1">
                    <a:latin typeface="Times New Roman" panose="02020603050405020304" pitchFamily="18" charset="0"/>
                    <a:cs typeface="Times New Roman" panose="02020603050405020304" pitchFamily="18" charset="0"/>
                  </a:rPr>
                  <a:t>yadrosining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elektr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maydonida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keskin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sekinlashadi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Sekinlashish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jarayonida</a:t>
                </a:r>
                <a:r>
                  <a:rPr lang="en-US" sz="2000" dirty="0">
                    <a:latin typeface="Times New Roman" panose="02020603050405020304" pitchFamily="18" charset="0"/>
                    <a:cs typeface="Times New Roman" panose="02020603050405020304" pitchFamily="18" charset="0"/>
                  </a:rPr>
                  <a:t> u </a:t>
                </a:r>
                <a:r>
                  <a:rPr lang="en-US" sz="2000" dirty="0" err="1">
                    <a:latin typeface="Times New Roman" panose="02020603050405020304" pitchFamily="18" charset="0"/>
                    <a:cs typeface="Times New Roman" panose="02020603050405020304" pitchFamily="18" charset="0"/>
                  </a:rPr>
                  <a:t>elektromagnit</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nurlanish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chiqaradi</a:t>
                </a:r>
                <a:r>
                  <a:rPr lang="en-US" sz="2000"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Bu </a:t>
                </a:r>
                <a:r>
                  <a:rPr lang="en-US" sz="2000" dirty="0" err="1">
                    <a:latin typeface="Times New Roman" panose="02020603050405020304" pitchFamily="18" charset="0"/>
                    <a:cs typeface="Times New Roman" panose="02020603050405020304" pitchFamily="18" charset="0"/>
                  </a:rPr>
                  <a:t>hodisa</a:t>
                </a:r>
                <a:r>
                  <a:rPr lang="en-US" sz="2000" dirty="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tormozlanish</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nurlanishi</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deb </a:t>
                </a:r>
                <a:r>
                  <a:rPr lang="en-US" sz="2000" dirty="0" err="1" smtClean="0">
                    <a:latin typeface="Times New Roman" panose="02020603050405020304" pitchFamily="18" charset="0"/>
                    <a:cs typeface="Times New Roman" panose="02020603050405020304" pitchFamily="18" charset="0"/>
                  </a:rPr>
                  <a:t>ataladi</a:t>
                </a:r>
                <a:r>
                  <a:rPr lang="en-US" sz="2000" dirty="0" smtClean="0">
                    <a:latin typeface="Times New Roman" panose="02020603050405020304" pitchFamily="18" charset="0"/>
                    <a:cs typeface="Times New Roman" panose="02020603050405020304" pitchFamily="18" charset="0"/>
                  </a:rPr>
                  <a:t>. </a:t>
                </a:r>
                <a:r>
                  <a:rPr lang="en-US" sz="2000" dirty="0" err="1" smtClean="0">
                    <a:latin typeface="Times New Roman" panose="02020603050405020304" pitchFamily="18" charset="0"/>
                    <a:cs typeface="Times New Roman" panose="02020603050405020304" pitchFamily="18" charset="0"/>
                  </a:rPr>
                  <a:t>Yuqori</a:t>
                </a:r>
                <a:r>
                  <a:rPr lang="en-US" sz="2000" dirty="0" smtClean="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energiyalarda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aynan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shu</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mexanizm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ustun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bo‘la</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boshlaydi</a:t>
                </a:r>
                <a:r>
                  <a:rPr lang="en-US" sz="2000" dirty="0" smtClean="0">
                    <a:latin typeface="Times New Roman" panose="02020603050405020304" pitchFamily="18" charset="0"/>
                    <a:cs typeface="Times New Roman" panose="02020603050405020304" pitchFamily="18" charset="0"/>
                  </a:rPr>
                  <a:t>.</a:t>
                </a:r>
              </a:p>
              <a:p>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000" i="1" smtClean="0">
                            <a:latin typeface="Cambria Math"/>
                            <a:cs typeface="Times New Roman" panose="02020603050405020304" pitchFamily="18" charset="0"/>
                          </a:rPr>
                        </m:ctrlPr>
                      </m:sSubPr>
                      <m:e>
                        <m:f>
                          <m:fPr>
                            <m:ctrlPr>
                              <a:rPr lang="en-US" sz="2000" i="1" smtClean="0">
                                <a:latin typeface="Cambria Math"/>
                                <a:cs typeface="Times New Roman" panose="02020603050405020304" pitchFamily="18" charset="0"/>
                              </a:rPr>
                            </m:ctrlPr>
                          </m:fPr>
                          <m:num>
                            <m:r>
                              <a:rPr lang="en-US" sz="2000" i="1" smtClean="0">
                                <a:latin typeface="Cambria Math"/>
                                <a:cs typeface="Times New Roman" panose="02020603050405020304" pitchFamily="18" charset="0"/>
                              </a:rPr>
                              <m:t>𝑑</m:t>
                            </m:r>
                            <m:r>
                              <a:rPr lang="en-US" sz="2000" b="0" i="1" smtClean="0">
                                <a:latin typeface="Cambria Math"/>
                                <a:cs typeface="Times New Roman" panose="02020603050405020304" pitchFamily="18" charset="0"/>
                              </a:rPr>
                              <m:t>𝐸</m:t>
                            </m:r>
                          </m:num>
                          <m:den>
                            <m:r>
                              <a:rPr lang="en-US" sz="2000" i="1" smtClean="0">
                                <a:latin typeface="Cambria Math"/>
                                <a:cs typeface="Times New Roman" panose="02020603050405020304" pitchFamily="18" charset="0"/>
                              </a:rPr>
                              <m:t>𝑑𝑥</m:t>
                            </m:r>
                          </m:den>
                        </m:f>
                        <m:r>
                          <a:rPr lang="en-US" sz="2000" b="0" i="1" smtClean="0">
                            <a:latin typeface="Cambria Math"/>
                            <a:cs typeface="Times New Roman" panose="02020603050405020304" pitchFamily="18" charset="0"/>
                          </a:rPr>
                          <m:t>)</m:t>
                        </m:r>
                      </m:e>
                      <m:sub>
                        <m:r>
                          <a:rPr lang="en-US" sz="2000" b="0" i="1" smtClean="0">
                            <a:latin typeface="Cambria Math"/>
                            <a:cs typeface="Times New Roman" panose="02020603050405020304" pitchFamily="18" charset="0"/>
                          </a:rPr>
                          <m:t>𝑢𝑚𝑢𝑚𝑖𝑦</m:t>
                        </m:r>
                      </m:sub>
                    </m:sSub>
                  </m:oMath>
                </a14:m>
                <a:r>
                  <a:rPr lang="en-US" sz="2000" dirty="0" smtClean="0">
                    <a:latin typeface="Times New Roman" panose="02020603050405020304" pitchFamily="18" charset="0"/>
                    <a:cs typeface="Times New Roman" panose="02020603050405020304" pitchFamily="18" charset="0"/>
                  </a:rPr>
                  <a:t>=(</a:t>
                </a:r>
                <a14:m>
                  <m:oMath xmlns:m="http://schemas.openxmlformats.org/officeDocument/2006/math">
                    <m:sSub>
                      <m:sSubPr>
                        <m:ctrlPr>
                          <a:rPr lang="en-US" sz="2000" i="1" dirty="0" smtClean="0">
                            <a:latin typeface="Cambria Math"/>
                            <a:cs typeface="Times New Roman" panose="02020603050405020304" pitchFamily="18" charset="0"/>
                          </a:rPr>
                        </m:ctrlPr>
                      </m:sSubPr>
                      <m:e>
                        <m:f>
                          <m:fPr>
                            <m:ctrlPr>
                              <a:rPr lang="en-US" sz="2000" i="1" dirty="0" smtClean="0">
                                <a:latin typeface="Cambria Math"/>
                                <a:cs typeface="Times New Roman" panose="02020603050405020304" pitchFamily="18" charset="0"/>
                              </a:rPr>
                            </m:ctrlPr>
                          </m:fPr>
                          <m:num>
                            <m:r>
                              <a:rPr lang="en-US" sz="2000" i="1" dirty="0" smtClean="0">
                                <a:latin typeface="Cambria Math"/>
                                <a:cs typeface="Times New Roman" panose="02020603050405020304" pitchFamily="18" charset="0"/>
                              </a:rPr>
                              <m:t>𝑑</m:t>
                            </m:r>
                            <m:r>
                              <a:rPr lang="en-US" sz="2000" b="0" i="1" dirty="0" smtClean="0">
                                <a:latin typeface="Cambria Math"/>
                                <a:cs typeface="Times New Roman" panose="02020603050405020304" pitchFamily="18" charset="0"/>
                              </a:rPr>
                              <m:t>𝐸</m:t>
                            </m:r>
                          </m:num>
                          <m:den>
                            <m:r>
                              <a:rPr lang="en-US" sz="2000" i="1" dirty="0" smtClean="0">
                                <a:latin typeface="Cambria Math"/>
                                <a:cs typeface="Times New Roman" panose="02020603050405020304" pitchFamily="18" charset="0"/>
                              </a:rPr>
                              <m:t>𝑑𝑥</m:t>
                            </m:r>
                          </m:den>
                        </m:f>
                        <m:r>
                          <a:rPr lang="en-US" sz="2000" b="0" i="1" dirty="0" smtClean="0">
                            <a:latin typeface="Cambria Math"/>
                            <a:cs typeface="Times New Roman" panose="02020603050405020304" pitchFamily="18" charset="0"/>
                          </a:rPr>
                          <m:t>)</m:t>
                        </m:r>
                      </m:e>
                      <m:sub>
                        <m:r>
                          <a:rPr lang="en-US" sz="2000" b="0" i="1" dirty="0" smtClean="0">
                            <a:latin typeface="Cambria Math"/>
                            <a:cs typeface="Times New Roman" panose="02020603050405020304" pitchFamily="18" charset="0"/>
                          </a:rPr>
                          <m:t>𝑖𝑜𝑛</m:t>
                        </m:r>
                      </m:sub>
                    </m:sSub>
                    <m:r>
                      <a:rPr lang="en-US" sz="2000" b="0" i="0" dirty="0" smtClean="0">
                        <a:latin typeface="Cambria Math"/>
                        <a:cs typeface="Times New Roman" panose="02020603050405020304" pitchFamily="18" charset="0"/>
                      </a:rPr>
                      <m:t>+(</m:t>
                    </m:r>
                    <m:sSub>
                      <m:sSubPr>
                        <m:ctrlPr>
                          <a:rPr lang="en-US" sz="2000" b="0" i="1" dirty="0" smtClean="0">
                            <a:latin typeface="Cambria Math"/>
                            <a:cs typeface="Times New Roman" panose="02020603050405020304" pitchFamily="18" charset="0"/>
                          </a:rPr>
                        </m:ctrlPr>
                      </m:sSubPr>
                      <m:e>
                        <m:f>
                          <m:fPr>
                            <m:ctrlPr>
                              <a:rPr lang="en-US" sz="2000" b="0" i="1" dirty="0" smtClean="0">
                                <a:latin typeface="Cambria Math"/>
                                <a:cs typeface="Times New Roman" panose="02020603050405020304" pitchFamily="18" charset="0"/>
                              </a:rPr>
                            </m:ctrlPr>
                          </m:fPr>
                          <m:num>
                            <m:r>
                              <a:rPr lang="en-US" sz="2000" b="0" i="1" dirty="0" smtClean="0">
                                <a:latin typeface="Cambria Math"/>
                                <a:cs typeface="Times New Roman" panose="02020603050405020304" pitchFamily="18" charset="0"/>
                              </a:rPr>
                              <m:t>𝑑𝐸</m:t>
                            </m:r>
                          </m:num>
                          <m:den>
                            <m:r>
                              <a:rPr lang="en-US" sz="2000" b="0" i="1" dirty="0" smtClean="0">
                                <a:latin typeface="Cambria Math"/>
                                <a:cs typeface="Times New Roman" panose="02020603050405020304" pitchFamily="18" charset="0"/>
                              </a:rPr>
                              <m:t>𝑑𝑥</m:t>
                            </m:r>
                          </m:den>
                        </m:f>
                        <m:r>
                          <a:rPr lang="en-US" sz="2000" b="0" i="1" dirty="0" smtClean="0">
                            <a:latin typeface="Cambria Math"/>
                            <a:cs typeface="Times New Roman" panose="02020603050405020304" pitchFamily="18" charset="0"/>
                          </a:rPr>
                          <m:t>)</m:t>
                        </m:r>
                      </m:e>
                      <m:sub>
                        <m:r>
                          <a:rPr lang="en-US" sz="2000" b="0" i="1" dirty="0" smtClean="0">
                            <a:latin typeface="Cambria Math"/>
                            <a:cs typeface="Times New Roman" panose="02020603050405020304" pitchFamily="18" charset="0"/>
                          </a:rPr>
                          <m:t>𝑟𝑎𝑑</m:t>
                        </m:r>
                      </m:sub>
                    </m:sSub>
                  </m:oMath>
                </a14:m>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endParaRPr lang="en-US" sz="2000" b="1" i="1" dirty="0" smtClean="0">
                  <a:latin typeface="Times New Roman" panose="02020603050405020304" pitchFamily="18" charset="0"/>
                  <a:cs typeface="Times New Roman" panose="02020603050405020304" pitchFamily="18" charset="0"/>
                </a:endParaRPr>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95536" y="620688"/>
                <a:ext cx="8568952" cy="6691191"/>
              </a:xfrm>
              <a:prstGeom prst="rect">
                <a:avLst/>
              </a:prstGeom>
              <a:blipFill rotWithShape="1">
                <a:blip r:embed="rId2"/>
                <a:stretch>
                  <a:fillRect l="-782" t="-456" r="-71"/>
                </a:stretch>
              </a:blipFill>
            </p:spPr>
            <p:txBody>
              <a:bodyPr/>
              <a:lstStyle/>
              <a:p>
                <a:r>
                  <a:rPr lang="ru-RU">
                    <a:noFill/>
                  </a:rPr>
                  <a:t> </a:t>
                </a:r>
              </a:p>
            </p:txBody>
          </p:sp>
        </mc:Fallback>
      </mc:AlternateContent>
    </p:spTree>
    <p:extLst>
      <p:ext uri="{BB962C8B-B14F-4D97-AF65-F5344CB8AC3E}">
        <p14:creationId xmlns:p14="http://schemas.microsoft.com/office/powerpoint/2010/main" val="910696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Прямоугольник 1"/>
              <p:cNvSpPr/>
              <p:nvPr/>
            </p:nvSpPr>
            <p:spPr>
              <a:xfrm>
                <a:off x="323528" y="836712"/>
                <a:ext cx="8352928" cy="5569602"/>
              </a:xfrm>
              <a:prstGeom prst="rect">
                <a:avLst/>
              </a:prstGeom>
            </p:spPr>
            <p:txBody>
              <a:bodyPr wrap="square">
                <a:spAutoFit/>
              </a:bodyPr>
              <a:lstStyle/>
              <a:p>
                <a:r>
                  <a:rPr lang="en-US" b="1" i="1" dirty="0" smtClean="0">
                    <a:latin typeface="Times New Roman" panose="02020603050405020304" pitchFamily="18" charset="0"/>
                    <a:cs typeface="Times New Roman" panose="02020603050405020304" pitchFamily="18" charset="0"/>
                  </a:rPr>
                  <a:t>3. </a:t>
                </a:r>
                <a:r>
                  <a:rPr lang="en-US" b="1" i="1" dirty="0" err="1">
                    <a:latin typeface="Times New Roman" panose="02020603050405020304" pitchFamily="18" charset="0"/>
                    <a:cs typeface="Times New Roman" panose="02020603050405020304" pitchFamily="18" charset="0"/>
                  </a:rPr>
                  <a:t>Solishtirma</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ionizatsion</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yo‘qotishlar</a:t>
                </a:r>
                <a:r>
                  <a:rPr lang="en-US" b="1" i="1" dirty="0">
                    <a:latin typeface="Times New Roman" panose="02020603050405020304" pitchFamily="18" charset="0"/>
                    <a:cs typeface="Times New Roman" panose="02020603050405020304" pitchFamily="18" charset="0"/>
                  </a:rPr>
                  <a:t> </a:t>
                </a:r>
                <a:r>
                  <a:rPr lang="en-US" b="1" i="1" dirty="0" err="1">
                    <a:latin typeface="Times New Roman" panose="02020603050405020304" pitchFamily="18" charset="0"/>
                    <a:cs typeface="Times New Roman" panose="02020603050405020304" pitchFamily="18" charset="0"/>
                  </a:rPr>
                  <a:t>nazariyasi</a:t>
                </a:r>
                <a:r>
                  <a:rPr lang="en-US" dirty="0" smtClean="0">
                    <a:latin typeface="Times New Roman" panose="02020603050405020304" pitchFamily="18" charset="0"/>
                    <a:cs typeface="Times New Roman" panose="02020603050405020304" pitchFamily="18" charset="0"/>
                  </a:rPr>
                  <a:t>.</a:t>
                </a:r>
              </a:p>
              <a:p>
                <a:r>
                  <a:rPr lang="en-US" dirty="0" err="1">
                    <a:latin typeface="Times New Roman" panose="02020603050405020304" pitchFamily="18" charset="0"/>
                    <a:cs typeface="Times New Roman" panose="02020603050405020304" pitchFamily="18" charset="0"/>
                  </a:rPr>
                  <a:t>Elektron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modda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ichidan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o‘tayotganda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energiyasini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asta-sekin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yo‘qotadi</a:t>
                </a:r>
                <a:r>
                  <a:rPr lang="en-US" dirty="0">
                    <a:latin typeface="Times New Roman" panose="02020603050405020304" pitchFamily="18" charset="0"/>
                    <a:cs typeface="Times New Roman" panose="02020603050405020304" pitchFamily="18" charset="0"/>
                  </a:rPr>
                  <a:t>.</a:t>
                </a:r>
              </a:p>
              <a:p>
                <a:r>
                  <a:rPr lang="en-US" dirty="0" err="1">
                    <a:latin typeface="Times New Roman" panose="02020603050405020304" pitchFamily="18" charset="0"/>
                    <a:cs typeface="Times New Roman" panose="02020603050405020304" pitchFamily="18" charset="0"/>
                  </a:rPr>
                  <a:t>Birlik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masofada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yo‘qotilgan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miqdori</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Bu </a:t>
                </a:r>
                <a:r>
                  <a:rPr lang="en-US" dirty="0" err="1">
                    <a:latin typeface="Times New Roman" panose="02020603050405020304" pitchFamily="18" charset="0"/>
                    <a:cs typeface="Times New Roman" panose="02020603050405020304" pitchFamily="18" charset="0"/>
                  </a:rPr>
                  <a:t>kattalik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solishtirma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yo‘qotish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yoki</a:t>
                </a:r>
                <a:r>
                  <a:rPr lang="en-US" dirty="0">
                    <a:latin typeface="Times New Roman" panose="02020603050405020304" pitchFamily="18" charset="0"/>
                    <a:cs typeface="Times New Roman" panose="02020603050405020304" pitchFamily="18" charset="0"/>
                  </a:rPr>
                  <a:t> Stopping Power deb </a:t>
                </a:r>
                <a:r>
                  <a:rPr lang="en-US" dirty="0" err="1">
                    <a:latin typeface="Times New Roman" panose="02020603050405020304" pitchFamily="18" charset="0"/>
                    <a:cs typeface="Times New Roman" panose="02020603050405020304" pitchFamily="18" charset="0"/>
                  </a:rPr>
                  <a:t>ataladi</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en-US" sz="2000" b="1" i="1" smtClean="0">
                            <a:latin typeface="Cambria Math"/>
                            <a:cs typeface="Times New Roman" panose="02020603050405020304" pitchFamily="18" charset="0"/>
                          </a:rPr>
                        </m:ctrlPr>
                      </m:fPr>
                      <m:num>
                        <m:r>
                          <a:rPr lang="en-US" sz="2000" b="1" i="1" smtClean="0">
                            <a:latin typeface="Cambria Math"/>
                            <a:cs typeface="Times New Roman" panose="02020603050405020304" pitchFamily="18" charset="0"/>
                          </a:rPr>
                          <m:t>𝒅𝑬</m:t>
                        </m:r>
                      </m:num>
                      <m:den>
                        <m:r>
                          <a:rPr lang="en-US" sz="2000" b="1" i="1" smtClean="0">
                            <a:latin typeface="Cambria Math"/>
                            <a:cs typeface="Times New Roman" panose="02020603050405020304" pitchFamily="18" charset="0"/>
                          </a:rPr>
                          <m:t>𝒅𝒙</m:t>
                        </m:r>
                      </m:den>
                    </m:f>
                  </m:oMath>
                </a14:m>
                <a:endParaRPr lang="en-US" sz="2000" b="1"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Bu </a:t>
                </a:r>
                <a:r>
                  <a:rPr lang="en-US" dirty="0" err="1">
                    <a:latin typeface="Times New Roman" panose="02020603050405020304" pitchFamily="18" charset="0"/>
                    <a:cs typeface="Times New Roman" panose="02020603050405020304" pitchFamily="18" charset="0"/>
                  </a:rPr>
                  <a:t>yerda</a:t>
                </a:r>
                <a:r>
                  <a:rPr lang="en-US" dirty="0">
                    <a:latin typeface="Times New Roman" panose="02020603050405020304" pitchFamily="18" charset="0"/>
                    <a:cs typeface="Times New Roman" panose="02020603050405020304" pitchFamily="18" charset="0"/>
                  </a:rPr>
                  <a:t>:</a:t>
                </a:r>
              </a:p>
              <a:p>
                <a:r>
                  <a:rPr lang="en-US" dirty="0" err="1" smtClean="0">
                    <a:latin typeface="Times New Roman" panose="02020603050405020304" pitchFamily="18" charset="0"/>
                    <a:cs typeface="Times New Roman" panose="02020603050405020304" pitchFamily="18" charset="0"/>
                  </a:rPr>
                  <a:t>dE</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energiyaning</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kamayishi</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 dx- </a:t>
                </a:r>
                <a:r>
                  <a:rPr lang="en-US" dirty="0" err="1">
                    <a:latin typeface="Times New Roman" panose="02020603050405020304" pitchFamily="18" charset="0"/>
                    <a:cs typeface="Times New Roman" panose="02020603050405020304" pitchFamily="18" charset="0"/>
                  </a:rPr>
                  <a:t>bosib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o‘tilgan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masofa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manfiy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ishora</a:t>
                </a:r>
                <a:r>
                  <a:rPr lang="en-US" dirty="0" smtClean="0">
                    <a:latin typeface="Times New Roman" panose="02020603050405020304" pitchFamily="18" charset="0"/>
                    <a:cs typeface="Times New Roman" panose="02020603050405020304" pitchFamily="18" charset="0"/>
                  </a:rPr>
                  <a:t> - </a:t>
                </a:r>
                <a:r>
                  <a:rPr lang="en-US" dirty="0" err="1" smtClean="0">
                    <a:latin typeface="Times New Roman" panose="02020603050405020304" pitchFamily="18" charset="0"/>
                    <a:cs typeface="Times New Roman" panose="02020603050405020304" pitchFamily="18" charset="0"/>
                  </a:rPr>
                  <a:t>energiya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kamayishini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bildiradi</a:t>
                </a:r>
                <a:r>
                  <a:rPr lang="en-US" dirty="0" smtClean="0">
                    <a:latin typeface="Times New Roman" panose="02020603050405020304" pitchFamily="18" charset="0"/>
                    <a:cs typeface="Times New Roman" panose="02020603050405020304" pitchFamily="18" charset="0"/>
                  </a:rPr>
                  <a:t>.</a:t>
                </a:r>
              </a:p>
              <a:p>
                <a:r>
                  <a:rPr lang="en-US" dirty="0" err="1" smtClean="0">
                    <a:latin typeface="Times New Roman" panose="02020603050405020304" pitchFamily="18" charset="0"/>
                    <a:cs typeface="Times New Roman" panose="02020603050405020304" pitchFamily="18" charset="0"/>
                  </a:rPr>
                  <a:t>O’lchov</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birligi</a:t>
                </a:r>
                <a:r>
                  <a:rPr lang="en-US"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i="1" smtClean="0">
                            <a:latin typeface="Cambria Math"/>
                            <a:cs typeface="Times New Roman" panose="02020603050405020304" pitchFamily="18" charset="0"/>
                          </a:rPr>
                        </m:ctrlPr>
                      </m:fPr>
                      <m:num>
                        <m:r>
                          <a:rPr lang="en-US" b="0" i="1" smtClean="0">
                            <a:latin typeface="Cambria Math"/>
                            <a:cs typeface="Times New Roman" panose="02020603050405020304" pitchFamily="18" charset="0"/>
                          </a:rPr>
                          <m:t>𝑀𝑒𝑉</m:t>
                        </m:r>
                      </m:num>
                      <m:den>
                        <m:r>
                          <a:rPr lang="en-US" b="0" i="1" smtClean="0">
                            <a:latin typeface="Cambria Math"/>
                            <a:cs typeface="Times New Roman" panose="02020603050405020304" pitchFamily="18" charset="0"/>
                          </a:rPr>
                          <m:t>𝑐𝑚</m:t>
                        </m:r>
                      </m:den>
                    </m:f>
                  </m:oMath>
                </a14:m>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yoki</a:t>
                </a:r>
                <a:r>
                  <a:rPr lang="en-US" dirty="0" smtClean="0">
                    <a:latin typeface="Times New Roman" panose="02020603050405020304" pitchFamily="18" charset="0"/>
                    <a:cs typeface="Times New Roman" panose="02020603050405020304" pitchFamily="18" charset="0"/>
                  </a:rPr>
                  <a:t> </a:t>
                </a:r>
                <a14:m>
                  <m:oMath xmlns:m="http://schemas.openxmlformats.org/officeDocument/2006/math">
                    <m:f>
                      <m:fPr>
                        <m:ctrlPr>
                          <a:rPr lang="en-US" i="1" smtClean="0">
                            <a:latin typeface="Cambria Math"/>
                            <a:cs typeface="Times New Roman" panose="02020603050405020304" pitchFamily="18" charset="0"/>
                          </a:rPr>
                        </m:ctrlPr>
                      </m:fPr>
                      <m:num>
                        <m:r>
                          <a:rPr lang="en-US" b="0" i="1" smtClean="0">
                            <a:latin typeface="Cambria Math"/>
                            <a:cs typeface="Times New Roman" panose="02020603050405020304" pitchFamily="18" charset="0"/>
                          </a:rPr>
                          <m:t>𝑀𝑒𝑉</m:t>
                        </m:r>
                        <m:r>
                          <a:rPr lang="en-US" b="0" i="1" smtClean="0">
                            <a:latin typeface="Cambria Math"/>
                            <a:cs typeface="Times New Roman" panose="02020603050405020304" pitchFamily="18" charset="0"/>
                          </a:rPr>
                          <m:t> </m:t>
                        </m:r>
                        <m:r>
                          <a:rPr lang="en-US" b="0" i="1" smtClean="0">
                            <a:latin typeface="Cambria Math"/>
                            <a:cs typeface="Times New Roman" panose="02020603050405020304" pitchFamily="18" charset="0"/>
                          </a:rPr>
                          <m:t>𝑐</m:t>
                        </m:r>
                        <m:sSup>
                          <m:sSupPr>
                            <m:ctrlPr>
                              <a:rPr lang="en-US" b="0" i="1" smtClean="0">
                                <a:latin typeface="Cambria Math"/>
                                <a:cs typeface="Times New Roman" panose="02020603050405020304" pitchFamily="18" charset="0"/>
                              </a:rPr>
                            </m:ctrlPr>
                          </m:sSupPr>
                          <m:e>
                            <m:r>
                              <a:rPr lang="en-US" b="0" i="1" smtClean="0">
                                <a:latin typeface="Cambria Math"/>
                                <a:cs typeface="Times New Roman" panose="02020603050405020304" pitchFamily="18" charset="0"/>
                              </a:rPr>
                              <m:t>𝑚</m:t>
                            </m:r>
                          </m:e>
                          <m:sup>
                            <m:r>
                              <a:rPr lang="en-US" b="0" i="1" smtClean="0">
                                <a:latin typeface="Cambria Math"/>
                                <a:cs typeface="Times New Roman" panose="02020603050405020304" pitchFamily="18" charset="0"/>
                              </a:rPr>
                              <m:t>2</m:t>
                            </m:r>
                          </m:sup>
                        </m:sSup>
                      </m:num>
                      <m:den>
                        <m:r>
                          <a:rPr lang="en-US" b="0" i="1" smtClean="0">
                            <a:latin typeface="Cambria Math"/>
                            <a:cs typeface="Times New Roman" panose="02020603050405020304" pitchFamily="18" charset="0"/>
                          </a:rPr>
                          <m:t>𝑔</m:t>
                        </m:r>
                      </m:den>
                    </m:f>
                  </m:oMath>
                </a14:m>
                <a:r>
                  <a:rPr lang="en-US" dirty="0" smtClean="0">
                    <a:latin typeface="Times New Roman" panose="02020603050405020304" pitchFamily="18" charset="0"/>
                    <a:cs typeface="Times New Roman" panose="02020603050405020304" pitchFamily="18" charset="0"/>
                  </a:rPr>
                  <a:t> .</a:t>
                </a:r>
              </a:p>
              <a:p>
                <a:r>
                  <a:rPr lang="en-US" dirty="0" err="1" smtClean="0">
                    <a:latin typeface="Times New Roman" panose="02020603050405020304" pitchFamily="18" charset="0"/>
                    <a:cs typeface="Times New Roman" panose="02020603050405020304" pitchFamily="18" charset="0"/>
                  </a:rPr>
                  <a:t>Zaryadlangan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zarrachalarning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ionizatsion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enegiya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yo’qitishini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ifodolovchi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asosiy</a:t>
                </a:r>
                <a:r>
                  <a:rPr lang="en-US" dirty="0" smtClean="0">
                    <a:latin typeface="Times New Roman" panose="02020603050405020304" pitchFamily="18" charset="0"/>
                    <a:cs typeface="Times New Roman" panose="02020603050405020304" pitchFamily="18" charset="0"/>
                  </a:rPr>
                  <a:t> formula </a:t>
                </a:r>
                <a:r>
                  <a:rPr lang="en-US" dirty="0" err="1" smtClean="0">
                    <a:solidFill>
                      <a:srgbClr val="7030A0"/>
                    </a:solidFill>
                    <a:latin typeface="Times New Roman" panose="02020603050405020304" pitchFamily="18" charset="0"/>
                    <a:cs typeface="Times New Roman" panose="02020603050405020304" pitchFamily="18" charset="0"/>
                  </a:rPr>
                  <a:t>Bete-Blox</a:t>
                </a:r>
                <a:r>
                  <a:rPr lang="en-US" dirty="0" smtClean="0">
                    <a:solidFill>
                      <a:srgbClr val="7030A0"/>
                    </a:solidFill>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formulasi</a:t>
                </a:r>
                <a:r>
                  <a:rPr lang="en-US" dirty="0" smtClean="0">
                    <a:latin typeface="Times New Roman" panose="02020603050405020304" pitchFamily="18" charset="0"/>
                    <a:cs typeface="Times New Roman" panose="02020603050405020304" pitchFamily="18" charset="0"/>
                  </a:rPr>
                  <a:t> deb </a:t>
                </a:r>
                <a:r>
                  <a:rPr lang="en-US" dirty="0" err="1" smtClean="0">
                    <a:latin typeface="Times New Roman" panose="02020603050405020304" pitchFamily="18" charset="0"/>
                    <a:cs typeface="Times New Roman" panose="02020603050405020304" pitchFamily="18" charset="0"/>
                  </a:rPr>
                  <a:t>ataladi</a:t>
                </a:r>
                <a:r>
                  <a:rPr lang="en-US" dirty="0" smtClean="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2000" b="1" i="1" dirty="0" smtClean="0">
                            <a:latin typeface="Cambria Math"/>
                            <a:cs typeface="Times New Roman" panose="02020603050405020304" pitchFamily="18" charset="0"/>
                          </a:rPr>
                        </m:ctrlPr>
                      </m:sSubPr>
                      <m:e>
                        <m:f>
                          <m:fPr>
                            <m:ctrlPr>
                              <a:rPr lang="en-US" sz="2000" b="1" i="1" dirty="0" smtClean="0">
                                <a:latin typeface="Cambria Math"/>
                                <a:cs typeface="Times New Roman" panose="02020603050405020304" pitchFamily="18" charset="0"/>
                              </a:rPr>
                            </m:ctrlPr>
                          </m:fPr>
                          <m:num>
                            <m:r>
                              <a:rPr lang="en-US" sz="2000" b="1" i="1" dirty="0" smtClean="0">
                                <a:latin typeface="Cambria Math"/>
                                <a:cs typeface="Times New Roman" panose="02020603050405020304" pitchFamily="18" charset="0"/>
                              </a:rPr>
                              <m:t>𝒅𝑬</m:t>
                            </m:r>
                          </m:num>
                          <m:den>
                            <m:r>
                              <a:rPr lang="en-US" sz="2000" b="1" i="1" dirty="0" smtClean="0">
                                <a:latin typeface="Cambria Math"/>
                                <a:cs typeface="Times New Roman" panose="02020603050405020304" pitchFamily="18" charset="0"/>
                              </a:rPr>
                              <m:t>𝒅𝒙</m:t>
                            </m:r>
                          </m:den>
                        </m:f>
                        <m:r>
                          <a:rPr lang="en-US" sz="2000" b="1" i="1" dirty="0" smtClean="0">
                            <a:latin typeface="Cambria Math"/>
                            <a:cs typeface="Times New Roman" panose="02020603050405020304" pitchFamily="18" charset="0"/>
                          </a:rPr>
                          <m:t>)</m:t>
                        </m:r>
                      </m:e>
                      <m:sub>
                        <m:r>
                          <a:rPr lang="en-US" sz="2000" b="1" i="1" dirty="0" smtClean="0">
                            <a:latin typeface="Cambria Math"/>
                            <a:cs typeface="Times New Roman" panose="02020603050405020304" pitchFamily="18" charset="0"/>
                          </a:rPr>
                          <m:t>𝒊𝒐𝒏</m:t>
                        </m:r>
                      </m:sub>
                    </m:sSub>
                  </m:oMath>
                </a14:m>
                <a:r>
                  <a:rPr lang="en-US" sz="2000" b="1"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en-US" sz="2000" b="1" i="1" dirty="0" smtClean="0">
                            <a:latin typeface="Cambria Math"/>
                            <a:cs typeface="Times New Roman" panose="02020603050405020304" pitchFamily="18" charset="0"/>
                          </a:rPr>
                        </m:ctrlPr>
                      </m:fPr>
                      <m:num>
                        <m:r>
                          <a:rPr lang="en-US" sz="2000" b="1" i="1" dirty="0" smtClean="0">
                            <a:latin typeface="Cambria Math"/>
                            <a:cs typeface="Times New Roman" panose="02020603050405020304" pitchFamily="18" charset="0"/>
                          </a:rPr>
                          <m:t>𝟒</m:t>
                        </m:r>
                        <m:r>
                          <a:rPr lang="en-US" sz="2000" b="1" i="1" dirty="0" smtClean="0">
                            <a:latin typeface="Cambria Math"/>
                            <a:ea typeface="Cambria Math"/>
                            <a:cs typeface="Times New Roman" panose="02020603050405020304" pitchFamily="18" charset="0"/>
                          </a:rPr>
                          <m:t>𝝅</m:t>
                        </m:r>
                        <m:sSup>
                          <m:sSupPr>
                            <m:ctrlPr>
                              <a:rPr lang="en-US" sz="2000" b="1" i="1" dirty="0" smtClean="0">
                                <a:latin typeface="Cambria Math"/>
                                <a:ea typeface="Cambria Math"/>
                                <a:cs typeface="Times New Roman" panose="02020603050405020304" pitchFamily="18" charset="0"/>
                              </a:rPr>
                            </m:ctrlPr>
                          </m:sSupPr>
                          <m:e>
                            <m:r>
                              <a:rPr lang="en-US" sz="2000" b="1" i="1" dirty="0" smtClean="0">
                                <a:latin typeface="Cambria Math"/>
                                <a:ea typeface="Cambria Math"/>
                                <a:cs typeface="Times New Roman" panose="02020603050405020304" pitchFamily="18" charset="0"/>
                              </a:rPr>
                              <m:t>𝒆</m:t>
                            </m:r>
                          </m:e>
                          <m:sup>
                            <m:r>
                              <a:rPr lang="en-US" sz="2000" b="1" i="1" dirty="0" smtClean="0">
                                <a:latin typeface="Cambria Math"/>
                                <a:ea typeface="Cambria Math"/>
                                <a:cs typeface="Times New Roman" panose="02020603050405020304" pitchFamily="18" charset="0"/>
                              </a:rPr>
                              <m:t>𝟒</m:t>
                            </m:r>
                          </m:sup>
                        </m:sSup>
                        <m:r>
                          <a:rPr lang="en-US" sz="2000" b="1" i="1" dirty="0" smtClean="0">
                            <a:latin typeface="Cambria Math"/>
                            <a:ea typeface="Cambria Math"/>
                            <a:cs typeface="Times New Roman" panose="02020603050405020304" pitchFamily="18" charset="0"/>
                          </a:rPr>
                          <m:t>𝒁</m:t>
                        </m:r>
                      </m:num>
                      <m:den>
                        <m:sSub>
                          <m:sSubPr>
                            <m:ctrlPr>
                              <a:rPr lang="en-US" sz="2000" b="1" i="1" dirty="0" smtClean="0">
                                <a:latin typeface="Cambria Math"/>
                                <a:cs typeface="Times New Roman" panose="02020603050405020304" pitchFamily="18" charset="0"/>
                              </a:rPr>
                            </m:ctrlPr>
                          </m:sSubPr>
                          <m:e>
                            <m:r>
                              <a:rPr lang="en-US" sz="2000" b="1" i="1" dirty="0" smtClean="0">
                                <a:latin typeface="Cambria Math"/>
                                <a:cs typeface="Times New Roman" panose="02020603050405020304" pitchFamily="18" charset="0"/>
                              </a:rPr>
                              <m:t>𝒎</m:t>
                            </m:r>
                          </m:e>
                          <m:sub>
                            <m:r>
                              <a:rPr lang="en-US" sz="2000" b="1" i="1" dirty="0" smtClean="0">
                                <a:latin typeface="Cambria Math"/>
                                <a:cs typeface="Times New Roman" panose="02020603050405020304" pitchFamily="18" charset="0"/>
                              </a:rPr>
                              <m:t>𝒆</m:t>
                            </m:r>
                          </m:sub>
                        </m:sSub>
                        <m:sSup>
                          <m:sSupPr>
                            <m:ctrlPr>
                              <a:rPr lang="en-US" sz="2000" b="1" i="1" dirty="0" smtClean="0">
                                <a:latin typeface="Cambria Math"/>
                                <a:cs typeface="Times New Roman" panose="02020603050405020304" pitchFamily="18" charset="0"/>
                              </a:rPr>
                            </m:ctrlPr>
                          </m:sSupPr>
                          <m:e>
                            <m:r>
                              <a:rPr lang="en-US" sz="2000" b="1" i="1" dirty="0" smtClean="0">
                                <a:latin typeface="Cambria Math"/>
                                <a:cs typeface="Times New Roman" panose="02020603050405020304" pitchFamily="18" charset="0"/>
                              </a:rPr>
                              <m:t>𝒗</m:t>
                            </m:r>
                          </m:e>
                          <m:sup>
                            <m:r>
                              <a:rPr lang="en-US" sz="2000" b="1" i="1" dirty="0" smtClean="0">
                                <a:latin typeface="Cambria Math"/>
                                <a:cs typeface="Times New Roman" panose="02020603050405020304" pitchFamily="18" charset="0"/>
                              </a:rPr>
                              <m:t>𝟐</m:t>
                            </m:r>
                          </m:sup>
                        </m:sSup>
                      </m:den>
                    </m:f>
                    <m:sSub>
                      <m:sSubPr>
                        <m:ctrlPr>
                          <a:rPr lang="en-US" sz="2000" b="1" i="1" dirty="0" smtClean="0">
                            <a:latin typeface="Cambria Math"/>
                            <a:cs typeface="Times New Roman" panose="02020603050405020304" pitchFamily="18" charset="0"/>
                          </a:rPr>
                        </m:ctrlPr>
                      </m:sSubPr>
                      <m:e>
                        <m:r>
                          <a:rPr lang="en-US" sz="2000" b="1" i="1" dirty="0" smtClean="0">
                            <a:latin typeface="Cambria Math"/>
                            <a:cs typeface="Times New Roman" panose="02020603050405020304" pitchFamily="18" charset="0"/>
                          </a:rPr>
                          <m:t>𝒏</m:t>
                        </m:r>
                      </m:e>
                      <m:sub>
                        <m:r>
                          <a:rPr lang="en-US" sz="2000" b="1" i="1" dirty="0" smtClean="0">
                            <a:latin typeface="Cambria Math"/>
                            <a:cs typeface="Times New Roman" panose="02020603050405020304" pitchFamily="18" charset="0"/>
                          </a:rPr>
                          <m:t>𝒆</m:t>
                        </m:r>
                      </m:sub>
                    </m:sSub>
                  </m:oMath>
                </a14:m>
                <a:r>
                  <a:rPr lang="en-US" sz="2000" b="1" dirty="0" smtClean="0">
                    <a:latin typeface="Times New Roman" panose="02020603050405020304" pitchFamily="18" charset="0"/>
                    <a:cs typeface="Times New Roman" panose="02020603050405020304" pitchFamily="18" charset="0"/>
                  </a:rPr>
                  <a:t>[ln</a:t>
                </a:r>
                <a14:m>
                  <m:oMath xmlns:m="http://schemas.openxmlformats.org/officeDocument/2006/math">
                    <m:f>
                      <m:fPr>
                        <m:ctrlPr>
                          <a:rPr lang="en-US" sz="2000" b="1" i="1" dirty="0" smtClean="0">
                            <a:latin typeface="Cambria Math"/>
                            <a:cs typeface="Times New Roman" panose="02020603050405020304" pitchFamily="18" charset="0"/>
                          </a:rPr>
                        </m:ctrlPr>
                      </m:fPr>
                      <m:num>
                        <m:r>
                          <a:rPr lang="en-US" sz="2000" b="1" i="1" dirty="0" smtClean="0">
                            <a:latin typeface="Cambria Math"/>
                            <a:cs typeface="Times New Roman" panose="02020603050405020304" pitchFamily="18" charset="0"/>
                          </a:rPr>
                          <m:t>𝟐</m:t>
                        </m:r>
                        <m:r>
                          <a:rPr lang="en-US" sz="2000" b="1" i="1" dirty="0" smtClean="0">
                            <a:latin typeface="Cambria Math"/>
                            <a:cs typeface="Times New Roman" panose="02020603050405020304" pitchFamily="18" charset="0"/>
                          </a:rPr>
                          <m:t>𝒎</m:t>
                        </m:r>
                        <m:sSup>
                          <m:sSupPr>
                            <m:ctrlPr>
                              <a:rPr lang="en-US" sz="2000" b="1" i="1" dirty="0" smtClean="0">
                                <a:latin typeface="Cambria Math"/>
                                <a:cs typeface="Times New Roman" panose="02020603050405020304" pitchFamily="18" charset="0"/>
                              </a:rPr>
                            </m:ctrlPr>
                          </m:sSupPr>
                          <m:e>
                            <m:r>
                              <a:rPr lang="en-US" sz="2000" b="1" i="1" dirty="0" smtClean="0">
                                <a:latin typeface="Cambria Math"/>
                                <a:cs typeface="Times New Roman" panose="02020603050405020304" pitchFamily="18" charset="0"/>
                              </a:rPr>
                              <m:t>𝒗</m:t>
                            </m:r>
                          </m:e>
                          <m:sup>
                            <m:r>
                              <a:rPr lang="en-US" sz="2000" b="1" i="1" dirty="0" smtClean="0">
                                <a:latin typeface="Cambria Math"/>
                                <a:cs typeface="Times New Roman" panose="02020603050405020304" pitchFamily="18" charset="0"/>
                              </a:rPr>
                              <m:t>𝟐</m:t>
                            </m:r>
                          </m:sup>
                        </m:sSup>
                      </m:num>
                      <m:den>
                        <m:r>
                          <a:rPr lang="en-US" sz="2000" b="1" i="1" dirty="0" smtClean="0">
                            <a:latin typeface="Cambria Math"/>
                            <a:cs typeface="Times New Roman" panose="02020603050405020304" pitchFamily="18" charset="0"/>
                          </a:rPr>
                          <m:t>𝑰</m:t>
                        </m:r>
                        <m:r>
                          <a:rPr lang="en-US" sz="2000" b="1" i="1" dirty="0" smtClean="0">
                            <a:latin typeface="Cambria Math"/>
                            <a:cs typeface="Times New Roman" panose="02020603050405020304" pitchFamily="18" charset="0"/>
                          </a:rPr>
                          <m:t>(</m:t>
                        </m:r>
                        <m:r>
                          <a:rPr lang="en-US" sz="2000" b="1" i="1" dirty="0" smtClean="0">
                            <a:latin typeface="Cambria Math"/>
                            <a:cs typeface="Times New Roman" panose="02020603050405020304" pitchFamily="18" charset="0"/>
                          </a:rPr>
                          <m:t>𝟏</m:t>
                        </m:r>
                        <m:r>
                          <a:rPr lang="en-US" sz="2000" b="1" i="1" dirty="0" smtClean="0">
                            <a:latin typeface="Cambria Math"/>
                            <a:cs typeface="Times New Roman" panose="02020603050405020304" pitchFamily="18" charset="0"/>
                          </a:rPr>
                          <m:t>−</m:t>
                        </m:r>
                        <m:sSup>
                          <m:sSupPr>
                            <m:ctrlPr>
                              <a:rPr lang="en-US" sz="2000" b="1" i="1" dirty="0" smtClean="0">
                                <a:latin typeface="Cambria Math"/>
                                <a:cs typeface="Times New Roman" panose="02020603050405020304" pitchFamily="18" charset="0"/>
                              </a:rPr>
                            </m:ctrlPr>
                          </m:sSupPr>
                          <m:e>
                            <m:r>
                              <a:rPr lang="en-US" sz="2000" b="1" i="1" dirty="0" smtClean="0">
                                <a:latin typeface="Cambria Math"/>
                                <a:ea typeface="Cambria Math"/>
                                <a:cs typeface="Times New Roman" panose="02020603050405020304" pitchFamily="18" charset="0"/>
                              </a:rPr>
                              <m:t>𝜷</m:t>
                            </m:r>
                          </m:e>
                          <m:sup>
                            <m:r>
                              <a:rPr lang="en-US" sz="2000" b="1" i="1" dirty="0" smtClean="0">
                                <a:latin typeface="Cambria Math"/>
                                <a:cs typeface="Times New Roman" panose="02020603050405020304" pitchFamily="18" charset="0"/>
                              </a:rPr>
                              <m:t>𝟐</m:t>
                            </m:r>
                          </m:sup>
                        </m:sSup>
                        <m:r>
                          <a:rPr lang="en-US" sz="2000" b="1" i="1" dirty="0" smtClean="0">
                            <a:latin typeface="Cambria Math"/>
                            <a:cs typeface="Times New Roman" panose="02020603050405020304" pitchFamily="18" charset="0"/>
                          </a:rPr>
                          <m:t>)</m:t>
                        </m:r>
                      </m:den>
                    </m:f>
                  </m:oMath>
                </a14:m>
                <a:r>
                  <a:rPr lang="en-US" sz="2000" b="1" dirty="0" smtClean="0">
                    <a:latin typeface="Times New Roman" panose="02020603050405020304" pitchFamily="18" charset="0"/>
                    <a:cs typeface="Times New Roman" panose="02020603050405020304" pitchFamily="18" charset="0"/>
                  </a:rPr>
                  <a:t>-</a:t>
                </a:r>
                <a14:m>
                  <m:oMath xmlns:m="http://schemas.openxmlformats.org/officeDocument/2006/math">
                    <m:sSup>
                      <m:sSupPr>
                        <m:ctrlPr>
                          <a:rPr lang="en-US" sz="2000" b="1" i="1" dirty="0" smtClean="0">
                            <a:latin typeface="Cambria Math"/>
                            <a:cs typeface="Times New Roman" panose="02020603050405020304" pitchFamily="18" charset="0"/>
                          </a:rPr>
                        </m:ctrlPr>
                      </m:sSupPr>
                      <m:e>
                        <m:r>
                          <a:rPr lang="en-US" sz="2000" b="1" i="1" dirty="0" smtClean="0">
                            <a:latin typeface="Cambria Math"/>
                            <a:ea typeface="Cambria Math"/>
                            <a:cs typeface="Times New Roman" panose="02020603050405020304" pitchFamily="18" charset="0"/>
                          </a:rPr>
                          <m:t>𝜷</m:t>
                        </m:r>
                      </m:e>
                      <m:sup>
                        <m:r>
                          <a:rPr lang="en-US" sz="2000" b="1" i="1" dirty="0" smtClean="0">
                            <a:latin typeface="Cambria Math"/>
                            <a:cs typeface="Times New Roman" panose="02020603050405020304" pitchFamily="18" charset="0"/>
                          </a:rPr>
                          <m:t>𝟐</m:t>
                        </m:r>
                      </m:sup>
                    </m:sSup>
                  </m:oMath>
                </a14:m>
                <a:r>
                  <a:rPr lang="en-US" sz="2000" b="1" dirty="0" smtClean="0">
                    <a:latin typeface="Times New Roman" panose="02020603050405020304" pitchFamily="18" charset="0"/>
                    <a:cs typeface="Times New Roman" panose="02020603050405020304" pitchFamily="18" charset="0"/>
                  </a:rPr>
                  <a:t>-</a:t>
                </a:r>
                <a14:m>
                  <m:oMath xmlns:m="http://schemas.openxmlformats.org/officeDocument/2006/math">
                    <m:r>
                      <a:rPr lang="en-US" sz="2000" b="1" i="1" dirty="0" smtClean="0">
                        <a:latin typeface="Cambria Math"/>
                        <a:ea typeface="Cambria Math"/>
                        <a:cs typeface="Times New Roman" panose="02020603050405020304" pitchFamily="18" charset="0"/>
                      </a:rPr>
                      <m:t>𝜹</m:t>
                    </m:r>
                    <m:r>
                      <a:rPr lang="en-US" sz="2000" b="1" i="1" dirty="0" smtClean="0">
                        <a:latin typeface="Cambria Math"/>
                        <a:ea typeface="Cambria Math"/>
                        <a:cs typeface="Times New Roman" panose="02020603050405020304" pitchFamily="18" charset="0"/>
                      </a:rPr>
                      <m:t>−</m:t>
                    </m:r>
                    <m:r>
                      <a:rPr lang="en-US" sz="2000" b="1" i="1" dirty="0" smtClean="0">
                        <a:latin typeface="Cambria Math"/>
                        <a:ea typeface="Cambria Math"/>
                        <a:cs typeface="Times New Roman" panose="02020603050405020304" pitchFamily="18" charset="0"/>
                      </a:rPr>
                      <m:t>𝑼</m:t>
                    </m:r>
                    <m:r>
                      <a:rPr lang="en-US" sz="2000" b="1" i="1" dirty="0" smtClean="0">
                        <a:latin typeface="Cambria Math"/>
                        <a:ea typeface="Cambria Math"/>
                        <a:cs typeface="Times New Roman" panose="02020603050405020304" pitchFamily="18" charset="0"/>
                      </a:rPr>
                      <m:t>]</m:t>
                    </m:r>
                    <m:r>
                      <a:rPr lang="en-US" sz="2000" b="1" i="0" dirty="0" smtClean="0">
                        <a:latin typeface="Cambria Math"/>
                        <a:ea typeface="Cambria Math"/>
                        <a:cs typeface="Times New Roman" panose="02020603050405020304" pitchFamily="18" charset="0"/>
                      </a:rPr>
                      <m:t> </m:t>
                    </m:r>
                  </m:oMath>
                </a14:m>
                <a:endParaRPr lang="en-US" sz="2000" b="1" dirty="0" smtClean="0">
                  <a:latin typeface="Times New Roman" panose="02020603050405020304" pitchFamily="18" charset="0"/>
                  <a:cs typeface="Times New Roman" panose="02020603050405020304" pitchFamily="18" charset="0"/>
                </a:endParaRPr>
              </a:p>
              <a:p>
                <a:r>
                  <a:rPr lang="en-US" sz="1600" dirty="0" smtClean="0">
                    <a:latin typeface="Times New Roman" panose="02020603050405020304" pitchFamily="18" charset="0"/>
                    <a:cs typeface="Times New Roman" panose="02020603050405020304" pitchFamily="18" charset="0"/>
                  </a:rPr>
                  <a:t>Bu </a:t>
                </a:r>
                <a:r>
                  <a:rPr lang="en-US" sz="1600" dirty="0" err="1" smtClean="0">
                    <a:latin typeface="Times New Roman" panose="02020603050405020304" pitchFamily="18" charset="0"/>
                    <a:cs typeface="Times New Roman" panose="02020603050405020304" pitchFamily="18" charset="0"/>
                  </a:rPr>
                  <a:t>yerda</a:t>
                </a:r>
                <a:r>
                  <a:rPr lang="en-US" sz="1600" dirty="0" smtClean="0">
                    <a:latin typeface="Times New Roman" panose="02020603050405020304" pitchFamily="18" charset="0"/>
                    <a:cs typeface="Times New Roman" panose="02020603050405020304" pitchFamily="18" charset="0"/>
                  </a:rPr>
                  <a:t> E- </a:t>
                </a:r>
                <a:r>
                  <a:rPr lang="en-US" sz="1600" dirty="0" err="1" smtClean="0">
                    <a:latin typeface="Times New Roman" panose="02020603050405020304" pitchFamily="18" charset="0"/>
                    <a:cs typeface="Times New Roman" panose="02020603050405020304" pitchFamily="18" charset="0"/>
                  </a:rPr>
                  <a:t>zarrachaning</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kinetik</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energiyasi</a:t>
                </a:r>
                <a:r>
                  <a:rPr lang="en-US" sz="16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1600" i="1" smtClean="0">
                        <a:latin typeface="Cambria Math"/>
                        <a:ea typeface="Cambria Math"/>
                        <a:cs typeface="Times New Roman" panose="02020603050405020304" pitchFamily="18" charset="0"/>
                      </a:rPr>
                      <m:t>𝜗</m:t>
                    </m:r>
                    <m:r>
                      <a:rPr lang="en-US" sz="1600" b="0" i="0" smtClean="0">
                        <a:latin typeface="Cambria Math"/>
                        <a:ea typeface="Cambria Math"/>
                        <a:cs typeface="Times New Roman" panose="02020603050405020304" pitchFamily="18" charset="0"/>
                      </a:rPr>
                      <m:t>−</m:t>
                    </m:r>
                  </m:oMath>
                </a14:m>
                <a:r>
                  <a:rPr lang="en-US" sz="1600" dirty="0" err="1" smtClean="0">
                    <a:latin typeface="Times New Roman" panose="02020603050405020304" pitchFamily="18" charset="0"/>
                    <a:cs typeface="Times New Roman" panose="02020603050405020304" pitchFamily="18" charset="0"/>
                  </a:rPr>
                  <a:t>zarracha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tezligi</a:t>
                </a:r>
                <a:r>
                  <a:rPr lang="en-US" sz="1600" dirty="0" smtClean="0">
                    <a:latin typeface="Times New Roman" panose="02020603050405020304" pitchFamily="18" charset="0"/>
                    <a:cs typeface="Times New Roman" panose="02020603050405020304" pitchFamily="18" charset="0"/>
                  </a:rPr>
                  <a:t>; x-</a:t>
                </a:r>
                <a:r>
                  <a:rPr lang="en-US" sz="1600" dirty="0" err="1" smtClean="0">
                    <a:latin typeface="Times New Roman" panose="02020603050405020304" pitchFamily="18" charset="0"/>
                    <a:cs typeface="Times New Roman" panose="02020603050405020304" pitchFamily="18" charset="0"/>
                  </a:rPr>
                  <a:t>materiyadagi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zaryadlangan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zarracha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bosib</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o’tgan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yo’l</a:t>
                </a:r>
                <a:r>
                  <a:rPr lang="en-US" sz="16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sz="1600" i="1" smtClean="0">
                            <a:latin typeface="Cambria Math"/>
                            <a:cs typeface="Times New Roman" panose="02020603050405020304" pitchFamily="18" charset="0"/>
                          </a:rPr>
                        </m:ctrlPr>
                      </m:sSubPr>
                      <m:e>
                        <m:r>
                          <a:rPr lang="en-US" sz="1600" b="0" i="1" smtClean="0">
                            <a:latin typeface="Cambria Math"/>
                            <a:cs typeface="Times New Roman" panose="02020603050405020304" pitchFamily="18" charset="0"/>
                          </a:rPr>
                          <m:t>𝑚</m:t>
                        </m:r>
                      </m:e>
                      <m:sub>
                        <m:r>
                          <a:rPr lang="en-US" sz="1600" b="0" i="1" smtClean="0">
                            <a:latin typeface="Cambria Math"/>
                            <a:cs typeface="Times New Roman" panose="02020603050405020304" pitchFamily="18" charset="0"/>
                          </a:rPr>
                          <m:t>𝑒</m:t>
                        </m:r>
                      </m:sub>
                    </m:sSub>
                  </m:oMath>
                </a14:m>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elektron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massasi</a:t>
                </a:r>
                <a:r>
                  <a:rPr lang="en-US" sz="1600" dirty="0" smtClean="0">
                    <a:latin typeface="Times New Roman" panose="02020603050405020304" pitchFamily="18" charset="0"/>
                    <a:cs typeface="Times New Roman" panose="02020603050405020304" pitchFamily="18" charset="0"/>
                  </a:rPr>
                  <a:t>; I=(13,5Z)*1,6*</a:t>
                </a:r>
                <a14:m>
                  <m:oMath xmlns:m="http://schemas.openxmlformats.org/officeDocument/2006/math">
                    <m:sSup>
                      <m:sSupPr>
                        <m:ctrlPr>
                          <a:rPr lang="en-US" sz="1600" i="1" smtClean="0">
                            <a:latin typeface="Cambria Math"/>
                            <a:cs typeface="Times New Roman" panose="02020603050405020304" pitchFamily="18" charset="0"/>
                          </a:rPr>
                        </m:ctrlPr>
                      </m:sSupPr>
                      <m:e>
                        <m:r>
                          <a:rPr lang="en-US" sz="1600" b="0" i="1" smtClean="0">
                            <a:latin typeface="Cambria Math"/>
                            <a:cs typeface="Times New Roman" panose="02020603050405020304" pitchFamily="18" charset="0"/>
                          </a:rPr>
                          <m:t>10</m:t>
                        </m:r>
                      </m:e>
                      <m:sup>
                        <m:r>
                          <a:rPr lang="en-US" sz="1600" b="0" i="1" smtClean="0">
                            <a:latin typeface="Cambria Math"/>
                            <a:cs typeface="Times New Roman" panose="02020603050405020304" pitchFamily="18" charset="0"/>
                          </a:rPr>
                          <m:t>−12</m:t>
                        </m:r>
                      </m:sup>
                    </m:sSup>
                  </m:oMath>
                </a14:m>
                <a:r>
                  <a:rPr lang="en-US" sz="1600" dirty="0" smtClean="0">
                    <a:latin typeface="Times New Roman" panose="02020603050405020304" pitchFamily="18" charset="0"/>
                    <a:cs typeface="Times New Roman" panose="02020603050405020304" pitchFamily="18" charset="0"/>
                  </a:rPr>
                  <a:t> - </a:t>
                </a:r>
                <a:r>
                  <a:rPr lang="en-US" sz="1600" dirty="0" err="1" smtClean="0">
                    <a:latin typeface="Times New Roman" panose="02020603050405020304" pitchFamily="18" charset="0"/>
                    <a:cs typeface="Times New Roman" panose="02020603050405020304" pitchFamily="18" charset="0"/>
                  </a:rPr>
                  <a:t>yutuvchi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modda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atomlarining</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o’rtacha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ionlanish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potensiali</a:t>
                </a:r>
                <a:r>
                  <a:rPr lang="en-US" sz="1600" dirty="0" smtClean="0">
                    <a:latin typeface="Times New Roman" panose="02020603050405020304" pitchFamily="18" charset="0"/>
                    <a:cs typeface="Times New Roman" panose="02020603050405020304" pitchFamily="18" charset="0"/>
                  </a:rPr>
                  <a:t> (erg); </a:t>
                </a:r>
                <a14:m>
                  <m:oMath xmlns:m="http://schemas.openxmlformats.org/officeDocument/2006/math">
                    <m:sSub>
                      <m:sSubPr>
                        <m:ctrlPr>
                          <a:rPr lang="en-US" sz="1600" i="1" smtClean="0">
                            <a:latin typeface="Cambria Math"/>
                            <a:cs typeface="Times New Roman" panose="02020603050405020304" pitchFamily="18" charset="0"/>
                          </a:rPr>
                        </m:ctrlPr>
                      </m:sSubPr>
                      <m:e>
                        <m:r>
                          <a:rPr lang="en-US" sz="1600" b="0" i="1" smtClean="0">
                            <a:latin typeface="Cambria Math"/>
                            <a:cs typeface="Times New Roman" panose="02020603050405020304" pitchFamily="18" charset="0"/>
                          </a:rPr>
                          <m:t>𝑛</m:t>
                        </m:r>
                      </m:e>
                      <m:sub>
                        <m:r>
                          <a:rPr lang="en-US" sz="1600" b="0" i="1" smtClean="0">
                            <a:latin typeface="Cambria Math"/>
                            <a:cs typeface="Times New Roman" panose="02020603050405020304" pitchFamily="18" charset="0"/>
                          </a:rPr>
                          <m:t>𝑒</m:t>
                        </m:r>
                      </m:sub>
                    </m:sSub>
                  </m:oMath>
                </a14:m>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muhitdagi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elektronlarning</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zichligi</a:t>
                </a:r>
                <a:r>
                  <a:rPr lang="en-US" sz="1600" dirty="0" smtClean="0">
                    <a:latin typeface="Times New Roman" panose="02020603050405020304" pitchFamily="18" charset="0"/>
                    <a:cs typeface="Times New Roman" panose="02020603050405020304" pitchFamily="18" charset="0"/>
                  </a:rPr>
                  <a:t>; e - </a:t>
                </a:r>
                <a:r>
                  <a:rPr lang="en-US" sz="1600" dirty="0" err="1" smtClean="0">
                    <a:latin typeface="Times New Roman" panose="02020603050405020304" pitchFamily="18" charset="0"/>
                    <a:cs typeface="Times New Roman" panose="02020603050405020304" pitchFamily="18" charset="0"/>
                  </a:rPr>
                  <a:t>elektron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zaryadidir</a:t>
                </a:r>
                <a:r>
                  <a:rPr lang="en-US" sz="1600" dirty="0" smtClean="0">
                    <a:latin typeface="Times New Roman" panose="02020603050405020304" pitchFamily="18" charset="0"/>
                    <a:cs typeface="Times New Roman" panose="02020603050405020304" pitchFamily="18" charset="0"/>
                  </a:rPr>
                  <a:t>; </a:t>
                </a:r>
                <a14:m>
                  <m:oMath xmlns:m="http://schemas.openxmlformats.org/officeDocument/2006/math">
                    <m:r>
                      <a:rPr lang="en-US" sz="1600" i="1" smtClean="0">
                        <a:latin typeface="Cambria Math"/>
                        <a:ea typeface="Cambria Math"/>
                        <a:cs typeface="Times New Roman" panose="02020603050405020304" pitchFamily="18" charset="0"/>
                      </a:rPr>
                      <m:t>𝛽</m:t>
                    </m:r>
                    <m:r>
                      <a:rPr lang="en-US" sz="1600" b="0" i="1" smtClean="0">
                        <a:latin typeface="Cambria Math"/>
                        <a:ea typeface="Cambria Math"/>
                        <a:cs typeface="Times New Roman" panose="02020603050405020304" pitchFamily="18" charset="0"/>
                      </a:rPr>
                      <m:t>=</m:t>
                    </m:r>
                    <m:f>
                      <m:fPr>
                        <m:ctrlPr>
                          <a:rPr lang="en-US" sz="1600" i="1" smtClean="0">
                            <a:latin typeface="Cambria Math"/>
                            <a:ea typeface="Cambria Math"/>
                            <a:cs typeface="Times New Roman" panose="02020603050405020304" pitchFamily="18" charset="0"/>
                          </a:rPr>
                        </m:ctrlPr>
                      </m:fPr>
                      <m:num>
                        <m:r>
                          <a:rPr lang="en-US" sz="1600" b="0" i="1" smtClean="0">
                            <a:latin typeface="Cambria Math"/>
                            <a:ea typeface="Cambria Math"/>
                            <a:cs typeface="Times New Roman" panose="02020603050405020304" pitchFamily="18" charset="0"/>
                          </a:rPr>
                          <m:t>𝑣</m:t>
                        </m:r>
                      </m:num>
                      <m:den>
                        <m:r>
                          <a:rPr lang="en-US" sz="1600" b="0" i="1" smtClean="0">
                            <a:latin typeface="Cambria Math"/>
                            <a:ea typeface="Cambria Math"/>
                            <a:cs typeface="Times New Roman" panose="02020603050405020304" pitchFamily="18" charset="0"/>
                          </a:rPr>
                          <m:t>𝑐</m:t>
                        </m:r>
                      </m:den>
                    </m:f>
                  </m:oMath>
                </a14:m>
                <a:r>
                  <a:rPr lang="en-US" sz="1600" dirty="0" smtClean="0">
                    <a:latin typeface="Times New Roman" panose="02020603050405020304" pitchFamily="18" charset="0"/>
                    <a:cs typeface="Times New Roman" panose="02020603050405020304" pitchFamily="18" charset="0"/>
                  </a:rPr>
                  <a:t> ; </a:t>
                </a:r>
                <a14:m>
                  <m:oMath xmlns:m="http://schemas.openxmlformats.org/officeDocument/2006/math">
                    <m:r>
                      <a:rPr lang="en-US" sz="1600" i="1" smtClean="0">
                        <a:latin typeface="Cambria Math"/>
                        <a:ea typeface="Cambria Math"/>
                        <a:cs typeface="Times New Roman" panose="02020603050405020304" pitchFamily="18" charset="0"/>
                      </a:rPr>
                      <m:t>𝛿</m:t>
                    </m:r>
                    <m:r>
                      <a:rPr lang="en-US" sz="1600" b="0" i="1" smtClean="0">
                        <a:latin typeface="Cambria Math"/>
                        <a:ea typeface="Cambria Math"/>
                        <a:cs typeface="Times New Roman" panose="02020603050405020304" pitchFamily="18" charset="0"/>
                      </a:rPr>
                      <m:t>, </m:t>
                    </m:r>
                    <m:r>
                      <a:rPr lang="en-US" sz="1600" b="0" i="1" smtClean="0">
                        <a:latin typeface="Cambria Math"/>
                        <a:ea typeface="Cambria Math"/>
                        <a:cs typeface="Times New Roman" panose="02020603050405020304" pitchFamily="18" charset="0"/>
                      </a:rPr>
                      <m:t>𝑈</m:t>
                    </m:r>
                    <m:r>
                      <a:rPr lang="en-US" sz="1600" b="0" i="1" smtClean="0">
                        <a:latin typeface="Cambria Math"/>
                        <a:ea typeface="Cambria Math"/>
                        <a:cs typeface="Times New Roman" panose="02020603050405020304" pitchFamily="18" charset="0"/>
                      </a:rPr>
                      <m:t> </m:t>
                    </m:r>
                    <m:r>
                      <a:rPr lang="en-US" sz="1600" b="0" i="1" smtClean="0">
                        <a:latin typeface="Cambria Math"/>
                        <a:ea typeface="Cambria Math"/>
                        <a:cs typeface="Times New Roman" panose="02020603050405020304" pitchFamily="18" charset="0"/>
                      </a:rPr>
                      <m:t>𝑧𝑖𝑐h𝑙𝑖𝑘</m:t>
                    </m:r>
                    <m:r>
                      <a:rPr lang="en-US" sz="1600" b="0" i="1" smtClean="0">
                        <a:latin typeface="Cambria Math"/>
                        <a:ea typeface="Cambria Math"/>
                        <a:cs typeface="Times New Roman" panose="02020603050405020304" pitchFamily="18" charset="0"/>
                      </a:rPr>
                      <m:t> </m:t>
                    </m:r>
                    <m:r>
                      <a:rPr lang="en-US" sz="1600" b="0" i="1" smtClean="0">
                        <a:latin typeface="Cambria Math"/>
                        <a:ea typeface="Cambria Math"/>
                        <a:cs typeface="Times New Roman" panose="02020603050405020304" pitchFamily="18" charset="0"/>
                      </a:rPr>
                      <m:t>𝑒𝑓𝑓𝑒𝑘𝑡𝑖</m:t>
                    </m:r>
                    <m:r>
                      <a:rPr lang="en-US" sz="1600" b="0" i="1" smtClean="0">
                        <a:latin typeface="Cambria Math"/>
                        <a:ea typeface="Cambria Math"/>
                        <a:cs typeface="Times New Roman" panose="02020603050405020304" pitchFamily="18" charset="0"/>
                      </a:rPr>
                      <m:t> </m:t>
                    </m:r>
                  </m:oMath>
                </a14:m>
                <a:r>
                  <a:rPr lang="en-US" sz="1600" dirty="0" err="1" smtClean="0">
                    <a:latin typeface="Times New Roman" panose="02020603050405020304" pitchFamily="18" charset="0"/>
                    <a:cs typeface="Times New Roman" panose="02020603050405020304" pitchFamily="18" charset="0"/>
                  </a:rPr>
                  <a:t>va</a:t>
                </a:r>
                <a:r>
                  <a:rPr lang="en-US" sz="1600" dirty="0" smtClean="0">
                    <a:latin typeface="Times New Roman" panose="02020603050405020304" pitchFamily="18" charset="0"/>
                    <a:cs typeface="Times New Roman" panose="02020603050405020304" pitchFamily="18" charset="0"/>
                  </a:rPr>
                  <a:t> K </a:t>
                </a:r>
                <a:r>
                  <a:rPr lang="en-US" sz="1600" dirty="0" err="1" smtClean="0">
                    <a:latin typeface="Times New Roman" panose="02020603050405020304" pitchFamily="18" charset="0"/>
                    <a:cs typeface="Times New Roman" panose="02020603050405020304" pitchFamily="18" charset="0"/>
                  </a:rPr>
                  <a:t>va</a:t>
                </a:r>
                <a:r>
                  <a:rPr lang="en-US" sz="1600" dirty="0" smtClean="0">
                    <a:latin typeface="Times New Roman" panose="02020603050405020304" pitchFamily="18" charset="0"/>
                    <a:cs typeface="Times New Roman" panose="02020603050405020304" pitchFamily="18" charset="0"/>
                  </a:rPr>
                  <a:t> L- </a:t>
                </a:r>
                <a:r>
                  <a:rPr lang="en-US" sz="1600" dirty="0" err="1" smtClean="0">
                    <a:latin typeface="Times New Roman" panose="02020603050405020304" pitchFamily="18" charset="0"/>
                    <a:cs typeface="Times New Roman" panose="02020603050405020304" pitchFamily="18" charset="0"/>
                  </a:rPr>
                  <a:t>elektronlarning</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bog’lanishini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hisobga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oladigan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atomlardir</a:t>
                </a:r>
                <a:r>
                  <a:rPr lang="en-US" sz="1600" dirty="0" smtClean="0">
                    <a:latin typeface="Times New Roman" panose="02020603050405020304" pitchFamily="18" charset="0"/>
                    <a:cs typeface="Times New Roman" panose="02020603050405020304" pitchFamily="18" charset="0"/>
                  </a:rPr>
                  <a:t>.</a:t>
                </a:r>
              </a:p>
              <a:p>
                <a:endParaRPr lang="en-US" dirty="0">
                  <a:latin typeface="Times New Roman" panose="02020603050405020304" pitchFamily="18" charset="0"/>
                  <a:cs typeface="Times New Roman" panose="02020603050405020304" pitchFamily="18" charset="0"/>
                </a:endParaRPr>
              </a:p>
            </p:txBody>
          </p:sp>
        </mc:Choice>
        <mc:Fallback xmlns="">
          <p:sp>
            <p:nvSpPr>
              <p:cNvPr id="2" name="Прямоугольник 1"/>
              <p:cNvSpPr>
                <a:spLocks noRot="1" noChangeAspect="1" noMove="1" noResize="1" noEditPoints="1" noAdjustHandles="1" noChangeArrowheads="1" noChangeShapeType="1" noTextEdit="1"/>
              </p:cNvSpPr>
              <p:nvPr/>
            </p:nvSpPr>
            <p:spPr>
              <a:xfrm>
                <a:off x="323528" y="836712"/>
                <a:ext cx="8352928" cy="5569602"/>
              </a:xfrm>
              <a:prstGeom prst="rect">
                <a:avLst/>
              </a:prstGeom>
              <a:blipFill rotWithShape="1">
                <a:blip r:embed="rId2"/>
                <a:stretch>
                  <a:fillRect l="-584" t="-547"/>
                </a:stretch>
              </a:blipFill>
            </p:spPr>
            <p:txBody>
              <a:bodyPr/>
              <a:lstStyle/>
              <a:p>
                <a:r>
                  <a:rPr lang="ru-RU">
                    <a:noFill/>
                  </a:rPr>
                  <a:t> </a:t>
                </a:r>
              </a:p>
            </p:txBody>
          </p:sp>
        </mc:Fallback>
      </mc:AlternateContent>
    </p:spTree>
    <p:extLst>
      <p:ext uri="{BB962C8B-B14F-4D97-AF65-F5344CB8AC3E}">
        <p14:creationId xmlns:p14="http://schemas.microsoft.com/office/powerpoint/2010/main" val="2804054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836712"/>
            <a:ext cx="8640960" cy="2862322"/>
          </a:xfrm>
          <a:prstGeom prst="rect">
            <a:avLst/>
          </a:prstGeom>
        </p:spPr>
        <p:txBody>
          <a:bodyPr wrap="square">
            <a:spAutoFit/>
          </a:bodyPr>
          <a:lstStyle/>
          <a:p>
            <a:r>
              <a:rPr lang="uz-Latn-UZ" dirty="0">
                <a:latin typeface="Times New Roman" panose="02020603050405020304" pitchFamily="18" charset="0"/>
                <a:cs typeface="Times New Roman" panose="02020603050405020304" pitchFamily="18" charset="0"/>
              </a:rPr>
              <a:t>Solishtirma energiya yo'qotish muhitdan o‘tayotgan zarra zaryadining  </a:t>
            </a:r>
          </a:p>
          <a:p>
            <a:r>
              <a:rPr lang="uz-Latn-UZ" dirty="0">
                <a:latin typeface="Times New Roman" panose="02020603050405020304" pitchFamily="18" charset="0"/>
                <a:cs typeface="Times New Roman" panose="02020603050405020304" pitchFamily="18" charset="0"/>
              </a:rPr>
              <a:t>kvadratiga to‘g‘ri, tezligining kvadratiga teskari mutanosibda hamda muhitning  </a:t>
            </a:r>
          </a:p>
          <a:p>
            <a:r>
              <a:rPr lang="uz-Latn-UZ" dirty="0">
                <a:latin typeface="Times New Roman" panose="02020603050405020304" pitchFamily="18" charset="0"/>
                <a:cs typeface="Times New Roman" panose="02020603050405020304" pitchFamily="18" charset="0"/>
              </a:rPr>
              <a:t>elektronlar konsentratsiyasiga ham bog‘liq bo‘lib, zarra massasiga bog‘liq emas</a:t>
            </a:r>
            <a:r>
              <a:rPr lang="uz-Latn-UZ"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b="1" dirty="0" smtClean="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9632" y="1988840"/>
            <a:ext cx="6264696" cy="3969370"/>
          </a:xfrm>
          <a:prstGeom prst="rect">
            <a:avLst/>
          </a:prstGeom>
        </p:spPr>
      </p:pic>
    </p:spTree>
    <p:extLst>
      <p:ext uri="{BB962C8B-B14F-4D97-AF65-F5344CB8AC3E}">
        <p14:creationId xmlns:p14="http://schemas.microsoft.com/office/powerpoint/2010/main" val="1872650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p:cNvSpPr/>
              <p:nvPr/>
            </p:nvSpPr>
            <p:spPr>
              <a:xfrm>
                <a:off x="251520" y="260647"/>
                <a:ext cx="8352928" cy="6034024"/>
              </a:xfrm>
              <a:prstGeom prst="rect">
                <a:avLst/>
              </a:prstGeom>
            </p:spPr>
            <p:txBody>
              <a:bodyPr wrap="square">
                <a:spAutoFit/>
              </a:bodyPr>
              <a:lstStyle/>
              <a:p>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Zaryadli </a:t>
                </a:r>
                <a:r>
                  <a:rPr lang="uz-Latn-UZ" dirty="0">
                    <a:latin typeface="Times New Roman" panose="02020603050405020304" pitchFamily="18" charset="0"/>
                    <a:cs typeface="Times New Roman" panose="02020603050405020304" pitchFamily="18" charset="0"/>
                  </a:rPr>
                  <a:t>zarraning elektronga yaqin kelish masofasi, ya’ni ta’sirlashuv </a:t>
                </a:r>
                <a:r>
                  <a:rPr lang="uz-Latn-UZ" dirty="0" smtClean="0">
                    <a:latin typeface="Times New Roman" panose="02020603050405020304" pitchFamily="18" charset="0"/>
                    <a:cs typeface="Times New Roman" panose="02020603050405020304" pitchFamily="18" charset="0"/>
                  </a:rPr>
                  <a:t>parametri </a:t>
                </a:r>
                <a:r>
                  <a:rPr lang="uz-Latn-UZ" dirty="0">
                    <a:latin typeface="Times New Roman" panose="02020603050405020304" pitchFamily="18" charset="0"/>
                    <a:cs typeface="Times New Roman" panose="02020603050405020304" pitchFamily="18" charset="0"/>
                  </a:rPr>
                  <a:t>norelyativistik yoki relyativistik holatlarda turlicha qiymatlarga  </a:t>
                </a:r>
                <a:r>
                  <a:rPr lang="uz-Latn-UZ" dirty="0" smtClean="0">
                    <a:latin typeface="Times New Roman" panose="02020603050405020304" pitchFamily="18" charset="0"/>
                    <a:cs typeface="Times New Roman" panose="02020603050405020304" pitchFamily="18" charset="0"/>
                  </a:rPr>
                  <a:t>ega bo</a:t>
                </a:r>
                <a:r>
                  <a:rPr lang="en-US" dirty="0" smtClean="0">
                    <a:latin typeface="Times New Roman" panose="02020603050405020304" pitchFamily="18" charset="0"/>
                    <a:cs typeface="Times New Roman" panose="02020603050405020304" pitchFamily="18" charset="0"/>
                  </a:rPr>
                  <a:t>’l</a:t>
                </a:r>
                <a:r>
                  <a:rPr lang="uz-Latn-UZ" dirty="0" smtClean="0">
                    <a:latin typeface="Times New Roman" panose="02020603050405020304" pitchFamily="18" charset="0"/>
                    <a:cs typeface="Times New Roman" panose="02020603050405020304" pitchFamily="18" charset="0"/>
                  </a:rPr>
                  <a:t>adi</a:t>
                </a:r>
                <a:r>
                  <a:rPr lang="uz-Latn-UZ" dirty="0">
                    <a:latin typeface="Times New Roman" panose="02020603050405020304" pitchFamily="18" charset="0"/>
                    <a:cs typeface="Times New Roman" panose="02020603050405020304" pitchFamily="18" charset="0"/>
                  </a:rPr>
                  <a:t>. </a:t>
                </a:r>
              </a:p>
              <a:p>
                <a:r>
                  <a:rPr lang="en-US" dirty="0" smtClean="0">
                    <a:latin typeface="Times New Roman" panose="02020603050405020304" pitchFamily="18" charset="0"/>
                    <a:cs typeface="Times New Roman" panose="02020603050405020304" pitchFamily="18" charset="0"/>
                  </a:rPr>
                  <a:t>  </a:t>
                </a:r>
                <a:r>
                  <a:rPr lang="uz-Latn-UZ" dirty="0" smtClean="0">
                    <a:latin typeface="Times New Roman" panose="02020603050405020304" pitchFamily="18" charset="0"/>
                    <a:cs typeface="Times New Roman" panose="02020603050405020304" pitchFamily="18" charset="0"/>
                  </a:rPr>
                  <a:t>Norelyativistik </a:t>
                </a:r>
                <a:r>
                  <a:rPr lang="uz-Latn-UZ" dirty="0">
                    <a:latin typeface="Times New Roman" panose="02020603050405020304" pitchFamily="18" charset="0"/>
                    <a:cs typeface="Times New Roman" panose="02020603050405020304" pitchFamily="18" charset="0"/>
                  </a:rPr>
                  <a:t>holat uchun yaqinlashish parametrining </a:t>
                </a:r>
                <a:r>
                  <a:rPr lang="en-US"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i="1" smtClean="0">
                            <a:latin typeface="Cambria Math"/>
                            <a:cs typeface="Times New Roman" panose="02020603050405020304" pitchFamily="18" charset="0"/>
                          </a:rPr>
                        </m:ctrlPr>
                      </m:sSubPr>
                      <m:e>
                        <m:r>
                          <a:rPr lang="en-US" b="0" i="1" smtClean="0">
                            <a:latin typeface="Cambria Math"/>
                            <a:cs typeface="Times New Roman" panose="02020603050405020304" pitchFamily="18" charset="0"/>
                          </a:rPr>
                          <m:t>𝑏</m:t>
                        </m:r>
                      </m:e>
                      <m:sub>
                        <m:r>
                          <a:rPr lang="en-US" b="0" i="1" smtClean="0">
                            <a:latin typeface="Cambria Math"/>
                            <a:cs typeface="Times New Roman" panose="02020603050405020304" pitchFamily="18" charset="0"/>
                          </a:rPr>
                          <m:t>𝑚𝑎𝑥</m:t>
                        </m:r>
                      </m:sub>
                    </m:sSub>
                  </m:oMath>
                </a14:m>
                <a:r>
                  <a:rPr lang="uz-Latn-UZ" dirty="0" smtClean="0">
                    <a:latin typeface="Times New Roman" panose="02020603050405020304" pitchFamily="18" charset="0"/>
                    <a:cs typeface="Times New Roman" panose="02020603050405020304" pitchFamily="18" charset="0"/>
                  </a:rPr>
                  <a:t>qiymatini  elektronning </a:t>
                </a:r>
                <a:r>
                  <a:rPr lang="uz-Latn-UZ" dirty="0">
                    <a:latin typeface="Times New Roman" panose="02020603050405020304" pitchFamily="18" charset="0"/>
                    <a:cs typeface="Times New Roman" panose="02020603050405020304" pitchFamily="18" charset="0"/>
                  </a:rPr>
                  <a:t>atomdagi </a:t>
                </a:r>
                <a:r>
                  <a:rPr lang="uz-Latn-UZ" dirty="0" smtClean="0">
                    <a:latin typeface="Times New Roman" panose="02020603050405020304" pitchFamily="18" charset="0"/>
                    <a:cs typeface="Times New Roman" panose="02020603050405020304" pitchFamily="18" charset="0"/>
                  </a:rPr>
                  <a:t>o</a:t>
                </a:r>
                <a:r>
                  <a:rPr lang="en-US" dirty="0" smtClean="0">
                    <a:latin typeface="Times New Roman" panose="02020603050405020304" pitchFamily="18" charset="0"/>
                    <a:cs typeface="Times New Roman" panose="02020603050405020304" pitchFamily="18" charset="0"/>
                  </a:rPr>
                  <a:t>’</a:t>
                </a:r>
                <a:r>
                  <a:rPr lang="uz-Latn-UZ" dirty="0" smtClean="0">
                    <a:latin typeface="Times New Roman" panose="02020603050405020304" pitchFamily="18" charset="0"/>
                    <a:cs typeface="Times New Roman" panose="02020603050405020304" pitchFamily="18" charset="0"/>
                  </a:rPr>
                  <a:t>rtacha </a:t>
                </a:r>
                <a:r>
                  <a:rPr lang="uz-Latn-UZ" dirty="0">
                    <a:latin typeface="Times New Roman" panose="02020603050405020304" pitchFamily="18" charset="0"/>
                    <a:cs typeface="Times New Roman" panose="02020603050405020304" pitchFamily="18" charset="0"/>
                  </a:rPr>
                  <a:t>ionizatsiya energiyasi </a:t>
                </a:r>
                <a:r>
                  <a:rPr lang="en-US" dirty="0" smtClean="0">
                    <a:latin typeface="Times New Roman" panose="02020603050405020304" pitchFamily="18" charset="0"/>
                    <a:cs typeface="Times New Roman" panose="02020603050405020304" pitchFamily="18" charset="0"/>
                  </a:rPr>
                  <a:t>I</a:t>
                </a:r>
                <a:r>
                  <a:rPr lang="uz-Latn-UZ" dirty="0" smtClean="0">
                    <a:latin typeface="Times New Roman" panose="02020603050405020304" pitchFamily="18" charset="0"/>
                    <a:cs typeface="Times New Roman" panose="02020603050405020304" pitchFamily="18" charset="0"/>
                  </a:rPr>
                  <a:t> to</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g’r</a:t>
                </a:r>
                <a:r>
                  <a:rPr lang="uz-Latn-UZ" dirty="0" smtClean="0">
                    <a:latin typeface="Times New Roman" panose="02020603050405020304" pitchFamily="18" charset="0"/>
                    <a:cs typeface="Times New Roman" panose="02020603050405020304" pitchFamily="18" charset="0"/>
                  </a:rPr>
                  <a:t>i </a:t>
                </a:r>
                <a:r>
                  <a:rPr lang="uz-Latn-UZ" dirty="0">
                    <a:latin typeface="Times New Roman" panose="02020603050405020304" pitchFamily="18" charset="0"/>
                    <a:cs typeface="Times New Roman" panose="02020603050405020304" pitchFamily="18" charset="0"/>
                  </a:rPr>
                  <a:t>keladigan  </a:t>
                </a:r>
                <a:r>
                  <a:rPr lang="uz-Latn-UZ" dirty="0" smtClean="0">
                    <a:latin typeface="Times New Roman" panose="02020603050405020304" pitchFamily="18" charset="0"/>
                    <a:cs typeface="Times New Roman" panose="02020603050405020304" pitchFamily="18" charset="0"/>
                  </a:rPr>
                  <a:t>qiymat </a:t>
                </a:r>
                <a:r>
                  <a:rPr lang="uz-Latn-UZ" dirty="0">
                    <a:latin typeface="Times New Roman" panose="02020603050405020304" pitchFamily="18" charset="0"/>
                    <a:cs typeface="Times New Roman" panose="02020603050405020304" pitchFamily="18" charset="0"/>
                  </a:rPr>
                  <a:t>tanlanildi. Relyativistik holatda shuni e’tiborga olish lozimki, zarra  </a:t>
                </a:r>
                <a:r>
                  <a:rPr lang="uz-Latn-UZ" dirty="0" smtClean="0">
                    <a:latin typeface="Times New Roman" panose="02020603050405020304" pitchFamily="18" charset="0"/>
                    <a:cs typeface="Times New Roman" panose="02020603050405020304" pitchFamily="18" charset="0"/>
                  </a:rPr>
                  <a:t>ta’sirlashuv vaqti:</a:t>
                </a:r>
                <a:endParaRPr lang="en-US" dirty="0" smtClean="0">
                  <a:latin typeface="Times New Roman" panose="02020603050405020304" pitchFamily="18" charset="0"/>
                  <a:cs typeface="Times New Roman" panose="02020603050405020304" pitchFamily="18" charset="0"/>
                </a:endParaRPr>
              </a:p>
              <a:p>
                <a:r>
                  <a:rPr lang="en-US" dirty="0">
                    <a:cs typeface="Times New Roman" panose="02020603050405020304" pitchFamily="18" charset="0"/>
                  </a:rPr>
                  <a:t> </a:t>
                </a:r>
                <a:r>
                  <a:rPr lang="en-US" dirty="0" smtClean="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t=</a:t>
                </a:r>
                <a14:m>
                  <m:oMath xmlns:m="http://schemas.openxmlformats.org/officeDocument/2006/math">
                    <m:f>
                      <m:fPr>
                        <m:ctrlPr>
                          <a:rPr lang="ru-RU" sz="2000" b="1" i="1" smtClean="0">
                            <a:latin typeface="Cambria Math"/>
                            <a:cs typeface="Times New Roman" panose="02020603050405020304" pitchFamily="18" charset="0"/>
                          </a:rPr>
                        </m:ctrlPr>
                      </m:fPr>
                      <m:num>
                        <m:r>
                          <a:rPr lang="en-US" sz="2000" b="1" i="1" smtClean="0">
                            <a:latin typeface="Cambria Math"/>
                            <a:cs typeface="Times New Roman" panose="02020603050405020304" pitchFamily="18" charset="0"/>
                          </a:rPr>
                          <m:t>𝒃</m:t>
                        </m:r>
                      </m:num>
                      <m:den>
                        <m:r>
                          <a:rPr lang="en-US" sz="2000" b="1" i="1" smtClean="0">
                            <a:latin typeface="Cambria Math"/>
                            <a:cs typeface="Times New Roman" panose="02020603050405020304" pitchFamily="18" charset="0"/>
                          </a:rPr>
                          <m:t>𝒗</m:t>
                        </m:r>
                      </m:den>
                    </m:f>
                  </m:oMath>
                </a14:m>
                <a:endParaRPr lang="en-US" sz="2000" b="1"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Agar </a:t>
                </a:r>
                <a:r>
                  <a:rPr lang="en-US" dirty="0" err="1" smtClean="0">
                    <a:latin typeface="Times New Roman" panose="02020603050405020304" pitchFamily="18" charset="0"/>
                    <a:cs typeface="Times New Roman" panose="02020603050405020304" pitchFamily="18" charset="0"/>
                  </a:rPr>
                  <a:t>elektroning</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orbitadagi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aylanish</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davri</a:t>
                </a:r>
                <a:r>
                  <a:rPr lang="en-US" dirty="0" smtClean="0">
                    <a:latin typeface="Times New Roman" panose="02020603050405020304" pitchFamily="18" charset="0"/>
                    <a:cs typeface="Times New Roman" panose="02020603050405020304" pitchFamily="18" charset="0"/>
                  </a:rPr>
                  <a:t> T=</a:t>
                </a:r>
                <a14:m>
                  <m:oMath xmlns:m="http://schemas.openxmlformats.org/officeDocument/2006/math">
                    <m:f>
                      <m:fPr>
                        <m:ctrlPr>
                          <a:rPr lang="en-US" i="1" smtClean="0">
                            <a:latin typeface="Cambria Math"/>
                            <a:cs typeface="Times New Roman" panose="02020603050405020304" pitchFamily="18" charset="0"/>
                          </a:rPr>
                        </m:ctrlPr>
                      </m:fPr>
                      <m:num>
                        <m:r>
                          <a:rPr lang="en-US" b="0" i="1" smtClean="0">
                            <a:latin typeface="Cambria Math"/>
                            <a:cs typeface="Times New Roman" panose="02020603050405020304" pitchFamily="18" charset="0"/>
                          </a:rPr>
                          <m:t>2</m:t>
                        </m:r>
                        <m:r>
                          <a:rPr lang="en-US" b="0" i="1" smtClean="0">
                            <a:latin typeface="Cambria Math"/>
                            <a:ea typeface="Cambria Math"/>
                            <a:cs typeface="Times New Roman" panose="02020603050405020304" pitchFamily="18" charset="0"/>
                          </a:rPr>
                          <m:t>𝜋</m:t>
                        </m:r>
                      </m:num>
                      <m:den>
                        <m:r>
                          <a:rPr lang="en-US" i="1" smtClean="0">
                            <a:latin typeface="Cambria Math"/>
                            <a:ea typeface="Cambria Math"/>
                            <a:cs typeface="Times New Roman" panose="02020603050405020304" pitchFamily="18" charset="0"/>
                          </a:rPr>
                          <m:t>𝜔</m:t>
                        </m:r>
                      </m:den>
                    </m:f>
                  </m:oMath>
                </a14:m>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katta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bo’lsa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energiyasini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atomni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uyg’otishga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sarflanmaydi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Xuddi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prujinaga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qisqa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turtki</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berilsa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prujina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tebranadi</a:t>
                </a:r>
                <a:r>
                  <a:rPr lang="en-US" dirty="0">
                    <a:latin typeface="Times New Roman" panose="02020603050405020304" pitchFamily="18" charset="0"/>
                    <a:cs typeface="Times New Roman" panose="02020603050405020304" pitchFamily="18" charset="0"/>
                  </a:rPr>
                  <a:t>, agar </a:t>
                </a:r>
                <a:r>
                  <a:rPr lang="en-US" dirty="0" err="1">
                    <a:latin typeface="Times New Roman" panose="02020603050405020304" pitchFamily="18" charset="0"/>
                    <a:cs typeface="Times New Roman" panose="02020603050405020304" pitchFamily="18" charset="0"/>
                  </a:rPr>
                  <a:t>prujinani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sekin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siqib</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asta-sekin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bo‘shatilsa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tebranmaganidek</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bo’ladi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Shuning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uchun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zarraning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bilan</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ta’sirlashuv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vaqti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hech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bo‘lmaganda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elektronning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orbitada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aylanish</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davriga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bo'lishi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kerak</a:t>
                </a:r>
                <a:r>
                  <a:rPr lang="en-US" dirty="0" smtClean="0">
                    <a:latin typeface="Times New Roman" panose="02020603050405020304" pitchFamily="18" charset="0"/>
                    <a:cs typeface="Times New Roman" panose="02020603050405020304" pitchFamily="18" charset="0"/>
                  </a:rPr>
                  <a:t>:</a:t>
                </a:r>
              </a:p>
              <a:p>
                <a:r>
                  <a:rPr lang="en-US" dirty="0" smtClean="0">
                    <a:latin typeface="Times New Roman" panose="02020603050405020304" pitchFamily="18" charset="0"/>
                    <a:cs typeface="Times New Roman" panose="02020603050405020304" pitchFamily="18" charset="0"/>
                  </a:rPr>
                  <a:t>                                             t=</a:t>
                </a:r>
                <a14:m>
                  <m:oMath xmlns:m="http://schemas.openxmlformats.org/officeDocument/2006/math">
                    <m:f>
                      <m:fPr>
                        <m:ctrlPr>
                          <a:rPr lang="en-US" i="1" smtClean="0">
                            <a:latin typeface="Cambria Math"/>
                            <a:cs typeface="Times New Roman" panose="02020603050405020304" pitchFamily="18" charset="0"/>
                          </a:rPr>
                        </m:ctrlPr>
                      </m:fPr>
                      <m:num>
                        <m:r>
                          <a:rPr lang="en-US" b="0" i="1" smtClean="0">
                            <a:latin typeface="Cambria Math"/>
                            <a:cs typeface="Times New Roman" panose="02020603050405020304" pitchFamily="18" charset="0"/>
                          </a:rPr>
                          <m:t>1</m:t>
                        </m:r>
                      </m:num>
                      <m:den>
                        <m:r>
                          <a:rPr lang="en-US" i="1" smtClean="0">
                            <a:latin typeface="Cambria Math"/>
                            <a:ea typeface="Cambria Math"/>
                            <a:cs typeface="Times New Roman" panose="02020603050405020304" pitchFamily="18" charset="0"/>
                          </a:rPr>
                          <m:t>𝜔</m:t>
                        </m:r>
                      </m:den>
                    </m:f>
                  </m:oMath>
                </a14:m>
                <a:r>
                  <a:rPr lang="en-US" dirty="0" smtClean="0">
                    <a:latin typeface="Times New Roman" panose="02020603050405020304" pitchFamily="18" charset="0"/>
                    <a:cs typeface="Times New Roman" panose="02020603050405020304" pitchFamily="18" charset="0"/>
                  </a:rPr>
                  <a:t>=T</a:t>
                </a:r>
              </a:p>
              <a:p>
                <a:r>
                  <a:rPr lang="en-US" dirty="0" err="1" smtClean="0">
                    <a:latin typeface="Times New Roman" panose="02020603050405020304" pitchFamily="18" charset="0"/>
                    <a:cs typeface="Times New Roman" panose="02020603050405020304" pitchFamily="18" charset="0"/>
                  </a:rPr>
                  <a:t>Shunday</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qilib</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o’rtacha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ionizatsiya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energiyasi</a:t>
                </a:r>
                <a:r>
                  <a:rPr lang="en-US" dirty="0" smtClean="0">
                    <a:latin typeface="Times New Roman" panose="02020603050405020304" pitchFamily="18" charset="0"/>
                    <a:cs typeface="Times New Roman" panose="02020603050405020304" pitchFamily="18" charset="0"/>
                  </a:rPr>
                  <a:t>: I=ħ</a:t>
                </a:r>
                <a14:m>
                  <m:oMath xmlns:m="http://schemas.openxmlformats.org/officeDocument/2006/math">
                    <m:r>
                      <a:rPr lang="en-US" i="1" smtClean="0">
                        <a:latin typeface="Cambria Math"/>
                        <a:ea typeface="Cambria Math"/>
                        <a:cs typeface="Times New Roman" panose="02020603050405020304" pitchFamily="18" charset="0"/>
                      </a:rPr>
                      <m:t>𝜔</m:t>
                    </m:r>
                  </m:oMath>
                </a14:m>
                <a:endParaRPr lang="en-US" dirty="0" smtClean="0">
                  <a:latin typeface="Times New Roman" panose="02020603050405020304" pitchFamily="18" charset="0"/>
                  <a:cs typeface="Times New Roman" panose="02020603050405020304" pitchFamily="18" charset="0"/>
                </a:endParaRPr>
              </a:p>
              <a:p>
                <a:r>
                  <a:rPr lang="en-US" dirty="0" err="1">
                    <a:latin typeface="Times New Roman" panose="02020603050405020304" pitchFamily="18" charset="0"/>
                    <a:cs typeface="Times New Roman" panose="02020603050405020304" pitchFamily="18" charset="0"/>
                  </a:rPr>
                  <a:t>relyativistik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effektlarni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e’tiborga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olinsa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ta’sirlashuv</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vaqti</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bo‘ylama</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kulon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maydonning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siqilishi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hisobidan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kamayadi</a:t>
                </a:r>
                <a:r>
                  <a:rPr lang="en-US" dirty="0" smtClean="0">
                    <a:latin typeface="Times New Roman" panose="02020603050405020304" pitchFamily="18" charset="0"/>
                    <a:cs typeface="Times New Roman" panose="02020603050405020304" pitchFamily="18" charset="0"/>
                  </a:rPr>
                  <a:t>.</a:t>
                </a:r>
              </a:p>
              <a:p>
                <a:r>
                  <a:rPr lang="en-US" dirty="0" smtClean="0">
                    <a:cs typeface="Times New Roman" panose="02020603050405020304" pitchFamily="18" charset="0"/>
                  </a:rPr>
                  <a:t>                                      </a:t>
                </a:r>
                <a14:m>
                  <m:oMath xmlns:m="http://schemas.openxmlformats.org/officeDocument/2006/math">
                    <m:sSub>
                      <m:sSubPr>
                        <m:ctrlPr>
                          <a:rPr lang="en-US" i="1" smtClean="0">
                            <a:latin typeface="Cambria Math"/>
                            <a:cs typeface="Times New Roman" panose="02020603050405020304" pitchFamily="18" charset="0"/>
                          </a:rPr>
                        </m:ctrlPr>
                      </m:sSubPr>
                      <m:e>
                        <m:r>
                          <a:rPr lang="en-US" b="0" i="1" smtClean="0">
                            <a:latin typeface="Cambria Math"/>
                            <a:cs typeface="Times New Roman" panose="02020603050405020304" pitchFamily="18" charset="0"/>
                          </a:rPr>
                          <m:t>𝑡</m:t>
                        </m:r>
                      </m:e>
                      <m:sub>
                        <m:r>
                          <a:rPr lang="en-US" b="0" i="1" smtClean="0">
                            <a:latin typeface="Cambria Math"/>
                            <a:cs typeface="Times New Roman" panose="02020603050405020304" pitchFamily="18" charset="0"/>
                          </a:rPr>
                          <m:t>𝑟𝑒𝑙</m:t>
                        </m:r>
                      </m:sub>
                    </m:sSub>
                  </m:oMath>
                </a14:m>
                <a:r>
                  <a:rPr lang="en-US"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en-US" i="1" dirty="0" smtClean="0">
                            <a:latin typeface="Cambria Math"/>
                            <a:cs typeface="Times New Roman" panose="02020603050405020304" pitchFamily="18" charset="0"/>
                          </a:rPr>
                        </m:ctrlPr>
                      </m:fPr>
                      <m:num>
                        <m:r>
                          <a:rPr lang="en-US" b="0" i="1" dirty="0" smtClean="0">
                            <a:latin typeface="Cambria Math"/>
                            <a:cs typeface="Times New Roman" panose="02020603050405020304" pitchFamily="18" charset="0"/>
                          </a:rPr>
                          <m:t>𝑏</m:t>
                        </m:r>
                      </m:num>
                      <m:den>
                        <m:r>
                          <a:rPr lang="en-US" b="0" i="1" dirty="0" smtClean="0">
                            <a:latin typeface="Cambria Math"/>
                            <a:cs typeface="Times New Roman" panose="02020603050405020304" pitchFamily="18" charset="0"/>
                          </a:rPr>
                          <m:t>𝑣</m:t>
                        </m:r>
                      </m:den>
                    </m:f>
                    <m:rad>
                      <m:radPr>
                        <m:degHide m:val="on"/>
                        <m:ctrlPr>
                          <a:rPr lang="en-US" b="0" dirty="0" smtClean="0">
                            <a:latin typeface="Cambria Math"/>
                            <a:ea typeface="Cambria Math"/>
                            <a:cs typeface="Times New Roman" panose="02020603050405020304" pitchFamily="18" charset="0"/>
                          </a:rPr>
                        </m:ctrlPr>
                      </m:radPr>
                      <m:deg/>
                      <m:e>
                        <m:r>
                          <a:rPr lang="en-US" b="0" i="0" dirty="0" smtClean="0">
                            <a:latin typeface="Cambria Math"/>
                            <a:ea typeface="Cambria Math"/>
                            <a:cs typeface="Times New Roman" panose="02020603050405020304" pitchFamily="18" charset="0"/>
                          </a:rPr>
                          <m:t>1−</m:t>
                        </m:r>
                        <m:sSup>
                          <m:sSupPr>
                            <m:ctrlPr>
                              <a:rPr lang="en-US" b="0" i="1" dirty="0" smtClean="0">
                                <a:latin typeface="Cambria Math"/>
                                <a:ea typeface="Cambria Math"/>
                                <a:cs typeface="Times New Roman" panose="02020603050405020304" pitchFamily="18" charset="0"/>
                              </a:rPr>
                            </m:ctrlPr>
                          </m:sSupPr>
                          <m:e>
                            <m:r>
                              <a:rPr lang="en-US" b="0" i="1" dirty="0" smtClean="0">
                                <a:latin typeface="Cambria Math"/>
                                <a:ea typeface="Cambria Math"/>
                                <a:cs typeface="Times New Roman" panose="02020603050405020304" pitchFamily="18" charset="0"/>
                              </a:rPr>
                              <m:t>𝛽</m:t>
                            </m:r>
                          </m:e>
                          <m:sup>
                            <m:r>
                              <a:rPr lang="en-US" b="0" i="1" dirty="0" smtClean="0">
                                <a:latin typeface="Cambria Math"/>
                                <a:ea typeface="Cambria Math"/>
                                <a:cs typeface="Times New Roman" panose="02020603050405020304" pitchFamily="18" charset="0"/>
                              </a:rPr>
                              <m:t>2</m:t>
                            </m:r>
                          </m:sup>
                        </m:sSup>
                      </m:e>
                    </m:rad>
                  </m:oMath>
                </a14:m>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bundan</a:t>
                </a:r>
                <a:r>
                  <a:rPr lang="en-US" dirty="0" smtClean="0">
                    <a:latin typeface="Times New Roman" panose="02020603050405020304" pitchFamily="18" charset="0"/>
                    <a:cs typeface="Times New Roman" panose="02020603050405020304" pitchFamily="18" charset="0"/>
                  </a:rPr>
                  <a:t> </a:t>
                </a:r>
              </a:p>
              <a:p>
                <a:r>
                  <a:rPr lang="en-US"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i="1" smtClean="0">
                            <a:latin typeface="Cambria Math"/>
                            <a:cs typeface="Times New Roman" panose="02020603050405020304" pitchFamily="18" charset="0"/>
                          </a:rPr>
                        </m:ctrlPr>
                      </m:sSubPr>
                      <m:e>
                        <m:r>
                          <a:rPr lang="en-US" b="0" i="1" smtClean="0">
                            <a:latin typeface="Cambria Math"/>
                            <a:cs typeface="Times New Roman" panose="02020603050405020304" pitchFamily="18" charset="0"/>
                          </a:rPr>
                          <m:t>𝑏</m:t>
                        </m:r>
                      </m:e>
                      <m:sub>
                        <m:r>
                          <a:rPr lang="en-US" b="0" i="1" smtClean="0">
                            <a:latin typeface="Cambria Math"/>
                            <a:cs typeface="Times New Roman" panose="02020603050405020304" pitchFamily="18" charset="0"/>
                          </a:rPr>
                          <m:t>𝑚𝑎𝑥</m:t>
                        </m:r>
                      </m:sub>
                    </m:sSub>
                  </m:oMath>
                </a14:m>
                <a:r>
                  <a:rPr lang="en-US" dirty="0" smtClean="0">
                    <a:latin typeface="Times New Roman" panose="02020603050405020304" pitchFamily="18" charset="0"/>
                    <a:cs typeface="Times New Roman" panose="02020603050405020304" pitchFamily="18" charset="0"/>
                  </a:rPr>
                  <a:t>=</a:t>
                </a:r>
                <a14:m>
                  <m:oMath xmlns:m="http://schemas.openxmlformats.org/officeDocument/2006/math">
                    <m:f>
                      <m:fPr>
                        <m:ctrlPr>
                          <a:rPr lang="en-US" i="1" dirty="0" smtClean="0">
                            <a:latin typeface="Cambria Math"/>
                            <a:cs typeface="Times New Roman" panose="02020603050405020304" pitchFamily="18" charset="0"/>
                          </a:rPr>
                        </m:ctrlPr>
                      </m:fPr>
                      <m:num>
                        <m:r>
                          <a:rPr lang="en-US" b="0" i="1" dirty="0" smtClean="0">
                            <a:latin typeface="Cambria Math"/>
                            <a:cs typeface="Times New Roman" panose="02020603050405020304" pitchFamily="18" charset="0"/>
                          </a:rPr>
                          <m:t>𝑣</m:t>
                        </m:r>
                      </m:num>
                      <m:den>
                        <m:r>
                          <a:rPr lang="en-US" i="1" dirty="0" smtClean="0">
                            <a:latin typeface="Cambria Math"/>
                            <a:ea typeface="Cambria Math"/>
                            <a:cs typeface="Times New Roman" panose="02020603050405020304" pitchFamily="18" charset="0"/>
                          </a:rPr>
                          <m:t>𝜔</m:t>
                        </m:r>
                        <m:rad>
                          <m:radPr>
                            <m:degHide m:val="on"/>
                            <m:ctrlPr>
                              <a:rPr lang="en-US" b="0" i="1" dirty="0" smtClean="0">
                                <a:latin typeface="Cambria Math"/>
                                <a:ea typeface="Cambria Math"/>
                                <a:cs typeface="Times New Roman" panose="02020603050405020304" pitchFamily="18" charset="0"/>
                              </a:rPr>
                            </m:ctrlPr>
                          </m:radPr>
                          <m:deg/>
                          <m:e>
                            <m:r>
                              <a:rPr lang="en-US" b="0" i="1" dirty="0" smtClean="0">
                                <a:latin typeface="Cambria Math"/>
                                <a:ea typeface="Cambria Math"/>
                                <a:cs typeface="Times New Roman" panose="02020603050405020304" pitchFamily="18" charset="0"/>
                              </a:rPr>
                              <m:t>1−</m:t>
                            </m:r>
                            <m:sSup>
                              <m:sSupPr>
                                <m:ctrlPr>
                                  <a:rPr lang="en-US" b="0" i="1" dirty="0" smtClean="0">
                                    <a:latin typeface="Cambria Math"/>
                                    <a:ea typeface="Cambria Math"/>
                                    <a:cs typeface="Times New Roman" panose="02020603050405020304" pitchFamily="18" charset="0"/>
                                  </a:rPr>
                                </m:ctrlPr>
                              </m:sSupPr>
                              <m:e>
                                <m:r>
                                  <a:rPr lang="en-US" b="0" i="1" dirty="0" smtClean="0">
                                    <a:latin typeface="Cambria Math"/>
                                    <a:ea typeface="Cambria Math"/>
                                    <a:cs typeface="Times New Roman" panose="02020603050405020304" pitchFamily="18" charset="0"/>
                                  </a:rPr>
                                  <m:t>𝛽</m:t>
                                </m:r>
                              </m:e>
                              <m:sup>
                                <m:r>
                                  <a:rPr lang="en-US" b="0" i="1" dirty="0" smtClean="0">
                                    <a:latin typeface="Cambria Math"/>
                                    <a:ea typeface="Cambria Math"/>
                                    <a:cs typeface="Times New Roman" panose="02020603050405020304" pitchFamily="18" charset="0"/>
                                  </a:rPr>
                                  <m:t>2</m:t>
                                </m:r>
                              </m:sup>
                            </m:sSup>
                          </m:e>
                        </m:rad>
                      </m:den>
                    </m:f>
                  </m:oMath>
                </a14:m>
                <a:r>
                  <a:rPr lang="en-US" dirty="0" smtClean="0">
                    <a:latin typeface="Times New Roman" panose="02020603050405020304" pitchFamily="18" charset="0"/>
                    <a:cs typeface="Times New Roman" panose="02020603050405020304" pitchFamily="18" charset="0"/>
                  </a:rPr>
                  <a:t>           </a:t>
                </a:r>
              </a:p>
              <a:p>
                <a:r>
                  <a:rPr lang="en-US" dirty="0" smtClean="0">
                    <a:latin typeface="Times New Roman" panose="02020603050405020304" pitchFamily="18" charset="0"/>
                    <a:cs typeface="Times New Roman" panose="02020603050405020304" pitchFamily="18" charset="0"/>
                  </a:rPr>
                  <a:t>hosil </a:t>
                </a:r>
                <a:r>
                  <a:rPr lang="en-US" dirty="0" err="1" smtClean="0">
                    <a:latin typeface="Times New Roman" panose="02020603050405020304" pitchFamily="18" charset="0"/>
                    <a:cs typeface="Times New Roman" panose="02020603050405020304" pitchFamily="18" charset="0"/>
                  </a:rPr>
                  <a:t>bo’ladi</a:t>
                </a:r>
                <a:r>
                  <a:rPr lang="en-US" dirty="0" smtClean="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p:txBody>
          </p:sp>
        </mc:Choice>
        <mc:Fallback>
          <p:sp>
            <p:nvSpPr>
              <p:cNvPr id="2" name="Прямоугольник 1"/>
              <p:cNvSpPr>
                <a:spLocks noRot="1" noChangeAspect="1" noMove="1" noResize="1" noEditPoints="1" noAdjustHandles="1" noChangeArrowheads="1" noChangeShapeType="1" noTextEdit="1"/>
              </p:cNvSpPr>
              <p:nvPr/>
            </p:nvSpPr>
            <p:spPr>
              <a:xfrm>
                <a:off x="251520" y="260647"/>
                <a:ext cx="8352928" cy="6034024"/>
              </a:xfrm>
              <a:prstGeom prst="rect">
                <a:avLst/>
              </a:prstGeom>
              <a:blipFill rotWithShape="1">
                <a:blip r:embed="rId2"/>
                <a:stretch>
                  <a:fillRect l="-584" t="-505" r="-730"/>
                </a:stretch>
              </a:blipFill>
            </p:spPr>
            <p:txBody>
              <a:bodyPr/>
              <a:lstStyle/>
              <a:p>
                <a:r>
                  <a:rPr lang="ru-RU">
                    <a:noFill/>
                  </a:rPr>
                  <a:t> </a:t>
                </a:r>
              </a:p>
            </p:txBody>
          </p:sp>
        </mc:Fallback>
      </mc:AlternateContent>
    </p:spTree>
    <p:extLst>
      <p:ext uri="{BB962C8B-B14F-4D97-AF65-F5344CB8AC3E}">
        <p14:creationId xmlns:p14="http://schemas.microsoft.com/office/powerpoint/2010/main" val="3720194765"/>
      </p:ext>
    </p:extLst>
  </p:cSld>
  <p:clrMapOvr>
    <a:masterClrMapping/>
  </p:clrMapOvr>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TM04033925[[fn=Капля]]</Template>
  <TotalTime>334</TotalTime>
  <Words>2001</Words>
  <Application>Microsoft Office PowerPoint</Application>
  <PresentationFormat>Экран (4:3)</PresentationFormat>
  <Paragraphs>142</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Капля</vt:lpstr>
      <vt:lpstr>O‘ZBEKISTON RESPUBLIKASI OLIY TA’LIM, FAN VA INNOVATSIYALAR VAZIRLIGI  MIRZO ULUG‘BEK NOMIDAGI O‘ZBEKISTON MILLIY UNIVERSITETI     FIZIKA FAKULTETI FIZIKA YO’NALISHI  F-2305 GURUH TALABALARI RASULJONOVA GULCHEXRA VA MUSAYEVA MADINAlarning ionlovchi nurlanishning modda bilan o’zaro ta’siri fanidan tayyorlagan TAQDIMOTI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O’gir zaryadli energiyalarga ko’ra solishtirma energiya yo’qotish grafigi:</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E’tiboringiz uchun rahmat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O‘ZBEKISTON RESPUBLIKASI OLIY TA’LIM, FAN VA INNOVATSIYALAR VAZIRLIGI  MIRZO ULUG‘BEK NOMIDAGI O‘ZBEKISTON MILLIY UNIVERSITETI     FIZIKA FAKULTETI FIZIKA YO’NALISHI  F-2305 GURUH TALABALARI RASULJONOVA GULCHEXRA VA MUSAYEVA MADINAlarning ionlovchi nurlanishning modda bilan o’zaro ta’siri fanidan tayyorlagan TAQDIMOTI</dc:title>
  <dc:creator>Hp</dc:creator>
  <cp:lastModifiedBy>Hp</cp:lastModifiedBy>
  <cp:revision>31</cp:revision>
  <dcterms:created xsi:type="dcterms:W3CDTF">2026-02-04T16:50:43Z</dcterms:created>
  <dcterms:modified xsi:type="dcterms:W3CDTF">2026-03-11T06:34:02Z</dcterms:modified>
</cp:coreProperties>
</file>