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 varScale="1">
        <p:scale>
          <a:sx n="78" d="100"/>
          <a:sy n="78" d="100"/>
        </p:scale>
        <p:origin x="66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B444-89EB-4248-BCF3-158444749C53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D175E-5278-4F5F-810D-F550B4B5E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471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B444-89EB-4248-BCF3-158444749C53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D175E-5278-4F5F-810D-F550B4B5E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950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B444-89EB-4248-BCF3-158444749C53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D175E-5278-4F5F-810D-F550B4B5E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88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B444-89EB-4248-BCF3-158444749C53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D175E-5278-4F5F-810D-F550B4B5E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00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B444-89EB-4248-BCF3-158444749C53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D175E-5278-4F5F-810D-F550B4B5E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847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B444-89EB-4248-BCF3-158444749C53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D175E-5278-4F5F-810D-F550B4B5E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30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B444-89EB-4248-BCF3-158444749C53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D175E-5278-4F5F-810D-F550B4B5E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126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B444-89EB-4248-BCF3-158444749C53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D175E-5278-4F5F-810D-F550B4B5E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8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B444-89EB-4248-BCF3-158444749C53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D175E-5278-4F5F-810D-F550B4B5E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171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B444-89EB-4248-BCF3-158444749C53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D175E-5278-4F5F-810D-F550B4B5E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90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B444-89EB-4248-BCF3-158444749C53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D175E-5278-4F5F-810D-F550B4B5E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999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0B444-89EB-4248-BCF3-158444749C53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D175E-5278-4F5F-810D-F550B4B5E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321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987421" y="480193"/>
            <a:ext cx="6817002" cy="2746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spc="3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O’ZBEKISTON</a:t>
            </a:r>
            <a:r>
              <a:rPr lang="en-US" sz="2800" b="1" spc="3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spc="3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RESPUBLIKASI</a:t>
            </a:r>
            <a:r>
              <a:rPr lang="en-US" sz="2800" b="1" spc="3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spc="3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OLIY</a:t>
            </a:r>
            <a:r>
              <a:rPr lang="en-US" sz="2800" b="1" spc="3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spc="3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TA’LIM</a:t>
            </a:r>
            <a:r>
              <a:rPr lang="en-US" sz="2800" b="1" spc="3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FAN VA </a:t>
            </a:r>
            <a:r>
              <a:rPr lang="en-US" sz="2800" b="1" spc="3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INNOVATSIYALAR</a:t>
            </a:r>
            <a:r>
              <a:rPr lang="en-US" sz="2800" b="1" spc="3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spc="3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VAZIRLIGI</a:t>
            </a:r>
            <a:r>
              <a:rPr lang="en-US" sz="2800" b="1" spc="3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spc="3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QISHLOQ</a:t>
            </a:r>
            <a:r>
              <a:rPr lang="en-US" sz="2400" b="1" spc="3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spc="3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XO’JALIGIDA</a:t>
            </a:r>
            <a:r>
              <a:rPr lang="en-US" sz="2400" b="1" spc="3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spc="3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AXBOROT-KOMMUNIKATSION</a:t>
            </a:r>
            <a:r>
              <a:rPr lang="en-US" sz="2400" b="1" spc="3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spc="3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TEXNALOGIYALARI</a:t>
            </a:r>
            <a:r>
              <a:rPr lang="en-US" sz="2400" b="1" spc="3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spc="3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FANIDAN</a:t>
            </a:r>
            <a:r>
              <a:rPr lang="en-US" sz="2400" b="1" spc="3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spc="3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MUSTAQIL</a:t>
            </a:r>
            <a:r>
              <a:rPr lang="en-US" sz="2400" b="1" spc="3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ISH</a:t>
            </a:r>
            <a:endParaRPr lang="ru-RU" sz="2800" b="1" spc="3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263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3782" y="775416"/>
            <a:ext cx="877454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</a:rPr>
              <a:t>Mavzu</a:t>
            </a:r>
            <a:r>
              <a:rPr lang="en-US" sz="2000" b="1" dirty="0">
                <a:solidFill>
                  <a:schemeClr val="bg1"/>
                </a:solidFill>
              </a:rPr>
              <a:t>: Internet </a:t>
            </a:r>
            <a:r>
              <a:rPr lang="en-US" sz="2000" b="1" dirty="0" err="1">
                <a:solidFill>
                  <a:schemeClr val="bg1"/>
                </a:solidFill>
              </a:rPr>
              <a:t>texnologiyalari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va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onlayn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xizmatlar</a:t>
            </a:r>
            <a:r>
              <a:rPr lang="en-US" sz="2000" b="1" dirty="0">
                <a:solidFill>
                  <a:schemeClr val="bg1"/>
                </a:solidFill>
              </a:rPr>
              <a:t>.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endParaRPr lang="ru-RU" sz="2000" dirty="0">
              <a:solidFill>
                <a:schemeClr val="bg1"/>
              </a:solidFill>
            </a:endParaRPr>
          </a:p>
          <a:p>
            <a:r>
              <a:rPr lang="en-US" sz="2000" b="1" dirty="0" err="1">
                <a:solidFill>
                  <a:schemeClr val="bg1"/>
                </a:solidFill>
              </a:rPr>
              <a:t>Ishning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maqsadlari</a:t>
            </a:r>
            <a:endParaRPr lang="en-US" sz="2000" b="1" dirty="0">
              <a:solidFill>
                <a:schemeClr val="bg1"/>
              </a:solidFill>
            </a:endParaRPr>
          </a:p>
          <a:p>
            <a:endParaRPr lang="ru-RU" sz="2000" b="1" dirty="0">
              <a:solidFill>
                <a:schemeClr val="bg1"/>
              </a:solidFill>
            </a:endParaRPr>
          </a:p>
          <a:p>
            <a:br>
              <a:rPr lang="en-US" sz="2000" b="1" dirty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. 1. </a:t>
            </a:r>
            <a:r>
              <a:rPr lang="en-US" sz="2000" b="1" dirty="0" err="1">
                <a:solidFill>
                  <a:schemeClr val="bg1"/>
                </a:solidFill>
              </a:rPr>
              <a:t>O‘zbekistonda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qishloq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xo‘jaligida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qo‘llaniladigan</a:t>
            </a:r>
            <a:r>
              <a:rPr lang="en-US" sz="2000" b="1" dirty="0">
                <a:solidFill>
                  <a:schemeClr val="bg1"/>
                </a:solidFill>
              </a:rPr>
              <a:t> internet </a:t>
            </a:r>
            <a:r>
              <a:rPr lang="en-US" sz="2000" b="1" dirty="0" err="1">
                <a:solidFill>
                  <a:schemeClr val="bg1"/>
                </a:solidFill>
              </a:rPr>
              <a:t>texnologiyalari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va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onlayn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xizmatlarni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tahlil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qilish</a:t>
            </a:r>
            <a:br>
              <a:rPr lang="en-US" sz="2000" b="1" dirty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. 2. </a:t>
            </a:r>
            <a:r>
              <a:rPr lang="en-US" sz="2000" b="1" dirty="0" err="1">
                <a:solidFill>
                  <a:schemeClr val="bg1"/>
                </a:solidFill>
              </a:rPr>
              <a:t>Bulutli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xizmatlar</a:t>
            </a:r>
            <a:r>
              <a:rPr lang="en-US" sz="2000" b="1" dirty="0">
                <a:solidFill>
                  <a:schemeClr val="bg1"/>
                </a:solidFill>
              </a:rPr>
              <a:t>, </a:t>
            </a:r>
            <a:r>
              <a:rPr lang="en-US" sz="2000" b="1" dirty="0" err="1">
                <a:solidFill>
                  <a:schemeClr val="bg1"/>
                </a:solidFill>
              </a:rPr>
              <a:t>IoT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va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mobil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ilovalarning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qishloq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xo‘jaligidagi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samaradorligini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baholash</a:t>
            </a:r>
            <a:br>
              <a:rPr lang="en-US" sz="2000" b="1" dirty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. 3. Internet </a:t>
            </a:r>
            <a:r>
              <a:rPr lang="en-US" sz="2000" b="1" dirty="0" err="1">
                <a:solidFill>
                  <a:schemeClr val="bg1"/>
                </a:solidFill>
              </a:rPr>
              <a:t>texnologiyalari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orqali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qishloq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xo‘jaligi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ma’lumotlarini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boshqarish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va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bozor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integratsiyasi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imkoniyatlarini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aniqlash</a:t>
            </a:r>
            <a:br>
              <a:rPr lang="en-US" sz="2000" b="1" dirty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. 4. </a:t>
            </a:r>
            <a:r>
              <a:rPr lang="en-US" sz="2000" b="1" dirty="0" err="1">
                <a:solidFill>
                  <a:schemeClr val="bg1"/>
                </a:solidFill>
              </a:rPr>
              <a:t>O‘zbekiston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sharoitida</a:t>
            </a:r>
            <a:r>
              <a:rPr lang="en-US" sz="2000" b="1" dirty="0">
                <a:solidFill>
                  <a:schemeClr val="bg1"/>
                </a:solidFill>
              </a:rPr>
              <a:t> internet </a:t>
            </a:r>
            <a:r>
              <a:rPr lang="en-US" sz="2000" b="1" dirty="0" err="1">
                <a:solidFill>
                  <a:schemeClr val="bg1"/>
                </a:solidFill>
              </a:rPr>
              <a:t>texnologiyalari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va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onlayn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xizmatlardan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foydalanishdagi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to‘siqlar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va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imkoniyatlarni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tahlil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qilish</a:t>
            </a:r>
            <a:br>
              <a:rPr lang="en-US" sz="2000" b="1" dirty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. 5. </a:t>
            </a:r>
            <a:r>
              <a:rPr lang="en-US" sz="2000" b="1" dirty="0" err="1">
                <a:solidFill>
                  <a:schemeClr val="bg1"/>
                </a:solidFill>
              </a:rPr>
              <a:t>Qishloq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xo‘jaligi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sohasiga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moslashtirilgan</a:t>
            </a:r>
            <a:r>
              <a:rPr lang="en-US" sz="2000" b="1" dirty="0">
                <a:solidFill>
                  <a:schemeClr val="bg1"/>
                </a:solidFill>
              </a:rPr>
              <a:t> internet </a:t>
            </a:r>
            <a:r>
              <a:rPr lang="en-US" sz="2000" b="1" dirty="0" err="1">
                <a:solidFill>
                  <a:schemeClr val="bg1"/>
                </a:solidFill>
              </a:rPr>
              <a:t>asosidagi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yechimlarni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taklif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qilish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va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kelajak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istiqbollarini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ko‘rsatish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248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2108" y="1083485"/>
            <a:ext cx="81926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Kirish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qismi</a:t>
            </a:r>
            <a:endParaRPr lang="ru-RU" b="1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. Internet </a:t>
            </a:r>
            <a:r>
              <a:rPr lang="en-US" dirty="0" err="1">
                <a:solidFill>
                  <a:schemeClr val="bg1"/>
                </a:solidFill>
              </a:rPr>
              <a:t>texnologiyalari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onlayn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xizmatlar</a:t>
            </a:r>
            <a:r>
              <a:rPr lang="en-US" dirty="0">
                <a:solidFill>
                  <a:schemeClr val="bg1"/>
                </a:solidFill>
              </a:rPr>
              <a:t> 2025-</a:t>
            </a:r>
            <a:r>
              <a:rPr lang="en-US" dirty="0" err="1">
                <a:solidFill>
                  <a:schemeClr val="bg1"/>
                </a:solidFill>
              </a:rPr>
              <a:t>yilda</a:t>
            </a:r>
            <a:r>
              <a:rPr lang="en-US" dirty="0">
                <a:solidFill>
                  <a:schemeClr val="bg1"/>
                </a:solidFill>
              </a:rPr>
              <a:t> global </a:t>
            </a:r>
            <a:r>
              <a:rPr lang="en-US" dirty="0" err="1">
                <a:solidFill>
                  <a:schemeClr val="bg1"/>
                </a:solidFill>
              </a:rPr>
              <a:t>qishloq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xo‘jaligida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inqilobiy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o‘zgarishlar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keltirmoqda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O‘zbekiston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qishloq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xo‘jaligi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iqtisodiyotning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asosiy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tarmoqlaridan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bo‘lib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mamlakat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yalpi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ichki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mahsulotining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taxminan</a:t>
            </a:r>
            <a:r>
              <a:rPr lang="en-US" dirty="0">
                <a:solidFill>
                  <a:schemeClr val="bg1"/>
                </a:solidFill>
              </a:rPr>
              <a:t> 25% </a:t>
            </a:r>
            <a:r>
              <a:rPr lang="en-US" dirty="0" err="1">
                <a:solidFill>
                  <a:schemeClr val="bg1"/>
                </a:solidFill>
              </a:rPr>
              <a:t>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ta’minlaydi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“</a:t>
            </a:r>
            <a:r>
              <a:rPr lang="en-US" dirty="0" err="1">
                <a:solidFill>
                  <a:schemeClr val="bg1"/>
                </a:solidFill>
              </a:rPr>
              <a:t>Raqamli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O‘zbekiston</a:t>
            </a:r>
            <a:r>
              <a:rPr lang="en-US" dirty="0">
                <a:solidFill>
                  <a:schemeClr val="bg1"/>
                </a:solidFill>
              </a:rPr>
              <a:t> – 2030” </a:t>
            </a:r>
            <a:r>
              <a:rPr lang="en-US" dirty="0" err="1">
                <a:solidFill>
                  <a:schemeClr val="bg1"/>
                </a:solidFill>
              </a:rPr>
              <a:t>strategiyasi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doirasida</a:t>
            </a:r>
            <a:r>
              <a:rPr lang="en-US" dirty="0">
                <a:solidFill>
                  <a:schemeClr val="bg1"/>
                </a:solidFill>
              </a:rPr>
              <a:t> internet </a:t>
            </a:r>
            <a:r>
              <a:rPr lang="en-US" dirty="0" err="1">
                <a:solidFill>
                  <a:schemeClr val="bg1"/>
                </a:solidFill>
              </a:rPr>
              <a:t>texnologiyalari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qishloq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xo‘jaligida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hosildorlikni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oshirish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ma’lumotlarni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boshqarish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bozor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imkoniyatlarini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kengaytirishda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muhim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rol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o‘ynamoqda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Internet </a:t>
            </a:r>
            <a:r>
              <a:rPr lang="en-US" dirty="0" err="1">
                <a:solidFill>
                  <a:schemeClr val="bg1"/>
                </a:solidFill>
              </a:rPr>
              <a:t>asosidagi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xizmatlar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masalan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mobil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ilovalar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bulutli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platformalar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IoT</a:t>
            </a:r>
            <a:r>
              <a:rPr lang="en-US" dirty="0">
                <a:solidFill>
                  <a:schemeClr val="bg1"/>
                </a:solidFill>
              </a:rPr>
              <a:t> (Internet of Things), </a:t>
            </a:r>
            <a:r>
              <a:rPr lang="en-US" dirty="0" err="1">
                <a:solidFill>
                  <a:schemeClr val="bg1"/>
                </a:solidFill>
              </a:rPr>
              <a:t>fermerlar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uchun</a:t>
            </a:r>
            <a:r>
              <a:rPr lang="en-US" dirty="0">
                <a:solidFill>
                  <a:schemeClr val="bg1"/>
                </a:solidFill>
              </a:rPr>
              <a:t> real </a:t>
            </a:r>
            <a:r>
              <a:rPr lang="en-US" dirty="0" err="1">
                <a:solidFill>
                  <a:schemeClr val="bg1"/>
                </a:solidFill>
              </a:rPr>
              <a:t>vaqt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rejimida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ma’lumot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xizmatlar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taqdim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etadi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Biroq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qishloq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hududlarida</a:t>
            </a:r>
            <a:r>
              <a:rPr lang="en-US" dirty="0">
                <a:solidFill>
                  <a:schemeClr val="bg1"/>
                </a:solidFill>
              </a:rPr>
              <a:t> internet </a:t>
            </a:r>
            <a:r>
              <a:rPr lang="en-US" dirty="0" err="1">
                <a:solidFill>
                  <a:schemeClr val="bg1"/>
                </a:solidFill>
              </a:rPr>
              <a:t>infratuzilmasi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cheklovlari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raqamli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savodxonlikning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pastligi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mahalliy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tilga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moslashtirish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muammolari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kabi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to‘siqlar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mavjud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Ushbu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mustaqil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O‘zbekiston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qishloq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xo‘jaligida</a:t>
            </a:r>
            <a:r>
              <a:rPr lang="en-US" dirty="0">
                <a:solidFill>
                  <a:schemeClr val="bg1"/>
                </a:solidFill>
              </a:rPr>
              <a:t> internet </a:t>
            </a:r>
            <a:r>
              <a:rPr lang="en-US" dirty="0" err="1">
                <a:solidFill>
                  <a:schemeClr val="bg1"/>
                </a:solidFill>
              </a:rPr>
              <a:t>texnologiyalari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onlayn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xizmatlarning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qo‘llanilishi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afzalliklari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kelajak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istiqbollarini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o‘rganadi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67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9382" y="67898"/>
            <a:ext cx="602211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O‘zbekistonda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qishloq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xo‘jaligida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qo‘llaniladigan</a:t>
            </a:r>
            <a:r>
              <a:rPr lang="en-US" b="1" dirty="0">
                <a:solidFill>
                  <a:schemeClr val="bg1"/>
                </a:solidFill>
              </a:rPr>
              <a:t> internet </a:t>
            </a:r>
            <a:r>
              <a:rPr lang="en-US" b="1" dirty="0" err="1">
                <a:solidFill>
                  <a:schemeClr val="bg1"/>
                </a:solidFill>
              </a:rPr>
              <a:t>texnologiyalari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onlayn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xizmatlarni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tahlil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qilish</a:t>
            </a:r>
            <a:endParaRPr lang="ru-RU" b="1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O‘zbekistonda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qishloq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xo‘jaligi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sohasida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qator</a:t>
            </a:r>
            <a:r>
              <a:rPr lang="en-US" dirty="0">
                <a:solidFill>
                  <a:schemeClr val="bg1"/>
                </a:solidFill>
              </a:rPr>
              <a:t> internet </a:t>
            </a:r>
            <a:r>
              <a:rPr lang="en-US" dirty="0" err="1">
                <a:solidFill>
                  <a:schemeClr val="bg1"/>
                </a:solidFill>
              </a:rPr>
              <a:t>texnologiyalari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onlayn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xizmatlar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qo‘llanilmoqda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“</a:t>
            </a:r>
            <a:r>
              <a:rPr lang="en-US" dirty="0" err="1">
                <a:solidFill>
                  <a:schemeClr val="bg1"/>
                </a:solidFill>
              </a:rPr>
              <a:t>Agroko‘makchi</a:t>
            </a:r>
            <a:r>
              <a:rPr lang="en-US" dirty="0">
                <a:solidFill>
                  <a:schemeClr val="bg1"/>
                </a:solidFill>
              </a:rPr>
              <a:t>” </a:t>
            </a:r>
            <a:r>
              <a:rPr lang="en-US" dirty="0" err="1">
                <a:solidFill>
                  <a:schemeClr val="bg1"/>
                </a:solidFill>
              </a:rPr>
              <a:t>mobil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ilovasi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fermerlar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uchun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bozor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narxlari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ob-havo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prognozlari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agroxizmatlar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haqida</a:t>
            </a:r>
            <a:r>
              <a:rPr lang="en-US" dirty="0">
                <a:solidFill>
                  <a:schemeClr val="bg1"/>
                </a:solidFill>
              </a:rPr>
              <a:t> real </a:t>
            </a:r>
            <a:r>
              <a:rPr lang="en-US" dirty="0" err="1">
                <a:solidFill>
                  <a:schemeClr val="bg1"/>
                </a:solidFill>
              </a:rPr>
              <a:t>vaqt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rejimida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ma’lumot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taqdim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etadi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2024-</a:t>
            </a:r>
            <a:r>
              <a:rPr lang="en-US" dirty="0" err="1">
                <a:solidFill>
                  <a:schemeClr val="bg1"/>
                </a:solidFill>
              </a:rPr>
              <a:t>yilda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Farg‘ona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viloyatida</a:t>
            </a:r>
            <a:r>
              <a:rPr lang="en-US" dirty="0">
                <a:solidFill>
                  <a:schemeClr val="bg1"/>
                </a:solidFill>
              </a:rPr>
              <a:t> “</a:t>
            </a:r>
            <a:r>
              <a:rPr lang="en-US" dirty="0" err="1">
                <a:solidFill>
                  <a:schemeClr val="bg1"/>
                </a:solidFill>
              </a:rPr>
              <a:t>Agroko‘makchi</a:t>
            </a:r>
            <a:r>
              <a:rPr lang="en-US" dirty="0">
                <a:solidFill>
                  <a:schemeClr val="bg1"/>
                </a:solidFill>
              </a:rPr>
              <a:t>” </a:t>
            </a:r>
            <a:r>
              <a:rPr lang="en-US" dirty="0" err="1">
                <a:solidFill>
                  <a:schemeClr val="bg1"/>
                </a:solidFill>
              </a:rPr>
              <a:t>yordamida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meva-sabzavot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eksporti</a:t>
            </a:r>
            <a:r>
              <a:rPr lang="en-US" dirty="0">
                <a:solidFill>
                  <a:schemeClr val="bg1"/>
                </a:solidFill>
              </a:rPr>
              <a:t> 10% </a:t>
            </a:r>
            <a:r>
              <a:rPr lang="en-US" dirty="0" err="1">
                <a:solidFill>
                  <a:schemeClr val="bg1"/>
                </a:solidFill>
              </a:rPr>
              <a:t>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oshdi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UzRDA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O‘zbekiston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Respublikasi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Qishloq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xo‘jaligi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vazirligining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raqamli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axborot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resurslari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platformasi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tuproq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tahlili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ekinlar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holati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sug‘orish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ma’lumotlarini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markazlashtiradi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Samarqand </a:t>
            </a:r>
            <a:r>
              <a:rPr lang="en-US" dirty="0" err="1">
                <a:solidFill>
                  <a:schemeClr val="bg1"/>
                </a:solidFill>
              </a:rPr>
              <a:t>viloyatida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UzRDA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yordamida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sug‘orish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tizimlari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optimallashtirilib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suv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sarfi</a:t>
            </a:r>
            <a:r>
              <a:rPr lang="en-US" dirty="0">
                <a:solidFill>
                  <a:schemeClr val="bg1"/>
                </a:solidFill>
              </a:rPr>
              <a:t> 12% </a:t>
            </a:r>
            <a:r>
              <a:rPr lang="en-US" dirty="0" err="1">
                <a:solidFill>
                  <a:schemeClr val="bg1"/>
                </a:solidFill>
              </a:rPr>
              <a:t>kamaydi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521233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Uzex</a:t>
            </a:r>
            <a:r>
              <a:rPr lang="en-US" dirty="0">
                <a:solidFill>
                  <a:schemeClr val="bg1"/>
                </a:solidFill>
              </a:rPr>
              <a:t> Agro” </a:t>
            </a:r>
            <a:r>
              <a:rPr lang="en-US" dirty="0" err="1">
                <a:solidFill>
                  <a:schemeClr val="bg1"/>
                </a:solidFill>
              </a:rPr>
              <a:t>onlayn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platformasi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qishloq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xo‘jaligi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mahsulotlarini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xalqaro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bozorlarda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sotish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imkonini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beradi</a:t>
            </a:r>
            <a:r>
              <a:rPr lang="en-US" dirty="0">
                <a:solidFill>
                  <a:schemeClr val="bg1"/>
                </a:solidFill>
              </a:rPr>
              <a:t>, 2024-</a:t>
            </a:r>
            <a:r>
              <a:rPr lang="en-US" dirty="0" err="1">
                <a:solidFill>
                  <a:schemeClr val="bg1"/>
                </a:solidFill>
              </a:rPr>
              <a:t>yilda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eksport</a:t>
            </a:r>
            <a:r>
              <a:rPr lang="en-US" dirty="0">
                <a:solidFill>
                  <a:schemeClr val="bg1"/>
                </a:solidFill>
              </a:rPr>
              <a:t> 8% </a:t>
            </a:r>
            <a:r>
              <a:rPr lang="en-US" dirty="0" err="1">
                <a:solidFill>
                  <a:schemeClr val="bg1"/>
                </a:solidFill>
              </a:rPr>
              <a:t>oshdi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Xalqaro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platformalar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masalan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FarmLogs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CropX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yirik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agrofirmalarda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sinovdan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o‘tkazilmoqda</a:t>
            </a:r>
            <a:r>
              <a:rPr lang="en-US" dirty="0">
                <a:solidFill>
                  <a:schemeClr val="bg1"/>
                </a:solidFill>
              </a:rPr>
              <a:t>, ammo </a:t>
            </a:r>
            <a:r>
              <a:rPr lang="en-US" dirty="0" err="1">
                <a:solidFill>
                  <a:schemeClr val="bg1"/>
                </a:solidFill>
              </a:rPr>
              <a:t>ularning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narxi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kichik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xo‘jaliklar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uchun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yuqori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AutoShape 2" descr="Приложения в Google Play – Agro.uzex.uz"/>
          <p:cNvSpPr>
            <a:spLocks noChangeAspect="1" noChangeArrowheads="1"/>
          </p:cNvSpPr>
          <p:nvPr/>
        </p:nvSpPr>
        <p:spPr bwMode="auto">
          <a:xfrm>
            <a:off x="6271492" y="0"/>
            <a:ext cx="147782" cy="14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Запускается платформа «Uzex Agro» | NORMA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492" y="2137961"/>
            <a:ext cx="5541817" cy="326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71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7855" y="502744"/>
            <a:ext cx="1192414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Bulutli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xizmatlar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IoT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mobil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ilovalarning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qishloq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xo‘jaligidagi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samaradorligini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baholash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Bulutli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xizmatlar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ma’lumotlarni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masofadan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saqlash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tahlil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qilish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imkonini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beradi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masalan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Microsoft Azure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Google Cloud</a:t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2024-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yilda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Toshkent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viloyatida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Azure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yordamida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paxta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hosildorligi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ma’lumotlari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tahlil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qilinib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resurs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sarfi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15%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optimallashtirildi</a:t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IoT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sensorlari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tuproq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namligi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harorat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iqlim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sharoitlarini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real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vaqt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rejimida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kuzatib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sug‘orishni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avtomatlashtiradi</a:t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Surxondaryo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viloyatida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IoT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yordamida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pomidor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ekinlarida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suv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sarfi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18%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kamaydi</a:t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Mobil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ilovalar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masalan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Agroko‘makchi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fermerlar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agroteexnik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maslahatlar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bozor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tahlillarini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taqdim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etadi</a:t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Qashqadaryo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viloyatida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Agroko‘makchi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yordamida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bozor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narxlari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tahlili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fermerlar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daromadini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10%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oshirdi</a:t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Biroq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bulutli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xizmatlar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IoT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tizimlarining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o‘zbek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tilida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cheklangan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qo‘llab-quvvatlashi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yuqori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narxlari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qo‘llanilishiga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to‘sqinlik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qilmoqda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Internet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texnologiyalari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orqali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qishloq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xo‘jaligi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ma’lumotlarini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boshqarish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bozor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integratsiyasi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imkoniyatlarini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aniqlash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Internet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texnologiyalari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qishloq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xo‘jaligi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ma’lumotlarini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markazlashtirib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qaror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qabul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qilishni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soddalashtiradi</a:t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UzRDA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platformasi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tuproq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tahlili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ekin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hosildorligi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iqlim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ma’lumotlarini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raqamlashtirib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bashoratli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tahlillarni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taqdim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etadi</a:t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2024-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yilda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Andijon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viloyatida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UzRDA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yordamida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eksport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foydali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ekinlar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aniqlanib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daromad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12%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oshdi</a:t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“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Uzex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Agro”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platformasi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internet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orqali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mahsulotlarni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xalqaro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bozorlarda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sotishni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osonlashtiradi</a:t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Samarqand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viloyatida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Uzex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Agro”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yordamida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meva-sabzavot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eksporti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xarajatlari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10%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kamaydi</a:t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Sun’iy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intellekt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(AI)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asosidagi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internet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xizmatlari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kasallik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aniqlash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hosildorlikni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bashorat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qilishda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qo‘llaniladi</a:t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Farg‘ona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viloyatida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AI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orqali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paxta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kasalliklari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80%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aniqlik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bilan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tashxislanib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yo‘qotishlar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7%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kamaydi</a:t>
            </a:r>
            <a:endParaRPr lang="ru-RU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97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727" y="0"/>
            <a:ext cx="1309716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O‘zbekiston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sharoitida</a:t>
            </a:r>
            <a:r>
              <a:rPr lang="en-US" b="1" dirty="0">
                <a:solidFill>
                  <a:schemeClr val="bg1"/>
                </a:solidFill>
              </a:rPr>
              <a:t> internet </a:t>
            </a:r>
            <a:r>
              <a:rPr lang="en-US" b="1" dirty="0" err="1">
                <a:solidFill>
                  <a:schemeClr val="bg1"/>
                </a:solidFill>
              </a:rPr>
              <a:t>texnologiyalari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onlayn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xizmatlardan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foydalanishdagi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to‘siqlar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imkoniyatlarni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tahlil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qilish</a:t>
            </a:r>
            <a:endParaRPr lang="ru-RU" b="1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To‘siqlar</a:t>
            </a:r>
            <a:r>
              <a:rPr lang="en-US" dirty="0">
                <a:solidFill>
                  <a:schemeClr val="bg1"/>
                </a:solidFill>
              </a:rPr>
              <a:t>: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Qishloq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hududlarida</a:t>
            </a:r>
            <a:r>
              <a:rPr lang="en-US" dirty="0">
                <a:solidFill>
                  <a:schemeClr val="bg1"/>
                </a:solidFill>
              </a:rPr>
              <a:t> internet </a:t>
            </a:r>
            <a:r>
              <a:rPr lang="en-US" dirty="0" err="1">
                <a:solidFill>
                  <a:schemeClr val="bg1"/>
                </a:solidFill>
              </a:rPr>
              <a:t>tezligi</a:t>
            </a:r>
            <a:r>
              <a:rPr lang="en-US" dirty="0">
                <a:solidFill>
                  <a:schemeClr val="bg1"/>
                </a:solidFill>
              </a:rPr>
              <a:t> past (10 Mbit/s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</a:t>
            </a:r>
            <a:r>
              <a:rPr lang="en-US" dirty="0">
                <a:solidFill>
                  <a:schemeClr val="bg1"/>
                </a:solidFill>
              </a:rPr>
              <a:t>),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bulutli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xizmatlar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IoT’dan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foydalanishni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cheklaydi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2024-</a:t>
            </a:r>
            <a:r>
              <a:rPr lang="en-US" dirty="0" err="1">
                <a:solidFill>
                  <a:schemeClr val="bg1"/>
                </a:solidFill>
              </a:rPr>
              <a:t>yil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ma’lumotlariga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ko‘ra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qishloqlarning</a:t>
            </a:r>
            <a:r>
              <a:rPr lang="en-US" dirty="0">
                <a:solidFill>
                  <a:schemeClr val="bg1"/>
                </a:solidFill>
              </a:rPr>
              <a:t> 50% </a:t>
            </a:r>
            <a:r>
              <a:rPr lang="en-US" dirty="0" err="1">
                <a:solidFill>
                  <a:schemeClr val="bg1"/>
                </a:solidFill>
              </a:rPr>
              <a:t>yuqori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tezlikdagi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internetga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emas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Fermerlarning</a:t>
            </a:r>
            <a:r>
              <a:rPr lang="en-US" dirty="0">
                <a:solidFill>
                  <a:schemeClr val="bg1"/>
                </a:solidFill>
              </a:rPr>
              <a:t> 70% </a:t>
            </a:r>
            <a:r>
              <a:rPr lang="en-US" dirty="0" err="1">
                <a:solidFill>
                  <a:schemeClr val="bg1"/>
                </a:solidFill>
              </a:rPr>
              <a:t>raqamli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savodxonlikka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emas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onlayn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xizmatlardan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samarali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foydalanishni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qiyinlashtiradi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Xalqaro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platformalarning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o‘zbek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tilini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qo‘llab-quvvatlamasligi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foydalanishni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cheklaydi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Zamonaviy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uskunalar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dasturiy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ta’minotlarning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yuqori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narxlari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kichik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xo‘jaliklar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uchun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to‘siq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hisoblanadi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Imkoniyatlar</a:t>
            </a:r>
            <a:r>
              <a:rPr lang="en-US" dirty="0">
                <a:solidFill>
                  <a:schemeClr val="bg1"/>
                </a:solidFill>
              </a:rPr>
              <a:t>: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“</a:t>
            </a:r>
            <a:r>
              <a:rPr lang="en-US" dirty="0" err="1">
                <a:solidFill>
                  <a:schemeClr val="bg1"/>
                </a:solidFill>
              </a:rPr>
              <a:t>Raqamli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O‘zbekiston</a:t>
            </a:r>
            <a:r>
              <a:rPr lang="en-US" dirty="0">
                <a:solidFill>
                  <a:schemeClr val="bg1"/>
                </a:solidFill>
              </a:rPr>
              <a:t> – 2030” </a:t>
            </a:r>
            <a:r>
              <a:rPr lang="en-US" dirty="0" err="1">
                <a:solidFill>
                  <a:schemeClr val="bg1"/>
                </a:solidFill>
              </a:rPr>
              <a:t>strategiyasi</a:t>
            </a:r>
            <a:r>
              <a:rPr lang="en-US" dirty="0">
                <a:solidFill>
                  <a:schemeClr val="bg1"/>
                </a:solidFill>
              </a:rPr>
              <a:t> internet </a:t>
            </a:r>
            <a:r>
              <a:rPr lang="en-US" dirty="0" err="1">
                <a:solidFill>
                  <a:schemeClr val="bg1"/>
                </a:solidFill>
              </a:rPr>
              <a:t>infratuzilmasini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yaxshilashni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qo‘llab-quvvatlaydi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Jahon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bankining</a:t>
            </a:r>
            <a:r>
              <a:rPr lang="en-US" dirty="0">
                <a:solidFill>
                  <a:schemeClr val="bg1"/>
                </a:solidFill>
              </a:rPr>
              <a:t> 50 million </a:t>
            </a:r>
            <a:r>
              <a:rPr lang="en-US" dirty="0" err="1">
                <a:solidFill>
                  <a:schemeClr val="bg1"/>
                </a:solidFill>
              </a:rPr>
              <a:t>dollarlik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yordami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raqamli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texnologiyalarni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joriy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etishga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xizmat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qilmoqda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IT Park Uzbekistan </a:t>
            </a:r>
            <a:r>
              <a:rPr lang="en-US" dirty="0" err="1">
                <a:solidFill>
                  <a:schemeClr val="bg1"/>
                </a:solidFill>
              </a:rPr>
              <a:t>orqali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raqamli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savodxonlikni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oshirish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bo‘yicha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kurslar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kengaymoqda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“</a:t>
            </a:r>
            <a:r>
              <a:rPr lang="en-US" dirty="0" err="1">
                <a:solidFill>
                  <a:schemeClr val="bg1"/>
                </a:solidFill>
              </a:rPr>
              <a:t>Agroko‘makchi</a:t>
            </a:r>
            <a:r>
              <a:rPr lang="en-US" dirty="0">
                <a:solidFill>
                  <a:schemeClr val="bg1"/>
                </a:solidFill>
              </a:rPr>
              <a:t>” </a:t>
            </a:r>
            <a:r>
              <a:rPr lang="en-US" dirty="0" err="1">
                <a:solidFill>
                  <a:schemeClr val="bg1"/>
                </a:solidFill>
              </a:rPr>
              <a:t>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UzRDA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kabi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mahalliy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platformalar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o‘zbek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tilida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qulay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yechimlar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taqdim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etadi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5G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tarmoqlarining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kengayishi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onlayn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xizmatlardan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foydalanishni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soddalashtiradi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What Is Internet Of Things Iot Wor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65" y="3693319"/>
            <a:ext cx="9598026" cy="305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9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6545" y="353551"/>
            <a:ext cx="1120370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bg1"/>
                </a:solidFill>
              </a:rPr>
              <a:t>Xulosa</a:t>
            </a:r>
            <a:endParaRPr lang="ru-RU" b="1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err="1">
                <a:solidFill>
                  <a:schemeClr val="bg1"/>
                </a:solidFill>
              </a:rPr>
              <a:t>Internet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texnologiyalari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va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onlayn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xizmatlar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O‘zbekiston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qishloq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xo‘jaligida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hosildorlikni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oshirish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raqamli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transformatsiyani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tezlashtirish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va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bozor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imkoniyatlarini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kengaytirishda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muhim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vositalardir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. “</a:t>
            </a:r>
            <a:r>
              <a:rPr lang="ru-RU" dirty="0" err="1">
                <a:solidFill>
                  <a:schemeClr val="bg1"/>
                </a:solidFill>
              </a:rPr>
              <a:t>Agroko‘makchi</a:t>
            </a:r>
            <a:r>
              <a:rPr lang="ru-RU" dirty="0">
                <a:solidFill>
                  <a:schemeClr val="bg1"/>
                </a:solidFill>
              </a:rPr>
              <a:t>”, </a:t>
            </a:r>
            <a:r>
              <a:rPr lang="ru-RU" dirty="0" err="1">
                <a:solidFill>
                  <a:schemeClr val="bg1"/>
                </a:solidFill>
              </a:rPr>
              <a:t>UzRDA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va</a:t>
            </a:r>
            <a:r>
              <a:rPr lang="ru-RU" dirty="0">
                <a:solidFill>
                  <a:schemeClr val="bg1"/>
                </a:solidFill>
              </a:rPr>
              <a:t> “</a:t>
            </a:r>
            <a:r>
              <a:rPr lang="ru-RU" dirty="0" err="1">
                <a:solidFill>
                  <a:schemeClr val="bg1"/>
                </a:solidFill>
              </a:rPr>
              <a:t>Uzex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Agro</a:t>
            </a:r>
            <a:r>
              <a:rPr lang="ru-RU" dirty="0">
                <a:solidFill>
                  <a:schemeClr val="bg1"/>
                </a:solidFill>
              </a:rPr>
              <a:t>” </a:t>
            </a:r>
            <a:r>
              <a:rPr lang="ru-RU" dirty="0" err="1">
                <a:solidFill>
                  <a:schemeClr val="bg1"/>
                </a:solidFill>
              </a:rPr>
              <a:t>kabi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platformalar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fermerlar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uchun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real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vaqt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rejimida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ma’lumot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va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xizmatlar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taqdim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etadi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err="1">
                <a:solidFill>
                  <a:schemeClr val="bg1"/>
                </a:solidFill>
              </a:rPr>
              <a:t>Internet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cheklovlari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raqamli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savodxonlikning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pastligi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va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mahalliy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tilga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moslashtirish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muammolari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keng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qo‘llanilishga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to‘sqinlik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qiladi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err="1">
                <a:solidFill>
                  <a:schemeClr val="bg1"/>
                </a:solidFill>
              </a:rPr>
              <a:t>Mahalliy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yechimlar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o‘quv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dasturlari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va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xalqaro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hamkorlik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orqali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bu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to‘siqlar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bartaraf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etilishi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mumkin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. “</a:t>
            </a:r>
            <a:r>
              <a:rPr lang="ru-RU" dirty="0" err="1">
                <a:solidFill>
                  <a:schemeClr val="bg1"/>
                </a:solidFill>
              </a:rPr>
              <a:t>Raqamli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O‘zbekiston</a:t>
            </a:r>
            <a:r>
              <a:rPr lang="ru-RU" dirty="0">
                <a:solidFill>
                  <a:schemeClr val="bg1"/>
                </a:solidFill>
              </a:rPr>
              <a:t> – 2030” </a:t>
            </a:r>
            <a:r>
              <a:rPr lang="ru-RU" dirty="0" err="1">
                <a:solidFill>
                  <a:schemeClr val="bg1"/>
                </a:solidFill>
              </a:rPr>
              <a:t>strategiyasi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doirasida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internet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texnologiyalari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va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onlayn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xizmatlar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qishloq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xo‘jaligini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zamonaviy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va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raqobatbardosh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soha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sifatida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rivojlantiradi</a:t>
            </a:r>
            <a:endParaRPr lang="en-US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7. </a:t>
            </a:r>
            <a:r>
              <a:rPr lang="en-US" b="1" dirty="0" err="1">
                <a:solidFill>
                  <a:schemeClr val="bg1"/>
                </a:solidFill>
              </a:rPr>
              <a:t>Foydalanilgan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adabiyotlar</a:t>
            </a:r>
            <a:endParaRPr lang="ru-RU" b="1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. 1. </a:t>
            </a:r>
            <a:r>
              <a:rPr lang="en-US" dirty="0" err="1">
                <a:solidFill>
                  <a:schemeClr val="bg1"/>
                </a:solidFill>
              </a:rPr>
              <a:t>O‘zbekiston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Respublikasi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Qishloq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xo‘jaligi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vazirligi</a:t>
            </a:r>
            <a:r>
              <a:rPr lang="en-US" dirty="0">
                <a:solidFill>
                  <a:schemeClr val="bg1"/>
                </a:solidFill>
              </a:rPr>
              <a:t>. (2024). </a:t>
            </a:r>
            <a:r>
              <a:rPr lang="en-US" i="1" dirty="0" err="1">
                <a:solidFill>
                  <a:schemeClr val="bg1"/>
                </a:solidFill>
              </a:rPr>
              <a:t>Raqamli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axborot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resurslari</a:t>
            </a:r>
            <a:r>
              <a:rPr lang="en-US" i="1" dirty="0">
                <a:solidFill>
                  <a:schemeClr val="bg1"/>
                </a:solidFill>
              </a:rPr>
              <a:t> (</a:t>
            </a:r>
            <a:r>
              <a:rPr lang="en-US" i="1" dirty="0" err="1">
                <a:solidFill>
                  <a:schemeClr val="bg1"/>
                </a:solidFill>
              </a:rPr>
              <a:t>UzRDA</a:t>
            </a:r>
            <a:r>
              <a:rPr lang="en-US" i="1" dirty="0">
                <a:solidFill>
                  <a:schemeClr val="bg1"/>
                </a:solidFill>
              </a:rPr>
              <a:t>)</a:t>
            </a:r>
            <a:r>
              <a:rPr lang="en-US" dirty="0">
                <a:solidFill>
                  <a:schemeClr val="bg1"/>
                </a:solidFill>
              </a:rPr>
              <a:t>. https://</a:t>
            </a:r>
            <a:r>
              <a:rPr lang="en-US" dirty="0" err="1">
                <a:solidFill>
                  <a:schemeClr val="bg1"/>
                </a:solidFill>
              </a:rPr>
              <a:t>agriculture.uz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2. IT Park Uzbekistan. (2024). </a:t>
            </a:r>
            <a:r>
              <a:rPr lang="en-US" i="1" dirty="0" err="1">
                <a:solidFill>
                  <a:schemeClr val="bg1"/>
                </a:solidFill>
              </a:rPr>
              <a:t>Raqamli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transformatsiya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va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o‘quv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dasturlari</a:t>
            </a:r>
            <a:r>
              <a:rPr lang="en-US" dirty="0">
                <a:solidFill>
                  <a:schemeClr val="bg1"/>
                </a:solidFill>
              </a:rPr>
              <a:t>. https://it-</a:t>
            </a:r>
            <a:r>
              <a:rPr lang="en-US" dirty="0" err="1">
                <a:solidFill>
                  <a:schemeClr val="bg1"/>
                </a:solidFill>
              </a:rPr>
              <a:t>park.uz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3. World Bank. (2024). </a:t>
            </a:r>
            <a:r>
              <a:rPr lang="en-US" i="1" dirty="0">
                <a:solidFill>
                  <a:schemeClr val="bg1"/>
                </a:solidFill>
              </a:rPr>
              <a:t>Digital Development in Uzbekistan</a:t>
            </a:r>
            <a:r>
              <a:rPr lang="en-US" dirty="0">
                <a:solidFill>
                  <a:schemeClr val="bg1"/>
                </a:solidFill>
              </a:rPr>
              <a:t>. https://</a:t>
            </a:r>
            <a:r>
              <a:rPr lang="en-US" dirty="0" err="1">
                <a:solidFill>
                  <a:schemeClr val="bg1"/>
                </a:solidFill>
              </a:rPr>
              <a:t>www.worldbank.org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4. Food and Agriculture Organization (FAO). (2025). </a:t>
            </a:r>
            <a:r>
              <a:rPr lang="en-US" i="1" dirty="0">
                <a:solidFill>
                  <a:schemeClr val="bg1"/>
                </a:solidFill>
              </a:rPr>
              <a:t>Digital Technologies in Agriculture</a:t>
            </a:r>
            <a:r>
              <a:rPr lang="en-US" dirty="0">
                <a:solidFill>
                  <a:schemeClr val="bg1"/>
                </a:solidFill>
              </a:rPr>
              <a:t>. https://</a:t>
            </a:r>
            <a:r>
              <a:rPr lang="en-US" dirty="0" err="1">
                <a:solidFill>
                  <a:schemeClr val="bg1"/>
                </a:solidFill>
              </a:rPr>
              <a:t>www.fao.org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. 5. </a:t>
            </a:r>
            <a:r>
              <a:rPr lang="en-US" dirty="0" err="1">
                <a:solidFill>
                  <a:schemeClr val="bg1"/>
                </a:solidFill>
              </a:rPr>
              <a:t>O‘zbekiston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Respublikasi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Prezidentining</a:t>
            </a:r>
            <a:r>
              <a:rPr lang="en-US" dirty="0">
                <a:solidFill>
                  <a:schemeClr val="bg1"/>
                </a:solidFill>
              </a:rPr>
              <a:t> “</a:t>
            </a:r>
            <a:r>
              <a:rPr lang="en-US" dirty="0" err="1">
                <a:solidFill>
                  <a:schemeClr val="bg1"/>
                </a:solidFill>
              </a:rPr>
              <a:t>Raqamli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O‘zbekiston</a:t>
            </a:r>
            <a:r>
              <a:rPr lang="en-US" dirty="0">
                <a:solidFill>
                  <a:schemeClr val="bg1"/>
                </a:solidFill>
              </a:rPr>
              <a:t> – 2030 </a:t>
            </a:r>
            <a:r>
              <a:rPr lang="en-US" dirty="0" err="1">
                <a:solidFill>
                  <a:schemeClr val="bg1"/>
                </a:solidFill>
              </a:rPr>
              <a:t>strategiyasini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tasdiqlash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to‘g‘risida”gi</a:t>
            </a:r>
            <a:r>
              <a:rPr lang="en-US" dirty="0">
                <a:solidFill>
                  <a:schemeClr val="bg1"/>
                </a:solidFill>
              </a:rPr>
              <a:t> PF-6079-son </a:t>
            </a:r>
            <a:r>
              <a:rPr lang="en-US" dirty="0" err="1">
                <a:solidFill>
                  <a:schemeClr val="bg1"/>
                </a:solidFill>
              </a:rPr>
              <a:t>Farmoni</a:t>
            </a:r>
            <a:r>
              <a:rPr lang="en-US" dirty="0">
                <a:solidFill>
                  <a:schemeClr val="bg1"/>
                </a:solidFill>
              </a:rPr>
              <a:t>, 2020-</a:t>
            </a:r>
            <a:r>
              <a:rPr lang="en-US" dirty="0" err="1">
                <a:solidFill>
                  <a:schemeClr val="bg1"/>
                </a:solidFill>
              </a:rPr>
              <a:t>yil</a:t>
            </a:r>
            <a:r>
              <a:rPr lang="en-US" dirty="0">
                <a:solidFill>
                  <a:schemeClr val="bg1"/>
                </a:solidFill>
              </a:rPr>
              <a:t> 5-</a:t>
            </a:r>
            <a:r>
              <a:rPr lang="en-US" dirty="0" err="1">
                <a:solidFill>
                  <a:schemeClr val="bg1"/>
                </a:solidFill>
              </a:rPr>
              <a:t>oktyabr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19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1179</Words>
  <Application>Microsoft Office PowerPoint</Application>
  <PresentationFormat>Widescreen</PresentationFormat>
  <Paragraphs>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PRESTIGE</dc:creator>
  <cp:lastModifiedBy>Risxitilla Jaloldinov</cp:lastModifiedBy>
  <cp:revision>10</cp:revision>
  <dcterms:created xsi:type="dcterms:W3CDTF">2025-05-27T03:36:48Z</dcterms:created>
  <dcterms:modified xsi:type="dcterms:W3CDTF">2025-08-04T14:05:04Z</dcterms:modified>
</cp:coreProperties>
</file>