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b3259abfdd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b3259abfdd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b3259abfdd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b3259abfdd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b3259abfdd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b3259abfdd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b3259abfd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b3259abfd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b3259abfd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b3259abfd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b3259abfd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b3259abfd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b3259abfd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b3259abfd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b3259abfdd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b3259abfdd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b3259abfd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b3259abfd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b3259abfdd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b3259abfdd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b3259abfdd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b3259abfd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Radionuklidlarning organizmda kinetikasi</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TF 2202 guruh talabasi </a:t>
            </a:r>
            <a:endParaRPr/>
          </a:p>
          <a:p>
            <a:pPr indent="0" lvl="0" marL="0" rtl="0" algn="ctr">
              <a:spcBef>
                <a:spcPts val="0"/>
              </a:spcBef>
              <a:spcAft>
                <a:spcPts val="0"/>
              </a:spcAft>
              <a:buNone/>
            </a:pPr>
            <a:r>
              <a:rPr lang="en"/>
              <a:t>Yo’ldosheva Nigora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Stronsiy-90</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Stronsiy kimyoviy jihatdan kalsiyga o‘xshash bo‘lgani uchun organizm uni kalsiy o‘rnida qisman o‘zlashtirishi mumkin. Natijada </a:t>
            </a:r>
            <a:r>
              <a:rPr baseline="30000" lang="en"/>
              <a:t>90</a:t>
            </a:r>
            <a:r>
              <a:rPr lang="en"/>
              <a:t>Sr suyaklarda va suyak iligida to‘planib, uzoq muddat ichki nurlanish manbai bo‘lib qoladi. Uning yarim yemirilish davri ham T</a:t>
            </a:r>
            <a:r>
              <a:rPr baseline="-25000" lang="en"/>
              <a:t>1/2</a:t>
            </a:r>
            <a:r>
              <a:rPr lang="en"/>
              <a:t> ≈ 28.8 yil atrofida bo‘lgani uchun, ekologik va biologik oqibatlar uzoq davom etishi mumkin. </a:t>
            </a:r>
            <a:r>
              <a:rPr baseline="30000" lang="en"/>
              <a:t>90</a:t>
            </a:r>
            <a:r>
              <a:rPr lang="en"/>
              <a:t>Sr asosan β− nurlanish chiqaradi. </a:t>
            </a:r>
            <a:r>
              <a:rPr baseline="30000" lang="en"/>
              <a:t>90</a:t>
            </a:r>
            <a:r>
              <a:rPr lang="en"/>
              <a:t>Sr ning xavfi uning suyaklarda ”mahkamlanishi” bilan bog‘liq: doza bevosita suyak va suyak iligi hujayralariga beriladi. Ekologik yo‘llar orasida eng muhimlaridan biri o‘simlik→chorva→sut mahsulotlari orqali oziq zanjiriga aralashishi hisoblanadi. Shu sababli radiologik monitoringda </a:t>
            </a:r>
            <a:r>
              <a:rPr baseline="30000" lang="en"/>
              <a:t>90</a:t>
            </a:r>
            <a:r>
              <a:rPr lang="en"/>
              <a:t>Sr ko‘pincha sut va oziq-ovqat mahsulotlari bilan birga baholanadi.</a:t>
            </a:r>
            <a:endParaRPr/>
          </a:p>
        </p:txBody>
      </p:sp>
      <p:sp>
        <p:nvSpPr>
          <p:cNvPr id="119" name="Google Shape;119;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25" name="Google Shape;12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Xromosoma aberratsiyasi</a:t>
            </a:r>
            <a:endParaRPr/>
          </a:p>
        </p:txBody>
      </p:sp>
      <p:sp>
        <p:nvSpPr>
          <p:cNvPr id="126" name="Google Shape;126;p23"/>
          <p:cNvSpPr txBox="1"/>
          <p:nvPr>
            <p:ph idx="1" type="body"/>
          </p:nvPr>
        </p:nvSpPr>
        <p:spPr>
          <a:xfrm>
            <a:off x="138000" y="1097700"/>
            <a:ext cx="8334600" cy="3471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Hujayra o'limiga olib keladigan asosiy mexanizm xromosoma aberatsiyasi deb ataladigan hodisa bo`lib, u  DNK spiral iplaridagi bitta yoki ikkilamchi uzilishlar ionlashtiruvchi nurlanish ta'sirida ionlanish joyida sodir bo'ladi yoki ilgari hosil bo'lgan radikallar va ionlangan molekulalarning bo'laklari tufayli yuzaga keladi. Bu zararlar hujayraning irsiy mexanizmining yo'qolishiga va uning birinchi yoki keyingi mitozlar davrida nobud bo'lishiga, ba'zan esa takroriy shikastlanish bilan interfazada darhol nobud bo'lishiga olib keladi.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Xulosa</a:t>
            </a:r>
            <a:endParaRPr/>
          </a:p>
        </p:txBody>
      </p:sp>
      <p:sp>
        <p:nvSpPr>
          <p:cNvPr id="132" name="Google Shape;132;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AutoNum type="arabicPeriod"/>
            </a:pPr>
            <a:r>
              <a:rPr lang="en"/>
              <a:t>Radionuklidning radiologik xavfi faqat aktivlik miqdori bilan emas, balki nurlanish turi va radionuklidning organizmga kirish yo‘li bilan belgilanadi</a:t>
            </a:r>
            <a:endParaRPr/>
          </a:p>
          <a:p>
            <a:pPr indent="-342900" lvl="0" marL="457200" rtl="0" algn="l">
              <a:spcBef>
                <a:spcPts val="0"/>
              </a:spcBef>
              <a:spcAft>
                <a:spcPts val="0"/>
              </a:spcAft>
              <a:buSzPts val="1800"/>
              <a:buAutoNum type="arabicPeriod"/>
            </a:pPr>
            <a:r>
              <a:rPr lang="en"/>
              <a:t>α-nurlanish tashqi ta’sirda kuchsizroq namoyon bo‘lsa-da, ichki nurlanishda yuqori biologik effektivlik tufayli xavfli bo‘lishi mumkin</a:t>
            </a:r>
            <a:endParaRPr/>
          </a:p>
          <a:p>
            <a:pPr indent="-342900" lvl="0" marL="457200" rtl="0" algn="l">
              <a:spcBef>
                <a:spcPts val="0"/>
              </a:spcBef>
              <a:spcAft>
                <a:spcPts val="0"/>
              </a:spcAft>
              <a:buSzPts val="1800"/>
              <a:buAutoNum type="arabicPeriod"/>
            </a:pPr>
            <a:r>
              <a:rPr baseline="30000" lang="en"/>
              <a:t>222</a:t>
            </a:r>
            <a:r>
              <a:rPr lang="en"/>
              <a:t>Rn ekologik jihatdan juda muhim radionuklid bo‘lib, gazsimonligi sababli tuproqdan ajralib chiqadi va yopiq binolarda to‘planishi mumkin</a:t>
            </a:r>
            <a:endParaRPr/>
          </a:p>
          <a:p>
            <a:pPr indent="-342900" lvl="0" marL="457200" rtl="0" algn="l">
              <a:spcBef>
                <a:spcPts val="0"/>
              </a:spcBef>
              <a:spcAft>
                <a:spcPts val="0"/>
              </a:spcAft>
              <a:buSzPts val="1800"/>
              <a:buAutoNum type="arabicPeriod"/>
            </a:pPr>
            <a:r>
              <a:rPr baseline="30000" lang="en"/>
              <a:t>131</a:t>
            </a:r>
            <a:r>
              <a:rPr lang="en"/>
              <a:t>I qisqa T</a:t>
            </a:r>
            <a:r>
              <a:rPr baseline="-25000" lang="en"/>
              <a:t>1/2</a:t>
            </a:r>
            <a:r>
              <a:rPr lang="en"/>
              <a:t> ga ega bo‘lsa-da, biologik selektivlik (qalqonsimon bezda to‘planish) sababli qisqa vaqt ichida yuqori organ dozasini keltirib chiqarishi mumkin</a:t>
            </a:r>
            <a:endParaRPr/>
          </a:p>
          <a:p>
            <a:pPr indent="-342900" lvl="0" marL="457200" rtl="0" algn="l">
              <a:spcBef>
                <a:spcPts val="0"/>
              </a:spcBef>
              <a:spcAft>
                <a:spcPts val="0"/>
              </a:spcAft>
              <a:buSzPts val="1800"/>
              <a:buAutoNum type="arabicPeriod"/>
            </a:pPr>
            <a:r>
              <a:rPr baseline="30000" lang="en"/>
              <a:t>90</a:t>
            </a:r>
            <a:r>
              <a:rPr lang="en"/>
              <a:t>Sr esa kalsiyga kimyoviy o‘xshashligi sababli suyak to‘qimalarida to‘planib, surunkali ichki nurlanish manbai bo‘lishi mumkin</a:t>
            </a:r>
            <a:endParaRPr/>
          </a:p>
        </p:txBody>
      </p:sp>
      <p:sp>
        <p:nvSpPr>
          <p:cNvPr id="133" name="Google Shape;133;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Clr>
                <a:schemeClr val="dk1"/>
              </a:buClr>
              <a:buSzPct val="61111"/>
              <a:buFont typeface="Arial"/>
              <a:buNone/>
            </a:pPr>
            <a:r>
              <a:rPr lang="en"/>
              <a:t>Radioaktiv moddalar organizmga tushgandan so’ng, qon va limfa tugunlarida so’riladi va turli organ hamda to’qimalarga tarqaladi. Radionuklidlarning organlarda taqsimlanishi, ularning moddalar almashinuvidagi ishtiroki haqida bilish juda muhim ahamiyat kasb etadi. Chunki bu orqali radionuklidning organizmga ta'sir mexanizmini tushunish, ma'lum bir nurlanish uchun kritik organni aniqlash,  kritik organning nurlanish darajasini baholash va nurlanishdan zararlanish bo`yicha yakuniy xulosalarni chiqarish mumkin. </a:t>
            </a:r>
            <a:endParaRPr/>
          </a:p>
          <a:p>
            <a:pPr indent="0" lvl="0" marL="0" rtl="0" algn="l">
              <a:spcBef>
                <a:spcPts val="1200"/>
              </a:spcBef>
              <a:spcAft>
                <a:spcPts val="1200"/>
              </a:spcAft>
              <a:buNone/>
            </a:pPr>
            <a:r>
              <a:rPr lang="en"/>
              <a:t>Radioaktiv moddalarning organizmdagi taqsimoti turlicha bo`lishi mumkin. Bir turdagi elementning radioaktiv va stabil izotoplari bir xil kimyoviy va fizik xossalarga ega bo`lgan holda, organizmda deyarli bir xil ko`rinishda taqsimlanadi.  Biroq ba'zi radionuklidlar barcha organ va to`qimalarda bir tekis taqsimlansa, ayrimlari ma'lum bir organdagina to`planadi. </a:t>
            </a:r>
            <a:endParaRPr/>
          </a:p>
        </p:txBody>
      </p:sp>
      <p:sp>
        <p:nvSpPr>
          <p:cNvPr id="62" name="Google Shape;62;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Kritik organ tushunchasi</a:t>
            </a:r>
            <a:endParaRPr/>
          </a:p>
        </p:txBody>
      </p:sp>
      <p:sp>
        <p:nvSpPr>
          <p:cNvPr id="68" name="Google Shape;68;p15"/>
          <p:cNvSpPr txBox="1"/>
          <p:nvPr>
            <p:ph idx="1" type="body"/>
          </p:nvPr>
        </p:nvSpPr>
        <p:spPr>
          <a:xfrm>
            <a:off x="311700" y="1152475"/>
            <a:ext cx="7558500" cy="3552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Aniq bir turdagi radionuklid to‘planadigan organ kritik organ deb ataladi. Bu organ nurlanishga uchrashi ehtimoli eng katta bo‘lgani uchun shunday nomlangan. </a:t>
            </a:r>
            <a:endParaRPr/>
          </a:p>
        </p:txBody>
      </p:sp>
      <p:sp>
        <p:nvSpPr>
          <p:cNvPr id="69" name="Google Shape;6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Radionuklidlarning toifalanishi</a:t>
            </a:r>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en"/>
              <a:t>1. osteotrop radionuklidlar - </a:t>
            </a:r>
            <a:r>
              <a:rPr baseline="30000" lang="en"/>
              <a:t>32</a:t>
            </a:r>
            <a:r>
              <a:rPr lang="en"/>
              <a:t>P, </a:t>
            </a:r>
            <a:r>
              <a:rPr baseline="30000" lang="en"/>
              <a:t>45</a:t>
            </a:r>
            <a:r>
              <a:rPr lang="en"/>
              <a:t>Ca, </a:t>
            </a:r>
            <a:r>
              <a:rPr baseline="30000" lang="en"/>
              <a:t>90</a:t>
            </a:r>
            <a:r>
              <a:rPr lang="en"/>
              <a:t>Sr, </a:t>
            </a:r>
            <a:r>
              <a:rPr baseline="30000" lang="en"/>
              <a:t>90</a:t>
            </a:r>
            <a:r>
              <a:rPr lang="en"/>
              <a:t>Y, </a:t>
            </a:r>
            <a:r>
              <a:rPr baseline="30000" lang="en"/>
              <a:t>95</a:t>
            </a:r>
            <a:r>
              <a:rPr lang="en"/>
              <a:t>Zr, </a:t>
            </a:r>
            <a:r>
              <a:rPr baseline="30000" lang="en"/>
              <a:t>226</a:t>
            </a:r>
            <a:r>
              <a:rPr lang="en"/>
              <a:t>Ra, </a:t>
            </a:r>
            <a:r>
              <a:rPr baseline="30000" lang="en"/>
              <a:t>238</a:t>
            </a:r>
            <a:r>
              <a:rPr lang="en"/>
              <a:t>U, </a:t>
            </a:r>
            <a:r>
              <a:rPr baseline="30000" lang="en"/>
              <a:t>239</a:t>
            </a:r>
            <a:r>
              <a:rPr lang="en"/>
              <a:t>Pu ( suyaklarda to’planadigan radionuklidlar)</a:t>
            </a:r>
            <a:endParaRPr/>
          </a:p>
          <a:p>
            <a:pPr indent="0" lvl="0" marL="0" rtl="0" algn="l">
              <a:spcBef>
                <a:spcPts val="1200"/>
              </a:spcBef>
              <a:spcAft>
                <a:spcPts val="0"/>
              </a:spcAft>
              <a:buClr>
                <a:schemeClr val="dk1"/>
              </a:buClr>
              <a:buSzPts val="1100"/>
              <a:buFont typeface="Arial"/>
              <a:buNone/>
            </a:pPr>
            <a:r>
              <a:rPr lang="en"/>
              <a:t>2. retikulo-endotelial to‘qimalar va organlarda to‘planuvchi radionuklidlar - </a:t>
            </a:r>
            <a:r>
              <a:rPr baseline="30000" lang="en"/>
              <a:t>140</a:t>
            </a:r>
            <a:r>
              <a:rPr lang="en"/>
              <a:t>La, </a:t>
            </a:r>
            <a:r>
              <a:rPr baseline="30000" lang="en"/>
              <a:t>144</a:t>
            </a:r>
            <a:r>
              <a:rPr lang="en"/>
              <a:t>Ce, </a:t>
            </a:r>
            <a:r>
              <a:rPr baseline="30000" lang="en"/>
              <a:t>147</a:t>
            </a:r>
            <a:r>
              <a:rPr lang="en"/>
              <a:t>Pm, </a:t>
            </a:r>
            <a:r>
              <a:rPr baseline="30000" lang="en"/>
              <a:t>227</a:t>
            </a:r>
            <a:r>
              <a:rPr lang="en"/>
              <a:t>Ac, </a:t>
            </a:r>
            <a:r>
              <a:rPr baseline="30000" lang="en"/>
              <a:t>239</a:t>
            </a:r>
            <a:r>
              <a:rPr lang="en"/>
              <a:t>Th, </a:t>
            </a:r>
            <a:r>
              <a:rPr baseline="30000" lang="en"/>
              <a:t>239</a:t>
            </a:r>
            <a:r>
              <a:rPr lang="en"/>
              <a:t>Pu (nitratlar)</a:t>
            </a:r>
            <a:endParaRPr/>
          </a:p>
          <a:p>
            <a:pPr indent="0" lvl="0" marL="0" rtl="0" algn="l">
              <a:spcBef>
                <a:spcPts val="1200"/>
              </a:spcBef>
              <a:spcAft>
                <a:spcPts val="0"/>
              </a:spcAft>
              <a:buNone/>
            </a:pPr>
            <a:r>
              <a:rPr lang="en"/>
              <a:t>3. moddalar almashinuvida alohida rol o‘ynaydigan va ma’lum organlardagina to‘planadigan radionuklidlar - </a:t>
            </a:r>
            <a:r>
              <a:rPr baseline="30000" lang="en"/>
              <a:t>131</a:t>
            </a:r>
            <a:r>
              <a:rPr lang="en"/>
              <a:t>I - qalqonsimon bezda, </a:t>
            </a:r>
            <a:r>
              <a:rPr baseline="30000" lang="en"/>
              <a:t>59</a:t>
            </a:r>
            <a:r>
              <a:rPr lang="en"/>
              <a:t>Fe - eritrositlarda, </a:t>
            </a:r>
            <a:r>
              <a:rPr baseline="30000" lang="en"/>
              <a:t>65</a:t>
            </a:r>
            <a:r>
              <a:rPr lang="en"/>
              <a:t>Zn - oshqozonosti bezida, </a:t>
            </a:r>
            <a:r>
              <a:rPr baseline="30000" lang="en"/>
              <a:t>99</a:t>
            </a:r>
            <a:r>
              <a:rPr lang="en"/>
              <a:t>Mo - ko‘z qorachig’ida</a:t>
            </a:r>
            <a:endParaRPr/>
          </a:p>
          <a:p>
            <a:pPr indent="0" lvl="0" marL="0" rtl="0" algn="l">
              <a:spcBef>
                <a:spcPts val="1200"/>
              </a:spcBef>
              <a:spcAft>
                <a:spcPts val="1200"/>
              </a:spcAft>
              <a:buNone/>
            </a:pPr>
            <a:r>
              <a:rPr lang="en"/>
              <a:t>4. barcha organlar va to‘qimalarda tekis taqsimlanuvchi radionuklidlar - </a:t>
            </a:r>
            <a:r>
              <a:rPr baseline="30000" lang="en"/>
              <a:t>3</a:t>
            </a:r>
            <a:r>
              <a:rPr lang="en"/>
              <a:t>H, </a:t>
            </a:r>
            <a:r>
              <a:rPr baseline="30000" lang="en"/>
              <a:t>40</a:t>
            </a:r>
            <a:r>
              <a:rPr lang="en"/>
              <a:t>K, </a:t>
            </a:r>
            <a:r>
              <a:rPr baseline="30000" lang="en"/>
              <a:t>86</a:t>
            </a:r>
            <a:r>
              <a:rPr lang="en"/>
              <a:t>Rb, </a:t>
            </a:r>
            <a:r>
              <a:rPr baseline="30000" lang="en"/>
              <a:t>95</a:t>
            </a:r>
            <a:r>
              <a:rPr lang="en"/>
              <a:t>Nb, </a:t>
            </a:r>
            <a:r>
              <a:rPr baseline="30000" lang="en"/>
              <a:t>106</a:t>
            </a:r>
            <a:r>
              <a:rPr lang="en"/>
              <a:t>Ru, </a:t>
            </a:r>
            <a:r>
              <a:rPr baseline="30000" lang="en"/>
              <a:t>137</a:t>
            </a:r>
            <a:r>
              <a:rPr lang="en"/>
              <a:t>Cs</a:t>
            </a:r>
            <a:endParaRPr/>
          </a:p>
        </p:txBody>
      </p:sp>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Radon-222</a:t>
            </a:r>
            <a:endParaRPr/>
          </a:p>
        </p:txBody>
      </p:sp>
      <p:sp>
        <p:nvSpPr>
          <p:cNvPr id="82" name="Google Shape;82;p17"/>
          <p:cNvSpPr txBox="1"/>
          <p:nvPr>
            <p:ph idx="1" type="body"/>
          </p:nvPr>
        </p:nvSpPr>
        <p:spPr>
          <a:xfrm>
            <a:off x="311700" y="984200"/>
            <a:ext cx="5591700" cy="38955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1200"/>
              </a:spcAft>
              <a:buNone/>
            </a:pPr>
            <a:r>
              <a:rPr lang="en"/>
              <a:t>Radon tuproq g‘ovaklaridan va tog‘ jinslaridagi mikro yoriqlardan ajralib chiqib, havo bilan aralashadi. Ayniqsa, yopiq binolarda (podval, birinchi qavat, shamollatilishi yomon xonalar) radon konsentratsiyasi ortishi mumkin. Bunda bino poydevoridagi yoriqlar, kommunikatsiya quvurlari atrofidagi bo‘shliqlar, binoning ”havo tortishi” (bosimlar farqi tufayli yuzaga keladi) va mavsumiy omillar (qishda derazalar yopiq bo‘lishi) muhim rol o‘ynaydi. Radonning o‘zi inert gaz bo‘lgani uchun nafas bilan kirib-chiqishi mumkin, biroq uning radiologik xavfi ko‘p hollarda radon yemirilishidan hosil bo‘ladigan qisqa yashovchi natijaviy izotoplar (masalan, poloniy va qo‘rg‘oshin izotoplari) bilan bog‘liq bo‘ladi. Bu mahsulotlar aerozollarga yopishib, nafas yo‘llari va o‘pkada cho‘kadi. Natijada o‘pka epiteliy hujayralari yuqori ionlashtiruvchi α-nurlanish ta’siriga uchraydi. </a:t>
            </a:r>
            <a:endParaRPr/>
          </a:p>
        </p:txBody>
      </p:sp>
      <p:pic>
        <p:nvPicPr>
          <p:cNvPr id="83" name="Google Shape;83;p17" title="radon.jpg"/>
          <p:cNvPicPr preferRelativeResize="0"/>
          <p:nvPr/>
        </p:nvPicPr>
        <p:blipFill>
          <a:blip r:embed="rId3">
            <a:alphaModFix/>
          </a:blip>
          <a:stretch>
            <a:fillRect/>
          </a:stretch>
        </p:blipFill>
        <p:spPr>
          <a:xfrm>
            <a:off x="6142750" y="937925"/>
            <a:ext cx="2470200" cy="3820974"/>
          </a:xfrm>
          <a:prstGeom prst="rect">
            <a:avLst/>
          </a:prstGeom>
          <a:noFill/>
          <a:ln>
            <a:noFill/>
          </a:ln>
        </p:spPr>
      </p:pic>
      <p:sp>
        <p:nvSpPr>
          <p:cNvPr id="84" name="Google Shape;84;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Tritiy (</a:t>
            </a:r>
            <a:r>
              <a:rPr baseline="-25000" lang="en"/>
              <a:t>1</a:t>
            </a:r>
            <a:r>
              <a:rPr baseline="30000" lang="en"/>
              <a:t>3</a:t>
            </a:r>
            <a:r>
              <a:rPr lang="en"/>
              <a:t>H) </a:t>
            </a:r>
            <a:endParaRPr/>
          </a:p>
        </p:txBody>
      </p:sp>
      <p:sp>
        <p:nvSpPr>
          <p:cNvPr id="90" name="Google Shape;90;p18"/>
          <p:cNvSpPr txBox="1"/>
          <p:nvPr>
            <p:ph idx="1" type="body"/>
          </p:nvPr>
        </p:nvSpPr>
        <p:spPr>
          <a:xfrm>
            <a:off x="61750" y="1017725"/>
            <a:ext cx="8274300" cy="3957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Clr>
                <a:schemeClr val="dk1"/>
              </a:buClr>
              <a:buSzPts val="1100"/>
              <a:buFont typeface="Arial"/>
              <a:buNone/>
            </a:pPr>
            <a:r>
              <a:rPr lang="en"/>
              <a:t>Radionuklidning organizmga tushish yo’llari orasida eng ko’p tarqalgani bu ingalyatsion, oshqozon-ichak trakti va teri hisoblanadi. Tritiyning nafas orqali va teri teshikchalari orqali tanaga kirgan miqdori ulushi umumiy dozaning 15-20% qismini tashkil qiladi. Oziq-ovqat mahsulotlari va ichimlik suvi orqali 80-85% qismi organizmga kiradi. </a:t>
            </a:r>
            <a:endParaRPr/>
          </a:p>
          <a:p>
            <a:pPr indent="0" lvl="0" marL="0" rtl="0" algn="l">
              <a:spcBef>
                <a:spcPts val="1200"/>
              </a:spcBef>
              <a:spcAft>
                <a:spcPts val="1200"/>
              </a:spcAft>
              <a:buNone/>
            </a:pPr>
            <a:r>
              <a:rPr lang="en"/>
              <a:t>Tritiy konsentratsiyasi 1.85-18.5x10</a:t>
            </a:r>
            <a:r>
              <a:rPr baseline="30000" lang="en"/>
              <a:t>4</a:t>
            </a:r>
            <a:r>
              <a:rPr lang="en"/>
              <a:t> Bq/l bo’lgan havo orqali 1.5-60 minut davomida nafas olgan ko’ngillilar qoni tekshirilganda, 98-99% miqdordagi tritiyli suv (HTO) bugi nafas yo’llari orqali qonga so’rilishi aniqlandi. Nafas chiqarilganda atigi 1-2% miqdorda HTO tashqariga chiqib ketar ekan. Individual himoya vositalaridan foydalanmagan uchta ko’ngilli shaxsda tritiyning organizmga kirish tezligi 54.76x10</a:t>
            </a:r>
            <a:r>
              <a:rPr baseline="30000" lang="en"/>
              <a:t>4</a:t>
            </a:r>
            <a:r>
              <a:rPr lang="en"/>
              <a:t>, 54.76x10</a:t>
            </a:r>
            <a:r>
              <a:rPr baseline="30000" lang="en"/>
              <a:t>4</a:t>
            </a:r>
            <a:r>
              <a:rPr lang="en"/>
              <a:t>, 66.23x10</a:t>
            </a:r>
            <a:r>
              <a:rPr baseline="30000" lang="en"/>
              <a:t>4</a:t>
            </a:r>
            <a:r>
              <a:rPr lang="en"/>
              <a:t> Bq/min ga teng ekanligi aniqlangan. Bunda tritiyning havodagi konsentratsiyasi 3.7x10</a:t>
            </a:r>
            <a:r>
              <a:rPr baseline="30000" lang="en"/>
              <a:t>4 </a:t>
            </a:r>
            <a:r>
              <a:rPr lang="en"/>
              <a:t>Bq/l bo’lgan. </a:t>
            </a:r>
            <a:endParaRPr/>
          </a:p>
        </p:txBody>
      </p:sp>
      <p:sp>
        <p:nvSpPr>
          <p:cNvPr id="91" name="Google Shape;91;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Uglerod-14</a:t>
            </a:r>
            <a:endParaRPr/>
          </a:p>
        </p:txBody>
      </p:sp>
      <p:sp>
        <p:nvSpPr>
          <p:cNvPr id="97" name="Google Shape;97;p19"/>
          <p:cNvSpPr txBox="1"/>
          <p:nvPr>
            <p:ph idx="1" type="body"/>
          </p:nvPr>
        </p:nvSpPr>
        <p:spPr>
          <a:xfrm>
            <a:off x="418225" y="1152475"/>
            <a:ext cx="8701200" cy="3591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Uglerod-14 izotopi tabiatda ikkilamchi kosmik neytronlarning atmosfera tarkibidagi azot yadrolari bilan to‘qnashishi natijasida hosil bo‘ladi: </a:t>
            </a:r>
            <a:r>
              <a:rPr baseline="30000" lang="en"/>
              <a:t>14</a:t>
            </a:r>
            <a:r>
              <a:rPr lang="en"/>
              <a:t>N(n, p)</a:t>
            </a:r>
            <a:r>
              <a:rPr baseline="30000" lang="en"/>
              <a:t>14</a:t>
            </a:r>
            <a:r>
              <a:rPr lang="en"/>
              <a:t>C. Kosmogen </a:t>
            </a:r>
            <a:r>
              <a:rPr baseline="30000" lang="en"/>
              <a:t>14</a:t>
            </a:r>
            <a:r>
              <a:rPr lang="en"/>
              <a:t>C ning biosferadagi umumiy miqdori 8.5 EBq miqdorida baholanadi. Bunda stratosferada 0.3%, troposferada 1.6%, Yer sirtida 4%, okeanlar tubida 92% va boshqa yerlarda 2.2% miqdorda tarqalgan. Uglerod-14 izotopi tashqi muhitda juda yaxshi harakatchanlikka ega bo‘lib, hosil bo‘lgan joyiga nisbatan uzoq masofalargacha yetib borishi mumkin. Shuningdek, oksidlanib </a:t>
            </a:r>
            <a:r>
              <a:rPr baseline="30000" lang="en"/>
              <a:t>14</a:t>
            </a:r>
            <a:r>
              <a:rPr lang="en"/>
              <a:t>CO</a:t>
            </a:r>
            <a:r>
              <a:rPr baseline="-25000" lang="en"/>
              <a:t>2</a:t>
            </a:r>
            <a:r>
              <a:rPr lang="en"/>
              <a:t> ko‘rinishida ozuqa zanjiriga qo‘shilib oladi. Fotosintez jarayonida ham ishtirok etadi. Asosan oziq ovqat tarkibida inson organizmiga kiradi. Inson tanasidagi </a:t>
            </a:r>
            <a:r>
              <a:rPr baseline="30000" lang="en"/>
              <a:t>14</a:t>
            </a:r>
            <a:r>
              <a:rPr lang="en"/>
              <a:t>C ning umumiy miqdori 4 kBq ni tashkil etadi.</a:t>
            </a:r>
            <a:endParaRPr/>
          </a:p>
        </p:txBody>
      </p:sp>
      <p:sp>
        <p:nvSpPr>
          <p:cNvPr id="98" name="Google Shape;98;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Yod-121</a:t>
            </a:r>
            <a:endParaRPr/>
          </a:p>
        </p:txBody>
      </p:sp>
      <p:sp>
        <p:nvSpPr>
          <p:cNvPr id="104" name="Google Shape;104;p20"/>
          <p:cNvSpPr txBox="1"/>
          <p:nvPr>
            <p:ph idx="1" type="body"/>
          </p:nvPr>
        </p:nvSpPr>
        <p:spPr>
          <a:xfrm>
            <a:off x="494275" y="1152475"/>
            <a:ext cx="8566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aseline="30000" lang="en"/>
              <a:t>131</a:t>
            </a:r>
            <a:r>
              <a:rPr lang="en"/>
              <a:t>I moddalar almashinuvida alohida rol o‘ynaydi va kritik organ – qalqonsimon bezda to‘planadi. Bu holat yodning fiziologik funksiyasi bilan bog‘liq: qalqonsimon bez gormon sintezi uchun yodni faol ravishda ushlab qoladi. Shuning uchun </a:t>
            </a:r>
            <a:r>
              <a:rPr baseline="30000" lang="en"/>
              <a:t>131</a:t>
            </a:r>
            <a:r>
              <a:rPr lang="en"/>
              <a:t>I atrof-muhitga tushganida (energetik avariya holatlari, ayrim texnologik chiqarishlar, yoki tibbiy manbalar bilan bog‘liq holatlar), inson organizmida aynan qalqonsimon bez dozasi asosiy radiologik ko‘rsatkichga aylanadi.</a:t>
            </a:r>
            <a:endParaRPr/>
          </a:p>
        </p:txBody>
      </p:sp>
      <p:sp>
        <p:nvSpPr>
          <p:cNvPr id="105" name="Google Shape;105;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266375" y="2534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Seziy-137</a:t>
            </a:r>
            <a:endParaRPr/>
          </a:p>
        </p:txBody>
      </p:sp>
      <p:sp>
        <p:nvSpPr>
          <p:cNvPr id="111" name="Google Shape;111;p21"/>
          <p:cNvSpPr txBox="1"/>
          <p:nvPr>
            <p:ph idx="1" type="body"/>
          </p:nvPr>
        </p:nvSpPr>
        <p:spPr>
          <a:xfrm>
            <a:off x="399225" y="1181500"/>
            <a:ext cx="8610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Seziy-137 yadro bo‘linish mahsuloti bo‘lib, yarim yemirilish davri T</a:t>
            </a:r>
            <a:r>
              <a:rPr baseline="-25000" lang="en"/>
              <a:t>1/2</a:t>
            </a:r>
            <a:r>
              <a:rPr lang="en"/>
              <a:t> ≈ 30 yil atrofida. Demak, u atrof-muhitda ko‘p yillar davomida saqlanib qolishi mumkin. </a:t>
            </a:r>
            <a:r>
              <a:rPr baseline="30000" lang="en"/>
              <a:t>137</a:t>
            </a:r>
            <a:r>
              <a:rPr lang="en"/>
              <a:t>Cs ning ekologik xususiyati uning kimyoviy jihatdan kaliyga o‘xshashligidir: shu sababli u o‘simliklar tomonidan qisman o‘zlashtiriladi, keyin esa oziq-ovqat zanjiri orqali hayvon va inson organizmiga o‘tishi mumkin. </a:t>
            </a:r>
            <a:endParaRPr/>
          </a:p>
        </p:txBody>
      </p:sp>
      <p:sp>
        <p:nvSpPr>
          <p:cNvPr id="112" name="Google Shape;112;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