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sldIdLst>
    <p:sldId id="256" r:id="rId3"/>
    <p:sldId id="258" r:id="rId4"/>
    <p:sldId id="259" r:id="rId5"/>
    <p:sldId id="277" r:id="rId6"/>
    <p:sldId id="260" r:id="rId7"/>
    <p:sldId id="267" r:id="rId8"/>
    <p:sldId id="269" r:id="rId9"/>
    <p:sldId id="261" r:id="rId10"/>
    <p:sldId id="278" r:id="rId11"/>
    <p:sldId id="262" r:id="rId12"/>
    <p:sldId id="279" r:id="rId13"/>
    <p:sldId id="263" r:id="rId14"/>
    <p:sldId id="264" r:id="rId15"/>
    <p:sldId id="280" r:id="rId16"/>
    <p:sldId id="265" r:id="rId17"/>
    <p:sldId id="281" r:id="rId18"/>
    <p:sldId id="266" r:id="rId19"/>
    <p:sldId id="282" r:id="rId20"/>
    <p:sldId id="271" r:id="rId21"/>
    <p:sldId id="268" r:id="rId22"/>
    <p:sldId id="283" r:id="rId23"/>
    <p:sldId id="272" r:id="rId24"/>
    <p:sldId id="273" r:id="rId25"/>
    <p:sldId id="270" r:id="rId26"/>
    <p:sldId id="274" r:id="rId27"/>
    <p:sldId id="284" r:id="rId28"/>
    <p:sldId id="275" r:id="rId29"/>
    <p:sldId id="276" r:id="rId30"/>
    <p:sldId id="285" r:id="rId31"/>
    <p:sldId id="286" r:id="rId32"/>
    <p:sldId id="287" r:id="rId33"/>
    <p:sldId id="288" r:id="rId34"/>
    <p:sldId id="289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73" d="100"/>
          <a:sy n="73" d="100"/>
        </p:scale>
        <p:origin x="132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348" y="214290"/>
            <a:ext cx="7772400" cy="1470025"/>
          </a:xfr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728" y="178592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AF74E-50D2-498C-93A6-338FD8FBD707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EBE45-77DC-491E-93E3-006FE92EB9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AF74E-50D2-498C-93A6-338FD8FBD707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EBE45-77DC-491E-93E3-006FE92EB9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AF74E-50D2-498C-93A6-338FD8FBD707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EBE45-77DC-491E-93E3-006FE92EB9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AF74E-50D2-498C-93A6-338FD8FBD707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EBE45-77DC-491E-93E3-006FE92EB9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AF74E-50D2-498C-93A6-338FD8FBD707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EBE45-77DC-491E-93E3-006FE92EB9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AF74E-50D2-498C-93A6-338FD8FBD707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EBE45-77DC-491E-93E3-006FE92EB9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AF74E-50D2-498C-93A6-338FD8FBD707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EBE45-77DC-491E-93E3-006FE92EB9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AF74E-50D2-498C-93A6-338FD8FBD707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EBE45-77DC-491E-93E3-006FE92EB9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AF74E-50D2-498C-93A6-338FD8FBD707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EBE45-77DC-491E-93E3-006FE92EB9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AF74E-50D2-498C-93A6-338FD8FBD707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EBE45-77DC-491E-93E3-006FE92EB9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AF74E-50D2-498C-93A6-338FD8FBD707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EBE45-77DC-491E-93E3-006FE92EB9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solidFill>
            <a:srgbClr val="CC6600">
              <a:alpha val="14902"/>
            </a:srgb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AF74E-50D2-498C-93A6-338FD8FBD707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EBE45-77DC-491E-93E3-006FE92EB96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FFCC99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FFCC99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CC99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FFCC99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FFCC9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Mikrobiologiya</a:t>
            </a:r>
            <a:r>
              <a:rPr lang="en-US" dirty="0" smtClean="0"/>
              <a:t> </a:t>
            </a:r>
            <a:r>
              <a:rPr lang="en-US" dirty="0" err="1" smtClean="0"/>
              <a:t>mustaqil</a:t>
            </a:r>
            <a:r>
              <a:rPr lang="en-US" dirty="0" smtClean="0"/>
              <a:t> </a:t>
            </a:r>
            <a:r>
              <a:rPr lang="en-US" dirty="0" err="1" smtClean="0"/>
              <a:t>ish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Termiz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iqtisodiyot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servis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universiteti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tibbiyot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fakulteti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davolash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ishi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24-15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guruh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talabasi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Xushboqov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Shohruhning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Mikrobiologiya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mustaqil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ishi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Endogen </a:t>
            </a:r>
            <a:r>
              <a:rPr lang="en-A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protozoalar</a:t>
            </a:r>
            <a:r>
              <a:rPr lang="en-A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A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ularning</a:t>
            </a:r>
            <a:r>
              <a:rPr lang="en-A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kasalliklari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25144"/>
          </a:xfrm>
        </p:spPr>
        <p:txBody>
          <a:bodyPr>
            <a:normAutofit fontScale="77500" lnSpcReduction="20000"/>
          </a:bodyPr>
          <a:lstStyle/>
          <a:p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Sarkodinalar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Sarcodina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A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sinfi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Amebiaz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Entamoeba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histolytica</a:t>
            </a:r>
            <a:r>
              <a:rPr lang="en-A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Yuqish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Fekalno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-oral (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tsista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orqali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Lokalizatsiya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Yo'g'on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ichak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jigar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absess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Shakllari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Ichak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amebiazi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jigar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amebiazi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Tarqalish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Tropik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subtropik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mintaqalar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925144"/>
          </a:xfrm>
        </p:spPr>
        <p:txBody>
          <a:bodyPr>
            <a:normAutofit fontScale="77500" lnSpcReduction="20000"/>
          </a:bodyPr>
          <a:lstStyle/>
          <a:p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Kinetoplastidlar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Kinetoplastida</a:t>
            </a:r>
            <a:r>
              <a:rPr lang="en-A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Leyshmaniyoz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Leishmania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turlari</a:t>
            </a:r>
            <a:r>
              <a:rPr lang="en-A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Teri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leyshmaniyozi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Bolilik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Leishmania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tropica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shahar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shakli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Leishmania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major 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sahro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shakli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Yuqish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Moskitlar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Phlebotomus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chaqishi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Lokalizatsiya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Teri</a:t>
            </a: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Tarqalish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O'rta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Osiyo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Yaqin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Sharq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Osiyo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0287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0"/>
            <a:ext cx="8208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134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Endogen </a:t>
            </a:r>
            <a:r>
              <a:rPr lang="en-A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protozoalar</a:t>
            </a:r>
            <a:r>
              <a:rPr lang="en-A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A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ularning</a:t>
            </a:r>
            <a:r>
              <a:rPr lang="en-A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kasalliklari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069160"/>
          </a:xfrm>
        </p:spPr>
        <p:txBody>
          <a:bodyPr>
            <a:normAutofit fontScale="70000" lnSpcReduction="20000"/>
          </a:bodyPr>
          <a:lstStyle/>
          <a:p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Ichki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organlar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leyshmaniyozi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(Kala-azar):</a:t>
            </a: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Leishmania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donovani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Lokalizatsiya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Jigar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taloq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suyak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iligi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Simptomlar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Isitma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gepatosplenomegaliya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anemiya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Trypanosomozlar</a:t>
            </a:r>
            <a:r>
              <a:rPr lang="en-A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Afrika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trypanosomozi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Uyqu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kasalligi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Trypanosoma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brucei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gambiense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G'arbiy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Afrika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Trypanosoma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brucei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rhodesiense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Sharqiy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Afrika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Yuqish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Tsetse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chivinlari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Glossina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Lokalizatsiya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Qon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limfa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miya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069160"/>
          </a:xfrm>
        </p:spPr>
        <p:txBody>
          <a:bodyPr>
            <a:noAutofit/>
          </a:bodyPr>
          <a:lstStyle/>
          <a:p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Amerika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trypanosomozi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(Chagas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kasalligi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  <a:p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Trypanosoma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cruzi</a:t>
            </a:r>
            <a:endParaRPr lang="en-A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Yuqish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Triatomin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hasharotlar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o'pish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hasharotlar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Lokalizatsiya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Yurak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ovqat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hazm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tizimi</a:t>
            </a:r>
            <a:endParaRPr lang="en-A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Trematodlar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So'rg'ichli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qurtlar</a:t>
            </a:r>
            <a:r>
              <a:rPr lang="en-A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A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Shistozomiyoz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Schistosoma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turlari</a:t>
            </a:r>
            <a:r>
              <a:rPr lang="en-A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A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Schistosoma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haematobium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siydik-jinsiy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trakt</a:t>
            </a:r>
            <a:endParaRPr lang="en-A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Schistosoma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mansoni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ichak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shakli</a:t>
            </a:r>
            <a:endParaRPr lang="en-A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Schistosoma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japonicum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Osiyo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shakli</a:t>
            </a:r>
            <a:endParaRPr lang="en-A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Yuqish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Suv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orqali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serkari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teri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orqali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kirib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boradi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Lokalizatsiya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Qon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tomirlari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siydik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pufagi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ichak</a:t>
            </a:r>
            <a:endParaRPr lang="en-A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Tarqalish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Afrika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Janubiy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Amerika,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Osiyo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47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Endogen </a:t>
            </a:r>
            <a:r>
              <a:rPr lang="en-A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protozoalar</a:t>
            </a:r>
            <a:r>
              <a:rPr lang="en-A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A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ularning</a:t>
            </a:r>
            <a:r>
              <a:rPr lang="en-A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kasalliklari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25144"/>
          </a:xfrm>
        </p:spPr>
        <p:txBody>
          <a:bodyPr>
            <a:normAutofit fontScale="77500" lnSpcReduction="20000"/>
          </a:bodyPr>
          <a:lstStyle/>
          <a:p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Opistorxoz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Opisthorchis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felineus</a:t>
            </a:r>
            <a:r>
              <a:rPr lang="en-A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Yuqish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Xom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yoki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yetarli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pishirilmagan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baliq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Lokalizatsiya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O't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yo'llari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jigar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oshqozon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bezi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Tarqalish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Rossiya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Qozog'iston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Ukraina</a:t>
            </a:r>
            <a:endParaRPr lang="en-A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Paragonimiaz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Paragonimus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westermani</a:t>
            </a:r>
            <a:r>
              <a:rPr lang="en-A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Yuqish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Xom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yoki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yetarli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pishirilmagan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qisqichbaqalar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Lokalizatsiya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O'pka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Simptomlar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Yo'tal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qonli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balg'am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925144"/>
          </a:xfrm>
        </p:spPr>
        <p:txBody>
          <a:bodyPr>
            <a:noAutofit/>
          </a:bodyPr>
          <a:lstStyle/>
          <a:p>
            <a:r>
              <a:rPr lang="en-A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Sestodlar</a:t>
            </a:r>
            <a:r>
              <a:rPr lang="en-A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Lentli</a:t>
            </a:r>
            <a:r>
              <a:rPr lang="en-A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qurtlar</a:t>
            </a:r>
            <a:r>
              <a:rPr lang="en-A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A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Teniarinkhoz</a:t>
            </a:r>
            <a:r>
              <a:rPr lang="en-A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A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Taeniarhynchus</a:t>
            </a:r>
            <a:r>
              <a:rPr lang="en-A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saginatus</a:t>
            </a:r>
            <a:r>
              <a:rPr lang="en-A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r>
              <a:rPr lang="en-A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lentasi</a:t>
            </a:r>
            <a:r>
              <a:rPr lang="en-A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lang="en-A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Yuqish</a:t>
            </a:r>
            <a:r>
              <a:rPr lang="en-A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r>
              <a:rPr lang="en-A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go'shtidagi</a:t>
            </a:r>
            <a:r>
              <a:rPr lang="en-A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finn</a:t>
            </a:r>
            <a:r>
              <a:rPr lang="en-A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Cysticercus</a:t>
            </a:r>
            <a:r>
              <a:rPr lang="en-A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bovis</a:t>
            </a:r>
            <a:r>
              <a:rPr lang="en-A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A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Lokalizatsiya</a:t>
            </a:r>
            <a:r>
              <a:rPr lang="en-A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Ingichka</a:t>
            </a:r>
            <a:r>
              <a:rPr lang="en-A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ichak</a:t>
            </a:r>
            <a:r>
              <a:rPr lang="en-A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voyaga</a:t>
            </a:r>
            <a:r>
              <a:rPr lang="en-A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yetgan</a:t>
            </a:r>
            <a:r>
              <a:rPr lang="en-A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shakl</a:t>
            </a:r>
            <a:r>
              <a:rPr lang="en-A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A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Uzunligi</a:t>
            </a:r>
            <a:r>
              <a:rPr lang="en-A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4-12 </a:t>
            </a:r>
            <a:r>
              <a:rPr lang="en-A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metr</a:t>
            </a:r>
            <a:endParaRPr lang="en-A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Tenioz</a:t>
            </a:r>
            <a:r>
              <a:rPr lang="en-A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A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Taenia</a:t>
            </a:r>
            <a:r>
              <a:rPr lang="en-A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solium</a:t>
            </a:r>
            <a:r>
              <a:rPr lang="en-A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Cho'chqa</a:t>
            </a:r>
            <a:r>
              <a:rPr lang="en-A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lentasi</a:t>
            </a:r>
            <a:r>
              <a:rPr lang="en-A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lang="en-A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Yuqish</a:t>
            </a:r>
            <a:r>
              <a:rPr lang="en-A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Cho'chqa</a:t>
            </a:r>
            <a:r>
              <a:rPr lang="en-A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go'shtidagi</a:t>
            </a:r>
            <a:r>
              <a:rPr lang="en-A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finn</a:t>
            </a:r>
            <a:endParaRPr lang="en-A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Lokalizatsiya</a:t>
            </a:r>
            <a:r>
              <a:rPr lang="en-A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Ingichka</a:t>
            </a:r>
            <a:r>
              <a:rPr lang="en-A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ichak</a:t>
            </a:r>
            <a:endParaRPr lang="en-A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Xavfi</a:t>
            </a:r>
            <a:r>
              <a:rPr lang="en-A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Tsistitserkoz</a:t>
            </a:r>
            <a:r>
              <a:rPr lang="en-A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rivojlanishi</a:t>
            </a:r>
            <a:endParaRPr lang="en-A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163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6632"/>
            <a:ext cx="8399251" cy="659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185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Endogen </a:t>
            </a:r>
            <a:r>
              <a:rPr lang="en-A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protozoalar</a:t>
            </a:r>
            <a:r>
              <a:rPr lang="en-A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A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ularning</a:t>
            </a:r>
            <a:r>
              <a:rPr lang="en-A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kasalliklari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97152"/>
          </a:xfrm>
        </p:spPr>
        <p:txBody>
          <a:bodyPr>
            <a:normAutofit fontScale="70000" lnSpcReduction="20000"/>
          </a:bodyPr>
          <a:lstStyle/>
          <a:p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Tsistitserkoz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Cysticercus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cellulosae</a:t>
            </a:r>
            <a:r>
              <a:rPr lang="en-A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Sabab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Taenia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solium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tuxumlari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bilan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yuqish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Lokalizatsiya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Miya,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ko'z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mushaklar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osti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Simptomlar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Epilepsiya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bosh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og'riqlari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ko'rish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buzilishi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Echinokokkoz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Echinococcus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granulosus</a:t>
            </a:r>
            <a:r>
              <a:rPr lang="en-A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Yuqish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Itlar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axlati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bilan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onkosferalar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Lokalizatsiya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Jigar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(70%),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o'pka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(20%),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boshqa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organlar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(10%)</a:t>
            </a: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Shakli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Gidatid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kista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suyuqlikka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to'la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kista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Tarqalish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Chorvachilik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hududlari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997152"/>
          </a:xfrm>
        </p:spPr>
        <p:txBody>
          <a:bodyPr>
            <a:noAutofit/>
          </a:bodyPr>
          <a:lstStyle/>
          <a:p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Alveokokkoz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Echinococcus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multilocularis</a:t>
            </a:r>
            <a:r>
              <a:rPr lang="en-A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A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Yuqish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Tulki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axlati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orqali</a:t>
            </a:r>
            <a:endParaRPr lang="en-A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Lokalizatsiya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Jigar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o'simtaga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o'xshash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o'sish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Xavfi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Saraton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kabi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tarqalishi</a:t>
            </a:r>
            <a:endParaRPr lang="en-A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Diffillobotrioz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Diphyllobothrium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latum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Keng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lenta</a:t>
            </a:r>
            <a:r>
              <a:rPr lang="en-A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lang="en-A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Yuqish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Xom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baliq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plerotserkoidilar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Lokalizatsiya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Ingichka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ichak</a:t>
            </a:r>
            <a:endParaRPr lang="en-A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Uzunligi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10-15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metr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uzun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helmint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Simptomlar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B12-vitamin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tanqisligi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anemiya</a:t>
            </a:r>
            <a:endParaRPr lang="en-A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238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1359"/>
            <a:ext cx="8136904" cy="682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518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Endogen </a:t>
            </a:r>
            <a:r>
              <a:rPr lang="en-A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protozoalar</a:t>
            </a:r>
            <a:r>
              <a:rPr lang="en-A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A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ularning</a:t>
            </a:r>
            <a:r>
              <a:rPr lang="en-A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kasalliklari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25144"/>
          </a:xfrm>
        </p:spPr>
        <p:txBody>
          <a:bodyPr>
            <a:noAutofit/>
          </a:bodyPr>
          <a:lstStyle/>
          <a:p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Nematodlar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Yumaloq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qurtlar</a:t>
            </a:r>
            <a:r>
              <a:rPr lang="en-A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A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Trichinelloz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Trichinella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spiralis</a:t>
            </a:r>
            <a:r>
              <a:rPr lang="en-A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A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Yuqish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Cho'chqa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ayiq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go'shti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lichinkalari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bilan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Lokalizatsiya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Ichak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voyaga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yetgan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shakl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- 1-2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hafta</a:t>
            </a:r>
            <a:endParaRPr lang="en-A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Skelet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mushaklari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lichinkalari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-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ko'p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yillar</a:t>
            </a:r>
            <a:endParaRPr lang="en-A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Simptomlar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Isitma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mushak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og'riqlari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yuz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shishi</a:t>
            </a:r>
            <a:endParaRPr lang="en-A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Ankilostomidozlar</a:t>
            </a:r>
            <a:r>
              <a:rPr lang="en-A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A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Ankilostomoz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Ancylostoma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duodenale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Yuqish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Teri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orqali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tuproq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og'iz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orqali</a:t>
            </a:r>
            <a:endParaRPr lang="en-A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Lokalizatsiya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O'n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ikki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barmoqli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ichak</a:t>
            </a:r>
            <a:endParaRPr lang="en-A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Simptomlar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Anemiya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qonni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so'rib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yashaydi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925144"/>
          </a:xfrm>
        </p:spPr>
        <p:txBody>
          <a:bodyPr>
            <a:noAutofit/>
          </a:bodyPr>
          <a:lstStyle/>
          <a:p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Nekatoroz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Necator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americanus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O'xshash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ankilostomaga</a:t>
            </a:r>
            <a:endParaRPr lang="en-A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Strongiloidoz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Strongyloides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stercoralis</a:t>
            </a:r>
            <a:r>
              <a:rPr lang="en-A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A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Yuqish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Teri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orqali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tuproq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Lokalizatsiya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Ingichka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ichak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ba'zan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migratsiya</a:t>
            </a:r>
            <a:endParaRPr lang="en-A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Xavfi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Giperfeksiya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immunodefitsitda</a:t>
            </a:r>
            <a:r>
              <a:rPr lang="en-A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A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Filariozlar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To'qima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nematodlari</a:t>
            </a:r>
            <a:r>
              <a:rPr lang="en-A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lang="en-A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Vuxererioz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Wuchereria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bancrofti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Yuqish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Chivin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chaqishi</a:t>
            </a:r>
            <a:endParaRPr lang="en-A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Lokalizatsiya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Limfa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tizimi</a:t>
            </a:r>
            <a:endParaRPr lang="en-A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Simptom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Filarioz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oyoqlar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shishishi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slonning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oyog'i</a:t>
            </a:r>
            <a:r>
              <a:rPr lang="en-A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A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Onxotserkoz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Onchocerca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volvulus:</a:t>
            </a:r>
          </a:p>
          <a:p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Yuqish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Simulium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chivinlari</a:t>
            </a:r>
            <a:endParaRPr lang="en-A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Lokalizatsiya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Teri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osti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ko'z</a:t>
            </a:r>
            <a:endParaRPr lang="en-A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Simptom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"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Daryo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ko'rligi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  <a:p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809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88640"/>
            <a:ext cx="8564729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60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ENDOGEN PARAZITAR KASALLIKLARNING PATOGENEZI VA KLINIK KO'RINISHLARI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53136"/>
          </a:xfrm>
        </p:spPr>
        <p:txBody>
          <a:bodyPr>
            <a:noAutofit/>
          </a:bodyPr>
          <a:lstStyle/>
          <a:p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BEZGAK (MALARIA) PATOGENEZI</a:t>
            </a:r>
            <a:r>
              <a:rPr lang="en-A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A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Inkubatsiya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davri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7-30 kun (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turga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qarab</a:t>
            </a:r>
            <a:r>
              <a:rPr lang="en-A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A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Bosqichlar</a:t>
            </a:r>
            <a:r>
              <a:rPr lang="en-A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A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Jigar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bosqichi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Ekzoeritr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tsitar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shizogoniya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  <a:p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Sporozoitlar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chivin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orqali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qonga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kiradi</a:t>
            </a:r>
            <a:endParaRPr lang="en-A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Jigar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hujayralariga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joylashadi</a:t>
            </a:r>
            <a:endParaRPr lang="en-A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- 6-15 kun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davomida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ko'payadi</a:t>
            </a:r>
            <a:endParaRPr lang="en-A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Merozooitlar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ajralib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chiqadi</a:t>
            </a:r>
            <a:endParaRPr lang="en-A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Eritrotsitar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bosqich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Merozooitlar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eritrotsitlarga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kiradi</a:t>
            </a:r>
            <a:endParaRPr lang="en-A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- 48-72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soatda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ko'payadi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turga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qarab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Eritrotsitlar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yorilib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yangi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merozooitlar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chiqadi</a:t>
            </a:r>
            <a:endParaRPr lang="en-A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Bu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jarayon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isitma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xurujlariga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keladi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53136"/>
          </a:xfrm>
        </p:spPr>
        <p:txBody>
          <a:bodyPr>
            <a:normAutofit fontScale="70000" lnSpcReduction="20000"/>
          </a:bodyPr>
          <a:lstStyle/>
          <a:p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Patologik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jarayonlar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Gemoliz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eritrotsitlar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parchalanishi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Anemiya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qon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tanqisligi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Gepatosplenomegaliya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jigar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taloqning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kattalashishi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Mikrotsirkulyatsiya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buzilishi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Serebral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bezgak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P.falciparum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miya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tomirlari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tiqilib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qolishi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koma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A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TOKSOPLAZMOZ PATOGENEZI</a:t>
            </a:r>
            <a:r>
              <a:rPr lang="en-A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Yuqish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yo'llari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Mushuk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axlatidan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oozistlar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Yetarli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pishirilmagan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go'sht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tsista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Transplasentar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onadan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homilaga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176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A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Mavzu</a:t>
            </a:r>
            <a:r>
              <a:rPr lang="en-A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ENDOGEN </a:t>
            </a:r>
            <a:r>
              <a:rPr lang="en-A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PARAZITLAR KASALLIKLARI: KLASSIFIKATSIYASI, PATOGENEZI VA LABORATORIYA </a:t>
            </a:r>
            <a:r>
              <a:rPr lang="en-A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TASHXISI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Mavzu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rejasi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Endogen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parazitlar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ularning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kasalliklarining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klassifikatsiyasi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Endogen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parazitar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kasalliklarning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patogenezi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klinik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ko'rinishlari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Endogen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parazitar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kasalliklarning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zamonaviy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laboratoriya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diagnostikasi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usullari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0"/>
            <a:ext cx="8496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398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1602"/>
            <a:ext cx="8064896" cy="684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4874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ENDOGEN PARAZITAR KASALLIKLARNING PATOGENEZI VA KLINIK KO'RINISHLARI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97152"/>
          </a:xfrm>
        </p:spPr>
        <p:txBody>
          <a:bodyPr>
            <a:noAutofit/>
          </a:bodyPr>
          <a:lstStyle/>
          <a:p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Patogenez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Parazit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ichakdan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so'rilib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makrofaglarga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kiradi</a:t>
            </a:r>
            <a:endParaRPr lang="en-A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Qon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limfa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orqali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butun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organizmga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tarqaladi</a:t>
            </a:r>
            <a:endParaRPr lang="en-A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To'qima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tsistalari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hosil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bo'ladi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miya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mushaklar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ko'z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Immunitet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normal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bo'lsa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asimptomatik</a:t>
            </a:r>
            <a:endParaRPr lang="en-A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Immunodefitsitda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og'ir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ensefalit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ko'rish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yo'qolishi</a:t>
            </a:r>
            <a:endParaRPr lang="en-A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Xavfli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holatlar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Homiladorlik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abort,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tug'ma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nuqsonlar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gidrosefaliya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xorioretinit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OIV/OITS -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serebral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toksoplazmoz</a:t>
            </a:r>
            <a:endParaRPr lang="en-A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Immunosupressiya</a:t>
            </a:r>
            <a:r>
              <a:rPr lang="en-A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A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reaktivatsiya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997152"/>
          </a:xfrm>
        </p:spPr>
        <p:txBody>
          <a:bodyPr>
            <a:normAutofit fontScale="55000" lnSpcReduction="20000"/>
          </a:bodyPr>
          <a:lstStyle/>
          <a:p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AMEBIAZ PATOGENEZI</a:t>
            </a:r>
            <a:r>
              <a:rPr lang="en-AU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AU" sz="2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Shakllari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Asimptomatik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tashuvchilik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faqat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tsista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ajratish</a:t>
            </a:r>
            <a:endParaRPr lang="en-AU" sz="2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Ichak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amebiazi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o'tkir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surunkali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kolitis</a:t>
            </a:r>
            <a:endParaRPr lang="en-AU" sz="2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Ichakdan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tashqari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amebiaz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jigar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absessi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o'pka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miya</a:t>
            </a:r>
            <a:endParaRPr lang="en-AU" sz="2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Ichak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amebiazi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E.histolytica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yo'g'on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ichak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shilliq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qavatini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buzadi</a:t>
            </a:r>
            <a:endParaRPr lang="en-AU" sz="2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"Flask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shaklidagi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(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kolbaga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o'xshash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yaralar</a:t>
            </a:r>
            <a:endParaRPr lang="en-AU" sz="2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Qonli-shilimshiq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ich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ketish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("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malina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jele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")</a:t>
            </a:r>
          </a:p>
          <a:p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Perforatsiya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peritonit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xavfi</a:t>
            </a:r>
            <a:endParaRPr lang="en-AU" sz="2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Jigar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absessi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Amebalar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portal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ru-R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orqali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jigarga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o'tadi</a:t>
            </a:r>
            <a:endParaRPr lang="en-AU" sz="2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Nekroz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absess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hosil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bo'ladi</a:t>
            </a:r>
            <a:endParaRPr lang="en-AU" sz="2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"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Anchous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sousi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ko'rinishidagi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yiring</a:t>
            </a:r>
            <a:endParaRPr lang="en-AU" sz="2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Og'riq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isitma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gepatamegaliya</a:t>
            </a:r>
            <a:endParaRPr lang="en-AU" sz="2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5120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ENDOGEN PARAZITAR KASALLIKLARNING PATOGENEZI VA KLINIK KO'RINISHLARI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81128"/>
          </a:xfrm>
        </p:spPr>
        <p:txBody>
          <a:bodyPr>
            <a:noAutofit/>
          </a:bodyPr>
          <a:lstStyle/>
          <a:p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ECHINOKOKKOZ PATOGENEZI</a:t>
            </a:r>
            <a:r>
              <a:rPr lang="en-A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A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Yuqish</a:t>
            </a:r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It </a:t>
            </a:r>
            <a:r>
              <a:rPr lang="en-A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axlatidan</a:t>
            </a:r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onkosferalar</a:t>
            </a:r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tuxumlar</a:t>
            </a:r>
            <a:r>
              <a:rPr lang="en-A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A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Rivojlanish</a:t>
            </a:r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A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Onkosfera</a:t>
            </a:r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ichakda</a:t>
            </a:r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yutiladi</a:t>
            </a:r>
            <a:endParaRPr lang="en-A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A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Qon</a:t>
            </a:r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orqali</a:t>
            </a:r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jigar</a:t>
            </a:r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(70%) </a:t>
            </a:r>
            <a:r>
              <a:rPr lang="en-A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yoki</a:t>
            </a:r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o'pka</a:t>
            </a:r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(20%) </a:t>
            </a:r>
            <a:r>
              <a:rPr lang="en-A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boradi</a:t>
            </a:r>
            <a:endParaRPr lang="en-A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A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Gidatid</a:t>
            </a:r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kista</a:t>
            </a:r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hosil</a:t>
            </a:r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bo'ladi</a:t>
            </a:r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sekin</a:t>
            </a:r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o'sadi</a:t>
            </a:r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yillar</a:t>
            </a:r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davomida</a:t>
            </a:r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A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Kista</a:t>
            </a:r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A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qavatdan</a:t>
            </a:r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iborat</a:t>
            </a:r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A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Tashqi</a:t>
            </a:r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fibroz</a:t>
            </a:r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A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qavat</a:t>
            </a:r>
            <a:endParaRPr lang="en-A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A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Germinativ</a:t>
            </a:r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qavat</a:t>
            </a:r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skolekslar</a:t>
            </a:r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hosil</a:t>
            </a:r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qiladi</a:t>
            </a:r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A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Ichki</a:t>
            </a:r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suyuqlik</a:t>
            </a:r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(antigenic</a:t>
            </a:r>
            <a:r>
              <a:rPr lang="en-A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A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Klinik</a:t>
            </a:r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ko'rinishlar</a:t>
            </a:r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Asimptomatik</a:t>
            </a:r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A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kichik</a:t>
            </a:r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kistalar</a:t>
            </a:r>
            <a:endParaRPr lang="en-A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Mexanik</a:t>
            </a:r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bosim</a:t>
            </a:r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A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katta</a:t>
            </a:r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kistalar</a:t>
            </a:r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og'riq</a:t>
            </a:r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organlar</a:t>
            </a:r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siqilishi</a:t>
            </a:r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Yorilib</a:t>
            </a:r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ketish</a:t>
            </a:r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anaphylaxis </a:t>
            </a:r>
            <a:r>
              <a:rPr lang="en-A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shoki</a:t>
            </a:r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(50% </a:t>
            </a:r>
            <a:r>
              <a:rPr lang="en-A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o'limga</a:t>
            </a:r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olib</a:t>
            </a:r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kelishi</a:t>
            </a:r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mumkin</a:t>
            </a:r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Suppuratsiya</a:t>
            </a:r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A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infektsiya</a:t>
            </a:r>
            <a:r>
              <a:rPr lang="en-A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qo'shilishi</a:t>
            </a:r>
            <a:endParaRPr lang="en-A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81128"/>
          </a:xfrm>
        </p:spPr>
        <p:txBody>
          <a:bodyPr>
            <a:normAutofit fontScale="47500" lnSpcReduction="20000"/>
          </a:bodyPr>
          <a:lstStyle/>
          <a:p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TSISTITSERKOZ PATOGENEZI</a:t>
            </a:r>
            <a:r>
              <a:rPr lang="en-AU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AU" sz="2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Yuqish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Taenia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solium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tuxumlarini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yutish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axlot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ozuqa</a:t>
            </a:r>
            <a:r>
              <a:rPr lang="en-AU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AU" sz="2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Rivojlanish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Onkosfera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ichakda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qobig'idan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chiqadi</a:t>
            </a:r>
            <a:endParaRPr lang="en-AU" sz="2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Qon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orqali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butun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organizmga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tarqaladi</a:t>
            </a:r>
            <a:endParaRPr lang="en-AU" sz="2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Tsistitserklar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finnar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hosil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bo'ladi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Miya (60-90%)</a:t>
            </a:r>
          </a:p>
          <a:p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Ko'z</a:t>
            </a:r>
            <a:endParaRPr lang="en-AU" sz="2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Mushaklar</a:t>
            </a:r>
            <a:endParaRPr lang="en-AU" sz="2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Teri </a:t>
            </a:r>
            <a:r>
              <a:rPr lang="en-AU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osti</a:t>
            </a:r>
            <a:endParaRPr lang="en-AU" sz="2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Neyrotsistitserkoz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Epileptik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tutqanoqlar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ko'p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uchraydigan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simptom</a:t>
            </a:r>
            <a:endParaRPr lang="en-AU" sz="2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Bosh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og'riqlar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qusish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ichki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bosim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oshishi</a:t>
            </a:r>
            <a:endParaRPr lang="en-AU" sz="2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Meningoensefalit</a:t>
            </a:r>
            <a:endParaRPr lang="en-AU" sz="2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Gidrotsefaliya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likvor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oqimining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buzilishi</a:t>
            </a:r>
            <a:endParaRPr lang="en-AU" sz="2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Dementsiya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psixik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buzilishlar</a:t>
            </a:r>
            <a:endParaRPr lang="en-AU" sz="2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Ko'z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tsistitserkozi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Ko'rish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keskinligining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pasayishi</a:t>
            </a:r>
            <a:endParaRPr lang="en-AU" sz="2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Ko'rlik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davolanmasa</a:t>
            </a:r>
            <a:r>
              <a:rPr lang="en-A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054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25075"/>
            <a:ext cx="8136904" cy="673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3166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sz="2700" dirty="0"/>
              <a:t>ENDOGEN PARAZITAR </a:t>
            </a:r>
            <a:r>
              <a:rPr lang="en-A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KASALLIKLARNING ZAMONAVIY LABORATORIYA DIAGNOSTIKASI </a:t>
            </a:r>
            <a:r>
              <a:rPr lang="en-A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USULLARI</a:t>
            </a: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QON TEKSHIRUVLARI</a:t>
            </a:r>
            <a:r>
              <a:rPr lang="en-A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Yupqa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qon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yoymasi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Bezgak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diagnostikasi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Bo'yash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Romanovsky-Gimza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usuli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Aniqlanadi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Plazmodiylarning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eritrotsitar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shakllari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Afzalligi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Morfol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giyani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aniq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ko'rish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turini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aniqlash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Kamchiligi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Past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parazitemiyada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sezgir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emas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Yo'g'on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tomchi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usuli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Maqsad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Plazmodiylarni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topish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yupqa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yoymadan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20-40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marta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sezgirroq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Texnika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Qonni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konzentrlash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Qo'llanilishi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Kam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parazitemiyada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Qonda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mikrofilyariyalar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Filarioz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Vaqti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Kechasi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22:00-02:00 (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qonda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mikrofilyariyalar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ko'payadi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Bo'yash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Romanovsky-Gimza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Aniqlanadi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Wuchereria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Brugia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Loa-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NAJAS TEKSHIRUVLARI</a:t>
            </a:r>
            <a:r>
              <a:rPr lang="en-A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Nativ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preparatlar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Maqsad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Harakatlanuvchi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protozoalarni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topish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Aniqlanadi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E.histolytica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vegitativ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shakli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balantidiylar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Formalin-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efir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konsentrlash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usuli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Maqsad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Tsista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helmint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tuxumlarini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ajratish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Texnika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Sentrifuga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orqali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konsentrlash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Sezgirligi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Yuqori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Kato-Katz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usuli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Maqsad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Helmint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tuxumlarini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sanash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miqdoriy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baholash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Qo'llanilishi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Epidemiologik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tadqiqotlar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Maksimum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konsentrlash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usuli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Texnika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Formalin,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natiriy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asetat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ishlatish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Maqsad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Kam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miqdordagi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parazitlarni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topish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1046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0"/>
            <a:ext cx="8060673" cy="666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5648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ENDOGEN PARAZITAR KASALLIKLARNING ZAMONAVIY LABORATORIYA DIAGNOSTIKASI USULLARI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53136"/>
          </a:xfrm>
        </p:spPr>
        <p:txBody>
          <a:bodyPr>
            <a:normAutofit fontScale="55000" lnSpcReduction="20000"/>
          </a:bodyPr>
          <a:lstStyle/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SEROLOGIK TESTLAR (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Antikorlarni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aniqlash</a:t>
            </a:r>
            <a:r>
              <a:rPr lang="en-A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ELISA (Enzyme-Linked Immunosorbent Assay):</a:t>
            </a: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keng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tarqalgan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usul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Aniqlanadi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IgG, IgM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antikorlar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Qo'llanilishi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Toksoplazmoz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echinokokkoz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trichinelloz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toksokaroz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IgM: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O'tkir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infeksiya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IgG: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O'tgan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yoki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surunkali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infeksiya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IFA (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Immunofluorestsentsiya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Texnika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Antikorlar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fluorestsent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marker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bilan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belgilanadi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Qo'llanilishi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Toksoplazmoz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leyshmaniyoz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Afzalligi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Yuqori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spetsifiklik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IHA (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Indirekt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gemagglyutinatsiya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Texnika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Eritrotsitlar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antigen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bilan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sezibilizatsiya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Qo'llanilishi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Echinokokkoz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toksoplazmoz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amebiaz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53136"/>
          </a:xfrm>
        </p:spPr>
        <p:txBody>
          <a:bodyPr>
            <a:noAutofit/>
          </a:bodyPr>
          <a:lstStyle/>
          <a:p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Molekulyar-genetik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usullar</a:t>
            </a:r>
            <a:endParaRPr lang="en-A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PCR (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Polimeraz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zanjir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reaksiyasi</a:t>
            </a:r>
            <a:r>
              <a:rPr lang="en-A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lang="en-A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Konvensional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PCR:</a:t>
            </a:r>
          </a:p>
          <a:p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Maqsad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Parazit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DNKni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aniqlash</a:t>
            </a:r>
            <a:endParaRPr lang="en-A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Qo'llanilishi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Barcha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endogen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parazitlar</a:t>
            </a:r>
            <a:endParaRPr lang="en-A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Afzalligi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Yuqori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sezgirlik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(1-10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parazit</a:t>
            </a:r>
            <a:r>
              <a:rPr lang="en-A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A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Real-time PCR (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Miqdoriy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PCR):</a:t>
            </a:r>
          </a:p>
          <a:p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Maqsad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DNK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miqdorini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aniqlash</a:t>
            </a:r>
            <a:endParaRPr lang="en-A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Qo'llanilishi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Parazitemiyani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baholash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bezgak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toksoplazmoz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Afzalligi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Miqdoriy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natija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kontaminatsiya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xavfi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kam</a:t>
            </a:r>
            <a:endParaRPr lang="en-A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Multiplex PCR:</a:t>
            </a:r>
          </a:p>
          <a:p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Maqsad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vaqtning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o'zida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necha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parazitni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aniqlash</a:t>
            </a:r>
            <a:endParaRPr lang="en-A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Qo'llanilishi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Differensial</a:t>
            </a:r>
            <a:r>
              <a:rPr lang="en-A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diagnostika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4746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74"/>
            <a:ext cx="9144000" cy="684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1662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577" y="116632"/>
            <a:ext cx="8456845" cy="656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808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KIRISH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4422" y="1628800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AU" dirty="0"/>
          </a:p>
          <a:p>
            <a:r>
              <a:rPr lang="en-AU" dirty="0">
                <a:solidFill>
                  <a:schemeClr val="bg1"/>
                </a:solidFill>
              </a:rPr>
              <a:t>Endogen </a:t>
            </a:r>
            <a:r>
              <a:rPr lang="en-AU" dirty="0" err="1">
                <a:solidFill>
                  <a:schemeClr val="bg1"/>
                </a:solidFill>
              </a:rPr>
              <a:t>parazitlar</a:t>
            </a:r>
            <a:r>
              <a:rPr lang="en-AU" dirty="0">
                <a:solidFill>
                  <a:schemeClr val="bg1"/>
                </a:solidFill>
              </a:rPr>
              <a:t> - </a:t>
            </a:r>
            <a:r>
              <a:rPr lang="en-AU" dirty="0" err="1">
                <a:solidFill>
                  <a:schemeClr val="bg1"/>
                </a:solidFill>
              </a:rPr>
              <a:t>bu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organizmda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yashab</a:t>
            </a:r>
            <a:r>
              <a:rPr lang="en-AU" dirty="0">
                <a:solidFill>
                  <a:schemeClr val="bg1"/>
                </a:solidFill>
              </a:rPr>
              <a:t>, </a:t>
            </a:r>
            <a:r>
              <a:rPr lang="en-AU" dirty="0" err="1">
                <a:solidFill>
                  <a:schemeClr val="bg1"/>
                </a:solidFill>
              </a:rPr>
              <a:t>to'qima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va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organlarni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ichkaridan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zararlantiruvchi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parazitlar</a:t>
            </a:r>
            <a:r>
              <a:rPr lang="en-AU" dirty="0">
                <a:solidFill>
                  <a:schemeClr val="bg1"/>
                </a:solidFill>
              </a:rPr>
              <a:t>. </a:t>
            </a:r>
            <a:r>
              <a:rPr lang="en-AU" dirty="0" err="1">
                <a:solidFill>
                  <a:schemeClr val="bg1"/>
                </a:solidFill>
              </a:rPr>
              <a:t>Ular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qon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oqimi</a:t>
            </a:r>
            <a:r>
              <a:rPr lang="en-AU" dirty="0">
                <a:solidFill>
                  <a:schemeClr val="bg1"/>
                </a:solidFill>
              </a:rPr>
              <a:t>, </a:t>
            </a:r>
            <a:r>
              <a:rPr lang="en-AU" dirty="0" err="1">
                <a:solidFill>
                  <a:schemeClr val="bg1"/>
                </a:solidFill>
              </a:rPr>
              <a:t>limfa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tizimi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orqali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tarqalib</a:t>
            </a:r>
            <a:r>
              <a:rPr lang="en-AU" dirty="0">
                <a:solidFill>
                  <a:schemeClr val="bg1"/>
                </a:solidFill>
              </a:rPr>
              <a:t>, </a:t>
            </a:r>
            <a:r>
              <a:rPr lang="en-AU" dirty="0" err="1">
                <a:solidFill>
                  <a:schemeClr val="bg1"/>
                </a:solidFill>
              </a:rPr>
              <a:t>ichki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organlar</a:t>
            </a:r>
            <a:r>
              <a:rPr lang="en-AU" dirty="0">
                <a:solidFill>
                  <a:schemeClr val="bg1"/>
                </a:solidFill>
              </a:rPr>
              <a:t> (</a:t>
            </a:r>
            <a:r>
              <a:rPr lang="en-AU" dirty="0" err="1">
                <a:solidFill>
                  <a:schemeClr val="bg1"/>
                </a:solidFill>
              </a:rPr>
              <a:t>jigar</a:t>
            </a:r>
            <a:r>
              <a:rPr lang="en-AU" dirty="0">
                <a:solidFill>
                  <a:schemeClr val="bg1"/>
                </a:solidFill>
              </a:rPr>
              <a:t>, </a:t>
            </a:r>
            <a:r>
              <a:rPr lang="en-AU" dirty="0" err="1">
                <a:solidFill>
                  <a:schemeClr val="bg1"/>
                </a:solidFill>
              </a:rPr>
              <a:t>o'pka</a:t>
            </a:r>
            <a:r>
              <a:rPr lang="en-AU" dirty="0">
                <a:solidFill>
                  <a:schemeClr val="bg1"/>
                </a:solidFill>
              </a:rPr>
              <a:t>, </a:t>
            </a:r>
            <a:r>
              <a:rPr lang="en-AU" dirty="0" err="1">
                <a:solidFill>
                  <a:schemeClr val="bg1"/>
                </a:solidFill>
              </a:rPr>
              <a:t>miya</a:t>
            </a:r>
            <a:r>
              <a:rPr lang="en-AU" dirty="0">
                <a:solidFill>
                  <a:schemeClr val="bg1"/>
                </a:solidFill>
              </a:rPr>
              <a:t>, </a:t>
            </a:r>
            <a:r>
              <a:rPr lang="en-AU" dirty="0" err="1">
                <a:solidFill>
                  <a:schemeClr val="bg1"/>
                </a:solidFill>
              </a:rPr>
              <a:t>mushaklar</a:t>
            </a:r>
            <a:r>
              <a:rPr lang="en-AU" dirty="0">
                <a:solidFill>
                  <a:schemeClr val="bg1"/>
                </a:solidFill>
              </a:rPr>
              <a:t>) </a:t>
            </a:r>
            <a:r>
              <a:rPr lang="en-AU" dirty="0" err="1">
                <a:solidFill>
                  <a:schemeClr val="bg1"/>
                </a:solidFill>
              </a:rPr>
              <a:t>va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to'qimalarga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joylashadi</a:t>
            </a:r>
            <a:r>
              <a:rPr lang="en-AU" dirty="0">
                <a:solidFill>
                  <a:schemeClr val="bg1"/>
                </a:solidFill>
              </a:rPr>
              <a:t>. Endogen </a:t>
            </a:r>
            <a:r>
              <a:rPr lang="en-AU" dirty="0" err="1">
                <a:solidFill>
                  <a:schemeClr val="bg1"/>
                </a:solidFill>
              </a:rPr>
              <a:t>parazitlar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ekzogen</a:t>
            </a:r>
            <a:r>
              <a:rPr lang="en-AU" dirty="0">
                <a:solidFill>
                  <a:schemeClr val="bg1"/>
                </a:solidFill>
              </a:rPr>
              <a:t> (</a:t>
            </a:r>
            <a:r>
              <a:rPr lang="en-AU" dirty="0" err="1">
                <a:solidFill>
                  <a:schemeClr val="bg1"/>
                </a:solidFill>
              </a:rPr>
              <a:t>tashqi</a:t>
            </a:r>
            <a:r>
              <a:rPr lang="en-AU" dirty="0">
                <a:solidFill>
                  <a:schemeClr val="bg1"/>
                </a:solidFill>
              </a:rPr>
              <a:t>) </a:t>
            </a:r>
            <a:r>
              <a:rPr lang="en-AU" dirty="0" err="1">
                <a:solidFill>
                  <a:schemeClr val="bg1"/>
                </a:solidFill>
              </a:rPr>
              <a:t>parazitlardan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farqli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ravishda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murakkab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hayot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tsikliga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ega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va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diagnostikasi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qiyinroq</a:t>
            </a:r>
            <a:r>
              <a:rPr lang="en-AU" dirty="0">
                <a:solidFill>
                  <a:schemeClr val="bg1"/>
                </a:solidFill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41482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89"/>
            <a:ext cx="9144000" cy="681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340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</a:t>
            </a:r>
            <a:r>
              <a:rPr lang="en-US" dirty="0" err="1" smtClean="0"/>
              <a:t>savollari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Autofit/>
          </a:bodyPr>
          <a:lstStyle/>
          <a:p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Endogen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parazitlar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endoparazitlar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deb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nimaga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aytiladi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Faqat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teri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yuzasida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yashovchi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parazitlarga</a:t>
            </a:r>
            <a:endParaRPr lang="en-A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Xo‘jayin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organizmining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ichki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muhitida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qon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to‘qima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a’zolar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yashovchi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parazitlarga</a:t>
            </a:r>
            <a:endParaRPr lang="en-A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Faqat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o‘simliklar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hisobiga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yashovchi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organizmlarga</a:t>
            </a:r>
            <a:endParaRPr lang="en-A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Vaqtincha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tashqi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muhitda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yashovchi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hasharotlarga</a:t>
            </a:r>
            <a:endParaRPr lang="en-A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Parazitlarning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lokalizatsiyasiga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ko‘ra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klassifikatsiyasida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Gelmintlar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qaysi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guruhga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kiradi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Ektoparazitlar</a:t>
            </a:r>
            <a:endParaRPr lang="en-A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To‘qima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parazitlari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ko‘pincha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ichak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parazitlari</a:t>
            </a:r>
            <a:endParaRPr lang="en-A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Faqat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hujayra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ichi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parazitlari</a:t>
            </a:r>
            <a:endParaRPr lang="en-A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Terining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shox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qavatida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yashovchilar</a:t>
            </a:r>
            <a:endParaRPr lang="en-A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Patogenezda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Mexanik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ta'sir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deganda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nima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tushuniladi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Parazitning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xo‘jayin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qonidagi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glyukozani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iste’mol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qilishi</a:t>
            </a:r>
            <a:endParaRPr lang="en-A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Parazit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ajratgan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toksinlarning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asab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tizimiga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ta’siri</a:t>
            </a:r>
            <a:endParaRPr lang="en-A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Parazitning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o‘z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tishlari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so‘rgichlari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yoki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tanasi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bilan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a’zo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devorlarini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shikastlashi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yo‘llarni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to‘sib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qo‘yishi</a:t>
            </a:r>
            <a:endParaRPr lang="en-A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Organizmning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parazitga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nisbatan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allergik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reaksiyasi</a:t>
            </a:r>
            <a:endParaRPr lang="en-A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Quyidagi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parazitlardan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qaysi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biri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Gematofag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(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qon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bilan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oziqlanuvchi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hisoblanadi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Lyambliya</a:t>
            </a:r>
            <a:endParaRPr lang="en-A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Ankilostoma</a:t>
            </a:r>
            <a:endParaRPr lang="en-A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Mitti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gijjalar</a:t>
            </a:r>
            <a:endParaRPr lang="en-A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Enterobius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vermicularis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Ostriitsa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Parazitar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kasalliklarning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patogenezida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Sensibilizatsiya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jarayoni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nimaga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olib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keladi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Vitamin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yetishmovchiligiga</a:t>
            </a:r>
            <a:endParaRPr lang="en-A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Organizmning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umumiy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zaharlanishiga</a:t>
            </a:r>
            <a:endParaRPr lang="en-A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Allergik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reaksiyalar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eosinofiliya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rivojlanishiga</a:t>
            </a:r>
            <a:endParaRPr lang="en-A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Qon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bosimining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pasayishiga</a:t>
            </a:r>
            <a:endParaRPr lang="ru-R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4841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</a:t>
            </a:r>
            <a:r>
              <a:rPr lang="en-US" dirty="0" err="1" smtClean="0"/>
              <a:t>savollari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6349" y="1452769"/>
            <a:ext cx="8229600" cy="5405231"/>
          </a:xfrm>
        </p:spPr>
        <p:txBody>
          <a:bodyPr>
            <a:noAutofit/>
          </a:bodyPr>
          <a:lstStyle/>
          <a:p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Laboratoriya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tashxisida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Nativ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surtma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usuli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asosan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qaysi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parazitlarni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aniqlashda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qo‘llaniladi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Qon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parazitlarini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Bezgak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bezgagi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Najasdagi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gijja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tuxumlari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sodda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hayvonlar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sistalarini</a:t>
            </a:r>
            <a:endParaRPr lang="en-A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Faqat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o‘pka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parazitlarini</a:t>
            </a:r>
            <a:endParaRPr lang="en-A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Mushak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to‘qimasidagi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parazitlarni</a:t>
            </a:r>
            <a:endParaRPr lang="en-A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"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Gematologik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tekshiruv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o‘tkazilganda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parazitar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kasalliklar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uchun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xos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bo‘lgan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o‘zgarish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qaysi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Leykopeniya</a:t>
            </a:r>
            <a:endParaRPr lang="en-A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Eozinofiliya</a:t>
            </a:r>
            <a:endParaRPr lang="en-A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Eritrotsitoz</a:t>
            </a:r>
            <a:endParaRPr lang="en-A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Trombotsitopeniya</a:t>
            </a:r>
            <a:endParaRPr lang="en-A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Serologik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tashxis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usullari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(IFA, RNGA)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nimaga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asoslangan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Mikroskop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ostida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parazitni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ko‘rishga</a:t>
            </a:r>
            <a:endParaRPr lang="en-A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Qon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zardobida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parazitga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qarshi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hosil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bo‘lgan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antitelolarni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(IgG, IgM)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aniqlashga</a:t>
            </a:r>
            <a:endParaRPr lang="en-A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Parazitning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DNK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sini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ajratib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olishga</a:t>
            </a:r>
            <a:endParaRPr lang="en-A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Bemorning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siydik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tarkibini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o‘rganishga</a:t>
            </a:r>
            <a:endParaRPr lang="en-A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"Kato"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usuli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laboratoriya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tashxisining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qaysi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turiga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kiradi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Immunologik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usul</a:t>
            </a:r>
            <a:endParaRPr lang="en-A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Molekulyar-genetik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usul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(PCR)</a:t>
            </a:r>
          </a:p>
          <a:p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Koprologik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najasni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boyitish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usuli</a:t>
            </a:r>
            <a:endParaRPr lang="en-A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Bakteriologik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usul</a:t>
            </a:r>
            <a:endParaRPr lang="en-A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Patogenezda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parazitlarning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Trofiyaga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ta'siri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deganda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nima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nazarda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tutiladi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Xo‘jayin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organizmidan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ozuqa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moddalari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vitamin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minerallarni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so‘rib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olishi</a:t>
            </a:r>
            <a:endParaRPr lang="en-A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Parazitning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ko‘payish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tezligi</a:t>
            </a:r>
            <a:endParaRPr lang="en-A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Parazitning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a’zodan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ikkinchisiga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ko‘chishi</a:t>
            </a:r>
            <a:endParaRPr lang="en-A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Tashqi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muhitga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tuxum</a:t>
            </a:r>
            <a:r>
              <a:rPr lang="en-AU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qo‘yishi</a:t>
            </a:r>
            <a:endParaRPr lang="en-A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2390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Tog’ri</a:t>
            </a:r>
            <a:r>
              <a:rPr lang="en-US" dirty="0" smtClean="0"/>
              <a:t> </a:t>
            </a:r>
            <a:r>
              <a:rPr lang="en-US" dirty="0" err="1" smtClean="0"/>
              <a:t>javoblar</a:t>
            </a:r>
            <a:r>
              <a:rPr lang="en-US" dirty="0" smtClean="0"/>
              <a:t> </a:t>
            </a:r>
            <a:r>
              <a:rPr lang="en-US" dirty="0" err="1" smtClean="0"/>
              <a:t>kaliti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To‘g‘ri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javoblar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kaliti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1-B, 2-B, 3-C, 4-B, 5-C, 6-B, 7-B, 8-B, 9-C, 10-A.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336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92822"/>
            <a:ext cx="8039211" cy="674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97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ENDOGEN PARAZITLAR VA ULARNING KASALLIKLARINING KLASSIFIKATSIYASI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Endogen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parazitlarning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umumiy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tasnifi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Endogen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parazitlar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asosiy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guruhga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bo'linadi</a:t>
            </a:r>
            <a:r>
              <a:rPr lang="en-A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Protozoalar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Birhujayralilar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Helmintlar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Parazit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qurtlar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Arthropodlar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Bo'g'imoyoqlilar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kamdan-kam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endogen)</a:t>
            </a: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Endogen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protozoalar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ularning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kasalliklari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A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Sporoviklar</a:t>
            </a:r>
            <a:r>
              <a:rPr lang="en-A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Sporozoa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A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sinfi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Bezgak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(Malaria) - Plasmodium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turlari</a:t>
            </a:r>
            <a:r>
              <a:rPr lang="en-A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Plasmodium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vivax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uch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kunlik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bezgak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Plasmodium falciparum 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tropik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bezgak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xavfli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Plasmodium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malariae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to'rt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kunlik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bezgak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Plasmodium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ovale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ovale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bezgak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006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0"/>
            <a:ext cx="8352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909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0"/>
            <a:ext cx="7994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34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9978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AU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Endogen </a:t>
            </a:r>
            <a:r>
              <a:rPr lang="en-A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protozoalar</a:t>
            </a:r>
            <a:r>
              <a:rPr lang="en-A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A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ularning</a:t>
            </a:r>
            <a:r>
              <a:rPr lang="en-A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kasalliklari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62500" lnSpcReduction="20000"/>
          </a:bodyPr>
          <a:lstStyle/>
          <a:p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Yuqish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yo'li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Chivin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(Anopheles)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chaqishi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orqali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Lokalizatsiya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Qon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eritrotsitlar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jigar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Tarqalish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Tropik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subtropik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hududlar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Toksoplazmoz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Toxoplasma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gondii</a:t>
            </a:r>
            <a:r>
              <a:rPr lang="en-A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Xo'jayin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Asosiy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mushuklar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oraliq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inson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boshqa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sutemizuvchilar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Yuqish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Kontaminatsiyalangan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ozuqa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suv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oozistalari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transplasentar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Lokalizatsiya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Miya,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ko'z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mushaklar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yurak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Tarqalish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Butun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dunyo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populyatsiyaning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30-50%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serologik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ijobiy</a:t>
            </a:r>
            <a:r>
              <a:rPr lang="en-A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kriptosporidiyoz</a:t>
            </a:r>
            <a:r>
              <a:rPr lang="en-A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Cryptosporidium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parvum</a:t>
            </a:r>
            <a:r>
              <a:rPr lang="en-A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Yuqish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Fekalno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-oral (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suv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ozuqa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Lokalizatsiya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Ingichka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ichak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epiteli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Xavfli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Immunodefitsit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bemorlarda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(OIV/OITS</a:t>
            </a:r>
            <a:r>
              <a:rPr lang="en-A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Siklosporiyoz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Cyclospora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cayetanensis</a:t>
            </a:r>
            <a:r>
              <a:rPr lang="en-A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Yuqish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Kontaminatsiyalangan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sabzavot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mevalar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Lokalizatsiya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Ingichka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ichak</a:t>
            </a:r>
            <a:endParaRPr lang="en-A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Simptomlar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Uzoq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davom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etadigan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ich</a:t>
            </a:r>
            <a:r>
              <a:rPr lang="en-A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ketish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260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41"/>
            <a:ext cx="9144000" cy="684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654983"/>
      </p:ext>
    </p:extLst>
  </p:cSld>
  <p:clrMapOvr>
    <a:masterClrMapping/>
  </p:clrMapOvr>
</p:sld>
</file>

<file path=ppt/theme/theme1.xml><?xml version="1.0" encoding="utf-8"?>
<a:theme xmlns:a="http://schemas.openxmlformats.org/drawingml/2006/main" name="5_book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70BBBFD-AEF8-4896-BBF8-8B04058838E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оформления с открытой книгой</Template>
  <TotalTime>87</TotalTime>
  <Words>2403</Words>
  <Application>Microsoft Office PowerPoint</Application>
  <PresentationFormat>Экран (4:3)</PresentationFormat>
  <Paragraphs>341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7" baseType="lpstr">
      <vt:lpstr>Arial</vt:lpstr>
      <vt:lpstr>Calibri</vt:lpstr>
      <vt:lpstr>Times New Roman</vt:lpstr>
      <vt:lpstr>5_books</vt:lpstr>
      <vt:lpstr>Mikrobiologiya mustaqil ish</vt:lpstr>
      <vt:lpstr>Mavzu: ENDOGEN PARAZITLAR KASALLIKLARI: KLASSIFIKATSIYASI, PATOGENEZI VA LABORATORIYA TASHXISI</vt:lpstr>
      <vt:lpstr>KIRISH</vt:lpstr>
      <vt:lpstr>Презентация PowerPoint</vt:lpstr>
      <vt:lpstr>ENDOGEN PARAZITLAR VA ULARNING KASALLIKLARINING KLASSIFIKATSIYASI</vt:lpstr>
      <vt:lpstr>Презентация PowerPoint</vt:lpstr>
      <vt:lpstr>Презентация PowerPoint</vt:lpstr>
      <vt:lpstr>Endogen protozoalar va ularning kasalliklari</vt:lpstr>
      <vt:lpstr>Презентация PowerPoint</vt:lpstr>
      <vt:lpstr>Endogen protozoalar va ularning kasalliklari</vt:lpstr>
      <vt:lpstr>Презентация PowerPoint</vt:lpstr>
      <vt:lpstr>Endogen protozoalar va ularning kasalliklari</vt:lpstr>
      <vt:lpstr>Endogen protozoalar va ularning kasalliklari</vt:lpstr>
      <vt:lpstr>Презентация PowerPoint</vt:lpstr>
      <vt:lpstr>Endogen protozoalar va ularning kasalliklari</vt:lpstr>
      <vt:lpstr>Презентация PowerPoint</vt:lpstr>
      <vt:lpstr>Endogen protozoalar va ularning kasalliklari</vt:lpstr>
      <vt:lpstr>Презентация PowerPoint</vt:lpstr>
      <vt:lpstr>ENDOGEN PARAZITAR KASALLIKLARNING PATOGENEZI VA KLINIK KO'RINISHLARI</vt:lpstr>
      <vt:lpstr>Презентация PowerPoint</vt:lpstr>
      <vt:lpstr>Презентация PowerPoint</vt:lpstr>
      <vt:lpstr>ENDOGEN PARAZITAR KASALLIKLARNING PATOGENEZI VA KLINIK KO'RINISHLARI</vt:lpstr>
      <vt:lpstr>ENDOGEN PARAZITAR KASALLIKLARNING PATOGENEZI VA KLINIK KO'RINISHLARI</vt:lpstr>
      <vt:lpstr>Презентация PowerPoint</vt:lpstr>
      <vt:lpstr>ENDOGEN PARAZITAR KASALLIKLARNING ZAMONAVIY LABORATORIYA DIAGNOSTIKASI USULLARI</vt:lpstr>
      <vt:lpstr>Презентация PowerPoint</vt:lpstr>
      <vt:lpstr>ENDOGEN PARAZITAR KASALLIKLARNING ZAMONAVIY LABORATORIYA DIAGNOSTIKASI USULLARI</vt:lpstr>
      <vt:lpstr>Презентация PowerPoint</vt:lpstr>
      <vt:lpstr>Презентация PowerPoint</vt:lpstr>
      <vt:lpstr>Презентация PowerPoint</vt:lpstr>
      <vt:lpstr>Test savollari </vt:lpstr>
      <vt:lpstr>Test savollari</vt:lpstr>
      <vt:lpstr>Tog’ri javoblar kaliti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Mikrobiologiya mustaqil ish</dc:title>
  <dc:subject>Шаблон оформления</dc:subject>
  <dc:creator>ANUBIS PC</dc:creator>
  <cp:keywords/>
  <dc:description>Шаблон оформления
Корпорация Майкрософт</dc:description>
  <cp:lastModifiedBy>ANUBIS PC</cp:lastModifiedBy>
  <cp:revision>10</cp:revision>
  <dcterms:created xsi:type="dcterms:W3CDTF">2026-01-20T16:09:27Z</dcterms:created>
  <dcterms:modified xsi:type="dcterms:W3CDTF">2026-01-20T17:37:18Z</dcterms:modified>
  <cp:category>Шаблон оформления</cp:category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TC019087019991</vt:lpwstr>
  </property>
</Properties>
</file>