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jpg" ContentType="image/jpeg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731520"/>
            <a:ext cx="8229600" cy="228600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ctr">
              <a:defRPr sz="2200" b="1">
                <a:latin typeface="Arial"/>
              </a:defRPr>
            </a:pPr>
            <a:r>
              <a:t>Rus madaniyati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29184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400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749039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latin typeface="Arial"/>
              </a:defRPr>
            </a:pPr>
            <a:r>
              <a:t>ÐÐ¸Ð»ÑÑÐ°Ñ Ð Ð°ÑÐ¼Ð¾Ð½Ð°Ð»Ð¸ÐµÐ²Ð½Ð°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52120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Krossvord</a:t>
            </a:r>
          </a:p>
        </p:txBody>
      </p:sp>
      <p:sp>
        <p:nvSpPr>
          <p:cNvPr id="4" name="Rectangle 3"/>
          <p:cNvSpPr/>
          <p:nvPr/>
        </p:nvSpPr>
        <p:spPr>
          <a:xfrm>
            <a:off x="196596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196596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648309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" name="Rectangle 8"/>
          <p:cNvSpPr/>
          <p:nvPr/>
        </p:nvSpPr>
        <p:spPr>
          <a:xfrm>
            <a:off x="648309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40679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8309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4573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6596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9320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8815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8815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31343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96596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9320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0791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0837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5584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70332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66090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35584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4573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35584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00837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70332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6090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788152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8815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74573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35584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09320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35584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050791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13562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440679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13562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35584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35584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13562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440679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440679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050791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00837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703320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13562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00837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96596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13562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13562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35584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0" name="Rectangle 79"/>
          <p:cNvSpPr/>
          <p:nvPr/>
        </p:nvSpPr>
        <p:spPr>
          <a:xfrm>
            <a:off x="196596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3" name="Rectangle 82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78815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70332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703320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7" name="Rectangle 86"/>
          <p:cNvSpPr/>
          <p:nvPr/>
        </p:nvSpPr>
        <p:spPr>
          <a:xfrm>
            <a:off x="335584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8" name="Rectangle 87"/>
          <p:cNvSpPr/>
          <p:nvPr/>
        </p:nvSpPr>
        <p:spPr>
          <a:xfrm>
            <a:off x="683056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0" name="Rectangle 89"/>
          <p:cNvSpPr/>
          <p:nvPr/>
        </p:nvSpPr>
        <p:spPr>
          <a:xfrm>
            <a:off x="509320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1" name="Rectangle 90"/>
          <p:cNvSpPr/>
          <p:nvPr/>
        </p:nvSpPr>
        <p:spPr>
          <a:xfrm>
            <a:off x="474573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2" name="Rectangle 91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3" name="Rectangle 92"/>
          <p:cNvSpPr/>
          <p:nvPr/>
        </p:nvSpPr>
        <p:spPr>
          <a:xfrm>
            <a:off x="231343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050791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00837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48309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13562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8" name="Rectangle 97"/>
          <p:cNvSpPr/>
          <p:nvPr/>
        </p:nvSpPr>
        <p:spPr>
          <a:xfrm>
            <a:off x="5440679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99" name="Rectangle 98"/>
          <p:cNvSpPr/>
          <p:nvPr/>
        </p:nvSpPr>
        <p:spPr>
          <a:xfrm>
            <a:off x="439826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66090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196596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 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374136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153912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984248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984248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679192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764023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26664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41655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848856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84248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069079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3721607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806440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5458967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026664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374136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Masalalar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Yotiq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3. → Jinoyat va jazo romanining muallifi bo'lgan yozuvchi (11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5. → Pravoslav cherkovlarida muqaddas tasvirlangan diniy rasm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6. → Olchazor pyesasi bilan tanilgan dramaturg va yozuvchi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7. → Oqqush ko'li baletining musiqasini bastalagan kompozitor (11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10. → Maslenitsa bayramida pishiriladigan an'anaviy rus quymoqlari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11. → Volga daryosidagi burlaklar kartinasini chizgan rassom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→ Klassik raqs va musiqani birlashtirgan sahna san'ati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14. → O'lik jonlar asarining muallifi bo'lgan yozuvchi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15. → Urush va tinchlik epopeyasini yaratgan mutafakkir (7 harf)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26280" y="822960"/>
            <a:ext cx="3840480" cy="5943600"/>
          </a:xfrm>
          <a:prstGeom prst="rect">
            <a:avLst/>
          </a:prstGeom>
          <a:noFill/>
        </p:spPr>
        <p:txBody>
          <a:bodyPr wrap="square" tIns="0">
            <a:normAutofit/>
          </a:bodyPr>
          <a:lstStyle/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16. → Ichma-ich joylashadigan an'anaviy rus yog'och o'yinchog'i (10 harf)</a:t>
            </a:r>
          </a:p>
          <a:p>
            <a:pPr>
              <a:spcBef>
                <a:spcPts val="1200"/>
              </a:spcBef>
              <a:spcAft>
                <a:spcPts val="600"/>
              </a:spcAft>
              <a:defRPr sz="1500" b="1">
                <a:solidFill>
                  <a:srgbClr val="000000"/>
                </a:solidFill>
                <a:latin typeface="Arial"/>
              </a:defRPr>
            </a:pPr>
            <a:r>
              <a:t>Tik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1. ↓ Rus ayollarining an'anaviy bosh kiyimi (9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2. ↓ Rus adabiy tilining asoschisi hisoblangan shoir (7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4. ↓ Rus zodagonlarining shahar tashqarisidagi katta qarorgohi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8. ↓ Moskva markazidagi tarixiy qal'a va davlat qarorgohi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9. ↓ Oq fonda ko'k naqshlar bilan bezalgan sopol buyumlar (5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12. ↓ Rus xalq og'zaki ijodidagi qahramonlik dostonlari (6 harf)</a:t>
            </a:r>
          </a:p>
          <a:p>
            <a:pPr>
              <a:spcAft>
                <a:spcPts val="1200"/>
              </a:spcAft>
              <a:defRPr sz="1100" b="0">
                <a:latin typeface="Arial"/>
              </a:defRPr>
            </a:pPr>
            <a:r>
              <a:t>13. ↓ Lavlagi asosida tayyorlanadigan an'anaviy rus taomi (6 harf)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965960" y="731520"/>
            <a:ext cx="5212080" cy="5212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latin typeface="Arial"/>
              </a:defRPr>
            </a:pPr>
            <a:r>
              <a:t>Javoblar</a:t>
            </a:r>
          </a:p>
        </p:txBody>
      </p:sp>
      <p:sp>
        <p:nvSpPr>
          <p:cNvPr id="4" name="Rectangle 3"/>
          <p:cNvSpPr/>
          <p:nvPr/>
        </p:nvSpPr>
        <p:spPr>
          <a:xfrm>
            <a:off x="1965960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5" name="Rectangle 4"/>
          <p:cNvSpPr/>
          <p:nvPr/>
        </p:nvSpPr>
        <p:spPr>
          <a:xfrm>
            <a:off x="439826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6" name="Rectangle 5"/>
          <p:cNvSpPr/>
          <p:nvPr/>
        </p:nvSpPr>
        <p:spPr>
          <a:xfrm>
            <a:off x="335584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7" name="Rectangle 6"/>
          <p:cNvSpPr/>
          <p:nvPr/>
        </p:nvSpPr>
        <p:spPr>
          <a:xfrm>
            <a:off x="1965960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8" name="Rectangle 7"/>
          <p:cNvSpPr/>
          <p:nvPr/>
        </p:nvSpPr>
        <p:spPr>
          <a:xfrm>
            <a:off x="648309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648309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40679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8309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745736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03320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96596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35624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9320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88152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788152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35584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313432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40679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96596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9320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50791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9320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50791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00837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C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3562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98264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355848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703320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66090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355848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30568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74573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35584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00837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703320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6090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788152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788152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74573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C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70332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35584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745736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09320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355848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050791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135624" y="142646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440679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Y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83056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Z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13562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35584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355848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135624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440679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398264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440679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703320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83056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050791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788152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74573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008376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703320" y="524865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13562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U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39826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830568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050791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008376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965960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135624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093208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135624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75" name="Rectangle 74"/>
          <p:cNvSpPr/>
          <p:nvPr/>
        </p:nvSpPr>
        <p:spPr>
          <a:xfrm>
            <a:off x="4398264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L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355848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830568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H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788152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703320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E</a:t>
            </a:r>
          </a:p>
        </p:txBody>
      </p:sp>
      <p:sp>
        <p:nvSpPr>
          <p:cNvPr id="80" name="Rectangle 79"/>
          <p:cNvSpPr/>
          <p:nvPr/>
        </p:nvSpPr>
        <p:spPr>
          <a:xfrm>
            <a:off x="1965960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B</a:t>
            </a:r>
          </a:p>
        </p:txBody>
      </p:sp>
      <p:sp>
        <p:nvSpPr>
          <p:cNvPr id="81" name="Rectangle 80"/>
          <p:cNvSpPr/>
          <p:nvPr/>
        </p:nvSpPr>
        <p:spPr>
          <a:xfrm>
            <a:off x="5093208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398264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83" name="Rectangle 82"/>
          <p:cNvSpPr/>
          <p:nvPr/>
        </p:nvSpPr>
        <p:spPr>
          <a:xfrm>
            <a:off x="4050791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R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788152" y="490118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85" name="Rectangle 84"/>
          <p:cNvSpPr/>
          <p:nvPr/>
        </p:nvSpPr>
        <p:spPr>
          <a:xfrm>
            <a:off x="3703320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N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703320" y="559612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87" name="Rectangle 86"/>
          <p:cNvSpPr/>
          <p:nvPr/>
        </p:nvSpPr>
        <p:spPr>
          <a:xfrm>
            <a:off x="3355848" y="212140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88" name="Rectangle 87"/>
          <p:cNvSpPr/>
          <p:nvPr/>
        </p:nvSpPr>
        <p:spPr>
          <a:xfrm>
            <a:off x="6830568" y="177393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V</a:t>
            </a:r>
          </a:p>
        </p:txBody>
      </p:sp>
      <p:sp>
        <p:nvSpPr>
          <p:cNvPr id="89" name="Rectangle 88"/>
          <p:cNvSpPr/>
          <p:nvPr/>
        </p:nvSpPr>
        <p:spPr>
          <a:xfrm>
            <a:off x="5788152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K</a:t>
            </a:r>
          </a:p>
        </p:txBody>
      </p:sp>
      <p:sp>
        <p:nvSpPr>
          <p:cNvPr id="90" name="Rectangle 89"/>
          <p:cNvSpPr/>
          <p:nvPr/>
        </p:nvSpPr>
        <p:spPr>
          <a:xfrm>
            <a:off x="5093208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91" name="Rectangle 90"/>
          <p:cNvSpPr/>
          <p:nvPr/>
        </p:nvSpPr>
        <p:spPr>
          <a:xfrm>
            <a:off x="4745736" y="246888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92" name="Rectangle 91"/>
          <p:cNvSpPr/>
          <p:nvPr/>
        </p:nvSpPr>
        <p:spPr>
          <a:xfrm>
            <a:off x="4398264" y="3511296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M</a:t>
            </a:r>
          </a:p>
        </p:txBody>
      </p:sp>
      <p:sp>
        <p:nvSpPr>
          <p:cNvPr id="93" name="Rectangle 92"/>
          <p:cNvSpPr/>
          <p:nvPr/>
        </p:nvSpPr>
        <p:spPr>
          <a:xfrm>
            <a:off x="2313432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050791" y="3858768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A</a:t>
            </a:r>
          </a:p>
        </p:txBody>
      </p:sp>
      <p:sp>
        <p:nvSpPr>
          <p:cNvPr id="95" name="Rectangle 94"/>
          <p:cNvSpPr/>
          <p:nvPr/>
        </p:nvSpPr>
        <p:spPr>
          <a:xfrm>
            <a:off x="3008376" y="455371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T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483096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O</a:t>
            </a:r>
          </a:p>
        </p:txBody>
      </p:sp>
      <p:sp>
        <p:nvSpPr>
          <p:cNvPr id="97" name="Rectangle 96"/>
          <p:cNvSpPr/>
          <p:nvPr/>
        </p:nvSpPr>
        <p:spPr>
          <a:xfrm>
            <a:off x="6135624" y="73152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98" name="Rectangle 97"/>
          <p:cNvSpPr/>
          <p:nvPr/>
        </p:nvSpPr>
        <p:spPr>
          <a:xfrm>
            <a:off x="5440679" y="4206240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G</a:t>
            </a:r>
          </a:p>
        </p:txBody>
      </p:sp>
      <p:sp>
        <p:nvSpPr>
          <p:cNvPr id="99" name="Rectangle 98"/>
          <p:cNvSpPr/>
          <p:nvPr/>
        </p:nvSpPr>
        <p:spPr>
          <a:xfrm>
            <a:off x="4398264" y="107899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S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660904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I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1965960" y="2816352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D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745736" y="3163824"/>
            <a:ext cx="347472" cy="3474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8288" tIns="18288" rIns="18288" bIns="18288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000000"/>
                </a:solidFill>
                <a:latin typeface="Arial"/>
              </a:rPr>
              <a:t>P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374136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6153912" y="74980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2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984248" y="109728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984248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679192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764023" y="1792224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026664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4416552" y="2487168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6848856" y="2834640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1984248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069079" y="3182112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3721607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806440" y="3877055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5458967" y="4224527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14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3026664" y="4571999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15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3374136" y="5614416"/>
            <a:ext cx="228600" cy="137160"/>
          </a:xfrm>
          <a:prstGeom prst="rect">
            <a:avLst/>
          </a:prstGeom>
          <a:noFill/>
        </p:spPr>
        <p:txBody>
          <a:bodyPr wrap="none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00" b="0">
                <a:solidFill>
                  <a:srgbClr val="000000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578" y="0"/>
            <a:ext cx="4848844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