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embeddedFontLst>
    <p:embeddedFont>
      <p:font typeface="Garamond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9" roundtripDataSignature="AMtx7miryS2GwOqhfU/X2YaoJmBfXBvm/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Garamond-regular.fntdata"/><Relationship Id="rId14" Type="http://schemas.openxmlformats.org/officeDocument/2006/relationships/slide" Target="slides/slide10.xml"/><Relationship Id="rId17" Type="http://schemas.openxmlformats.org/officeDocument/2006/relationships/font" Target="fonts/Garamond-italic.fntdata"/><Relationship Id="rId16" Type="http://schemas.openxmlformats.org/officeDocument/2006/relationships/font" Target="fonts/Garamond-bold.fntdata"/><Relationship Id="rId5" Type="http://schemas.openxmlformats.org/officeDocument/2006/relationships/slide" Target="slides/slide1.xml"/><Relationship Id="rId19" Type="http://customschemas.google.com/relationships/presentationmetadata" Target="metadata"/><Relationship Id="rId6" Type="http://schemas.openxmlformats.org/officeDocument/2006/relationships/slide" Target="slides/slide2.xml"/><Relationship Id="rId18" Type="http://schemas.openxmlformats.org/officeDocument/2006/relationships/font" Target="fonts/Garamond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a024d1a160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a024d1a16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a024d1a160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a024d1a160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a024d1a160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a024d1a160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showMasterSp="0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11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descr="HD-PanelTitleR1.png" id="18" name="Google Shape;18;p1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Google Shape;19;p11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descr="HDRibbonTitle-UniformTrim.png" id="20" name="Google Shape;20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DRibbonTitle-UniformTrim.png" id="21" name="Google Shape;21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Google Shape;22;p11"/>
          <p:cNvSpPr txBox="1"/>
          <p:nvPr>
            <p:ph type="ctrTitle"/>
          </p:nvPr>
        </p:nvSpPr>
        <p:spPr>
          <a:xfrm>
            <a:off x="2692398" y="1871131"/>
            <a:ext cx="6815669" cy="15155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Garamond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1"/>
          <p:cNvSpPr txBox="1"/>
          <p:nvPr>
            <p:ph idx="1" type="subTitle"/>
          </p:nvPr>
        </p:nvSpPr>
        <p:spPr>
          <a:xfrm>
            <a:off x="2692398" y="3657597"/>
            <a:ext cx="6815669" cy="1320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420"/>
              </a:spcBef>
              <a:spcAft>
                <a:spcPts val="0"/>
              </a:spcAft>
              <a:buSzPts val="2415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23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207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84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61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11"/>
          <p:cNvSpPr txBox="1"/>
          <p:nvPr>
            <p:ph idx="10" type="dt"/>
          </p:nvPr>
        </p:nvSpPr>
        <p:spPr>
          <a:xfrm>
            <a:off x="7983232" y="5037663"/>
            <a:ext cx="8974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1" type="ftr"/>
          </p:nvPr>
        </p:nvSpPr>
        <p:spPr>
          <a:xfrm>
            <a:off x="2692397" y="5037663"/>
            <a:ext cx="521463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1"/>
          <p:cNvSpPr txBox="1"/>
          <p:nvPr>
            <p:ph idx="12" type="sldNum"/>
          </p:nvPr>
        </p:nvSpPr>
        <p:spPr>
          <a:xfrm>
            <a:off x="8956900" y="5037663"/>
            <a:ext cx="5511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7" name="Google Shape;27;p11"/>
          <p:cNvCxnSpPr/>
          <p:nvPr/>
        </p:nvCxnSpPr>
        <p:spPr>
          <a:xfrm>
            <a:off x="2692399" y="3522131"/>
            <a:ext cx="681566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/>
          <p:nvPr>
            <p:ph type="title"/>
          </p:nvPr>
        </p:nvSpPr>
        <p:spPr>
          <a:xfrm>
            <a:off x="1295399" y="1883832"/>
            <a:ext cx="6241816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aramond"/>
              <a:buNone/>
              <a:defRPr b="0"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0"/>
          <p:cNvSpPr/>
          <p:nvPr>
            <p:ph idx="2" type="pic"/>
          </p:nvPr>
        </p:nvSpPr>
        <p:spPr>
          <a:xfrm>
            <a:off x="8094831" y="1041400"/>
            <a:ext cx="3063347" cy="4775200"/>
          </a:xfrm>
          <a:prstGeom prst="roundRect">
            <a:avLst>
              <a:gd fmla="val 0" name="adj"/>
            </a:avLst>
          </a:prstGeom>
          <a:noFill/>
          <a:ln cap="flat" cmpd="thickThin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8" name="Google Shape;88;p20"/>
          <p:cNvSpPr txBox="1"/>
          <p:nvPr>
            <p:ph idx="1" type="body"/>
          </p:nvPr>
        </p:nvSpPr>
        <p:spPr>
          <a:xfrm>
            <a:off x="1295399" y="3255432"/>
            <a:ext cx="6241816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2070"/>
              <a:buNone/>
              <a:defRPr sz="18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/>
        </p:txBody>
      </p:sp>
      <p:sp>
        <p:nvSpPr>
          <p:cNvPr id="89" name="Google Shape;89;p20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0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0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анорамная фотография с подписью">
  <p:cSld name="Панорамная фотография с подписью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1"/>
          <p:cNvSpPr txBox="1"/>
          <p:nvPr>
            <p:ph type="title"/>
          </p:nvPr>
        </p:nvSpPr>
        <p:spPr>
          <a:xfrm>
            <a:off x="1295401" y="4815415"/>
            <a:ext cx="9609666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1"/>
          <p:cNvSpPr/>
          <p:nvPr>
            <p:ph idx="2" type="pic"/>
          </p:nvPr>
        </p:nvSpPr>
        <p:spPr>
          <a:xfrm>
            <a:off x="1041427" y="1041399"/>
            <a:ext cx="10105972" cy="3335869"/>
          </a:xfrm>
          <a:prstGeom prst="roundRect">
            <a:avLst>
              <a:gd fmla="val 0" name="adj"/>
            </a:avLst>
          </a:prstGeom>
          <a:noFill/>
          <a:ln cap="flat" cmpd="thickThin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5" name="Google Shape;95;p21"/>
          <p:cNvSpPr txBox="1"/>
          <p:nvPr>
            <p:ph idx="1" type="body"/>
          </p:nvPr>
        </p:nvSpPr>
        <p:spPr>
          <a:xfrm>
            <a:off x="1295401" y="5382153"/>
            <a:ext cx="9609666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280"/>
              </a:spcBef>
              <a:spcAft>
                <a:spcPts val="0"/>
              </a:spcAft>
              <a:buSzPts val="1610"/>
              <a:buNone/>
              <a:defRPr sz="14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/>
        </p:txBody>
      </p:sp>
      <p:sp>
        <p:nvSpPr>
          <p:cNvPr id="96" name="Google Shape;96;p21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1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1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 с подписью">
  <p:cSld name="Цитата с подписью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/>
          <p:nvPr>
            <p:ph type="title"/>
          </p:nvPr>
        </p:nvSpPr>
        <p:spPr>
          <a:xfrm>
            <a:off x="1446213" y="982132"/>
            <a:ext cx="9296398" cy="2370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b="0" sz="320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2"/>
          <p:cNvSpPr txBox="1"/>
          <p:nvPr>
            <p:ph idx="1" type="body"/>
          </p:nvPr>
        </p:nvSpPr>
        <p:spPr>
          <a:xfrm>
            <a:off x="1674812" y="3352800"/>
            <a:ext cx="8839202" cy="5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400"/>
              </a:spcBef>
              <a:spcAft>
                <a:spcPts val="0"/>
              </a:spcAft>
              <a:buSzPts val="2300"/>
              <a:buFont typeface="Garamond"/>
              <a:buNone/>
              <a:defRPr sz="20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300"/>
              <a:buFont typeface="Garamond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070"/>
              <a:buFont typeface="Garamond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840"/>
              <a:buFont typeface="Garamond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Font typeface="Garamond"/>
              <a:buNone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02" name="Google Shape;102;p22"/>
          <p:cNvSpPr txBox="1"/>
          <p:nvPr>
            <p:ph idx="2" type="body"/>
          </p:nvPr>
        </p:nvSpPr>
        <p:spPr>
          <a:xfrm>
            <a:off x="1295401" y="4343399"/>
            <a:ext cx="9609666" cy="1532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3" name="Google Shape;103;p22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2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2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22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 b="0" i="0" sz="8000" u="none" cap="none" strike="noStrik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7" name="Google Shape;107;p22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 b="0" i="0" sz="8000" u="none" cap="none" strike="noStrik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08" name="Google Shape;108;p22"/>
          <p:cNvCxnSpPr/>
          <p:nvPr/>
        </p:nvCxnSpPr>
        <p:spPr>
          <a:xfrm>
            <a:off x="1396169" y="4140199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Карточка имени">
  <p:cSld name="Карточка имени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3"/>
          <p:cNvSpPr txBox="1"/>
          <p:nvPr>
            <p:ph type="title"/>
          </p:nvPr>
        </p:nvSpPr>
        <p:spPr>
          <a:xfrm>
            <a:off x="1295402" y="3308581"/>
            <a:ext cx="9609668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3"/>
          <p:cNvSpPr txBox="1"/>
          <p:nvPr>
            <p:ph idx="1" type="body"/>
          </p:nvPr>
        </p:nvSpPr>
        <p:spPr>
          <a:xfrm>
            <a:off x="1295401" y="4777381"/>
            <a:ext cx="9609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2" name="Google Shape;112;p23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3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3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 карточки имени">
  <p:cSld name="Цитата карточки имени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4"/>
          <p:cNvSpPr txBox="1"/>
          <p:nvPr>
            <p:ph type="title"/>
          </p:nvPr>
        </p:nvSpPr>
        <p:spPr>
          <a:xfrm>
            <a:off x="1446213" y="982132"/>
            <a:ext cx="9296398" cy="2243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b="0" sz="320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4"/>
          <p:cNvSpPr txBox="1"/>
          <p:nvPr>
            <p:ph idx="1" type="body"/>
          </p:nvPr>
        </p:nvSpPr>
        <p:spPr>
          <a:xfrm>
            <a:off x="1295401" y="3639312"/>
            <a:ext cx="9609668" cy="88696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76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8" name="Google Shape;118;p24"/>
          <p:cNvSpPr txBox="1"/>
          <p:nvPr>
            <p:ph idx="2" type="body"/>
          </p:nvPr>
        </p:nvSpPr>
        <p:spPr>
          <a:xfrm>
            <a:off x="1295401" y="4529667"/>
            <a:ext cx="9609668" cy="1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9" name="Google Shape;119;p24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4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2" name="Google Shape;122;p24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 b="0" i="0" sz="8000" u="none" cap="none" strike="noStrik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3" name="Google Shape;123;p24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 b="0" i="0" sz="8000" u="none" cap="none" strike="noStrik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24" name="Google Shape;124;p24"/>
          <p:cNvCxnSpPr/>
          <p:nvPr/>
        </p:nvCxnSpPr>
        <p:spPr>
          <a:xfrm>
            <a:off x="1396169" y="3429000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Истина или ложь">
  <p:cSld name="Истина или ложь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>
            <p:ph type="title"/>
          </p:nvPr>
        </p:nvSpPr>
        <p:spPr>
          <a:xfrm>
            <a:off x="1295401" y="982132"/>
            <a:ext cx="9609666" cy="2243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5"/>
          <p:cNvSpPr txBox="1"/>
          <p:nvPr>
            <p:ph idx="1" type="body"/>
          </p:nvPr>
        </p:nvSpPr>
        <p:spPr>
          <a:xfrm>
            <a:off x="1295401" y="3630168"/>
            <a:ext cx="9609668" cy="841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3220"/>
              <a:buNone/>
              <a:defRPr sz="28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8" name="Google Shape;128;p25"/>
          <p:cNvSpPr txBox="1"/>
          <p:nvPr>
            <p:ph idx="2" type="body"/>
          </p:nvPr>
        </p:nvSpPr>
        <p:spPr>
          <a:xfrm>
            <a:off x="1295400" y="4470399"/>
            <a:ext cx="9609670" cy="1405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9" name="Google Shape;129;p25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5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5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2" name="Google Shape;132;p25"/>
          <p:cNvCxnSpPr/>
          <p:nvPr/>
        </p:nvCxnSpPr>
        <p:spPr>
          <a:xfrm>
            <a:off x="1396169" y="3429000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6"/>
          <p:cNvSpPr txBox="1"/>
          <p:nvPr>
            <p:ph idx="1" type="body"/>
          </p:nvPr>
        </p:nvSpPr>
        <p:spPr>
          <a:xfrm rot="5400000">
            <a:off x="4436531" y="-584198"/>
            <a:ext cx="3318936" cy="96011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36" name="Google Shape;136;p26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6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6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9" name="Google Shape;139;p26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"/>
          <p:cNvSpPr txBox="1"/>
          <p:nvPr>
            <p:ph type="title"/>
          </p:nvPr>
        </p:nvSpPr>
        <p:spPr>
          <a:xfrm rot="5400000">
            <a:off x="7497936" y="2483551"/>
            <a:ext cx="4893735" cy="18908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7"/>
          <p:cNvSpPr txBox="1"/>
          <p:nvPr>
            <p:ph idx="1" type="body"/>
          </p:nvPr>
        </p:nvSpPr>
        <p:spPr>
          <a:xfrm rot="5400000">
            <a:off x="2565043" y="-287514"/>
            <a:ext cx="4893734" cy="7433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43" name="Google Shape;143;p27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27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7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46" name="Google Shape;146;p27"/>
          <p:cNvCxnSpPr/>
          <p:nvPr/>
        </p:nvCxnSpPr>
        <p:spPr>
          <a:xfrm>
            <a:off x="8863890" y="990600"/>
            <a:ext cx="0" cy="487680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текст" type="tx">
  <p:cSld name="TITLE_AND_BODY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8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28"/>
          <p:cNvSpPr txBox="1"/>
          <p:nvPr>
            <p:ph idx="1" type="body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50" name="Google Shape;150;p28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8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28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2"/>
          <p:cNvSpPr txBox="1"/>
          <p:nvPr>
            <p:ph idx="1" type="body"/>
          </p:nvPr>
        </p:nvSpPr>
        <p:spPr>
          <a:xfrm>
            <a:off x="1295400" y="2658533"/>
            <a:ext cx="471830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70"/>
              </a:spcBef>
              <a:spcAft>
                <a:spcPts val="0"/>
              </a:spcAft>
              <a:buSzPts val="3220"/>
              <a:buNone/>
              <a:defRPr b="0" sz="28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3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07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840"/>
              <a:buNone/>
              <a:defRPr b="1" sz="1600"/>
            </a:lvl9pPr>
          </a:lstStyle>
          <a:p/>
        </p:txBody>
      </p:sp>
      <p:sp>
        <p:nvSpPr>
          <p:cNvPr id="31" name="Google Shape;31;p12"/>
          <p:cNvSpPr txBox="1"/>
          <p:nvPr>
            <p:ph idx="2" type="body"/>
          </p:nvPr>
        </p:nvSpPr>
        <p:spPr>
          <a:xfrm>
            <a:off x="1295400" y="3243262"/>
            <a:ext cx="4718304" cy="26326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3" type="body"/>
          </p:nvPr>
        </p:nvSpPr>
        <p:spPr>
          <a:xfrm>
            <a:off x="6180670" y="2658533"/>
            <a:ext cx="471830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70"/>
              </a:spcBef>
              <a:spcAft>
                <a:spcPts val="0"/>
              </a:spcAft>
              <a:buSzPts val="3220"/>
              <a:buNone/>
              <a:defRPr b="0" sz="28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3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07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840"/>
              <a:buNone/>
              <a:defRPr b="1" sz="1600"/>
            </a:lvl9pPr>
          </a:lstStyle>
          <a:p/>
        </p:txBody>
      </p:sp>
      <p:sp>
        <p:nvSpPr>
          <p:cNvPr id="33" name="Google Shape;33;p12"/>
          <p:cNvSpPr txBox="1"/>
          <p:nvPr>
            <p:ph idx="4" type="body"/>
          </p:nvPr>
        </p:nvSpPr>
        <p:spPr>
          <a:xfrm>
            <a:off x="6180670" y="3243262"/>
            <a:ext cx="4718304" cy="26326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4" name="Google Shape;34;p12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2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7" name="Google Shape;37;p12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одпись">
  <p:cSld name="Заголовок и подпись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/>
          <p:nvPr>
            <p:ph type="title"/>
          </p:nvPr>
        </p:nvSpPr>
        <p:spPr>
          <a:xfrm>
            <a:off x="1303868" y="982132"/>
            <a:ext cx="9592732" cy="2954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1" type="body"/>
          </p:nvPr>
        </p:nvSpPr>
        <p:spPr>
          <a:xfrm>
            <a:off x="1303868" y="4343399"/>
            <a:ext cx="9592732" cy="1532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1" name="Google Shape;41;p13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4" name="Google Shape;44;p13"/>
          <p:cNvCxnSpPr/>
          <p:nvPr/>
        </p:nvCxnSpPr>
        <p:spPr>
          <a:xfrm>
            <a:off x="1396169" y="4140199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/>
          <p:nvPr>
            <p:ph type="title"/>
          </p:nvPr>
        </p:nvSpPr>
        <p:spPr>
          <a:xfrm>
            <a:off x="2015069" y="1752606"/>
            <a:ext cx="8158688" cy="18225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" type="body"/>
          </p:nvPr>
        </p:nvSpPr>
        <p:spPr>
          <a:xfrm>
            <a:off x="2015067" y="3846051"/>
            <a:ext cx="8158690" cy="954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SzPts val="276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8" name="Google Shape;48;p14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4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1" name="Google Shape;51;p14"/>
          <p:cNvCxnSpPr/>
          <p:nvPr/>
        </p:nvCxnSpPr>
        <p:spPr>
          <a:xfrm>
            <a:off x="2012723" y="3710585"/>
            <a:ext cx="8163380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5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5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5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Google Shape;57;p16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6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" type="body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6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6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Google Shape;64;p17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5" name="Google Shape;65;p17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7"/>
          <p:cNvSpPr txBox="1"/>
          <p:nvPr>
            <p:ph idx="1" type="body"/>
          </p:nvPr>
        </p:nvSpPr>
        <p:spPr>
          <a:xfrm>
            <a:off x="1298448" y="2560320"/>
            <a:ext cx="4718304" cy="3310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2" type="body"/>
          </p:nvPr>
        </p:nvSpPr>
        <p:spPr>
          <a:xfrm>
            <a:off x="6181344" y="2560320"/>
            <a:ext cx="4718304" cy="3310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68" name="Google Shape;68;p17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7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8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76" name="Google Shape;76;p18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/>
          <p:nvPr>
            <p:ph type="title"/>
          </p:nvPr>
        </p:nvSpPr>
        <p:spPr>
          <a:xfrm>
            <a:off x="1293811" y="1388534"/>
            <a:ext cx="371845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idx="1" type="body"/>
          </p:nvPr>
        </p:nvSpPr>
        <p:spPr>
          <a:xfrm>
            <a:off x="5418668" y="982131"/>
            <a:ext cx="5469466" cy="48937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80" name="Google Shape;80;p19"/>
          <p:cNvSpPr txBox="1"/>
          <p:nvPr>
            <p:ph idx="2" type="body"/>
          </p:nvPr>
        </p:nvSpPr>
        <p:spPr>
          <a:xfrm>
            <a:off x="1293811" y="3031065"/>
            <a:ext cx="3718455" cy="2438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SzPts val="184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/>
        </p:txBody>
      </p:sp>
      <p:sp>
        <p:nvSpPr>
          <p:cNvPr id="81" name="Google Shape;81;p19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9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9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84" name="Google Shape;84;p19"/>
          <p:cNvCxnSpPr/>
          <p:nvPr/>
        </p:nvCxnSpPr>
        <p:spPr>
          <a:xfrm>
            <a:off x="1396169" y="2912533"/>
            <a:ext cx="35144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8.xml"/><Relationship Id="rId22" Type="http://schemas.openxmlformats.org/officeDocument/2006/relationships/theme" Target="../theme/theme1.xml"/><Relationship Id="rId10" Type="http://schemas.openxmlformats.org/officeDocument/2006/relationships/slideLayout" Target="../slideLayouts/slideLayout7.xml"/><Relationship Id="rId21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5.jpg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6.xml"/><Relationship Id="rId6" Type="http://schemas.openxmlformats.org/officeDocument/2006/relationships/slideLayout" Target="../slideLayouts/slideLayout3.xml"/><Relationship Id="rId18" Type="http://schemas.openxmlformats.org/officeDocument/2006/relationships/slideLayout" Target="../slideLayouts/slideLayout15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0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descr="HD-PanelContent.png" id="7" name="Google Shape;7;p1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8;p10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descr="HDRibbonContent-UniformTrim.png" id="9" name="Google Shape;9;p1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DRibbonContent-UniformTrim.png" id="10" name="Google Shape;10;p1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Google Shape;11;p10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b="0" i="0" sz="4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" name="Google Shape;12;p10"/>
          <p:cNvSpPr txBox="1"/>
          <p:nvPr>
            <p:ph idx="1" type="body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386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-37465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b="0" i="0" sz="20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-360044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b="0" i="0" sz="18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-345439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-330835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-330835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-330835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-330834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-330834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3" name="Google Shape;13;p10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4" name="Google Shape;14;p10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5" name="Google Shape;15;p10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5" r:id="rId20"/>
    <p:sldLayoutId id="2147483666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"/>
          <p:cNvSpPr txBox="1"/>
          <p:nvPr>
            <p:ph type="ctrTitle"/>
          </p:nvPr>
        </p:nvSpPr>
        <p:spPr>
          <a:xfrm>
            <a:off x="2692398" y="1871131"/>
            <a:ext cx="6815669" cy="15155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Times New Roman"/>
              <a:buNone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Mavzu: Dozimetrik kattaliklar. Dozimetriya asoslari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8" name="Google Shape;158;p1"/>
          <p:cNvSpPr txBox="1"/>
          <p:nvPr>
            <p:ph idx="1" type="subTitle"/>
          </p:nvPr>
        </p:nvSpPr>
        <p:spPr>
          <a:xfrm>
            <a:off x="2692398" y="3657597"/>
            <a:ext cx="6815669" cy="1320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2760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TF-2202 guruh talabasi Ibrohimova Muyassar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r">
              <a:spcBef>
                <a:spcPts val="1080"/>
              </a:spcBef>
              <a:spcAft>
                <a:spcPts val="0"/>
              </a:spcAft>
              <a:buSzPts val="2760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Yo’ldosheva Nigora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2455" y="495300"/>
            <a:ext cx="11012805" cy="5855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"/>
          <p:cNvSpPr txBox="1"/>
          <p:nvPr>
            <p:ph type="title"/>
          </p:nvPr>
        </p:nvSpPr>
        <p:spPr>
          <a:xfrm>
            <a:off x="1655380" y="1202850"/>
            <a:ext cx="9049406" cy="12881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Times New Roman"/>
              <a:buNone/>
            </a:pPr>
            <a:r>
              <a:rPr b="1" lang="en-US" sz="2800">
                <a:latin typeface="Times New Roman"/>
                <a:ea typeface="Times New Roman"/>
                <a:cs typeface="Times New Roman"/>
                <a:sym typeface="Times New Roman"/>
              </a:rPr>
              <a:t>Dozimetrik kattaliklar </a:t>
            </a: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- bu ionlashtiruvchi nurlanishning tirik organizmga ta’sirini baholash uchun kiritilgan maxsus fizik kattaliklardir.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4" name="Google Shape;164;p2"/>
          <p:cNvSpPr txBox="1"/>
          <p:nvPr>
            <p:ph idx="1" type="body"/>
          </p:nvPr>
        </p:nvSpPr>
        <p:spPr>
          <a:xfrm>
            <a:off x="1121980" y="2789009"/>
            <a:ext cx="5056313" cy="307576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3220"/>
              <a:buNone/>
            </a:pPr>
            <a:r>
              <a:rPr b="1" lang="en-US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Dozimetrik kattaliklarga quyidagilar kiradi:</a:t>
            </a:r>
            <a:endParaRPr b="1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70"/>
              </a:spcBef>
              <a:spcAft>
                <a:spcPts val="0"/>
              </a:spcAft>
              <a:buSzPts val="3220"/>
              <a:buNone/>
            </a:pPr>
            <a:r>
              <a:rPr lang="en-US">
                <a:solidFill>
                  <a:srgbClr val="002060"/>
                </a:solidFill>
              </a:rPr>
              <a:t>1. Ekspozitsion doza</a:t>
            </a:r>
            <a:endParaRPr>
              <a:solidFill>
                <a:srgbClr val="002060"/>
              </a:solidFill>
            </a:endParaRPr>
          </a:p>
          <a:p>
            <a:pPr indent="0" lvl="0" marL="0" rtl="0" algn="l">
              <a:spcBef>
                <a:spcPts val="1270"/>
              </a:spcBef>
              <a:spcAft>
                <a:spcPts val="0"/>
              </a:spcAft>
              <a:buSzPts val="3220"/>
              <a:buNone/>
            </a:pPr>
            <a:r>
              <a:rPr lang="en-US">
                <a:solidFill>
                  <a:srgbClr val="002060"/>
                </a:solidFill>
              </a:rPr>
              <a:t>2. Yutilgan doza</a:t>
            </a:r>
            <a:endParaRPr>
              <a:solidFill>
                <a:srgbClr val="002060"/>
              </a:solidFill>
            </a:endParaRPr>
          </a:p>
          <a:p>
            <a:pPr indent="0" lvl="0" marL="0" rtl="0" algn="l">
              <a:spcBef>
                <a:spcPts val="1270"/>
              </a:spcBef>
              <a:spcAft>
                <a:spcPts val="0"/>
              </a:spcAft>
              <a:buSzPts val="3220"/>
              <a:buNone/>
            </a:pPr>
            <a:r>
              <a:rPr lang="en-US">
                <a:solidFill>
                  <a:srgbClr val="002060"/>
                </a:solidFill>
              </a:rPr>
              <a:t>3. Ekvivalent doza</a:t>
            </a:r>
            <a:endParaRPr>
              <a:solidFill>
                <a:srgbClr val="002060"/>
              </a:solidFill>
            </a:endParaRPr>
          </a:p>
          <a:p>
            <a:pPr indent="0" lvl="0" marL="0" rtl="0" algn="l">
              <a:spcBef>
                <a:spcPts val="1270"/>
              </a:spcBef>
              <a:spcAft>
                <a:spcPts val="0"/>
              </a:spcAft>
              <a:buSzPts val="3220"/>
              <a:buNone/>
            </a:pPr>
            <a:r>
              <a:t/>
            </a:r>
            <a:endParaRPr/>
          </a:p>
        </p:txBody>
      </p:sp>
      <p:sp>
        <p:nvSpPr>
          <p:cNvPr id="165" name="Google Shape;165;p2"/>
          <p:cNvSpPr txBox="1"/>
          <p:nvPr>
            <p:ph idx="3" type="body"/>
          </p:nvPr>
        </p:nvSpPr>
        <p:spPr>
          <a:xfrm>
            <a:off x="6416566" y="3151594"/>
            <a:ext cx="4480032" cy="15938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3220"/>
              <a:buNone/>
            </a:pPr>
            <a:r>
              <a:rPr lang="en-US">
                <a:solidFill>
                  <a:srgbClr val="002060"/>
                </a:solidFill>
              </a:rPr>
              <a:t>4. Effektiv ekvivalent doza</a:t>
            </a:r>
            <a:endParaRPr>
              <a:solidFill>
                <a:srgbClr val="002060"/>
              </a:solidFill>
            </a:endParaRPr>
          </a:p>
          <a:p>
            <a:pPr indent="0" lvl="0" marL="0" rtl="0" algn="l">
              <a:spcBef>
                <a:spcPts val="1270"/>
              </a:spcBef>
              <a:spcAft>
                <a:spcPts val="0"/>
              </a:spcAft>
              <a:buSzPts val="3220"/>
              <a:buNone/>
            </a:pPr>
            <a:r>
              <a:rPr lang="en-US">
                <a:solidFill>
                  <a:srgbClr val="002060"/>
                </a:solidFill>
              </a:rPr>
              <a:t>5. Kollektiv effektiv ekvivalent doza</a:t>
            </a:r>
            <a:endParaRPr>
              <a:solidFill>
                <a:srgbClr val="002060"/>
              </a:solidFill>
            </a:endParaRPr>
          </a:p>
          <a:p>
            <a:pPr indent="0" lvl="0" marL="0" rtl="0" algn="l">
              <a:spcBef>
                <a:spcPts val="1270"/>
              </a:spcBef>
              <a:spcAft>
                <a:spcPts val="0"/>
              </a:spcAft>
              <a:buSzPts val="3220"/>
              <a:buNone/>
            </a:pPr>
            <a:r>
              <a:rPr lang="en-US">
                <a:solidFill>
                  <a:srgbClr val="002060"/>
                </a:solidFill>
              </a:rPr>
              <a:t>6. Aktivlik</a:t>
            </a:r>
            <a:endParaRPr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"/>
          <p:cNvSpPr txBox="1"/>
          <p:nvPr>
            <p:ph type="title"/>
          </p:nvPr>
        </p:nvSpPr>
        <p:spPr>
          <a:xfrm>
            <a:off x="1303655" y="982345"/>
            <a:ext cx="9592945" cy="47015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Times New Roman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1.Yutilgan doza — bu modda yoki biologik to‘qima tomonidan yutilgan ionlovchi nurlanish energiyasining shu modda massasiga nisbati.</a:t>
            </a:r>
            <a:b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2.Ekvivalent doza — bu absorbsiyalangan dozani nurlanish turining biologik ta’sir koeffitsientiga (og‘irlik koeffitsienti ) ko‘paytirish orqali aniqlanadigan kattalik.</a:t>
            </a:r>
            <a:b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3.Effektiv doza — bu inson tanasining turli organ va to‘qimalarining ekvivalent dozalari ularning sezgirlik koeffitsientlariga ko‘paytirilgan holda yig‘indisidan hosil bo‘ladi.</a:t>
            </a:r>
            <a:b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4.Ekspozitsion doza — bu havo muhitida rentgen yoki gamma nurlanish ta’sirida hosil bo‘ladigan ionlarning umumiy elektr zaryadining havo massasiga nisbati.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"/>
          <p:cNvSpPr txBox="1"/>
          <p:nvPr>
            <p:ph idx="1" type="body"/>
          </p:nvPr>
        </p:nvSpPr>
        <p:spPr>
          <a:xfrm>
            <a:off x="866775" y="811530"/>
            <a:ext cx="5313680" cy="451866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3220"/>
              <a:buNone/>
            </a:pPr>
            <a:r>
              <a:rPr lang="en-US"/>
              <a:t> </a:t>
            </a:r>
            <a:endParaRPr/>
          </a:p>
        </p:txBody>
      </p:sp>
      <p:sp>
        <p:nvSpPr>
          <p:cNvPr id="176" name="Google Shape;176;p4"/>
          <p:cNvSpPr txBox="1"/>
          <p:nvPr>
            <p:ph idx="3" type="body"/>
          </p:nvPr>
        </p:nvSpPr>
        <p:spPr>
          <a:xfrm>
            <a:off x="5967095" y="1800860"/>
            <a:ext cx="5425440" cy="390842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3220"/>
              <a:buNone/>
            </a:pPr>
            <a:r>
              <a:rPr lang="en-US"/>
              <a:t> 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"/>
          <p:cNvSpPr txBox="1"/>
          <p:nvPr>
            <p:ph idx="1" type="body"/>
          </p:nvPr>
        </p:nvSpPr>
        <p:spPr>
          <a:xfrm>
            <a:off x="850900" y="1329055"/>
            <a:ext cx="5111750" cy="419989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3220"/>
              <a:buNone/>
            </a:pPr>
            <a:r>
              <a:rPr lang="en-US"/>
              <a:t> </a:t>
            </a:r>
            <a:endParaRPr/>
          </a:p>
        </p:txBody>
      </p:sp>
      <p:sp>
        <p:nvSpPr>
          <p:cNvPr id="182" name="Google Shape;182;p5"/>
          <p:cNvSpPr/>
          <p:nvPr/>
        </p:nvSpPr>
        <p:spPr>
          <a:xfrm>
            <a:off x="5962650" y="2750185"/>
            <a:ext cx="5577205" cy="2379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D2D2D2"/>
                </a:solidFill>
                <a:latin typeface="Garamond"/>
                <a:ea typeface="Garamond"/>
                <a:cs typeface="Garamond"/>
                <a:sym typeface="Garamond"/>
              </a:rPr>
              <a:t>DOZA QUVVATI</a:t>
            </a:r>
            <a:endParaRPr b="1" i="0" sz="5400" u="none" cap="none" strike="noStrike">
              <a:solidFill>
                <a:srgbClr val="D2D2D2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"/>
          <p:cNvSpPr txBox="1"/>
          <p:nvPr>
            <p:ph type="title"/>
          </p:nvPr>
        </p:nvSpPr>
        <p:spPr>
          <a:xfrm>
            <a:off x="1295400" y="982345"/>
            <a:ext cx="96012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rPr lang="en-US" sz="3110"/>
              <a:t>Bundan tashqari dozimetrik kattaliklarga quyidagi kattaliklarni kiritish mumkin:</a:t>
            </a:r>
            <a:endParaRPr sz="3110"/>
          </a:p>
        </p:txBody>
      </p:sp>
      <p:sp>
        <p:nvSpPr>
          <p:cNvPr id="188" name="Google Shape;188;p6"/>
          <p:cNvSpPr txBox="1"/>
          <p:nvPr>
            <p:ph idx="1" type="body"/>
          </p:nvPr>
        </p:nvSpPr>
        <p:spPr>
          <a:xfrm>
            <a:off x="892810" y="2263140"/>
            <a:ext cx="10523855" cy="496379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3220"/>
              <a:buNone/>
            </a:pPr>
            <a:r>
              <a:rPr lang="en-US"/>
              <a:t> 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a024d1a160_0_0"/>
          <p:cNvSpPr txBox="1"/>
          <p:nvPr>
            <p:ph idx="3" type="body"/>
          </p:nvPr>
        </p:nvSpPr>
        <p:spPr>
          <a:xfrm>
            <a:off x="6180670" y="2658533"/>
            <a:ext cx="4718400" cy="5763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7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pic>
        <p:nvPicPr>
          <p:cNvPr id="194" name="Google Shape;194;g3a024d1a160_0_0"/>
          <p:cNvPicPr preferRelativeResize="0"/>
          <p:nvPr/>
        </p:nvPicPr>
        <p:blipFill rotWithShape="1">
          <a:blip r:embed="rId3">
            <a:alphaModFix/>
          </a:blip>
          <a:srcRect b="0" l="4988" r="2794" t="4906"/>
          <a:stretch/>
        </p:blipFill>
        <p:spPr>
          <a:xfrm>
            <a:off x="3083262" y="762000"/>
            <a:ext cx="6025476" cy="5334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a024d1a160_0_9"/>
          <p:cNvSpPr txBox="1"/>
          <p:nvPr>
            <p:ph type="title"/>
          </p:nvPr>
        </p:nvSpPr>
        <p:spPr>
          <a:xfrm>
            <a:off x="1293811" y="1388534"/>
            <a:ext cx="3718500" cy="1371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Masala yechish</a:t>
            </a:r>
            <a:endParaRPr/>
          </a:p>
        </p:txBody>
      </p:sp>
      <p:sp>
        <p:nvSpPr>
          <p:cNvPr id="200" name="Google Shape;200;g3a024d1a160_0_9"/>
          <p:cNvSpPr txBox="1"/>
          <p:nvPr>
            <p:ph idx="1" type="body"/>
          </p:nvPr>
        </p:nvSpPr>
        <p:spPr>
          <a:xfrm>
            <a:off x="5418668" y="982131"/>
            <a:ext cx="5469600" cy="4893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-US"/>
              <a:t>Yechim</a:t>
            </a:r>
            <a:r>
              <a:rPr lang="en-US"/>
              <a:t>. Dozani hisoblash formulasidan foydalanamiz. </a:t>
            </a:r>
            <a:r>
              <a:rPr baseline="30000" lang="en-US"/>
              <a:t>32</a:t>
            </a:r>
            <a:r>
              <a:rPr lang="en-US"/>
              <a:t>P ning yarim yemirilish davri juda katta (~14.3 kun) bo’lgani uchun 1 kun davomida o’zgarishsiz qoladi, deb hisoblaymiz va quyidagi formuladan boshlangich aktivlikni topamiz: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-US"/>
              <a:t>A</a:t>
            </a:r>
            <a:r>
              <a:rPr baseline="-25000" lang="en-US"/>
              <a:t>0</a:t>
            </a:r>
            <a:r>
              <a:rPr lang="en-US"/>
              <a:t> = 5.2 MBq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3a024d1a160_0_9"/>
          <p:cNvSpPr txBox="1"/>
          <p:nvPr>
            <p:ph idx="2" type="body"/>
          </p:nvPr>
        </p:nvSpPr>
        <p:spPr>
          <a:xfrm>
            <a:off x="933549" y="3031077"/>
            <a:ext cx="4078800" cy="2920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20"/>
              </a:spcBef>
              <a:spcAft>
                <a:spcPts val="600"/>
              </a:spcAft>
              <a:buNone/>
            </a:pPr>
            <a:r>
              <a:rPr lang="en-US" sz="1800"/>
              <a:t>10 ml hajmdagi suvga  </a:t>
            </a:r>
            <a:r>
              <a:rPr baseline="30000" lang="en-US" sz="1800"/>
              <a:t>32</a:t>
            </a:r>
            <a:r>
              <a:rPr lang="en-US" sz="1800"/>
              <a:t>P qo‘shiladi. 24 soat ichida D = 5 Gy doza berilishi  kerak. Beta zarralarning o‘rtacha energiyasi  E</a:t>
            </a:r>
            <a:r>
              <a:rPr baseline="-25000" lang="en-US" sz="1800"/>
              <a:t>ˉβ</a:t>
            </a:r>
            <a:r>
              <a:rPr lang="en-US" sz="1800"/>
              <a:t>=0.695 MeV.  ​ Kerakli boshlang‘ich aktivlikni hisoblang. </a:t>
            </a:r>
            <a:endParaRPr sz="1800"/>
          </a:p>
        </p:txBody>
      </p:sp>
      <p:pic>
        <p:nvPicPr>
          <p:cNvPr id="202" name="Google Shape;202;g3a024d1a160_0_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23200" y="3535399"/>
            <a:ext cx="3979150" cy="129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a024d1a160_0_21"/>
          <p:cNvSpPr txBox="1"/>
          <p:nvPr>
            <p:ph type="title"/>
          </p:nvPr>
        </p:nvSpPr>
        <p:spPr>
          <a:xfrm>
            <a:off x="1293811" y="1388534"/>
            <a:ext cx="3718500" cy="1371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Masala yechish </a:t>
            </a:r>
            <a:endParaRPr/>
          </a:p>
        </p:txBody>
      </p:sp>
      <p:sp>
        <p:nvSpPr>
          <p:cNvPr id="208" name="Google Shape;208;g3a024d1a160_0_21"/>
          <p:cNvSpPr txBox="1"/>
          <p:nvPr>
            <p:ph idx="1" type="body"/>
          </p:nvPr>
        </p:nvSpPr>
        <p:spPr>
          <a:xfrm>
            <a:off x="5418668" y="982131"/>
            <a:ext cx="5469600" cy="4893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Yechim.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-US"/>
              <a:t>Son qiymatlarini formulaga qo’ysak, doza quvvati uchun 64 </a:t>
            </a:r>
            <a:r>
              <a:rPr lang="en-US" sz="2000"/>
              <a:t>μGy/h natijani olamiz.</a:t>
            </a:r>
            <a:endParaRPr sz="2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/>
              <a:t>Γ - bu aktivligi 1 MBq bo’lgan manbadan havoda  1 masofadagi doza quvvati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g3a024d1a160_0_21"/>
          <p:cNvSpPr txBox="1"/>
          <p:nvPr>
            <p:ph idx="2" type="body"/>
          </p:nvPr>
        </p:nvSpPr>
        <p:spPr>
          <a:xfrm>
            <a:off x="1293811" y="3031065"/>
            <a:ext cx="3718500" cy="2438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20"/>
              </a:spcBef>
              <a:spcAft>
                <a:spcPts val="0"/>
              </a:spcAft>
              <a:buNone/>
            </a:pPr>
            <a:r>
              <a:rPr baseline="30000" lang="en-US" sz="2000"/>
              <a:t>137</a:t>
            </a:r>
            <a:r>
              <a:rPr lang="en-US" sz="2000"/>
              <a:t>Cs manbasi uchun A = 200 MBq. r = 0.5 m masofada turgan nuqtadagi air-kerma/doza quvvatini hisoblang. Cs-137 uchun: </a:t>
            </a:r>
            <a:endParaRPr sz="20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/>
              <a:t>Γ≈0.08 μGy m</a:t>
            </a:r>
            <a:r>
              <a:rPr baseline="30000" lang="en-US" sz="2000"/>
              <a:t>2</a:t>
            </a:r>
            <a:r>
              <a:rPr lang="en-US" sz="2000"/>
              <a:t>/(MBq⋅h)</a:t>
            </a:r>
            <a:endParaRPr sz="2000"/>
          </a:p>
        </p:txBody>
      </p:sp>
      <p:pic>
        <p:nvPicPr>
          <p:cNvPr id="210" name="Google Shape;210;g3a024d1a160_0_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1425" y="1456815"/>
            <a:ext cx="2048937" cy="10837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Натуральные материалы">
  <a:themeElements>
    <a:clrScheme name="Натуральные материалы">
      <a:dk1>
        <a:srgbClr val="000000"/>
      </a:dk1>
      <a:lt1>
        <a:srgbClr val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2025-09-24T16:00:00Z</dcterms:created>
  <dc:creator>Gold-Servise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F976433BFCBA4525B705C959B7DDE17B_12</vt:lpwstr>
  </property>
  <property fmtid="{D5CDD505-2E9C-101B-9397-08002B2CF9AE}" pid="3" name="KSOProductBuildVer">
    <vt:lpwstr>1049-12.2.0.21931</vt:lpwstr>
  </property>
</Properties>
</file>