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slideMasters/slideMaster11.xml" ContentType="application/vnd.openxmlformats-officedocument.presentationml.slideMaster+xml"/>
  <Override PartName="/ppt/slides/slide11.xml" ContentType="application/vnd.openxmlformats-officedocument.presentationml.slide+xml"/>
  <Override PartName="/ppt/slideMasters/slideMaster12.xml" ContentType="application/vnd.openxmlformats-officedocument.presentationml.slideMaster+xml"/>
  <Override PartName="/ppt/slides/slide12.xml" ContentType="application/vnd.openxmlformats-officedocument.presentationml.slide+xml"/>
  <Override PartName="/ppt/slideMasters/slideMaster13.xml" ContentType="application/vnd.openxmlformats-officedocument.presentationml.slideMaster+xml"/>
  <Override PartName="/ppt/slides/slide13.xml" ContentType="application/vnd.openxmlformats-officedocument.presentationml.slide+xml"/>
  <Override PartName="/ppt/slideMasters/slideMaster14.xml" ContentType="application/vnd.openxmlformats-officedocument.presentationml.slideMaster+xml"/>
  <Override PartName="/ppt/slides/slide14.xml" ContentType="application/vnd.openxmlformats-officedocument.presentationml.slide+xml"/>
  <Override PartName="/ppt/slideMasters/slideMaster15.xml" ContentType="application/vnd.openxmlformats-officedocument.presentationml.slideMaster+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notesMasterIdLst>
    <p:notesMasterId r:id="rId17"/>
  </p:notesMasterIdLst>
  <p:sldSz cx="9144000" cy="5143500"/>
  <p:notesSz cx="5143500" cy="9144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esProps" Target="presProps.xml"/><Relationship Id="rId19" Type="http://schemas.openxmlformats.org/officeDocument/2006/relationships/viewProps" Target="viewProps.xml"/><Relationship Id="rId20" Type="http://schemas.openxmlformats.org/officeDocument/2006/relationships/theme" Target="theme/theme1.xml"/><Relationship Id="rId21"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1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1.xml"/>
		</Relationships>
</file>

<file path=ppt/notesSlides/_rels/notesSlide1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2.xml"/>
		</Relationships>
</file>

<file path=ppt/notesSlides/_rels/notesSlide1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3.xml"/>
		</Relationships>
</file>

<file path=ppt/notesSlides/_rels/notesSlide1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4.xml"/>
		</Relationships>
</file>

<file path=ppt/notesSlides/_rels/notesSlide1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5.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image" Target="../media/image-1-3.png"/><Relationship Id="rId4" Type="http://schemas.openxmlformats.org/officeDocument/2006/relationships/slideLayout" Target="../slideLayouts/slideLayout1.xml"/><Relationship Id="rId5"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image" Target="../media/image-10-1.png"/><Relationship Id="rId2" Type="http://schemas.openxmlformats.org/officeDocument/2006/relationships/image" Target="../media/image-10-2.png"/><Relationship Id="rId3" Type="http://schemas.openxmlformats.org/officeDocument/2006/relationships/slideLayout" Target="../slideLayouts/slideLayout1.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image" Target="../media/image-11-1.png"/><Relationship Id="rId2" Type="http://schemas.openxmlformats.org/officeDocument/2006/relationships/image" Target="../media/image-11-2.png"/><Relationship Id="rId3" Type="http://schemas.openxmlformats.org/officeDocument/2006/relationships/slideLayout" Target="../slideLayouts/slideLayout1.xml"/><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image" Target="../media/image-12-1.png"/><Relationship Id="rId2" Type="http://schemas.openxmlformats.org/officeDocument/2006/relationships/slideLayout" Target="../slideLayouts/slideLayout1.xml"/><Relationship Id="rId3"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image" Target="../media/image-13-1.png"/><Relationship Id="rId2" Type="http://schemas.openxmlformats.org/officeDocument/2006/relationships/image" Target="../media/image-13-2.png"/><Relationship Id="rId3" Type="http://schemas.openxmlformats.org/officeDocument/2006/relationships/slideLayout" Target="../slideLayouts/slideLayout1.xml"/><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image" Target="../media/image-14-1.png"/><Relationship Id="rId2" Type="http://schemas.openxmlformats.org/officeDocument/2006/relationships/image" Target="../media/image-14-2.png"/><Relationship Id="rId3" Type="http://schemas.openxmlformats.org/officeDocument/2006/relationships/slideLayout" Target="../slideLayouts/slideLayout1.xml"/><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image" Target="../media/image-15-1.png"/><Relationship Id="rId2" Type="http://schemas.openxmlformats.org/officeDocument/2006/relationships/image" Target="../media/image-15-2.png"/><Relationship Id="rId3" Type="http://schemas.openxmlformats.org/officeDocument/2006/relationships/image" Target="../media/image-15-3.png"/><Relationship Id="rId4" Type="http://schemas.openxmlformats.org/officeDocument/2006/relationships/slideLayout" Target="../slideLayouts/slideLayout1.xml"/><Relationship Id="rId5"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image" Target="../media/image-2-1.png"/><Relationship Id="rId2" Type="http://schemas.openxmlformats.org/officeDocument/2006/relationships/image" Target="../media/image-2-2.png"/><Relationship Id="rId3" Type="http://schemas.openxmlformats.org/officeDocument/2006/relationships/slideLayout" Target="../slideLayouts/slideLayout1.xml"/><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3-2.png"/><Relationship Id="rId3" Type="http://schemas.openxmlformats.org/officeDocument/2006/relationships/slideLayout" Target="../slideLayouts/slideLayout1.xml"/><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image" Target="../media/image-4-1.png"/><Relationship Id="rId2" Type="http://schemas.openxmlformats.org/officeDocument/2006/relationships/image" Target="../media/image-4-2.png"/><Relationship Id="rId3" Type="http://schemas.openxmlformats.org/officeDocument/2006/relationships/slideLayout" Target="../slideLayouts/slideLayout1.xm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slideLayout" Target="../slideLayouts/slideLayout1.xml"/><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image" Target="../media/image-6-1.png"/><Relationship Id="rId2" Type="http://schemas.openxmlformats.org/officeDocument/2006/relationships/image" Target="../media/image-6-2.png"/><Relationship Id="rId3" Type="http://schemas.openxmlformats.org/officeDocument/2006/relationships/slideLayout" Target="../slideLayouts/slideLayout1.xml"/><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image" Target="../media/image-7-1.png"/><Relationship Id="rId2" Type="http://schemas.openxmlformats.org/officeDocument/2006/relationships/image" Target="../media/image-7-2.png"/><Relationship Id="rId3" Type="http://schemas.openxmlformats.org/officeDocument/2006/relationships/slideLayout" Target="../slideLayouts/slideLayout1.xml"/><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image" Target="../media/image-8-1.png"/><Relationship Id="rId2" Type="http://schemas.openxmlformats.org/officeDocument/2006/relationships/image" Target="../media/image-8-2.png"/><Relationship Id="rId3" Type="http://schemas.openxmlformats.org/officeDocument/2006/relationships/slideLayout" Target="../slideLayouts/slideLayout1.xml"/><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image" Target="../media/image-9-1.png"/><Relationship Id="rId2" Type="http://schemas.openxmlformats.org/officeDocument/2006/relationships/image" Target="../media/image-9-2.png"/><Relationship Id="rId3" Type="http://schemas.openxmlformats.org/officeDocument/2006/relationships/slideLayout" Target="../slideLayouts/slideLayout1.xml"/><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9144000" cy="5357813"/>
          </a:xfrm>
          <a:prstGeom prst="rect">
            <a:avLst/>
          </a:prstGeom>
        </p:spPr>
      </p:pic>
      <p:pic>
        <p:nvPicPr>
          <p:cNvPr id="3" name="Image 1" descr="preencoded.png">    </p:cNvPr>
          <p:cNvPicPr>
            <a:picLocks noChangeAspect="1"/>
          </p:cNvPicPr>
          <p:nvPr/>
        </p:nvPicPr>
        <p:blipFill>
          <a:blip r:embed="rId2">
            <a:alphaModFix amt="20000"/>
          </a:blip>
          <a:stretch>
            <a:fillRect/>
          </a:stretch>
        </p:blipFill>
        <p:spPr>
          <a:xfrm>
            <a:off x="0" y="0"/>
            <a:ext cx="9144000" cy="5357813"/>
          </a:xfrm>
          <a:prstGeom prst="rect">
            <a:avLst/>
          </a:prstGeom>
        </p:spPr>
      </p:pic>
      <p:sp>
        <p:nvSpPr>
          <p:cNvPr id="4" name="Text 0"/>
          <p:cNvSpPr/>
          <p:nvPr/>
        </p:nvSpPr>
        <p:spPr>
          <a:xfrm>
            <a:off x="457200" y="457200"/>
            <a:ext cx="8229600" cy="1543050"/>
          </a:xfrm>
          <a:prstGeom prst="rect">
            <a:avLst/>
          </a:prstGeom>
          <a:noFill/>
          <a:ln/>
        </p:spPr>
        <p:txBody>
          <a:bodyPr wrap="square" lIns="0" tIns="0" rIns="0" bIns="0" rtlCol="0" anchor="ctr">
            <a:spAutoFit/>
          </a:bodyPr>
          <a:lstStyle/>
          <a:p>
            <a:pPr algn="ctr" indent="0" marL="0">
              <a:buNone/>
            </a:pPr>
            <a:r>
              <a:rPr lang="en-US" sz="4050" b="1" dirty="0">
                <a:solidFill>
                  <a:srgbClr val="FFFFFF"/>
                </a:solidFill>
                <a:latin typeface="Noto Sans" pitchFamily="34" charset="0"/>
                <a:ea typeface="Noto Sans" pitchFamily="34" charset="-122"/>
                <a:cs typeface="Noto Sans" pitchFamily="34" charset="-120"/>
              </a:rPr>
              <a:t>Sharq adabiyotshunosligining o'ziga xos jihatlari</a:t>
            </a:r>
            <a:endParaRPr lang="en-US" sz="4050" dirty="0"/>
          </a:p>
        </p:txBody>
      </p:sp>
      <p:sp>
        <p:nvSpPr>
          <p:cNvPr id="5" name="Text 1"/>
          <p:cNvSpPr/>
          <p:nvPr/>
        </p:nvSpPr>
        <p:spPr>
          <a:xfrm>
            <a:off x="457200" y="2228850"/>
            <a:ext cx="8229600" cy="385763"/>
          </a:xfrm>
          <a:prstGeom prst="rect">
            <a:avLst/>
          </a:prstGeom>
          <a:noFill/>
          <a:ln/>
        </p:spPr>
        <p:txBody>
          <a:bodyPr wrap="none" lIns="0" tIns="0" rIns="0" bIns="0" rtlCol="0" anchor="ctr">
            <a:spAutoFit/>
          </a:bodyPr>
          <a:lstStyle/>
          <a:p>
            <a:pPr algn="ctr" indent="0" marL="0">
              <a:buNone/>
            </a:pPr>
            <a:r>
              <a:rPr lang="en-US" sz="2025" dirty="0">
                <a:solidFill>
                  <a:srgbClr val="FFFFFF"/>
                </a:solidFill>
                <a:latin typeface="Noto Sans" pitchFamily="34" charset="0"/>
                <a:ea typeface="Noto Sans" pitchFamily="34" charset="-122"/>
                <a:cs typeface="Noto Sans" pitchFamily="34" charset="-120"/>
              </a:rPr>
              <a:t>Distinctive Features of Eastern Literary Studies</a:t>
            </a:r>
            <a:endParaRPr lang="en-US" sz="2025" dirty="0"/>
          </a:p>
        </p:txBody>
      </p:sp>
      <p:pic>
        <p:nvPicPr>
          <p:cNvPr id="6" name="Image 2" descr="preencoded.png">    </p:cNvPr>
          <p:cNvPicPr>
            <a:picLocks noChangeAspect="1"/>
          </p:cNvPicPr>
          <p:nvPr/>
        </p:nvPicPr>
        <p:blipFill>
          <a:blip r:embed="rId3"/>
          <a:stretch>
            <a:fillRect/>
          </a:stretch>
        </p:blipFill>
        <p:spPr>
          <a:xfrm>
            <a:off x="3906989" y="3071813"/>
            <a:ext cx="1330021" cy="18288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9144000" cy="5769276"/>
          </a:xfrm>
          <a:prstGeom prst="rect">
            <a:avLst/>
          </a:prstGeom>
        </p:spPr>
      </p:pic>
      <p:sp>
        <p:nvSpPr>
          <p:cNvPr id="3" name="Text 0"/>
          <p:cNvSpPr/>
          <p:nvPr/>
        </p:nvSpPr>
        <p:spPr>
          <a:xfrm>
            <a:off x="342900" y="342900"/>
            <a:ext cx="8458200" cy="385763"/>
          </a:xfrm>
          <a:prstGeom prst="rect">
            <a:avLst/>
          </a:prstGeom>
          <a:noFill/>
          <a:ln/>
        </p:spPr>
        <p:txBody>
          <a:bodyPr wrap="none" lIns="0" tIns="0" rIns="0" bIns="0" rtlCol="0" anchor="ctr">
            <a:spAutoFit/>
          </a:bodyPr>
          <a:lstStyle/>
          <a:p>
            <a:pPr indent="0" marL="0">
              <a:buNone/>
            </a:pPr>
            <a:r>
              <a:rPr lang="en-US" sz="2025" b="1" dirty="0">
                <a:solidFill>
                  <a:srgbClr val="FEF3C7"/>
                </a:solidFill>
                <a:latin typeface="Noto Sans" pitchFamily="34" charset="0"/>
                <a:ea typeface="Noto Sans" pitchFamily="34" charset="-122"/>
                <a:cs typeface="Noto Sans" pitchFamily="34" charset="-120"/>
              </a:rPr>
              <a:t>Zahiriddin Muhammad Bobur (1483-1530)</a:t>
            </a:r>
            <a:endParaRPr lang="en-US" sz="2025" dirty="0"/>
          </a:p>
        </p:txBody>
      </p:sp>
      <p:sp>
        <p:nvSpPr>
          <p:cNvPr id="4" name="Text 1"/>
          <p:cNvSpPr/>
          <p:nvPr/>
        </p:nvSpPr>
        <p:spPr>
          <a:xfrm>
            <a:off x="342900" y="957263"/>
            <a:ext cx="411480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Zahiriddin Muhammad Bobur – buyuk o'zbek shoiri, tarixchi, adabiyotshunos, davlat arbobi va sarkarda. Boburiylar sulolasi va saltanatining asoschisi. </a:t>
            </a:r>
            <a:endParaRPr lang="en-US" sz="1046" dirty="0"/>
          </a:p>
        </p:txBody>
      </p:sp>
      <p:sp>
        <p:nvSpPr>
          <p:cNvPr id="5" name="Shape 2"/>
          <p:cNvSpPr/>
          <p:nvPr/>
        </p:nvSpPr>
        <p:spPr>
          <a:xfrm>
            <a:off x="342900" y="1757363"/>
            <a:ext cx="4114800" cy="1137279"/>
          </a:xfrm>
          <a:prstGeom prst="rect">
            <a:avLst/>
          </a:prstGeom>
          <a:solidFill>
            <a:srgbClr val="FFFFFF">
              <a:alpha val="10000"/>
            </a:srgbClr>
          </a:solidFill>
          <a:ln/>
        </p:spPr>
      </p:sp>
      <p:sp>
        <p:nvSpPr>
          <p:cNvPr id="6" name="Shape 3"/>
          <p:cNvSpPr/>
          <p:nvPr/>
        </p:nvSpPr>
        <p:spPr>
          <a:xfrm>
            <a:off x="342900" y="1757363"/>
            <a:ext cx="28575" cy="1137279"/>
          </a:xfrm>
          <a:prstGeom prst="rect">
            <a:avLst/>
          </a:prstGeom>
          <a:solidFill>
            <a:srgbClr val="B45309"/>
          </a:solidFill>
          <a:ln/>
        </p:spPr>
      </p:sp>
      <p:sp>
        <p:nvSpPr>
          <p:cNvPr id="7" name="Text 4"/>
          <p:cNvSpPr/>
          <p:nvPr/>
        </p:nvSpPr>
        <p:spPr>
          <a:xfrm>
            <a:off x="428625" y="1843088"/>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Hayoti</a:t>
            </a:r>
            <a:endParaRPr lang="en-US" sz="1238" dirty="0"/>
          </a:p>
        </p:txBody>
      </p:sp>
      <p:sp>
        <p:nvSpPr>
          <p:cNvPr id="8" name="Text 5"/>
          <p:cNvSpPr/>
          <p:nvPr/>
        </p:nvSpPr>
        <p:spPr>
          <a:xfrm>
            <a:off x="428625" y="2123117"/>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1483-yil 14-fevralda Andijonda tug'ilgan. 12 yoshida Farg'ona viloyatining hokimi bo'lgan. Keyinchalik Hindistonda Boburiylar saltanatini barpo etgan.</a:t>
            </a:r>
            <a:endParaRPr lang="en-US" sz="1046" dirty="0"/>
          </a:p>
        </p:txBody>
      </p:sp>
      <p:sp>
        <p:nvSpPr>
          <p:cNvPr id="9" name="Shape 6"/>
          <p:cNvSpPr/>
          <p:nvPr/>
        </p:nvSpPr>
        <p:spPr>
          <a:xfrm>
            <a:off x="342900" y="2980367"/>
            <a:ext cx="4114800" cy="1137279"/>
          </a:xfrm>
          <a:prstGeom prst="rect">
            <a:avLst/>
          </a:prstGeom>
          <a:solidFill>
            <a:srgbClr val="FFFFFF">
              <a:alpha val="10000"/>
            </a:srgbClr>
          </a:solidFill>
          <a:ln/>
        </p:spPr>
      </p:sp>
      <p:sp>
        <p:nvSpPr>
          <p:cNvPr id="10" name="Shape 7"/>
          <p:cNvSpPr/>
          <p:nvPr/>
        </p:nvSpPr>
        <p:spPr>
          <a:xfrm>
            <a:off x="342900" y="2980367"/>
            <a:ext cx="28575" cy="1137279"/>
          </a:xfrm>
          <a:prstGeom prst="rect">
            <a:avLst/>
          </a:prstGeom>
          <a:solidFill>
            <a:srgbClr val="B45309"/>
          </a:solidFill>
          <a:ln/>
        </p:spPr>
      </p:sp>
      <p:sp>
        <p:nvSpPr>
          <p:cNvPr id="11" name="Text 8"/>
          <p:cNvSpPr/>
          <p:nvPr/>
        </p:nvSpPr>
        <p:spPr>
          <a:xfrm>
            <a:off x="428625" y="3066092"/>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Adabiy merosi</a:t>
            </a:r>
            <a:endParaRPr lang="en-US" sz="1238" dirty="0"/>
          </a:p>
        </p:txBody>
      </p:sp>
      <p:sp>
        <p:nvSpPr>
          <p:cNvPr id="12" name="Text 9"/>
          <p:cNvSpPr/>
          <p:nvPr/>
        </p:nvSpPr>
        <p:spPr>
          <a:xfrm>
            <a:off x="428625" y="3346121"/>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400 dan ortiq she'rlar, jumladan 119 g'azal va 231 ruboiy yaratgan. "Boburnoma" asari tarix va adabiyotshunoslik uchun muhim manba hisoblanadi.</a:t>
            </a:r>
            <a:endParaRPr lang="en-US" sz="1046" dirty="0"/>
          </a:p>
        </p:txBody>
      </p:sp>
      <p:sp>
        <p:nvSpPr>
          <p:cNvPr id="13" name="Shape 10"/>
          <p:cNvSpPr/>
          <p:nvPr/>
        </p:nvSpPr>
        <p:spPr>
          <a:xfrm>
            <a:off x="342900" y="4203371"/>
            <a:ext cx="4114800" cy="1137279"/>
          </a:xfrm>
          <a:prstGeom prst="rect">
            <a:avLst/>
          </a:prstGeom>
          <a:solidFill>
            <a:srgbClr val="FFFFFF">
              <a:alpha val="10000"/>
            </a:srgbClr>
          </a:solidFill>
          <a:ln/>
        </p:spPr>
      </p:sp>
      <p:sp>
        <p:nvSpPr>
          <p:cNvPr id="14" name="Shape 11"/>
          <p:cNvSpPr/>
          <p:nvPr/>
        </p:nvSpPr>
        <p:spPr>
          <a:xfrm>
            <a:off x="342900" y="4203371"/>
            <a:ext cx="28575" cy="1137279"/>
          </a:xfrm>
          <a:prstGeom prst="rect">
            <a:avLst/>
          </a:prstGeom>
          <a:solidFill>
            <a:srgbClr val="B45309"/>
          </a:solidFill>
          <a:ln/>
        </p:spPr>
      </p:sp>
      <p:sp>
        <p:nvSpPr>
          <p:cNvPr id="15" name="Text 12"/>
          <p:cNvSpPr/>
          <p:nvPr/>
        </p:nvSpPr>
        <p:spPr>
          <a:xfrm>
            <a:off x="428625" y="4289096"/>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Adabiyotshunoslikdagi o'rni</a:t>
            </a:r>
            <a:endParaRPr lang="en-US" sz="1238" dirty="0"/>
          </a:p>
        </p:txBody>
      </p:sp>
      <p:sp>
        <p:nvSpPr>
          <p:cNvPr id="16" name="Text 13"/>
          <p:cNvSpPr/>
          <p:nvPr/>
        </p:nvSpPr>
        <p:spPr>
          <a:xfrm>
            <a:off x="428625" y="4569126"/>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"Aruz risolasi" asarida she'riy o'lchovlar nazariyasini rivojlantirgan. Sharq adabiyotshunosligida muhim o'rin tutgan.</a:t>
            </a:r>
            <a:endParaRPr lang="en-US" sz="1046" dirty="0"/>
          </a:p>
        </p:txBody>
      </p:sp>
      <p:pic>
        <p:nvPicPr>
          <p:cNvPr id="17" name="Image 1" descr="preencoded.png">    </p:cNvPr>
          <p:cNvPicPr>
            <a:picLocks noChangeAspect="1"/>
          </p:cNvPicPr>
          <p:nvPr/>
        </p:nvPicPr>
        <p:blipFill>
          <a:blip r:embed="rId2"/>
          <a:stretch>
            <a:fillRect/>
          </a:stretch>
        </p:blipFill>
        <p:spPr>
          <a:xfrm>
            <a:off x="5372100" y="1820205"/>
            <a:ext cx="2743200" cy="27432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9144000" cy="5143500"/>
          </a:xfrm>
          <a:prstGeom prst="rect">
            <a:avLst/>
          </a:prstGeom>
        </p:spPr>
      </p:pic>
      <p:sp>
        <p:nvSpPr>
          <p:cNvPr id="3" name="Text 0"/>
          <p:cNvSpPr/>
          <p:nvPr/>
        </p:nvSpPr>
        <p:spPr>
          <a:xfrm>
            <a:off x="285750" y="285750"/>
            <a:ext cx="8572500" cy="385763"/>
          </a:xfrm>
          <a:prstGeom prst="rect">
            <a:avLst/>
          </a:prstGeom>
          <a:noFill/>
          <a:ln/>
        </p:spPr>
        <p:txBody>
          <a:bodyPr wrap="none" lIns="0" tIns="0" rIns="0" bIns="0" rtlCol="0" anchor="ctr">
            <a:spAutoFit/>
          </a:bodyPr>
          <a:lstStyle/>
          <a:p>
            <a:pPr indent="0" marL="0">
              <a:buNone/>
            </a:pPr>
            <a:r>
              <a:rPr lang="en-US" sz="2025" b="1" dirty="0">
                <a:solidFill>
                  <a:srgbClr val="FEF3C7"/>
                </a:solidFill>
                <a:latin typeface="Noto Sans" pitchFamily="34" charset="0"/>
                <a:ea typeface="Noto Sans" pitchFamily="34" charset="-122"/>
                <a:cs typeface="Noto Sans" pitchFamily="34" charset="-120"/>
              </a:rPr>
              <a:t>Boburning adabiy-nazariy qarashlari</a:t>
            </a:r>
            <a:endParaRPr lang="en-US" sz="2025" dirty="0"/>
          </a:p>
        </p:txBody>
      </p:sp>
      <p:sp>
        <p:nvSpPr>
          <p:cNvPr id="4" name="Text 1"/>
          <p:cNvSpPr/>
          <p:nvPr/>
        </p:nvSpPr>
        <p:spPr>
          <a:xfrm>
            <a:off x="285750" y="842963"/>
            <a:ext cx="4171950" cy="428625"/>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Zahiriddin Muhammad Bobur adabiyot nazariyasi sohasida muhim hissa qo'shgan olim hisoblanadi: </a:t>
            </a:r>
            <a:endParaRPr lang="en-US" sz="1046" dirty="0"/>
          </a:p>
        </p:txBody>
      </p:sp>
      <p:sp>
        <p:nvSpPr>
          <p:cNvPr id="5" name="Shape 2"/>
          <p:cNvSpPr/>
          <p:nvPr/>
        </p:nvSpPr>
        <p:spPr>
          <a:xfrm>
            <a:off x="285750" y="1357313"/>
            <a:ext cx="4171950" cy="1021556"/>
          </a:xfrm>
          <a:prstGeom prst="rect">
            <a:avLst/>
          </a:prstGeom>
          <a:solidFill>
            <a:srgbClr val="FFFFFF">
              <a:alpha val="10000"/>
            </a:srgbClr>
          </a:solidFill>
          <a:ln/>
        </p:spPr>
      </p:sp>
      <p:sp>
        <p:nvSpPr>
          <p:cNvPr id="6" name="Shape 3"/>
          <p:cNvSpPr/>
          <p:nvPr/>
        </p:nvSpPr>
        <p:spPr>
          <a:xfrm>
            <a:off x="285750" y="1357313"/>
            <a:ext cx="28575" cy="1021556"/>
          </a:xfrm>
          <a:prstGeom prst="rect">
            <a:avLst/>
          </a:prstGeom>
          <a:solidFill>
            <a:srgbClr val="B45309"/>
          </a:solidFill>
          <a:ln/>
        </p:spPr>
      </p:sp>
      <p:sp>
        <p:nvSpPr>
          <p:cNvPr id="7" name="Text 4"/>
          <p:cNvSpPr/>
          <p:nvPr/>
        </p:nvSpPr>
        <p:spPr>
          <a:xfrm>
            <a:off x="357188" y="1428750"/>
            <a:ext cx="4029075" cy="23574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"Aruz risolasi"</a:t>
            </a:r>
            <a:endParaRPr lang="en-US" sz="1238" dirty="0"/>
          </a:p>
        </p:txBody>
      </p:sp>
      <p:sp>
        <p:nvSpPr>
          <p:cNvPr id="8" name="Text 5"/>
          <p:cNvSpPr/>
          <p:nvPr/>
        </p:nvSpPr>
        <p:spPr>
          <a:xfrm>
            <a:off x="357188" y="1664494"/>
            <a:ext cx="4029075" cy="642938"/>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Sharq she'riyatida qo'llaniladigan aruz vaznlari nazariyasini rivojlantirgan. Bu asarda urğuli va urğusiz, cho'ziq va qisqa bo'g'inlar nazariyasini boyitgan.</a:t>
            </a:r>
            <a:endParaRPr lang="en-US" sz="1046" dirty="0"/>
          </a:p>
        </p:txBody>
      </p:sp>
      <p:sp>
        <p:nvSpPr>
          <p:cNvPr id="9" name="Shape 6"/>
          <p:cNvSpPr/>
          <p:nvPr/>
        </p:nvSpPr>
        <p:spPr>
          <a:xfrm>
            <a:off x="285750" y="2450306"/>
            <a:ext cx="4171950" cy="1021556"/>
          </a:xfrm>
          <a:prstGeom prst="rect">
            <a:avLst/>
          </a:prstGeom>
          <a:solidFill>
            <a:srgbClr val="FFFFFF">
              <a:alpha val="10000"/>
            </a:srgbClr>
          </a:solidFill>
          <a:ln/>
        </p:spPr>
      </p:sp>
      <p:sp>
        <p:nvSpPr>
          <p:cNvPr id="10" name="Shape 7"/>
          <p:cNvSpPr/>
          <p:nvPr/>
        </p:nvSpPr>
        <p:spPr>
          <a:xfrm>
            <a:off x="285750" y="2450306"/>
            <a:ext cx="28575" cy="1021556"/>
          </a:xfrm>
          <a:prstGeom prst="rect">
            <a:avLst/>
          </a:prstGeom>
          <a:solidFill>
            <a:srgbClr val="B45309"/>
          </a:solidFill>
          <a:ln/>
        </p:spPr>
      </p:sp>
      <p:sp>
        <p:nvSpPr>
          <p:cNvPr id="11" name="Text 8"/>
          <p:cNvSpPr/>
          <p:nvPr/>
        </p:nvSpPr>
        <p:spPr>
          <a:xfrm>
            <a:off x="357188" y="2521744"/>
            <a:ext cx="4029075" cy="23574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She'riy san'atlar</a:t>
            </a:r>
            <a:endParaRPr lang="en-US" sz="1238" dirty="0"/>
          </a:p>
        </p:txBody>
      </p:sp>
      <p:sp>
        <p:nvSpPr>
          <p:cNvPr id="12" name="Text 9"/>
          <p:cNvSpPr/>
          <p:nvPr/>
        </p:nvSpPr>
        <p:spPr>
          <a:xfrm>
            <a:off x="357188" y="2757488"/>
            <a:ext cx="4029075" cy="642938"/>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She'riy san'atlar va ularning qo'llanilishi haqida qimmatli fikrlarni ilgari surgan. O'z she'rlarida bu san'atlardan mohirona foydalangan.</a:t>
            </a:r>
            <a:endParaRPr lang="en-US" sz="1046" dirty="0"/>
          </a:p>
        </p:txBody>
      </p:sp>
      <p:sp>
        <p:nvSpPr>
          <p:cNvPr id="13" name="Shape 10"/>
          <p:cNvSpPr/>
          <p:nvPr/>
        </p:nvSpPr>
        <p:spPr>
          <a:xfrm>
            <a:off x="285750" y="3543300"/>
            <a:ext cx="4171950" cy="1021556"/>
          </a:xfrm>
          <a:prstGeom prst="rect">
            <a:avLst/>
          </a:prstGeom>
          <a:solidFill>
            <a:srgbClr val="FFFFFF">
              <a:alpha val="10000"/>
            </a:srgbClr>
          </a:solidFill>
          <a:ln/>
        </p:spPr>
      </p:sp>
      <p:sp>
        <p:nvSpPr>
          <p:cNvPr id="14" name="Shape 11"/>
          <p:cNvSpPr/>
          <p:nvPr/>
        </p:nvSpPr>
        <p:spPr>
          <a:xfrm>
            <a:off x="285750" y="3543300"/>
            <a:ext cx="28575" cy="1021556"/>
          </a:xfrm>
          <a:prstGeom prst="rect">
            <a:avLst/>
          </a:prstGeom>
          <a:solidFill>
            <a:srgbClr val="B45309"/>
          </a:solidFill>
          <a:ln/>
        </p:spPr>
      </p:sp>
      <p:sp>
        <p:nvSpPr>
          <p:cNvPr id="15" name="Text 12"/>
          <p:cNvSpPr/>
          <p:nvPr/>
        </p:nvSpPr>
        <p:spPr>
          <a:xfrm>
            <a:off x="357188" y="3614738"/>
            <a:ext cx="4029075" cy="23574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Til va uslub</a:t>
            </a:r>
            <a:endParaRPr lang="en-US" sz="1238" dirty="0"/>
          </a:p>
        </p:txBody>
      </p:sp>
      <p:sp>
        <p:nvSpPr>
          <p:cNvPr id="16" name="Text 13"/>
          <p:cNvSpPr/>
          <p:nvPr/>
        </p:nvSpPr>
        <p:spPr>
          <a:xfrm>
            <a:off x="357188" y="3850481"/>
            <a:ext cx="4029075" cy="642938"/>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Turkiy va forsiy tillarda ijod qilgan, har ikki tildagi she'riyat xususiyatlarini taqqoslagan. Sodda va ravon uslubni afzal ko'rgan.</a:t>
            </a:r>
            <a:endParaRPr lang="en-US" sz="1046" dirty="0"/>
          </a:p>
        </p:txBody>
      </p:sp>
      <p:pic>
        <p:nvPicPr>
          <p:cNvPr id="17" name="Image 1" descr="preencoded.png">    </p:cNvPr>
          <p:cNvPicPr>
            <a:picLocks noChangeAspect="1"/>
          </p:cNvPicPr>
          <p:nvPr/>
        </p:nvPicPr>
        <p:blipFill>
          <a:blip r:embed="rId2"/>
          <a:stretch>
            <a:fillRect/>
          </a:stretch>
        </p:blipFill>
        <p:spPr>
          <a:xfrm>
            <a:off x="5914774" y="1368028"/>
            <a:ext cx="1714974" cy="27432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9144000" cy="5329238"/>
          </a:xfrm>
          <a:prstGeom prst="rect">
            <a:avLst/>
          </a:prstGeom>
        </p:spPr>
      </p:pic>
      <p:sp>
        <p:nvSpPr>
          <p:cNvPr id="3" name="Text 0"/>
          <p:cNvSpPr/>
          <p:nvPr/>
        </p:nvSpPr>
        <p:spPr>
          <a:xfrm>
            <a:off x="342900" y="342900"/>
            <a:ext cx="8458200" cy="385763"/>
          </a:xfrm>
          <a:prstGeom prst="rect">
            <a:avLst/>
          </a:prstGeom>
          <a:noFill/>
          <a:ln/>
        </p:spPr>
        <p:txBody>
          <a:bodyPr wrap="none" lIns="0" tIns="0" rIns="0" bIns="0" rtlCol="0" anchor="ctr">
            <a:spAutoFit/>
          </a:bodyPr>
          <a:lstStyle/>
          <a:p>
            <a:pPr indent="0" marL="0">
              <a:buNone/>
            </a:pPr>
            <a:r>
              <a:rPr lang="en-US" sz="2025" b="1" dirty="0">
                <a:solidFill>
                  <a:srgbClr val="FEF3C7"/>
                </a:solidFill>
                <a:latin typeface="Noto Sans" pitchFamily="34" charset="0"/>
                <a:ea typeface="Noto Sans" pitchFamily="34" charset="-122"/>
                <a:cs typeface="Noto Sans" pitchFamily="34" charset="-120"/>
              </a:rPr>
              <a:t>Qiyosiy tahlil</a:t>
            </a:r>
            <a:endParaRPr lang="en-US" sz="2025" dirty="0"/>
          </a:p>
        </p:txBody>
      </p:sp>
      <p:sp>
        <p:nvSpPr>
          <p:cNvPr id="4" name="Text 1"/>
          <p:cNvSpPr/>
          <p:nvPr/>
        </p:nvSpPr>
        <p:spPr>
          <a:xfrm>
            <a:off x="342900" y="957263"/>
            <a:ext cx="8458200" cy="228600"/>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Sharq adabiyotshunosligining rivojiga hissa qo'shgan olimlarning adabiy-nazariy qarashlari qiyosiy tahlili: </a:t>
            </a:r>
            <a:endParaRPr lang="en-US" sz="1046" dirty="0"/>
          </a:p>
        </p:txBody>
      </p:sp>
      <p:sp>
        <p:nvSpPr>
          <p:cNvPr id="5" name="Shape 2"/>
          <p:cNvSpPr/>
          <p:nvPr/>
        </p:nvSpPr>
        <p:spPr>
          <a:xfrm>
            <a:off x="342900" y="1328738"/>
            <a:ext cx="1122350" cy="371475"/>
          </a:xfrm>
          <a:prstGeom prst="rect">
            <a:avLst/>
          </a:prstGeom>
          <a:solidFill>
            <a:srgbClr val="B45309">
              <a:alpha val="70000"/>
            </a:srgbClr>
          </a:solidFill>
          <a:ln/>
        </p:spPr>
      </p:sp>
      <p:sp>
        <p:nvSpPr>
          <p:cNvPr id="6" name="Text 3"/>
          <p:cNvSpPr/>
          <p:nvPr/>
        </p:nvSpPr>
        <p:spPr>
          <a:xfrm>
            <a:off x="342900" y="1328738"/>
            <a:ext cx="1122350" cy="371475"/>
          </a:xfrm>
          <a:prstGeom prst="rect">
            <a:avLst/>
          </a:prstGeom>
          <a:noFill/>
          <a:ln/>
        </p:spPr>
        <p:txBody>
          <a:bodyPr wrap="square" lIns="85090" tIns="85090" rIns="85090" bIns="85090" rtlCol="0" anchor="ctr">
            <a:spAutoFit/>
          </a:bodyPr>
          <a:lstStyle/>
          <a:p>
            <a:pPr algn="l" indent="0" marL="0">
              <a:buNone/>
            </a:pPr>
            <a:r>
              <a:rPr lang="en-US" sz="1046" b="1" dirty="0">
                <a:solidFill>
                  <a:srgbClr val="FFFFFF"/>
                </a:solidFill>
                <a:latin typeface="Noto Sans" pitchFamily="34" charset="0"/>
                <a:ea typeface="Noto Sans" pitchFamily="34" charset="-122"/>
                <a:cs typeface="Noto Sans" pitchFamily="34" charset="-120"/>
              </a:rPr>
              <a:t>Olim</a:t>
            </a:r>
            <a:endParaRPr lang="en-US" sz="1046" dirty="0"/>
          </a:p>
        </p:txBody>
      </p:sp>
      <p:sp>
        <p:nvSpPr>
          <p:cNvPr id="7" name="Shape 4"/>
          <p:cNvSpPr/>
          <p:nvPr/>
        </p:nvSpPr>
        <p:spPr>
          <a:xfrm>
            <a:off x="1465250" y="1328738"/>
            <a:ext cx="693390" cy="371475"/>
          </a:xfrm>
          <a:prstGeom prst="rect">
            <a:avLst/>
          </a:prstGeom>
          <a:solidFill>
            <a:srgbClr val="B45309">
              <a:alpha val="70000"/>
            </a:srgbClr>
          </a:solidFill>
          <a:ln/>
        </p:spPr>
      </p:sp>
      <p:sp>
        <p:nvSpPr>
          <p:cNvPr id="8" name="Text 5"/>
          <p:cNvSpPr/>
          <p:nvPr/>
        </p:nvSpPr>
        <p:spPr>
          <a:xfrm>
            <a:off x="1465250" y="1328738"/>
            <a:ext cx="693390" cy="371475"/>
          </a:xfrm>
          <a:prstGeom prst="rect">
            <a:avLst/>
          </a:prstGeom>
          <a:noFill/>
          <a:ln/>
        </p:spPr>
        <p:txBody>
          <a:bodyPr wrap="square" lIns="85090" tIns="85090" rIns="85090" bIns="85090" rtlCol="0" anchor="ctr">
            <a:spAutoFit/>
          </a:bodyPr>
          <a:lstStyle/>
          <a:p>
            <a:pPr algn="l" indent="0" marL="0">
              <a:buNone/>
            </a:pPr>
            <a:r>
              <a:rPr lang="en-US" sz="1046" b="1" dirty="0">
                <a:solidFill>
                  <a:srgbClr val="FFFFFF"/>
                </a:solidFill>
                <a:latin typeface="Noto Sans" pitchFamily="34" charset="0"/>
                <a:ea typeface="Noto Sans" pitchFamily="34" charset="-122"/>
                <a:cs typeface="Noto Sans" pitchFamily="34" charset="-120"/>
              </a:rPr>
              <a:t>Davr</a:t>
            </a:r>
            <a:endParaRPr lang="en-US" sz="1046" dirty="0"/>
          </a:p>
        </p:txBody>
      </p:sp>
      <p:sp>
        <p:nvSpPr>
          <p:cNvPr id="9" name="Shape 6"/>
          <p:cNvSpPr/>
          <p:nvPr/>
        </p:nvSpPr>
        <p:spPr>
          <a:xfrm>
            <a:off x="2158640" y="1328738"/>
            <a:ext cx="3009305" cy="371475"/>
          </a:xfrm>
          <a:prstGeom prst="rect">
            <a:avLst/>
          </a:prstGeom>
          <a:solidFill>
            <a:srgbClr val="B45309">
              <a:alpha val="70000"/>
            </a:srgbClr>
          </a:solidFill>
          <a:ln/>
        </p:spPr>
      </p:sp>
      <p:sp>
        <p:nvSpPr>
          <p:cNvPr id="10" name="Text 7"/>
          <p:cNvSpPr/>
          <p:nvPr/>
        </p:nvSpPr>
        <p:spPr>
          <a:xfrm>
            <a:off x="2158640" y="1328738"/>
            <a:ext cx="3009305" cy="371475"/>
          </a:xfrm>
          <a:prstGeom prst="rect">
            <a:avLst/>
          </a:prstGeom>
          <a:noFill/>
          <a:ln/>
        </p:spPr>
        <p:txBody>
          <a:bodyPr wrap="square" lIns="85090" tIns="85090" rIns="85090" bIns="85090" rtlCol="0" anchor="ctr">
            <a:spAutoFit/>
          </a:bodyPr>
          <a:lstStyle/>
          <a:p>
            <a:pPr algn="l" indent="0" marL="0">
              <a:buNone/>
            </a:pPr>
            <a:r>
              <a:rPr lang="en-US" sz="1046" b="1" dirty="0">
                <a:solidFill>
                  <a:srgbClr val="FFFFFF"/>
                </a:solidFill>
                <a:latin typeface="Noto Sans" pitchFamily="34" charset="0"/>
                <a:ea typeface="Noto Sans" pitchFamily="34" charset="-122"/>
                <a:cs typeface="Noto Sans" pitchFamily="34" charset="-120"/>
              </a:rPr>
              <a:t>Asosiy nazariy qarashlar</a:t>
            </a:r>
            <a:endParaRPr lang="en-US" sz="1046" dirty="0"/>
          </a:p>
        </p:txBody>
      </p:sp>
      <p:sp>
        <p:nvSpPr>
          <p:cNvPr id="11" name="Shape 8"/>
          <p:cNvSpPr/>
          <p:nvPr/>
        </p:nvSpPr>
        <p:spPr>
          <a:xfrm>
            <a:off x="5167945" y="1328738"/>
            <a:ext cx="3633155" cy="371475"/>
          </a:xfrm>
          <a:prstGeom prst="rect">
            <a:avLst/>
          </a:prstGeom>
          <a:solidFill>
            <a:srgbClr val="B45309">
              <a:alpha val="70000"/>
            </a:srgbClr>
          </a:solidFill>
          <a:ln/>
        </p:spPr>
      </p:sp>
      <p:sp>
        <p:nvSpPr>
          <p:cNvPr id="12" name="Text 9"/>
          <p:cNvSpPr/>
          <p:nvPr/>
        </p:nvSpPr>
        <p:spPr>
          <a:xfrm>
            <a:off x="5167945" y="1328738"/>
            <a:ext cx="3633155" cy="371475"/>
          </a:xfrm>
          <a:prstGeom prst="rect">
            <a:avLst/>
          </a:prstGeom>
          <a:noFill/>
          <a:ln/>
        </p:spPr>
        <p:txBody>
          <a:bodyPr wrap="square" lIns="85090" tIns="85090" rIns="85090" bIns="85090" rtlCol="0" anchor="ctr">
            <a:spAutoFit/>
          </a:bodyPr>
          <a:lstStyle/>
          <a:p>
            <a:pPr algn="l" indent="0" marL="0">
              <a:buNone/>
            </a:pPr>
            <a:r>
              <a:rPr lang="en-US" sz="1046" b="1" dirty="0">
                <a:solidFill>
                  <a:srgbClr val="FFFFFF"/>
                </a:solidFill>
                <a:latin typeface="Noto Sans" pitchFamily="34" charset="0"/>
                <a:ea typeface="Noto Sans" pitchFamily="34" charset="-122"/>
                <a:cs typeface="Noto Sans" pitchFamily="34" charset="-120"/>
              </a:rPr>
              <a:t>Adabiyotshunoslikka hissasi</a:t>
            </a:r>
            <a:endParaRPr lang="en-US" sz="1046" dirty="0"/>
          </a:p>
        </p:txBody>
      </p:sp>
      <p:sp>
        <p:nvSpPr>
          <p:cNvPr id="13" name="Text 10"/>
          <p:cNvSpPr/>
          <p:nvPr/>
        </p:nvSpPr>
        <p:spPr>
          <a:xfrm>
            <a:off x="414338" y="1902023"/>
            <a:ext cx="580430" cy="194667"/>
          </a:xfrm>
          <a:prstGeom prst="rect">
            <a:avLst/>
          </a:prstGeom>
          <a:noFill/>
          <a:ln/>
        </p:spPr>
        <p:txBody>
          <a:bodyPr wrap="none" lIns="0" tIns="0" rIns="0" bIns="0" rtlCol="0" anchor="ctr">
            <a:spAutoFit/>
          </a:bodyPr>
          <a:lstStyle/>
          <a:p>
            <a:pPr indent="0" marL="0">
              <a:buNone/>
            </a:pPr>
            <a:r>
              <a:rPr lang="en-US" sz="1046" b="1" dirty="0">
                <a:solidFill>
                  <a:srgbClr val="FEF3C7"/>
                </a:solidFill>
                <a:latin typeface="Noto Sans" pitchFamily="34" charset="0"/>
                <a:ea typeface="Noto Sans" pitchFamily="34" charset="-122"/>
                <a:cs typeface="Noto Sans" pitchFamily="34" charset="-120"/>
              </a:rPr>
              <a:t>Ibn Sino</a:t>
            </a:r>
            <a:endParaRPr lang="en-US" sz="1046" dirty="0"/>
          </a:p>
        </p:txBody>
      </p:sp>
      <p:sp>
        <p:nvSpPr>
          <p:cNvPr id="14" name="Text 11"/>
          <p:cNvSpPr/>
          <p:nvPr/>
        </p:nvSpPr>
        <p:spPr>
          <a:xfrm>
            <a:off x="1465250" y="1700213"/>
            <a:ext cx="693390" cy="603647"/>
          </a:xfrm>
          <a:prstGeom prst="rect">
            <a:avLst/>
          </a:prstGeom>
          <a:noFill/>
          <a:ln/>
        </p:spPr>
        <p:txBody>
          <a:bodyPr wrap="square" lIns="85090" tIns="85090" rIns="85090" bIns="8509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980-1037</a:t>
            </a:r>
            <a:endParaRPr lang="en-US" sz="1046" dirty="0"/>
          </a:p>
        </p:txBody>
      </p:sp>
      <p:sp>
        <p:nvSpPr>
          <p:cNvPr id="15" name="Text 12"/>
          <p:cNvSpPr/>
          <p:nvPr/>
        </p:nvSpPr>
        <p:spPr>
          <a:xfrm>
            <a:off x="2158640" y="1700213"/>
            <a:ext cx="3009305" cy="603647"/>
          </a:xfrm>
          <a:prstGeom prst="rect">
            <a:avLst/>
          </a:prstGeom>
          <a:noFill/>
          <a:ln/>
        </p:spPr>
        <p:txBody>
          <a:bodyPr wrap="square" lIns="85090" tIns="85090" rIns="85090" bIns="8509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She'riyatni xayoliy til sifatida talqin qilish; she'riyat va mantiq aloqasi</a:t>
            </a:r>
            <a:endParaRPr lang="en-US" sz="1046" dirty="0"/>
          </a:p>
        </p:txBody>
      </p:sp>
      <p:sp>
        <p:nvSpPr>
          <p:cNvPr id="16" name="Text 13"/>
          <p:cNvSpPr/>
          <p:nvPr/>
        </p:nvSpPr>
        <p:spPr>
          <a:xfrm>
            <a:off x="5167945" y="1700213"/>
            <a:ext cx="3633155" cy="603647"/>
          </a:xfrm>
          <a:prstGeom prst="rect">
            <a:avLst/>
          </a:prstGeom>
          <a:noFill/>
          <a:ln/>
        </p:spPr>
        <p:txBody>
          <a:bodyPr wrap="square" lIns="85090" tIns="85090" rIns="85090" bIns="8509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Aristotelning "Poetika"sini sharhlash; she'riyatning ta'sir kuchini ilmiy asoslash</a:t>
            </a:r>
            <a:endParaRPr lang="en-US" sz="1046" dirty="0"/>
          </a:p>
        </p:txBody>
      </p:sp>
      <p:sp>
        <p:nvSpPr>
          <p:cNvPr id="17" name="Shape 14"/>
          <p:cNvSpPr/>
          <p:nvPr/>
        </p:nvSpPr>
        <p:spPr>
          <a:xfrm>
            <a:off x="342900" y="2303859"/>
            <a:ext cx="8458200" cy="607219"/>
          </a:xfrm>
          <a:prstGeom prst="rect">
            <a:avLst/>
          </a:prstGeom>
          <a:solidFill>
            <a:srgbClr val="FFFFFF">
              <a:alpha val="5000"/>
            </a:srgbClr>
          </a:solidFill>
          <a:ln/>
        </p:spPr>
      </p:sp>
      <p:sp>
        <p:nvSpPr>
          <p:cNvPr id="18" name="Text 15"/>
          <p:cNvSpPr/>
          <p:nvPr/>
        </p:nvSpPr>
        <p:spPr>
          <a:xfrm>
            <a:off x="414338" y="2509242"/>
            <a:ext cx="721519" cy="194667"/>
          </a:xfrm>
          <a:prstGeom prst="rect">
            <a:avLst/>
          </a:prstGeom>
          <a:noFill/>
          <a:ln/>
        </p:spPr>
        <p:txBody>
          <a:bodyPr wrap="none" lIns="0" tIns="0" rIns="0" bIns="0" rtlCol="0" anchor="ctr">
            <a:spAutoFit/>
          </a:bodyPr>
          <a:lstStyle/>
          <a:p>
            <a:pPr indent="0" marL="0">
              <a:buNone/>
            </a:pPr>
            <a:r>
              <a:rPr lang="en-US" sz="1046" b="1" dirty="0">
                <a:solidFill>
                  <a:srgbClr val="FEF3C7"/>
                </a:solidFill>
                <a:latin typeface="Noto Sans" pitchFamily="34" charset="0"/>
                <a:ea typeface="Noto Sans" pitchFamily="34" charset="-122"/>
                <a:cs typeface="Noto Sans" pitchFamily="34" charset="-120"/>
              </a:rPr>
              <a:t>Al-Forobiy</a:t>
            </a:r>
            <a:endParaRPr lang="en-US" sz="1046" dirty="0"/>
          </a:p>
        </p:txBody>
      </p:sp>
      <p:sp>
        <p:nvSpPr>
          <p:cNvPr id="19" name="Text 16"/>
          <p:cNvSpPr/>
          <p:nvPr/>
        </p:nvSpPr>
        <p:spPr>
          <a:xfrm>
            <a:off x="1465250" y="2303859"/>
            <a:ext cx="693390" cy="607219"/>
          </a:xfrm>
          <a:prstGeom prst="rect">
            <a:avLst/>
          </a:prstGeom>
          <a:noFill/>
          <a:ln/>
        </p:spPr>
        <p:txBody>
          <a:bodyPr wrap="square" lIns="85090" tIns="85090" rIns="85090" bIns="8509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872-950</a:t>
            </a:r>
            <a:endParaRPr lang="en-US" sz="1046" dirty="0"/>
          </a:p>
        </p:txBody>
      </p:sp>
      <p:sp>
        <p:nvSpPr>
          <p:cNvPr id="20" name="Text 17"/>
          <p:cNvSpPr/>
          <p:nvPr/>
        </p:nvSpPr>
        <p:spPr>
          <a:xfrm>
            <a:off x="2158640" y="2303859"/>
            <a:ext cx="3009305" cy="607219"/>
          </a:xfrm>
          <a:prstGeom prst="rect">
            <a:avLst/>
          </a:prstGeom>
          <a:noFill/>
          <a:ln/>
        </p:spPr>
        <p:txBody>
          <a:bodyPr wrap="square" lIns="85090" tIns="85090" rIns="85090" bIns="8509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Til va mantiq munosabati; she'riy tasnif; badiiy til nazariyasi</a:t>
            </a:r>
            <a:endParaRPr lang="en-US" sz="1046" dirty="0"/>
          </a:p>
        </p:txBody>
      </p:sp>
      <p:sp>
        <p:nvSpPr>
          <p:cNvPr id="21" name="Text 18"/>
          <p:cNvSpPr/>
          <p:nvPr/>
        </p:nvSpPr>
        <p:spPr>
          <a:xfrm>
            <a:off x="5167945" y="2303859"/>
            <a:ext cx="3633155" cy="607219"/>
          </a:xfrm>
          <a:prstGeom prst="rect">
            <a:avLst/>
          </a:prstGeom>
          <a:noFill/>
          <a:ln/>
        </p:spPr>
        <p:txBody>
          <a:bodyPr wrap="square" lIns="85090" tIns="85090" rIns="85090" bIns="8509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Poetika nazariyasini Sharq kontekstida rivojlantirish; shoirlar tasnifi</a:t>
            </a:r>
            <a:endParaRPr lang="en-US" sz="1046" dirty="0"/>
          </a:p>
        </p:txBody>
      </p:sp>
      <p:sp>
        <p:nvSpPr>
          <p:cNvPr id="22" name="Text 19"/>
          <p:cNvSpPr/>
          <p:nvPr/>
        </p:nvSpPr>
        <p:spPr>
          <a:xfrm>
            <a:off x="414338" y="3002161"/>
            <a:ext cx="498277" cy="423267"/>
          </a:xfrm>
          <a:prstGeom prst="rect">
            <a:avLst/>
          </a:prstGeom>
          <a:noFill/>
          <a:ln/>
        </p:spPr>
        <p:txBody>
          <a:bodyPr wrap="square" lIns="0" tIns="0" rIns="0" bIns="0" rtlCol="0" anchor="ctr">
            <a:spAutoFit/>
          </a:bodyPr>
          <a:lstStyle/>
          <a:p>
            <a:pPr indent="0" marL="0">
              <a:buNone/>
            </a:pPr>
            <a:r>
              <a:rPr lang="en-US" sz="1046" b="1" dirty="0">
                <a:solidFill>
                  <a:srgbClr val="FEF3C7"/>
                </a:solidFill>
                <a:latin typeface="Noto Sans" pitchFamily="34" charset="0"/>
                <a:ea typeface="Noto Sans" pitchFamily="34" charset="-122"/>
                <a:cs typeface="Noto Sans" pitchFamily="34" charset="-120"/>
              </a:rPr>
              <a:t>Alisher Navoiy</a:t>
            </a:r>
            <a:endParaRPr lang="en-US" sz="1046" dirty="0"/>
          </a:p>
        </p:txBody>
      </p:sp>
      <p:sp>
        <p:nvSpPr>
          <p:cNvPr id="23" name="Text 20"/>
          <p:cNvSpPr/>
          <p:nvPr/>
        </p:nvSpPr>
        <p:spPr>
          <a:xfrm>
            <a:off x="1465250" y="2911078"/>
            <a:ext cx="693390" cy="607219"/>
          </a:xfrm>
          <a:prstGeom prst="rect">
            <a:avLst/>
          </a:prstGeom>
          <a:noFill/>
          <a:ln/>
        </p:spPr>
        <p:txBody>
          <a:bodyPr wrap="square" lIns="85090" tIns="85090" rIns="85090" bIns="8509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1441-1501</a:t>
            </a:r>
            <a:endParaRPr lang="en-US" sz="1046" dirty="0"/>
          </a:p>
        </p:txBody>
      </p:sp>
      <p:sp>
        <p:nvSpPr>
          <p:cNvPr id="24" name="Text 21"/>
          <p:cNvSpPr/>
          <p:nvPr/>
        </p:nvSpPr>
        <p:spPr>
          <a:xfrm>
            <a:off x="2158640" y="2911078"/>
            <a:ext cx="3009305" cy="607219"/>
          </a:xfrm>
          <a:prstGeom prst="rect">
            <a:avLst/>
          </a:prstGeom>
          <a:noFill/>
          <a:ln/>
        </p:spPr>
        <p:txBody>
          <a:bodyPr wrap="square" lIns="85090" tIns="85090" rIns="85090" bIns="8509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Turkiy til imkoniyatlari; aruz va qofiya nazariyasi; badiiy san'atlar</a:t>
            </a:r>
            <a:endParaRPr lang="en-US" sz="1046" dirty="0"/>
          </a:p>
        </p:txBody>
      </p:sp>
      <p:sp>
        <p:nvSpPr>
          <p:cNvPr id="25" name="Text 22"/>
          <p:cNvSpPr/>
          <p:nvPr/>
        </p:nvSpPr>
        <p:spPr>
          <a:xfrm>
            <a:off x="5167945" y="2911078"/>
            <a:ext cx="3633155" cy="607219"/>
          </a:xfrm>
          <a:prstGeom prst="rect">
            <a:avLst/>
          </a:prstGeom>
          <a:noFill/>
          <a:ln/>
        </p:spPr>
        <p:txBody>
          <a:bodyPr wrap="square" lIns="85090" tIns="85090" rIns="85090" bIns="8509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Turkiy adabiyot nazariyasini yaratish; "Mezon ul-avzon" asari</a:t>
            </a:r>
            <a:endParaRPr lang="en-US" sz="1046" dirty="0"/>
          </a:p>
        </p:txBody>
      </p:sp>
      <p:sp>
        <p:nvSpPr>
          <p:cNvPr id="26" name="Shape 23"/>
          <p:cNvSpPr/>
          <p:nvPr/>
        </p:nvSpPr>
        <p:spPr>
          <a:xfrm>
            <a:off x="342900" y="3518297"/>
            <a:ext cx="8458200" cy="607219"/>
          </a:xfrm>
          <a:prstGeom prst="rect">
            <a:avLst/>
          </a:prstGeom>
          <a:solidFill>
            <a:srgbClr val="FFFFFF">
              <a:alpha val="5000"/>
            </a:srgbClr>
          </a:solidFill>
          <a:ln/>
        </p:spPr>
      </p:sp>
      <p:sp>
        <p:nvSpPr>
          <p:cNvPr id="27" name="Text 24"/>
          <p:cNvSpPr/>
          <p:nvPr/>
        </p:nvSpPr>
        <p:spPr>
          <a:xfrm>
            <a:off x="414338" y="3609380"/>
            <a:ext cx="728663" cy="423267"/>
          </a:xfrm>
          <a:prstGeom prst="rect">
            <a:avLst/>
          </a:prstGeom>
          <a:noFill/>
          <a:ln/>
        </p:spPr>
        <p:txBody>
          <a:bodyPr wrap="square" lIns="0" tIns="0" rIns="0" bIns="0" rtlCol="0" anchor="ctr">
            <a:spAutoFit/>
          </a:bodyPr>
          <a:lstStyle/>
          <a:p>
            <a:pPr indent="0" marL="0">
              <a:buNone/>
            </a:pPr>
            <a:r>
              <a:rPr lang="en-US" sz="1046" b="1" dirty="0">
                <a:solidFill>
                  <a:srgbClr val="FEF3C7"/>
                </a:solidFill>
                <a:latin typeface="Noto Sans" pitchFamily="34" charset="0"/>
                <a:ea typeface="Noto Sans" pitchFamily="34" charset="-122"/>
                <a:cs typeface="Noto Sans" pitchFamily="34" charset="-120"/>
              </a:rPr>
              <a:t>Zahiriddin Bobur</a:t>
            </a:r>
            <a:endParaRPr lang="en-US" sz="1046" dirty="0"/>
          </a:p>
        </p:txBody>
      </p:sp>
      <p:sp>
        <p:nvSpPr>
          <p:cNvPr id="28" name="Text 25"/>
          <p:cNvSpPr/>
          <p:nvPr/>
        </p:nvSpPr>
        <p:spPr>
          <a:xfrm>
            <a:off x="1465250" y="3518297"/>
            <a:ext cx="693390" cy="607219"/>
          </a:xfrm>
          <a:prstGeom prst="rect">
            <a:avLst/>
          </a:prstGeom>
          <a:noFill/>
          <a:ln/>
        </p:spPr>
        <p:txBody>
          <a:bodyPr wrap="square" lIns="85090" tIns="85090" rIns="85090" bIns="8509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1483-1530</a:t>
            </a:r>
            <a:endParaRPr lang="en-US" sz="1046" dirty="0"/>
          </a:p>
        </p:txBody>
      </p:sp>
      <p:sp>
        <p:nvSpPr>
          <p:cNvPr id="29" name="Text 26"/>
          <p:cNvSpPr/>
          <p:nvPr/>
        </p:nvSpPr>
        <p:spPr>
          <a:xfrm>
            <a:off x="2158640" y="3518297"/>
            <a:ext cx="3009305" cy="607219"/>
          </a:xfrm>
          <a:prstGeom prst="rect">
            <a:avLst/>
          </a:prstGeom>
          <a:noFill/>
          <a:ln/>
        </p:spPr>
        <p:txBody>
          <a:bodyPr wrap="square" lIns="85090" tIns="85090" rIns="85090" bIns="8509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Aruz nazariyasi; she'riy o'lchovlar; adabiy tanqid</a:t>
            </a:r>
            <a:endParaRPr lang="en-US" sz="1046" dirty="0"/>
          </a:p>
        </p:txBody>
      </p:sp>
      <p:sp>
        <p:nvSpPr>
          <p:cNvPr id="30" name="Text 27"/>
          <p:cNvSpPr/>
          <p:nvPr/>
        </p:nvSpPr>
        <p:spPr>
          <a:xfrm>
            <a:off x="5167945" y="3518297"/>
            <a:ext cx="3633155" cy="607219"/>
          </a:xfrm>
          <a:prstGeom prst="rect">
            <a:avLst/>
          </a:prstGeom>
          <a:noFill/>
          <a:ln/>
        </p:spPr>
        <p:txBody>
          <a:bodyPr wrap="square" lIns="85090" tIns="85090" rIns="85090" bIns="8509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"Aruz risolasi"; she'riy o'lchovlar tasnifi; adabiy tanqid namunalari</a:t>
            </a:r>
            <a:endParaRPr lang="en-US" sz="1046" dirty="0"/>
          </a:p>
        </p:txBody>
      </p:sp>
      <p:sp>
        <p:nvSpPr>
          <p:cNvPr id="31" name="Text 28"/>
          <p:cNvSpPr/>
          <p:nvPr/>
        </p:nvSpPr>
        <p:spPr>
          <a:xfrm>
            <a:off x="342900" y="4300538"/>
            <a:ext cx="845820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Barcha olimlar Aristotel an'analarini davom ettirgan holda, Sharq adabiyotining o'ziga xos xususiyatlarini hisobga olgan va nazariy qarashlarni boyitgan. Ular she'riyat, poetika, badiiy til va adabiy tanqid sohalarida muhim nazariy asoslarni yaratishgan. </a:t>
            </a:r>
            <a:endParaRPr lang="en-US" sz="1046"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9144000" cy="5143500"/>
          </a:xfrm>
          <a:prstGeom prst="rect">
            <a:avLst/>
          </a:prstGeom>
        </p:spPr>
      </p:pic>
      <p:sp>
        <p:nvSpPr>
          <p:cNvPr id="3" name="Text 0"/>
          <p:cNvSpPr/>
          <p:nvPr/>
        </p:nvSpPr>
        <p:spPr>
          <a:xfrm>
            <a:off x="285750" y="285750"/>
            <a:ext cx="8572500" cy="907256"/>
          </a:xfrm>
          <a:prstGeom prst="rect">
            <a:avLst/>
          </a:prstGeom>
          <a:noFill/>
          <a:ln/>
        </p:spPr>
        <p:txBody>
          <a:bodyPr wrap="square" lIns="0" tIns="0" rIns="0" bIns="0" rtlCol="0" anchor="ctr">
            <a:spAutoFit/>
          </a:bodyPr>
          <a:lstStyle/>
          <a:p>
            <a:pPr indent="0" marL="0">
              <a:buNone/>
            </a:pPr>
            <a:r>
              <a:rPr lang="en-US" sz="2025" b="1" dirty="0">
                <a:solidFill>
                  <a:srgbClr val="FEF3C7"/>
                </a:solidFill>
                <a:latin typeface="Noto Sans" pitchFamily="34" charset="0"/>
                <a:ea typeface="Noto Sans" pitchFamily="34" charset="-122"/>
                <a:cs typeface="Noto Sans" pitchFamily="34" charset="-120"/>
              </a:rPr>
              <a:t>Jahon adabiyotiga ta'siri</a:t>
            </a:r>
            <a:endParaRPr lang="en-US" sz="2025" dirty="0"/>
          </a:p>
        </p:txBody>
      </p:sp>
      <p:sp>
        <p:nvSpPr>
          <p:cNvPr id="4" name="Shape 1"/>
          <p:cNvSpPr/>
          <p:nvPr/>
        </p:nvSpPr>
        <p:spPr>
          <a:xfrm>
            <a:off x="285750" y="1364456"/>
            <a:ext cx="4200525" cy="1235869"/>
          </a:xfrm>
          <a:prstGeom prst="rect">
            <a:avLst/>
          </a:prstGeom>
          <a:solidFill>
            <a:srgbClr val="FFFFFF">
              <a:alpha val="10000"/>
            </a:srgbClr>
          </a:solidFill>
          <a:ln/>
        </p:spPr>
      </p:sp>
      <p:sp>
        <p:nvSpPr>
          <p:cNvPr id="5" name="Shape 2"/>
          <p:cNvSpPr/>
          <p:nvPr/>
        </p:nvSpPr>
        <p:spPr>
          <a:xfrm>
            <a:off x="285750" y="1364456"/>
            <a:ext cx="28575" cy="1235869"/>
          </a:xfrm>
          <a:prstGeom prst="rect">
            <a:avLst/>
          </a:prstGeom>
          <a:solidFill>
            <a:srgbClr val="B45309"/>
          </a:solidFill>
          <a:ln/>
        </p:spPr>
      </p:sp>
      <p:sp>
        <p:nvSpPr>
          <p:cNvPr id="6" name="Text 3"/>
          <p:cNvSpPr/>
          <p:nvPr/>
        </p:nvSpPr>
        <p:spPr>
          <a:xfrm>
            <a:off x="357188" y="1435894"/>
            <a:ext cx="4057650" cy="23574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O'rta asrlar Yevropa adabiyoti</a:t>
            </a:r>
            <a:endParaRPr lang="en-US" sz="1238" dirty="0"/>
          </a:p>
        </p:txBody>
      </p:sp>
      <p:sp>
        <p:nvSpPr>
          <p:cNvPr id="7" name="Text 4"/>
          <p:cNvSpPr/>
          <p:nvPr/>
        </p:nvSpPr>
        <p:spPr>
          <a:xfrm>
            <a:off x="357188" y="1671638"/>
            <a:ext cx="4057650" cy="85725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Ibn Sino va Al-Forobiyning adabiy-nazariy qarashlari lotin tiliga tarjima qilinib, Yevropa universitetlarida o'qitilgan. Ularning poetika haqidagi fikrlari sxolastik adabiyotshunoslikka ta'sir ko'rsatgan.</a:t>
            </a:r>
            <a:endParaRPr lang="en-US" sz="1046" dirty="0"/>
          </a:p>
        </p:txBody>
      </p:sp>
      <p:sp>
        <p:nvSpPr>
          <p:cNvPr id="8" name="Shape 5"/>
          <p:cNvSpPr/>
          <p:nvPr/>
        </p:nvSpPr>
        <p:spPr>
          <a:xfrm>
            <a:off x="285750" y="2671763"/>
            <a:ext cx="4200525" cy="1021556"/>
          </a:xfrm>
          <a:prstGeom prst="rect">
            <a:avLst/>
          </a:prstGeom>
          <a:solidFill>
            <a:srgbClr val="FFFFFF">
              <a:alpha val="10000"/>
            </a:srgbClr>
          </a:solidFill>
          <a:ln/>
        </p:spPr>
      </p:sp>
      <p:sp>
        <p:nvSpPr>
          <p:cNvPr id="9" name="Shape 6"/>
          <p:cNvSpPr/>
          <p:nvPr/>
        </p:nvSpPr>
        <p:spPr>
          <a:xfrm>
            <a:off x="285750" y="2671763"/>
            <a:ext cx="28575" cy="1021556"/>
          </a:xfrm>
          <a:prstGeom prst="rect">
            <a:avLst/>
          </a:prstGeom>
          <a:solidFill>
            <a:srgbClr val="B45309"/>
          </a:solidFill>
          <a:ln/>
        </p:spPr>
      </p:sp>
      <p:sp>
        <p:nvSpPr>
          <p:cNvPr id="10" name="Text 7"/>
          <p:cNvSpPr/>
          <p:nvPr/>
        </p:nvSpPr>
        <p:spPr>
          <a:xfrm>
            <a:off x="357188" y="2743200"/>
            <a:ext cx="4057650" cy="23574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Sharq-G'arb adabiy aloqalari</a:t>
            </a:r>
            <a:endParaRPr lang="en-US" sz="1238" dirty="0"/>
          </a:p>
        </p:txBody>
      </p:sp>
      <p:sp>
        <p:nvSpPr>
          <p:cNvPr id="11" name="Text 8"/>
          <p:cNvSpPr/>
          <p:nvPr/>
        </p:nvSpPr>
        <p:spPr>
          <a:xfrm>
            <a:off x="357188" y="2978944"/>
            <a:ext cx="4057650" cy="642938"/>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Sharq adabiyotining janr, uslub va obrazlar tizimi G'arb adabiyotiga o'tgan. Masalan, ruboiy janri, tasavvufiy ramzlar va Sharq she'riyatining o'lchovlari.</a:t>
            </a:r>
            <a:endParaRPr lang="en-US" sz="1046" dirty="0"/>
          </a:p>
        </p:txBody>
      </p:sp>
      <p:sp>
        <p:nvSpPr>
          <p:cNvPr id="12" name="Shape 9"/>
          <p:cNvSpPr/>
          <p:nvPr/>
        </p:nvSpPr>
        <p:spPr>
          <a:xfrm>
            <a:off x="285750" y="3764756"/>
            <a:ext cx="4200525" cy="1021556"/>
          </a:xfrm>
          <a:prstGeom prst="rect">
            <a:avLst/>
          </a:prstGeom>
          <a:solidFill>
            <a:srgbClr val="FFFFFF">
              <a:alpha val="10000"/>
            </a:srgbClr>
          </a:solidFill>
          <a:ln/>
        </p:spPr>
      </p:sp>
      <p:sp>
        <p:nvSpPr>
          <p:cNvPr id="13" name="Shape 10"/>
          <p:cNvSpPr/>
          <p:nvPr/>
        </p:nvSpPr>
        <p:spPr>
          <a:xfrm>
            <a:off x="285750" y="3764756"/>
            <a:ext cx="28575" cy="1021556"/>
          </a:xfrm>
          <a:prstGeom prst="rect">
            <a:avLst/>
          </a:prstGeom>
          <a:solidFill>
            <a:srgbClr val="B45309"/>
          </a:solidFill>
          <a:ln/>
        </p:spPr>
      </p:sp>
      <p:sp>
        <p:nvSpPr>
          <p:cNvPr id="14" name="Text 11"/>
          <p:cNvSpPr/>
          <p:nvPr/>
        </p:nvSpPr>
        <p:spPr>
          <a:xfrm>
            <a:off x="357188" y="3836194"/>
            <a:ext cx="4057650" cy="23574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Zamonaviy adabiyotshunoslik</a:t>
            </a:r>
            <a:endParaRPr lang="en-US" sz="1238" dirty="0"/>
          </a:p>
        </p:txBody>
      </p:sp>
      <p:sp>
        <p:nvSpPr>
          <p:cNvPr id="15" name="Text 12"/>
          <p:cNvSpPr/>
          <p:nvPr/>
        </p:nvSpPr>
        <p:spPr>
          <a:xfrm>
            <a:off x="357188" y="4071938"/>
            <a:ext cx="4057650" cy="642938"/>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Sharq adabiyotshunosligining ko'p asrlik an'analari zamonaviy qiyosiy adabiyotshunoslik va madaniyatlararo tadqiqotlar uchun muhim manba bo'lib xizmat qilmoqda.</a:t>
            </a:r>
            <a:endParaRPr lang="en-US" sz="1046" dirty="0"/>
          </a:p>
        </p:txBody>
      </p:sp>
      <p:pic>
        <p:nvPicPr>
          <p:cNvPr id="16" name="Image 1" descr="preencoded.png">    </p:cNvPr>
          <p:cNvPicPr>
            <a:picLocks noChangeAspect="1"/>
          </p:cNvPicPr>
          <p:nvPr/>
        </p:nvPicPr>
        <p:blipFill>
          <a:blip r:embed="rId2"/>
          <a:stretch>
            <a:fillRect/>
          </a:stretch>
        </p:blipFill>
        <p:spPr>
          <a:xfrm>
            <a:off x="5995615" y="1968103"/>
            <a:ext cx="1524744" cy="2286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9144000" cy="6992280"/>
          </a:xfrm>
          <a:prstGeom prst="rect">
            <a:avLst/>
          </a:prstGeom>
        </p:spPr>
      </p:pic>
      <p:sp>
        <p:nvSpPr>
          <p:cNvPr id="3" name="Text 0"/>
          <p:cNvSpPr/>
          <p:nvPr/>
        </p:nvSpPr>
        <p:spPr>
          <a:xfrm>
            <a:off x="342900" y="342900"/>
            <a:ext cx="8458200" cy="385763"/>
          </a:xfrm>
          <a:prstGeom prst="rect">
            <a:avLst/>
          </a:prstGeom>
          <a:noFill/>
          <a:ln/>
        </p:spPr>
        <p:txBody>
          <a:bodyPr wrap="none" lIns="0" tIns="0" rIns="0" bIns="0" rtlCol="0" anchor="ctr">
            <a:spAutoFit/>
          </a:bodyPr>
          <a:lstStyle/>
          <a:p>
            <a:pPr indent="0" marL="0">
              <a:buNone/>
            </a:pPr>
            <a:r>
              <a:rPr lang="en-US" sz="2025" b="1" dirty="0">
                <a:solidFill>
                  <a:srgbClr val="FEF3C7"/>
                </a:solidFill>
                <a:latin typeface="Noto Sans" pitchFamily="34" charset="0"/>
                <a:ea typeface="Noto Sans" pitchFamily="34" charset="-122"/>
                <a:cs typeface="Noto Sans" pitchFamily="34" charset="-120"/>
              </a:rPr>
              <a:t>Zamonaviy ahamiyati</a:t>
            </a:r>
            <a:endParaRPr lang="en-US" sz="2025" dirty="0"/>
          </a:p>
        </p:txBody>
      </p:sp>
      <p:sp>
        <p:nvSpPr>
          <p:cNvPr id="4" name="Text 1"/>
          <p:cNvSpPr/>
          <p:nvPr/>
        </p:nvSpPr>
        <p:spPr>
          <a:xfrm>
            <a:off x="342900" y="957263"/>
            <a:ext cx="411480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Sharq adabiyotshunosligining o'ziga xos jihatlari bugungi kunda ham o'z ahamiyatini yo'qotmagan: </a:t>
            </a:r>
            <a:endParaRPr lang="en-US" sz="1046" dirty="0"/>
          </a:p>
        </p:txBody>
      </p:sp>
      <p:sp>
        <p:nvSpPr>
          <p:cNvPr id="5" name="Shape 2"/>
          <p:cNvSpPr/>
          <p:nvPr/>
        </p:nvSpPr>
        <p:spPr>
          <a:xfrm>
            <a:off x="342900" y="1528763"/>
            <a:ext cx="4114800" cy="1365879"/>
          </a:xfrm>
          <a:prstGeom prst="rect">
            <a:avLst/>
          </a:prstGeom>
          <a:solidFill>
            <a:srgbClr val="FFFFFF">
              <a:alpha val="10000"/>
            </a:srgbClr>
          </a:solidFill>
          <a:ln/>
        </p:spPr>
      </p:sp>
      <p:sp>
        <p:nvSpPr>
          <p:cNvPr id="6" name="Shape 3"/>
          <p:cNvSpPr/>
          <p:nvPr/>
        </p:nvSpPr>
        <p:spPr>
          <a:xfrm>
            <a:off x="342900" y="1528763"/>
            <a:ext cx="28575" cy="1365879"/>
          </a:xfrm>
          <a:prstGeom prst="rect">
            <a:avLst/>
          </a:prstGeom>
          <a:solidFill>
            <a:srgbClr val="B45309"/>
          </a:solidFill>
          <a:ln/>
        </p:spPr>
      </p:sp>
      <p:sp>
        <p:nvSpPr>
          <p:cNvPr id="7" name="Text 4"/>
          <p:cNvSpPr/>
          <p:nvPr/>
        </p:nvSpPr>
        <p:spPr>
          <a:xfrm>
            <a:off x="428625" y="1614488"/>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Madaniy meros</a:t>
            </a:r>
            <a:endParaRPr lang="en-US" sz="1238" dirty="0"/>
          </a:p>
        </p:txBody>
      </p:sp>
      <p:sp>
        <p:nvSpPr>
          <p:cNvPr id="8" name="Text 5"/>
          <p:cNvSpPr/>
          <p:nvPr/>
        </p:nvSpPr>
        <p:spPr>
          <a:xfrm>
            <a:off x="428625" y="1894517"/>
            <a:ext cx="3943350" cy="9144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Ibn Sino, Al-Forobiy, Navoiy va Bobur kabi olimlarning adabiy-nazariy qarashlari milliy madaniy merosning muhim qismi sifatida o'rganilmoqda va asrab-avaylanmoqda.</a:t>
            </a:r>
            <a:endParaRPr lang="en-US" sz="1046" dirty="0"/>
          </a:p>
        </p:txBody>
      </p:sp>
      <p:sp>
        <p:nvSpPr>
          <p:cNvPr id="9" name="Shape 6"/>
          <p:cNvSpPr/>
          <p:nvPr/>
        </p:nvSpPr>
        <p:spPr>
          <a:xfrm>
            <a:off x="342900" y="2980367"/>
            <a:ext cx="4114800" cy="1137279"/>
          </a:xfrm>
          <a:prstGeom prst="rect">
            <a:avLst/>
          </a:prstGeom>
          <a:solidFill>
            <a:srgbClr val="FFFFFF">
              <a:alpha val="10000"/>
            </a:srgbClr>
          </a:solidFill>
          <a:ln/>
        </p:spPr>
      </p:sp>
      <p:sp>
        <p:nvSpPr>
          <p:cNvPr id="10" name="Shape 7"/>
          <p:cNvSpPr/>
          <p:nvPr/>
        </p:nvSpPr>
        <p:spPr>
          <a:xfrm>
            <a:off x="342900" y="2980367"/>
            <a:ext cx="28575" cy="1137279"/>
          </a:xfrm>
          <a:prstGeom prst="rect">
            <a:avLst/>
          </a:prstGeom>
          <a:solidFill>
            <a:srgbClr val="B45309"/>
          </a:solidFill>
          <a:ln/>
        </p:spPr>
      </p:sp>
      <p:sp>
        <p:nvSpPr>
          <p:cNvPr id="11" name="Text 8"/>
          <p:cNvSpPr/>
          <p:nvPr/>
        </p:nvSpPr>
        <p:spPr>
          <a:xfrm>
            <a:off x="428625" y="3066092"/>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Qiyosiy adabiyotshunoslik</a:t>
            </a:r>
            <a:endParaRPr lang="en-US" sz="1238" dirty="0"/>
          </a:p>
        </p:txBody>
      </p:sp>
      <p:sp>
        <p:nvSpPr>
          <p:cNvPr id="12" name="Text 9"/>
          <p:cNvSpPr/>
          <p:nvPr/>
        </p:nvSpPr>
        <p:spPr>
          <a:xfrm>
            <a:off x="428625" y="3346121"/>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Sharq va G'arb adabiyotshunosligini qiyosiy o'rganish zamonaviy adabiyotshunoslikning muhim yo'nalishiga aylangan. Bu sohadagi tadqiqotlar ko'paymoqda.</a:t>
            </a:r>
            <a:endParaRPr lang="en-US" sz="1046" dirty="0"/>
          </a:p>
        </p:txBody>
      </p:sp>
      <p:sp>
        <p:nvSpPr>
          <p:cNvPr id="13" name="Shape 10"/>
          <p:cNvSpPr/>
          <p:nvPr/>
        </p:nvSpPr>
        <p:spPr>
          <a:xfrm>
            <a:off x="342900" y="4203371"/>
            <a:ext cx="4114800" cy="1137279"/>
          </a:xfrm>
          <a:prstGeom prst="rect">
            <a:avLst/>
          </a:prstGeom>
          <a:solidFill>
            <a:srgbClr val="FFFFFF">
              <a:alpha val="10000"/>
            </a:srgbClr>
          </a:solidFill>
          <a:ln/>
        </p:spPr>
      </p:sp>
      <p:sp>
        <p:nvSpPr>
          <p:cNvPr id="14" name="Shape 11"/>
          <p:cNvSpPr/>
          <p:nvPr/>
        </p:nvSpPr>
        <p:spPr>
          <a:xfrm>
            <a:off x="342900" y="4203371"/>
            <a:ext cx="28575" cy="1137279"/>
          </a:xfrm>
          <a:prstGeom prst="rect">
            <a:avLst/>
          </a:prstGeom>
          <a:solidFill>
            <a:srgbClr val="B45309"/>
          </a:solidFill>
          <a:ln/>
        </p:spPr>
      </p:sp>
      <p:sp>
        <p:nvSpPr>
          <p:cNvPr id="15" name="Text 12"/>
          <p:cNvSpPr/>
          <p:nvPr/>
        </p:nvSpPr>
        <p:spPr>
          <a:xfrm>
            <a:off x="428625" y="4289096"/>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Zamonaviy adabiy jarayonlar</a:t>
            </a:r>
            <a:endParaRPr lang="en-US" sz="1238" dirty="0"/>
          </a:p>
        </p:txBody>
      </p:sp>
      <p:sp>
        <p:nvSpPr>
          <p:cNvPr id="16" name="Text 13"/>
          <p:cNvSpPr/>
          <p:nvPr/>
        </p:nvSpPr>
        <p:spPr>
          <a:xfrm>
            <a:off x="428625" y="4569126"/>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Sharq adabiyotshunosligining an'analari zamonaviy adabiy jarayonlarga ta'sir ko'rsatmoqda. Klassik janrlar va uslublar zamonaviy adabiyotda qayta jonlanmoqda.</a:t>
            </a:r>
            <a:endParaRPr lang="en-US" sz="1046" dirty="0"/>
          </a:p>
        </p:txBody>
      </p:sp>
      <p:sp>
        <p:nvSpPr>
          <p:cNvPr id="17" name="Shape 14"/>
          <p:cNvSpPr/>
          <p:nvPr/>
        </p:nvSpPr>
        <p:spPr>
          <a:xfrm>
            <a:off x="342900" y="5426376"/>
            <a:ext cx="4114800" cy="1137279"/>
          </a:xfrm>
          <a:prstGeom prst="rect">
            <a:avLst/>
          </a:prstGeom>
          <a:solidFill>
            <a:srgbClr val="FFFFFF">
              <a:alpha val="10000"/>
            </a:srgbClr>
          </a:solidFill>
          <a:ln/>
        </p:spPr>
      </p:sp>
      <p:sp>
        <p:nvSpPr>
          <p:cNvPr id="18" name="Shape 15"/>
          <p:cNvSpPr/>
          <p:nvPr/>
        </p:nvSpPr>
        <p:spPr>
          <a:xfrm>
            <a:off x="342900" y="5426376"/>
            <a:ext cx="28575" cy="1137279"/>
          </a:xfrm>
          <a:prstGeom prst="rect">
            <a:avLst/>
          </a:prstGeom>
          <a:solidFill>
            <a:srgbClr val="B45309"/>
          </a:solidFill>
          <a:ln/>
        </p:spPr>
      </p:sp>
      <p:sp>
        <p:nvSpPr>
          <p:cNvPr id="19" name="Text 16"/>
          <p:cNvSpPr/>
          <p:nvPr/>
        </p:nvSpPr>
        <p:spPr>
          <a:xfrm>
            <a:off x="428625" y="5512101"/>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Ta'lim tizimi</a:t>
            </a:r>
            <a:endParaRPr lang="en-US" sz="1238" dirty="0"/>
          </a:p>
        </p:txBody>
      </p:sp>
      <p:sp>
        <p:nvSpPr>
          <p:cNvPr id="20" name="Text 17"/>
          <p:cNvSpPr/>
          <p:nvPr/>
        </p:nvSpPr>
        <p:spPr>
          <a:xfrm>
            <a:off x="428625" y="5792130"/>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Sharq adabiyotshunosligi maktablarda va oliy ta'lim muassasalarida o'qitilmoqda, bu esa milliy adabiyot va madaniyatni tushunish uchun muhim ahamiyatga ega.</a:t>
            </a:r>
            <a:endParaRPr lang="en-US" sz="1046" dirty="0"/>
          </a:p>
        </p:txBody>
      </p:sp>
      <p:pic>
        <p:nvPicPr>
          <p:cNvPr id="21" name="Image 1" descr="preencoded.png">    </p:cNvPr>
          <p:cNvPicPr>
            <a:picLocks noChangeAspect="1"/>
          </p:cNvPicPr>
          <p:nvPr/>
        </p:nvPicPr>
        <p:blipFill>
          <a:blip r:embed="rId2"/>
          <a:stretch>
            <a:fillRect/>
          </a:stretch>
        </p:blipFill>
        <p:spPr>
          <a:xfrm>
            <a:off x="5829300" y="2431721"/>
            <a:ext cx="1828800" cy="27432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9144000" cy="5614988"/>
          </a:xfrm>
          <a:prstGeom prst="rect">
            <a:avLst/>
          </a:prstGeom>
        </p:spPr>
      </p:pic>
      <p:pic>
        <p:nvPicPr>
          <p:cNvPr id="3" name="Image 1" descr="preencoded.png">    </p:cNvPr>
          <p:cNvPicPr>
            <a:picLocks noChangeAspect="1"/>
          </p:cNvPicPr>
          <p:nvPr/>
        </p:nvPicPr>
        <p:blipFill>
          <a:blip r:embed="rId2">
            <a:alphaModFix amt="10000"/>
          </a:blip>
          <a:stretch>
            <a:fillRect/>
          </a:stretch>
        </p:blipFill>
        <p:spPr>
          <a:xfrm>
            <a:off x="0" y="0"/>
            <a:ext cx="9144000" cy="5614988"/>
          </a:xfrm>
          <a:prstGeom prst="rect">
            <a:avLst/>
          </a:prstGeom>
        </p:spPr>
      </p:pic>
      <p:sp>
        <p:nvSpPr>
          <p:cNvPr id="4" name="Text 0"/>
          <p:cNvSpPr/>
          <p:nvPr/>
        </p:nvSpPr>
        <p:spPr>
          <a:xfrm>
            <a:off x="342900" y="342900"/>
            <a:ext cx="8458200" cy="385763"/>
          </a:xfrm>
          <a:prstGeom prst="rect">
            <a:avLst/>
          </a:prstGeom>
          <a:noFill/>
          <a:ln/>
        </p:spPr>
        <p:txBody>
          <a:bodyPr wrap="none" lIns="0" tIns="0" rIns="0" bIns="0" rtlCol="0" anchor="ctr">
            <a:spAutoFit/>
          </a:bodyPr>
          <a:lstStyle/>
          <a:p>
            <a:pPr indent="0" marL="0">
              <a:buNone/>
            </a:pPr>
            <a:r>
              <a:rPr lang="en-US" sz="2025" b="1" dirty="0">
                <a:solidFill>
                  <a:srgbClr val="FEF3C7"/>
                </a:solidFill>
                <a:latin typeface="Noto Sans" pitchFamily="34" charset="0"/>
                <a:ea typeface="Noto Sans" pitchFamily="34" charset="-122"/>
                <a:cs typeface="Noto Sans" pitchFamily="34" charset="-120"/>
              </a:rPr>
              <a:t>Xulosa</a:t>
            </a:r>
            <a:endParaRPr lang="en-US" sz="2025" dirty="0"/>
          </a:p>
        </p:txBody>
      </p:sp>
      <p:sp>
        <p:nvSpPr>
          <p:cNvPr id="5" name="Shape 1"/>
          <p:cNvSpPr/>
          <p:nvPr/>
        </p:nvSpPr>
        <p:spPr>
          <a:xfrm>
            <a:off x="342900" y="957263"/>
            <a:ext cx="4114800" cy="1085850"/>
          </a:xfrm>
          <a:prstGeom prst="rect">
            <a:avLst/>
          </a:prstGeom>
          <a:solidFill>
            <a:srgbClr val="FFFFFF">
              <a:alpha val="10000"/>
            </a:srgbClr>
          </a:solidFill>
          <a:ln/>
        </p:spPr>
      </p:sp>
      <p:sp>
        <p:nvSpPr>
          <p:cNvPr id="6" name="Shape 2"/>
          <p:cNvSpPr/>
          <p:nvPr/>
        </p:nvSpPr>
        <p:spPr>
          <a:xfrm>
            <a:off x="342900" y="957263"/>
            <a:ext cx="28575" cy="1085850"/>
          </a:xfrm>
          <a:prstGeom prst="rect">
            <a:avLst/>
          </a:prstGeom>
          <a:solidFill>
            <a:srgbClr val="B45309"/>
          </a:solidFill>
          <a:ln/>
        </p:spPr>
      </p:sp>
      <p:sp>
        <p:nvSpPr>
          <p:cNvPr id="7" name="Text 3"/>
          <p:cNvSpPr/>
          <p:nvPr/>
        </p:nvSpPr>
        <p:spPr>
          <a:xfrm>
            <a:off x="428625" y="1042988"/>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Sharq adabiyotshunosligi o'zining falsafa va adabiyot uyg'unligi, badiiy til nazariyasi, axloqiy-ta'limiy yo'nalishi, ramziylik va aruz tizimi bilan o'ziga xos xususiyatlarga ega.</a:t>
            </a:r>
            <a:endParaRPr lang="en-US" sz="1046" dirty="0"/>
          </a:p>
        </p:txBody>
      </p:sp>
      <p:sp>
        <p:nvSpPr>
          <p:cNvPr id="8" name="Shape 4"/>
          <p:cNvSpPr/>
          <p:nvPr/>
        </p:nvSpPr>
        <p:spPr>
          <a:xfrm>
            <a:off x="342900" y="1900238"/>
            <a:ext cx="4114800" cy="857250"/>
          </a:xfrm>
          <a:prstGeom prst="rect">
            <a:avLst/>
          </a:prstGeom>
          <a:solidFill>
            <a:srgbClr val="FFFFFF">
              <a:alpha val="10000"/>
            </a:srgbClr>
          </a:solidFill>
          <a:ln/>
        </p:spPr>
      </p:sp>
      <p:sp>
        <p:nvSpPr>
          <p:cNvPr id="9" name="Shape 5"/>
          <p:cNvSpPr/>
          <p:nvPr/>
        </p:nvSpPr>
        <p:spPr>
          <a:xfrm>
            <a:off x="342900" y="1900238"/>
            <a:ext cx="28575" cy="857250"/>
          </a:xfrm>
          <a:prstGeom prst="rect">
            <a:avLst/>
          </a:prstGeom>
          <a:solidFill>
            <a:srgbClr val="B45309"/>
          </a:solidFill>
          <a:ln/>
        </p:spPr>
      </p:sp>
      <p:sp>
        <p:nvSpPr>
          <p:cNvPr id="10" name="Text 6"/>
          <p:cNvSpPr/>
          <p:nvPr/>
        </p:nvSpPr>
        <p:spPr>
          <a:xfrm>
            <a:off x="428625" y="1985963"/>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Ibn Sino, Al-Forobiy, Alisher Navoiy va Zahiriddin Muhammad Bobur kabi buyuk olimlar Sharq adabiyotshunosligining rivojiga ulkan hissa qo'shgan.</a:t>
            </a:r>
            <a:endParaRPr lang="en-US" sz="1046" dirty="0"/>
          </a:p>
        </p:txBody>
      </p:sp>
      <p:sp>
        <p:nvSpPr>
          <p:cNvPr id="11" name="Shape 7"/>
          <p:cNvSpPr/>
          <p:nvPr/>
        </p:nvSpPr>
        <p:spPr>
          <a:xfrm>
            <a:off x="342900" y="2843213"/>
            <a:ext cx="4114800" cy="628650"/>
          </a:xfrm>
          <a:prstGeom prst="rect">
            <a:avLst/>
          </a:prstGeom>
          <a:solidFill>
            <a:srgbClr val="FFFFFF">
              <a:alpha val="10000"/>
            </a:srgbClr>
          </a:solidFill>
          <a:ln/>
        </p:spPr>
      </p:sp>
      <p:sp>
        <p:nvSpPr>
          <p:cNvPr id="12" name="Shape 8"/>
          <p:cNvSpPr/>
          <p:nvPr/>
        </p:nvSpPr>
        <p:spPr>
          <a:xfrm>
            <a:off x="342900" y="2843213"/>
            <a:ext cx="28575" cy="628650"/>
          </a:xfrm>
          <a:prstGeom prst="rect">
            <a:avLst/>
          </a:prstGeom>
          <a:solidFill>
            <a:srgbClr val="B45309"/>
          </a:solidFill>
          <a:ln/>
        </p:spPr>
      </p:sp>
      <p:sp>
        <p:nvSpPr>
          <p:cNvPr id="13" name="Text 9"/>
          <p:cNvSpPr/>
          <p:nvPr/>
        </p:nvSpPr>
        <p:spPr>
          <a:xfrm>
            <a:off x="428625" y="2928938"/>
            <a:ext cx="394335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Ularning adabiy-nazariy qarashlari nafaqat Sharq, balki G'arb adabiyotshunosligi rivojiga ham ta'sir ko'rsatgan.</a:t>
            </a:r>
            <a:endParaRPr lang="en-US" sz="1046" dirty="0"/>
          </a:p>
        </p:txBody>
      </p:sp>
      <p:sp>
        <p:nvSpPr>
          <p:cNvPr id="14" name="Shape 10"/>
          <p:cNvSpPr/>
          <p:nvPr/>
        </p:nvSpPr>
        <p:spPr>
          <a:xfrm>
            <a:off x="342900" y="3557588"/>
            <a:ext cx="4114800" cy="857250"/>
          </a:xfrm>
          <a:prstGeom prst="rect">
            <a:avLst/>
          </a:prstGeom>
          <a:solidFill>
            <a:srgbClr val="FFFFFF">
              <a:alpha val="10000"/>
            </a:srgbClr>
          </a:solidFill>
          <a:ln/>
        </p:spPr>
      </p:sp>
      <p:sp>
        <p:nvSpPr>
          <p:cNvPr id="15" name="Shape 11"/>
          <p:cNvSpPr/>
          <p:nvPr/>
        </p:nvSpPr>
        <p:spPr>
          <a:xfrm>
            <a:off x="342900" y="3557588"/>
            <a:ext cx="28575" cy="857250"/>
          </a:xfrm>
          <a:prstGeom prst="rect">
            <a:avLst/>
          </a:prstGeom>
          <a:solidFill>
            <a:srgbClr val="B45309"/>
          </a:solidFill>
          <a:ln/>
        </p:spPr>
      </p:sp>
      <p:sp>
        <p:nvSpPr>
          <p:cNvPr id="16" name="Text 12"/>
          <p:cNvSpPr/>
          <p:nvPr/>
        </p:nvSpPr>
        <p:spPr>
          <a:xfrm>
            <a:off x="428625" y="3643313"/>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Sharq adabiyotshunosligining an'analari zamonaviy adabiyotshunoslik va madaniyatlararo tadqiqotlar uchun muhim manba bo'lib xizmat qilmoqda.</a:t>
            </a:r>
            <a:endParaRPr lang="en-US" sz="1046" dirty="0"/>
          </a:p>
        </p:txBody>
      </p:sp>
      <p:sp>
        <p:nvSpPr>
          <p:cNvPr id="17" name="Text 13"/>
          <p:cNvSpPr/>
          <p:nvPr/>
        </p:nvSpPr>
        <p:spPr>
          <a:xfrm>
            <a:off x="469702" y="4602361"/>
            <a:ext cx="3861197" cy="194667"/>
          </a:xfrm>
          <a:prstGeom prst="rect">
            <a:avLst/>
          </a:prstGeom>
          <a:noFill/>
          <a:ln/>
        </p:spPr>
        <p:txBody>
          <a:bodyPr wrap="none" lIns="0" tIns="0" rIns="0" bIns="0" rtlCol="0" anchor="ctr">
            <a:spAutoFit/>
          </a:bodyPr>
          <a:lstStyle/>
          <a:p>
            <a:pPr algn="ctr" indent="0" marL="0">
              <a:buNone/>
            </a:pPr>
            <a:r>
              <a:rPr lang="en-US" sz="1046" b="1" dirty="0">
                <a:solidFill>
                  <a:srgbClr val="FEF3C7"/>
                </a:solidFill>
                <a:latin typeface="Noto Sans" pitchFamily="34" charset="0"/>
                <a:ea typeface="Noto Sans" pitchFamily="34" charset="-122"/>
                <a:cs typeface="Noto Sans" pitchFamily="34" charset="-120"/>
              </a:rPr>
              <a:t>Sharq adabiyotshunosligi – jahon madaniy merosining </a:t>
            </a:r>
            <a:endParaRPr lang="en-US" sz="1046" dirty="0"/>
          </a:p>
        </p:txBody>
      </p:sp>
      <p:sp>
        <p:nvSpPr>
          <p:cNvPr id="18" name="Text 14"/>
          <p:cNvSpPr/>
          <p:nvPr/>
        </p:nvSpPr>
        <p:spPr>
          <a:xfrm>
            <a:off x="1328738" y="4830961"/>
            <a:ext cx="2143125" cy="194667"/>
          </a:xfrm>
          <a:prstGeom prst="rect">
            <a:avLst/>
          </a:prstGeom>
          <a:noFill/>
          <a:ln/>
        </p:spPr>
        <p:txBody>
          <a:bodyPr wrap="none" lIns="0" tIns="0" rIns="0" bIns="0" rtlCol="0" anchor="ctr">
            <a:spAutoFit/>
          </a:bodyPr>
          <a:lstStyle/>
          <a:p>
            <a:pPr algn="ctr" indent="0" marL="0">
              <a:buNone/>
            </a:pPr>
            <a:r>
              <a:rPr lang="en-US" sz="1046" b="1" dirty="0">
                <a:solidFill>
                  <a:srgbClr val="FEF3C7"/>
                </a:solidFill>
                <a:latin typeface="Noto Sans" pitchFamily="34" charset="0"/>
                <a:ea typeface="Noto Sans" pitchFamily="34" charset="-122"/>
                <a:cs typeface="Noto Sans" pitchFamily="34" charset="-120"/>
              </a:rPr>
              <a:t>ajralmas va qimmatli qismidir.</a:t>
            </a:r>
            <a:endParaRPr lang="en-US" sz="1046" dirty="0"/>
          </a:p>
        </p:txBody>
      </p:sp>
      <p:pic>
        <p:nvPicPr>
          <p:cNvPr id="19" name="Image 2" descr="preencoded.png">    </p:cNvPr>
          <p:cNvPicPr>
            <a:picLocks noChangeAspect="1"/>
          </p:cNvPicPr>
          <p:nvPr/>
        </p:nvPicPr>
        <p:blipFill>
          <a:blip r:embed="rId3"/>
          <a:stretch>
            <a:fillRect/>
          </a:stretch>
        </p:blipFill>
        <p:spPr>
          <a:xfrm>
            <a:off x="5783200" y="1628775"/>
            <a:ext cx="1920999" cy="27432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9144000" cy="5143500"/>
          </a:xfrm>
          <a:prstGeom prst="rect">
            <a:avLst/>
          </a:prstGeom>
        </p:spPr>
      </p:pic>
      <p:sp>
        <p:nvSpPr>
          <p:cNvPr id="3" name="Text 0"/>
          <p:cNvSpPr/>
          <p:nvPr/>
        </p:nvSpPr>
        <p:spPr>
          <a:xfrm>
            <a:off x="342900" y="342900"/>
            <a:ext cx="8458200" cy="385763"/>
          </a:xfrm>
          <a:prstGeom prst="rect">
            <a:avLst/>
          </a:prstGeom>
          <a:noFill/>
          <a:ln/>
        </p:spPr>
        <p:txBody>
          <a:bodyPr wrap="none" lIns="0" tIns="0" rIns="0" bIns="0" rtlCol="0" anchor="ctr">
            <a:spAutoFit/>
          </a:bodyPr>
          <a:lstStyle/>
          <a:p>
            <a:pPr indent="0" marL="0">
              <a:buNone/>
            </a:pPr>
            <a:r>
              <a:rPr lang="en-US" sz="2025" b="1" dirty="0">
                <a:solidFill>
                  <a:srgbClr val="FEF3C7"/>
                </a:solidFill>
                <a:latin typeface="Noto Sans" pitchFamily="34" charset="0"/>
                <a:ea typeface="Noto Sans" pitchFamily="34" charset="-122"/>
                <a:cs typeface="Noto Sans" pitchFamily="34" charset="-120"/>
              </a:rPr>
              <a:t>Kirish</a:t>
            </a:r>
            <a:endParaRPr lang="en-US" sz="2025" dirty="0"/>
          </a:p>
        </p:txBody>
      </p:sp>
      <p:sp>
        <p:nvSpPr>
          <p:cNvPr id="4" name="Text 1"/>
          <p:cNvSpPr/>
          <p:nvPr/>
        </p:nvSpPr>
        <p:spPr>
          <a:xfrm>
            <a:off x="342900" y="957263"/>
            <a:ext cx="411480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Sharq adabiyotshunosligi jahon adabiyoti va madaniyati rivojiga ulkan hissa qo'shgan. Bu soha o'zining quyidagi xususiyatlari bilan ajralib turadi: </a:t>
            </a:r>
            <a:endParaRPr lang="en-US" sz="1046" dirty="0"/>
          </a:p>
        </p:txBody>
      </p:sp>
      <p:sp>
        <p:nvSpPr>
          <p:cNvPr id="5" name="Text 2"/>
          <p:cNvSpPr/>
          <p:nvPr/>
        </p:nvSpPr>
        <p:spPr>
          <a:xfrm>
            <a:off x="514350" y="1757363"/>
            <a:ext cx="3943350" cy="228600"/>
          </a:xfrm>
          <a:prstGeom prst="rect">
            <a:avLst/>
          </a:prstGeom>
          <a:noFill/>
          <a:ln/>
        </p:spPr>
        <p:txBody>
          <a:bodyPr wrap="none" lIns="0" tIns="0" rIns="0" bIns="0" rtlCol="0" anchor="ctr">
            <a:spAutoFit/>
          </a:bodyPr>
          <a:lstStyle/>
          <a:p>
            <a:pPr algn="l" indent="0" marL="0">
              <a:buNone/>
            </a:pPr>
            <a:r>
              <a:rPr lang="en-US" sz="1046" dirty="0">
                <a:solidFill>
                  <a:srgbClr val="FFFFFF"/>
                </a:solidFill>
                <a:latin typeface="Noto Sans" pitchFamily="34" charset="0"/>
                <a:ea typeface="Noto Sans" pitchFamily="34" charset="-122"/>
                <a:cs typeface="Noto Sans" pitchFamily="34" charset="-120"/>
              </a:rPr>
              <a:t>Falsafa va adabiyotning uzviy bog'liqligi</a:t>
            </a:r>
            <a:endParaRPr lang="en-US" sz="1046" dirty="0"/>
          </a:p>
        </p:txBody>
      </p:sp>
      <p:sp>
        <p:nvSpPr>
          <p:cNvPr id="6" name="Text 3"/>
          <p:cNvSpPr/>
          <p:nvPr/>
        </p:nvSpPr>
        <p:spPr>
          <a:xfrm>
            <a:off x="514350" y="2043113"/>
            <a:ext cx="3943350" cy="228600"/>
          </a:xfrm>
          <a:prstGeom prst="rect">
            <a:avLst/>
          </a:prstGeom>
          <a:noFill/>
          <a:ln/>
        </p:spPr>
        <p:txBody>
          <a:bodyPr wrap="none" lIns="0" tIns="0" rIns="0" bIns="0" rtlCol="0" anchor="ctr">
            <a:spAutoFit/>
          </a:bodyPr>
          <a:lstStyle/>
          <a:p>
            <a:pPr algn="l" indent="0" marL="0">
              <a:buNone/>
            </a:pPr>
            <a:r>
              <a:rPr lang="en-US" sz="1046" dirty="0">
                <a:solidFill>
                  <a:srgbClr val="FFFFFF"/>
                </a:solidFill>
                <a:latin typeface="Noto Sans" pitchFamily="34" charset="0"/>
                <a:ea typeface="Noto Sans" pitchFamily="34" charset="-122"/>
                <a:cs typeface="Noto Sans" pitchFamily="34" charset="-120"/>
              </a:rPr>
              <a:t>She'riyat va nazmning yuqori darajada qadrlanishi</a:t>
            </a:r>
            <a:endParaRPr lang="en-US" sz="1046" dirty="0"/>
          </a:p>
        </p:txBody>
      </p:sp>
      <p:sp>
        <p:nvSpPr>
          <p:cNvPr id="7" name="Text 4"/>
          <p:cNvSpPr/>
          <p:nvPr/>
        </p:nvSpPr>
        <p:spPr>
          <a:xfrm>
            <a:off x="514350" y="2328863"/>
            <a:ext cx="3943350" cy="228600"/>
          </a:xfrm>
          <a:prstGeom prst="rect">
            <a:avLst/>
          </a:prstGeom>
          <a:noFill/>
          <a:ln/>
        </p:spPr>
        <p:txBody>
          <a:bodyPr wrap="none" lIns="0" tIns="0" rIns="0" bIns="0" rtlCol="0" anchor="ctr">
            <a:spAutoFit/>
          </a:bodyPr>
          <a:lstStyle/>
          <a:p>
            <a:pPr algn="l" indent="0" marL="0">
              <a:buNone/>
            </a:pPr>
            <a:r>
              <a:rPr lang="en-US" sz="1046" dirty="0">
                <a:solidFill>
                  <a:srgbClr val="FFFFFF"/>
                </a:solidFill>
                <a:latin typeface="Noto Sans" pitchFamily="34" charset="0"/>
                <a:ea typeface="Noto Sans" pitchFamily="34" charset="-122"/>
                <a:cs typeface="Noto Sans" pitchFamily="34" charset="-120"/>
              </a:rPr>
              <a:t>Adabiy asarlarning ma'naviy va axloqiy ahamiyati</a:t>
            </a:r>
            <a:endParaRPr lang="en-US" sz="1046" dirty="0"/>
          </a:p>
        </p:txBody>
      </p:sp>
      <p:sp>
        <p:nvSpPr>
          <p:cNvPr id="8" name="Text 5"/>
          <p:cNvSpPr/>
          <p:nvPr/>
        </p:nvSpPr>
        <p:spPr>
          <a:xfrm>
            <a:off x="514350" y="2614613"/>
            <a:ext cx="3943350" cy="228600"/>
          </a:xfrm>
          <a:prstGeom prst="rect">
            <a:avLst/>
          </a:prstGeom>
          <a:noFill/>
          <a:ln/>
        </p:spPr>
        <p:txBody>
          <a:bodyPr wrap="none" lIns="0" tIns="0" rIns="0" bIns="0" rtlCol="0" anchor="ctr">
            <a:spAutoFit/>
          </a:bodyPr>
          <a:lstStyle/>
          <a:p>
            <a:pPr algn="l" indent="0" marL="0">
              <a:buNone/>
            </a:pPr>
            <a:r>
              <a:rPr lang="en-US" sz="1046" dirty="0">
                <a:solidFill>
                  <a:srgbClr val="FFFFFF"/>
                </a:solidFill>
                <a:latin typeface="Noto Sans" pitchFamily="34" charset="0"/>
                <a:ea typeface="Noto Sans" pitchFamily="34" charset="-122"/>
                <a:cs typeface="Noto Sans" pitchFamily="34" charset="-120"/>
              </a:rPr>
              <a:t>Badiiy til va uslubning nozik jihatlari</a:t>
            </a:r>
            <a:endParaRPr lang="en-US" sz="1046" dirty="0"/>
          </a:p>
        </p:txBody>
      </p:sp>
      <p:sp>
        <p:nvSpPr>
          <p:cNvPr id="9" name="Text 6"/>
          <p:cNvSpPr/>
          <p:nvPr/>
        </p:nvSpPr>
        <p:spPr>
          <a:xfrm>
            <a:off x="514350" y="2900363"/>
            <a:ext cx="3943350" cy="228600"/>
          </a:xfrm>
          <a:prstGeom prst="rect">
            <a:avLst/>
          </a:prstGeom>
          <a:noFill/>
          <a:ln/>
        </p:spPr>
        <p:txBody>
          <a:bodyPr wrap="none" lIns="0" tIns="0" rIns="0" bIns="0" rtlCol="0" anchor="ctr">
            <a:spAutoFit/>
          </a:bodyPr>
          <a:lstStyle/>
          <a:p>
            <a:pPr algn="l" indent="0" marL="0">
              <a:buNone/>
            </a:pPr>
            <a:r>
              <a:rPr lang="en-US" sz="1046" dirty="0">
                <a:solidFill>
                  <a:srgbClr val="FFFFFF"/>
                </a:solidFill>
                <a:latin typeface="Noto Sans" pitchFamily="34" charset="0"/>
                <a:ea typeface="Noto Sans" pitchFamily="34" charset="-122"/>
                <a:cs typeface="Noto Sans" pitchFamily="34" charset="-120"/>
              </a:rPr>
              <a:t>Ramziylik va majozning keng qo'llanilishi</a:t>
            </a:r>
            <a:endParaRPr lang="en-US" sz="1046" dirty="0"/>
          </a:p>
        </p:txBody>
      </p:sp>
      <p:sp>
        <p:nvSpPr>
          <p:cNvPr id="10" name="Text 7"/>
          <p:cNvSpPr/>
          <p:nvPr/>
        </p:nvSpPr>
        <p:spPr>
          <a:xfrm>
            <a:off x="342900" y="3316486"/>
            <a:ext cx="1900238"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Sharq adabiyotshunosligida </a:t>
            </a:r>
            <a:endParaRPr lang="en-US" sz="1046" dirty="0"/>
          </a:p>
        </p:txBody>
      </p:sp>
      <p:sp>
        <p:nvSpPr>
          <p:cNvPr id="11" name="Text 8"/>
          <p:cNvSpPr/>
          <p:nvPr/>
        </p:nvSpPr>
        <p:spPr>
          <a:xfrm>
            <a:off x="2243138" y="3316486"/>
            <a:ext cx="580430" cy="194667"/>
          </a:xfrm>
          <a:prstGeom prst="rect">
            <a:avLst/>
          </a:prstGeom>
          <a:noFill/>
          <a:ln/>
        </p:spPr>
        <p:txBody>
          <a:bodyPr wrap="none" lIns="0" tIns="0" rIns="0" bIns="0" rtlCol="0" anchor="ctr">
            <a:spAutoFit/>
          </a:bodyPr>
          <a:lstStyle/>
          <a:p>
            <a:pPr indent="0" marL="0">
              <a:buNone/>
            </a:pPr>
            <a:r>
              <a:rPr lang="en-US" sz="1046" b="1" dirty="0">
                <a:solidFill>
                  <a:srgbClr val="FEF3C7"/>
                </a:solidFill>
                <a:latin typeface="Noto Sans" pitchFamily="34" charset="0"/>
                <a:ea typeface="Noto Sans" pitchFamily="34" charset="-122"/>
                <a:cs typeface="Noto Sans" pitchFamily="34" charset="-120"/>
              </a:rPr>
              <a:t>Ibn Sino</a:t>
            </a:r>
            <a:endParaRPr lang="en-US" sz="1046" dirty="0"/>
          </a:p>
        </p:txBody>
      </p:sp>
      <p:sp>
        <p:nvSpPr>
          <p:cNvPr id="12" name="Text 9"/>
          <p:cNvSpPr/>
          <p:nvPr/>
        </p:nvSpPr>
        <p:spPr>
          <a:xfrm>
            <a:off x="2823567" y="3316486"/>
            <a:ext cx="75009"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a:t>
            </a:r>
            <a:endParaRPr lang="en-US" sz="1046" dirty="0"/>
          </a:p>
        </p:txBody>
      </p:sp>
      <p:sp>
        <p:nvSpPr>
          <p:cNvPr id="13" name="Text 10"/>
          <p:cNvSpPr/>
          <p:nvPr/>
        </p:nvSpPr>
        <p:spPr>
          <a:xfrm>
            <a:off x="2898577" y="3316486"/>
            <a:ext cx="721519" cy="194667"/>
          </a:xfrm>
          <a:prstGeom prst="rect">
            <a:avLst/>
          </a:prstGeom>
          <a:noFill/>
          <a:ln/>
        </p:spPr>
        <p:txBody>
          <a:bodyPr wrap="none" lIns="0" tIns="0" rIns="0" bIns="0" rtlCol="0" anchor="ctr">
            <a:spAutoFit/>
          </a:bodyPr>
          <a:lstStyle/>
          <a:p>
            <a:pPr indent="0" marL="0">
              <a:buNone/>
            </a:pPr>
            <a:r>
              <a:rPr lang="en-US" sz="1046" b="1" dirty="0">
                <a:solidFill>
                  <a:srgbClr val="FEF3C7"/>
                </a:solidFill>
                <a:latin typeface="Noto Sans" pitchFamily="34" charset="0"/>
                <a:ea typeface="Noto Sans" pitchFamily="34" charset="-122"/>
                <a:cs typeface="Noto Sans" pitchFamily="34" charset="-120"/>
              </a:rPr>
              <a:t>Al-Forobiy</a:t>
            </a:r>
            <a:endParaRPr lang="en-US" sz="1046" dirty="0"/>
          </a:p>
        </p:txBody>
      </p:sp>
      <p:sp>
        <p:nvSpPr>
          <p:cNvPr id="14" name="Text 11"/>
          <p:cNvSpPr/>
          <p:nvPr/>
        </p:nvSpPr>
        <p:spPr>
          <a:xfrm>
            <a:off x="3620095" y="3316486"/>
            <a:ext cx="75009"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a:t>
            </a:r>
            <a:endParaRPr lang="en-US" sz="1046" dirty="0"/>
          </a:p>
        </p:txBody>
      </p:sp>
      <p:sp>
        <p:nvSpPr>
          <p:cNvPr id="15" name="Text 12"/>
          <p:cNvSpPr/>
          <p:nvPr/>
        </p:nvSpPr>
        <p:spPr>
          <a:xfrm>
            <a:off x="3695105" y="3316486"/>
            <a:ext cx="498277" cy="194667"/>
          </a:xfrm>
          <a:prstGeom prst="rect">
            <a:avLst/>
          </a:prstGeom>
          <a:noFill/>
          <a:ln/>
        </p:spPr>
        <p:txBody>
          <a:bodyPr wrap="none" lIns="0" tIns="0" rIns="0" bIns="0" rtlCol="0" anchor="ctr">
            <a:spAutoFit/>
          </a:bodyPr>
          <a:lstStyle/>
          <a:p>
            <a:pPr indent="0" marL="0">
              <a:buNone/>
            </a:pPr>
            <a:r>
              <a:rPr lang="en-US" sz="1046" b="1" dirty="0">
                <a:solidFill>
                  <a:srgbClr val="FEF3C7"/>
                </a:solidFill>
                <a:latin typeface="Noto Sans" pitchFamily="34" charset="0"/>
                <a:ea typeface="Noto Sans" pitchFamily="34" charset="-122"/>
                <a:cs typeface="Noto Sans" pitchFamily="34" charset="-120"/>
              </a:rPr>
              <a:t>Alisher </a:t>
            </a:r>
            <a:endParaRPr lang="en-US" sz="1046" dirty="0"/>
          </a:p>
        </p:txBody>
      </p:sp>
      <p:sp>
        <p:nvSpPr>
          <p:cNvPr id="16" name="Text 13"/>
          <p:cNvSpPr/>
          <p:nvPr/>
        </p:nvSpPr>
        <p:spPr>
          <a:xfrm>
            <a:off x="342900" y="3545086"/>
            <a:ext cx="498277" cy="194667"/>
          </a:xfrm>
          <a:prstGeom prst="rect">
            <a:avLst/>
          </a:prstGeom>
          <a:noFill/>
          <a:ln/>
        </p:spPr>
        <p:txBody>
          <a:bodyPr wrap="none" lIns="0" tIns="0" rIns="0" bIns="0" rtlCol="0" anchor="ctr">
            <a:spAutoFit/>
          </a:bodyPr>
          <a:lstStyle/>
          <a:p>
            <a:pPr indent="0" marL="0">
              <a:buNone/>
            </a:pPr>
            <a:r>
              <a:rPr lang="en-US" sz="1046" b="1" dirty="0">
                <a:solidFill>
                  <a:srgbClr val="FEF3C7"/>
                </a:solidFill>
                <a:latin typeface="Noto Sans" pitchFamily="34" charset="0"/>
                <a:ea typeface="Noto Sans" pitchFamily="34" charset="-122"/>
                <a:cs typeface="Noto Sans" pitchFamily="34" charset="-120"/>
              </a:rPr>
              <a:t>Navoiy</a:t>
            </a:r>
            <a:endParaRPr lang="en-US" sz="1046" dirty="0"/>
          </a:p>
        </p:txBody>
      </p:sp>
      <p:sp>
        <p:nvSpPr>
          <p:cNvPr id="17" name="Text 14"/>
          <p:cNvSpPr/>
          <p:nvPr/>
        </p:nvSpPr>
        <p:spPr>
          <a:xfrm>
            <a:off x="841177" y="3545086"/>
            <a:ext cx="228600"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va </a:t>
            </a:r>
            <a:endParaRPr lang="en-US" sz="1046" dirty="0"/>
          </a:p>
        </p:txBody>
      </p:sp>
      <p:sp>
        <p:nvSpPr>
          <p:cNvPr id="18" name="Text 15"/>
          <p:cNvSpPr/>
          <p:nvPr/>
        </p:nvSpPr>
        <p:spPr>
          <a:xfrm>
            <a:off x="1069777" y="3545086"/>
            <a:ext cx="2096691" cy="194667"/>
          </a:xfrm>
          <a:prstGeom prst="rect">
            <a:avLst/>
          </a:prstGeom>
          <a:noFill/>
          <a:ln/>
        </p:spPr>
        <p:txBody>
          <a:bodyPr wrap="none" lIns="0" tIns="0" rIns="0" bIns="0" rtlCol="0" anchor="ctr">
            <a:spAutoFit/>
          </a:bodyPr>
          <a:lstStyle/>
          <a:p>
            <a:pPr indent="0" marL="0">
              <a:buNone/>
            </a:pPr>
            <a:r>
              <a:rPr lang="en-US" sz="1046" b="1" dirty="0">
                <a:solidFill>
                  <a:srgbClr val="FEF3C7"/>
                </a:solidFill>
                <a:latin typeface="Noto Sans" pitchFamily="34" charset="0"/>
                <a:ea typeface="Noto Sans" pitchFamily="34" charset="-122"/>
                <a:cs typeface="Noto Sans" pitchFamily="34" charset="-120"/>
              </a:rPr>
              <a:t>Zahiriddin Muhammad Bobur</a:t>
            </a:r>
            <a:endParaRPr lang="en-US" sz="1046" dirty="0"/>
          </a:p>
        </p:txBody>
      </p:sp>
      <p:sp>
        <p:nvSpPr>
          <p:cNvPr id="19" name="Text 16"/>
          <p:cNvSpPr/>
          <p:nvPr/>
        </p:nvSpPr>
        <p:spPr>
          <a:xfrm>
            <a:off x="3166467" y="3545086"/>
            <a:ext cx="1278731"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kabi buyuk olimlar </a:t>
            </a:r>
            <a:endParaRPr lang="en-US" sz="1046" dirty="0"/>
          </a:p>
        </p:txBody>
      </p:sp>
      <p:sp>
        <p:nvSpPr>
          <p:cNvPr id="20" name="Text 17"/>
          <p:cNvSpPr/>
          <p:nvPr/>
        </p:nvSpPr>
        <p:spPr>
          <a:xfrm>
            <a:off x="342900" y="3773686"/>
            <a:ext cx="2369939"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muhim nazariy asarlar yaratishgan. </a:t>
            </a:r>
            <a:endParaRPr lang="en-US" sz="1046" dirty="0"/>
          </a:p>
        </p:txBody>
      </p:sp>
      <p:sp>
        <p:nvSpPr>
          <p:cNvPr id="21" name="Text 18"/>
          <p:cNvSpPr/>
          <p:nvPr/>
        </p:nvSpPr>
        <p:spPr>
          <a:xfrm>
            <a:off x="342900" y="4100513"/>
            <a:ext cx="411480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Ularning adabiy-nazariy qarashlari nafaqat Sharq, balki G'arb adabiyotshunosligi rivojiga ham ta'sir ko'rsatgan. </a:t>
            </a:r>
            <a:endParaRPr lang="en-US" sz="1046" dirty="0"/>
          </a:p>
        </p:txBody>
      </p:sp>
      <p:pic>
        <p:nvPicPr>
          <p:cNvPr id="22" name="Image 1" descr="preencoded.png">    </p:cNvPr>
          <p:cNvPicPr>
            <a:picLocks noChangeAspect="1"/>
          </p:cNvPicPr>
          <p:nvPr/>
        </p:nvPicPr>
        <p:blipFill>
          <a:blip r:embed="rId2"/>
          <a:stretch>
            <a:fillRect/>
          </a:stretch>
        </p:blipFill>
        <p:spPr>
          <a:xfrm>
            <a:off x="4686300" y="1385888"/>
            <a:ext cx="4114800" cy="2743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9144000" cy="6129310"/>
          </a:xfrm>
          <a:prstGeom prst="rect">
            <a:avLst/>
          </a:prstGeom>
        </p:spPr>
      </p:pic>
      <p:sp>
        <p:nvSpPr>
          <p:cNvPr id="3" name="Text 0"/>
          <p:cNvSpPr/>
          <p:nvPr/>
        </p:nvSpPr>
        <p:spPr>
          <a:xfrm>
            <a:off x="342900" y="342900"/>
            <a:ext cx="8458200" cy="385763"/>
          </a:xfrm>
          <a:prstGeom prst="rect">
            <a:avLst/>
          </a:prstGeom>
          <a:noFill/>
          <a:ln/>
        </p:spPr>
        <p:txBody>
          <a:bodyPr wrap="none" lIns="0" tIns="0" rIns="0" bIns="0" rtlCol="0" anchor="ctr">
            <a:spAutoFit/>
          </a:bodyPr>
          <a:lstStyle/>
          <a:p>
            <a:pPr indent="0" marL="0">
              <a:buNone/>
            </a:pPr>
            <a:r>
              <a:rPr lang="en-US" sz="2025" b="1" dirty="0">
                <a:solidFill>
                  <a:srgbClr val="FEF3C7"/>
                </a:solidFill>
                <a:latin typeface="Noto Sans" pitchFamily="34" charset="0"/>
                <a:ea typeface="Noto Sans" pitchFamily="34" charset="-122"/>
                <a:cs typeface="Noto Sans" pitchFamily="34" charset="-120"/>
              </a:rPr>
              <a:t>Sharq adabiyotshunosligining asosiy xususiyatlari</a:t>
            </a:r>
            <a:endParaRPr lang="en-US" sz="2025" dirty="0"/>
          </a:p>
        </p:txBody>
      </p:sp>
      <p:sp>
        <p:nvSpPr>
          <p:cNvPr id="4" name="Shape 1"/>
          <p:cNvSpPr/>
          <p:nvPr/>
        </p:nvSpPr>
        <p:spPr>
          <a:xfrm>
            <a:off x="342900" y="957263"/>
            <a:ext cx="4114800" cy="880104"/>
          </a:xfrm>
          <a:prstGeom prst="rect">
            <a:avLst/>
          </a:prstGeom>
          <a:solidFill>
            <a:srgbClr val="FFFFFF">
              <a:alpha val="10000"/>
            </a:srgbClr>
          </a:solidFill>
          <a:ln/>
        </p:spPr>
      </p:sp>
      <p:sp>
        <p:nvSpPr>
          <p:cNvPr id="5" name="Shape 2"/>
          <p:cNvSpPr/>
          <p:nvPr/>
        </p:nvSpPr>
        <p:spPr>
          <a:xfrm>
            <a:off x="342900" y="957263"/>
            <a:ext cx="28575" cy="880104"/>
          </a:xfrm>
          <a:prstGeom prst="rect">
            <a:avLst/>
          </a:prstGeom>
          <a:solidFill>
            <a:srgbClr val="B45309"/>
          </a:solidFill>
          <a:ln/>
        </p:spPr>
      </p:sp>
      <p:sp>
        <p:nvSpPr>
          <p:cNvPr id="6" name="Text 3"/>
          <p:cNvSpPr/>
          <p:nvPr/>
        </p:nvSpPr>
        <p:spPr>
          <a:xfrm>
            <a:off x="428625" y="1042988"/>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Falsafa va adabiyotning uyg'unligi</a:t>
            </a:r>
            <a:endParaRPr lang="en-US" sz="1238" dirty="0"/>
          </a:p>
        </p:txBody>
      </p:sp>
      <p:sp>
        <p:nvSpPr>
          <p:cNvPr id="7" name="Text 4"/>
          <p:cNvSpPr/>
          <p:nvPr/>
        </p:nvSpPr>
        <p:spPr>
          <a:xfrm>
            <a:off x="428625" y="1294442"/>
            <a:ext cx="394335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Sharq adabiyotshunosligida adabiy asarlar ko'pincha falsafiy g'oyalarni ifodalash vositasi sifatida qaralgan.</a:t>
            </a:r>
            <a:endParaRPr lang="en-US" sz="1046" dirty="0"/>
          </a:p>
        </p:txBody>
      </p:sp>
      <p:sp>
        <p:nvSpPr>
          <p:cNvPr id="8" name="Shape 5"/>
          <p:cNvSpPr/>
          <p:nvPr/>
        </p:nvSpPr>
        <p:spPr>
          <a:xfrm>
            <a:off x="342900" y="1923092"/>
            <a:ext cx="4114800" cy="880104"/>
          </a:xfrm>
          <a:prstGeom prst="rect">
            <a:avLst/>
          </a:prstGeom>
          <a:solidFill>
            <a:srgbClr val="FFFFFF">
              <a:alpha val="10000"/>
            </a:srgbClr>
          </a:solidFill>
          <a:ln/>
        </p:spPr>
      </p:sp>
      <p:sp>
        <p:nvSpPr>
          <p:cNvPr id="9" name="Shape 6"/>
          <p:cNvSpPr/>
          <p:nvPr/>
        </p:nvSpPr>
        <p:spPr>
          <a:xfrm>
            <a:off x="342900" y="1923092"/>
            <a:ext cx="28575" cy="880104"/>
          </a:xfrm>
          <a:prstGeom prst="rect">
            <a:avLst/>
          </a:prstGeom>
          <a:solidFill>
            <a:srgbClr val="B45309"/>
          </a:solidFill>
          <a:ln/>
        </p:spPr>
      </p:sp>
      <p:sp>
        <p:nvSpPr>
          <p:cNvPr id="10" name="Text 7"/>
          <p:cNvSpPr/>
          <p:nvPr/>
        </p:nvSpPr>
        <p:spPr>
          <a:xfrm>
            <a:off x="428625" y="2008817"/>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Badiiy til va uslub</a:t>
            </a:r>
            <a:endParaRPr lang="en-US" sz="1238" dirty="0"/>
          </a:p>
        </p:txBody>
      </p:sp>
      <p:sp>
        <p:nvSpPr>
          <p:cNvPr id="11" name="Text 8"/>
          <p:cNvSpPr/>
          <p:nvPr/>
        </p:nvSpPr>
        <p:spPr>
          <a:xfrm>
            <a:off x="428625" y="2260271"/>
            <a:ext cx="394335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So'z san'ati, badiiy tasvir vositalari va she'riy o'lchovlar nazariyasi chuqur ishlab chiqilgan.</a:t>
            </a:r>
            <a:endParaRPr lang="en-US" sz="1046" dirty="0"/>
          </a:p>
        </p:txBody>
      </p:sp>
      <p:sp>
        <p:nvSpPr>
          <p:cNvPr id="12" name="Shape 9"/>
          <p:cNvSpPr/>
          <p:nvPr/>
        </p:nvSpPr>
        <p:spPr>
          <a:xfrm>
            <a:off x="342900" y="2888921"/>
            <a:ext cx="4114800" cy="880104"/>
          </a:xfrm>
          <a:prstGeom prst="rect">
            <a:avLst/>
          </a:prstGeom>
          <a:solidFill>
            <a:srgbClr val="FFFFFF">
              <a:alpha val="10000"/>
            </a:srgbClr>
          </a:solidFill>
          <a:ln/>
        </p:spPr>
      </p:sp>
      <p:sp>
        <p:nvSpPr>
          <p:cNvPr id="13" name="Shape 10"/>
          <p:cNvSpPr/>
          <p:nvPr/>
        </p:nvSpPr>
        <p:spPr>
          <a:xfrm>
            <a:off x="342900" y="2888921"/>
            <a:ext cx="28575" cy="880104"/>
          </a:xfrm>
          <a:prstGeom prst="rect">
            <a:avLst/>
          </a:prstGeom>
          <a:solidFill>
            <a:srgbClr val="B45309"/>
          </a:solidFill>
          <a:ln/>
        </p:spPr>
      </p:sp>
      <p:sp>
        <p:nvSpPr>
          <p:cNvPr id="14" name="Text 11"/>
          <p:cNvSpPr/>
          <p:nvPr/>
        </p:nvSpPr>
        <p:spPr>
          <a:xfrm>
            <a:off x="428625" y="2974646"/>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Axloqiy-ta'limiy yo'nalish</a:t>
            </a:r>
            <a:endParaRPr lang="en-US" sz="1238" dirty="0"/>
          </a:p>
        </p:txBody>
      </p:sp>
      <p:sp>
        <p:nvSpPr>
          <p:cNvPr id="15" name="Text 12"/>
          <p:cNvSpPr/>
          <p:nvPr/>
        </p:nvSpPr>
        <p:spPr>
          <a:xfrm>
            <a:off x="428625" y="3226101"/>
            <a:ext cx="394335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Adabiyot insonni ma'naviy va axloqiy jihatdan tarbiyalash vositasi sifatida qadrlanadi.</a:t>
            </a:r>
            <a:endParaRPr lang="en-US" sz="1046" dirty="0"/>
          </a:p>
        </p:txBody>
      </p:sp>
      <p:sp>
        <p:nvSpPr>
          <p:cNvPr id="16" name="Shape 13"/>
          <p:cNvSpPr/>
          <p:nvPr/>
        </p:nvSpPr>
        <p:spPr>
          <a:xfrm>
            <a:off x="342900" y="3854751"/>
            <a:ext cx="4114800" cy="880104"/>
          </a:xfrm>
          <a:prstGeom prst="rect">
            <a:avLst/>
          </a:prstGeom>
          <a:solidFill>
            <a:srgbClr val="FFFFFF">
              <a:alpha val="10000"/>
            </a:srgbClr>
          </a:solidFill>
          <a:ln/>
        </p:spPr>
      </p:sp>
      <p:sp>
        <p:nvSpPr>
          <p:cNvPr id="17" name="Shape 14"/>
          <p:cNvSpPr/>
          <p:nvPr/>
        </p:nvSpPr>
        <p:spPr>
          <a:xfrm>
            <a:off x="342900" y="3854751"/>
            <a:ext cx="28575" cy="880104"/>
          </a:xfrm>
          <a:prstGeom prst="rect">
            <a:avLst/>
          </a:prstGeom>
          <a:solidFill>
            <a:srgbClr val="B45309"/>
          </a:solidFill>
          <a:ln/>
        </p:spPr>
      </p:sp>
      <p:sp>
        <p:nvSpPr>
          <p:cNvPr id="18" name="Text 15"/>
          <p:cNvSpPr/>
          <p:nvPr/>
        </p:nvSpPr>
        <p:spPr>
          <a:xfrm>
            <a:off x="428625" y="3940476"/>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Ramziylik va majoz</a:t>
            </a:r>
            <a:endParaRPr lang="en-US" sz="1238" dirty="0"/>
          </a:p>
        </p:txBody>
      </p:sp>
      <p:sp>
        <p:nvSpPr>
          <p:cNvPr id="19" name="Text 16"/>
          <p:cNvSpPr/>
          <p:nvPr/>
        </p:nvSpPr>
        <p:spPr>
          <a:xfrm>
            <a:off x="428625" y="4191930"/>
            <a:ext cx="394335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Adabiy asarlarda ramziy obrazlar va majoziy ma'nolar keng qo'llaniladi, ayniqsa tasavvuf adabiyotida.</a:t>
            </a:r>
            <a:endParaRPr lang="en-US" sz="1046" dirty="0"/>
          </a:p>
        </p:txBody>
      </p:sp>
      <p:sp>
        <p:nvSpPr>
          <p:cNvPr id="20" name="Shape 17"/>
          <p:cNvSpPr/>
          <p:nvPr/>
        </p:nvSpPr>
        <p:spPr>
          <a:xfrm>
            <a:off x="342900" y="4820580"/>
            <a:ext cx="4114800" cy="880104"/>
          </a:xfrm>
          <a:prstGeom prst="rect">
            <a:avLst/>
          </a:prstGeom>
          <a:solidFill>
            <a:srgbClr val="FFFFFF">
              <a:alpha val="10000"/>
            </a:srgbClr>
          </a:solidFill>
          <a:ln/>
        </p:spPr>
      </p:sp>
      <p:sp>
        <p:nvSpPr>
          <p:cNvPr id="21" name="Shape 18"/>
          <p:cNvSpPr/>
          <p:nvPr/>
        </p:nvSpPr>
        <p:spPr>
          <a:xfrm>
            <a:off x="342900" y="4820580"/>
            <a:ext cx="28575" cy="880104"/>
          </a:xfrm>
          <a:prstGeom prst="rect">
            <a:avLst/>
          </a:prstGeom>
          <a:solidFill>
            <a:srgbClr val="B45309"/>
          </a:solidFill>
          <a:ln/>
        </p:spPr>
      </p:sp>
      <p:sp>
        <p:nvSpPr>
          <p:cNvPr id="22" name="Text 19"/>
          <p:cNvSpPr/>
          <p:nvPr/>
        </p:nvSpPr>
        <p:spPr>
          <a:xfrm>
            <a:off x="428625" y="4906305"/>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Aruz va qofiya nazariyasi</a:t>
            </a:r>
            <a:endParaRPr lang="en-US" sz="1238" dirty="0"/>
          </a:p>
        </p:txBody>
      </p:sp>
      <p:sp>
        <p:nvSpPr>
          <p:cNvPr id="23" name="Text 20"/>
          <p:cNvSpPr/>
          <p:nvPr/>
        </p:nvSpPr>
        <p:spPr>
          <a:xfrm>
            <a:off x="428625" y="5157760"/>
            <a:ext cx="394335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She'riy o'lchovlar va qofiya tizimi mukammal darajada ishlab chiqilgan.</a:t>
            </a:r>
            <a:endParaRPr lang="en-US" sz="1046" dirty="0"/>
          </a:p>
        </p:txBody>
      </p:sp>
      <p:pic>
        <p:nvPicPr>
          <p:cNvPr id="24" name="Image 1" descr="preencoded.png">    </p:cNvPr>
          <p:cNvPicPr>
            <a:picLocks noChangeAspect="1"/>
          </p:cNvPicPr>
          <p:nvPr/>
        </p:nvPicPr>
        <p:blipFill>
          <a:blip r:embed="rId2"/>
          <a:stretch>
            <a:fillRect/>
          </a:stretch>
        </p:blipFill>
        <p:spPr>
          <a:xfrm>
            <a:off x="5746170" y="2000222"/>
            <a:ext cx="1995032" cy="27432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9144000" cy="6255051"/>
          </a:xfrm>
          <a:prstGeom prst="rect">
            <a:avLst/>
          </a:prstGeom>
        </p:spPr>
      </p:pic>
      <p:sp>
        <p:nvSpPr>
          <p:cNvPr id="3" name="Text 0"/>
          <p:cNvSpPr/>
          <p:nvPr/>
        </p:nvSpPr>
        <p:spPr>
          <a:xfrm>
            <a:off x="342900" y="342900"/>
            <a:ext cx="8458200" cy="385763"/>
          </a:xfrm>
          <a:prstGeom prst="rect">
            <a:avLst/>
          </a:prstGeom>
          <a:noFill/>
          <a:ln/>
        </p:spPr>
        <p:txBody>
          <a:bodyPr wrap="none" lIns="0" tIns="0" rIns="0" bIns="0" rtlCol="0" anchor="ctr">
            <a:spAutoFit/>
          </a:bodyPr>
          <a:lstStyle/>
          <a:p>
            <a:pPr indent="0" marL="0">
              <a:buNone/>
            </a:pPr>
            <a:r>
              <a:rPr lang="en-US" sz="2025" b="1" dirty="0">
                <a:solidFill>
                  <a:srgbClr val="FEF3C7"/>
                </a:solidFill>
                <a:latin typeface="Noto Sans" pitchFamily="34" charset="0"/>
                <a:ea typeface="Noto Sans" pitchFamily="34" charset="-122"/>
                <a:cs typeface="Noto Sans" pitchFamily="34" charset="-120"/>
              </a:rPr>
              <a:t>Ibn Sino (980-1037)</a:t>
            </a:r>
            <a:endParaRPr lang="en-US" sz="2025" dirty="0"/>
          </a:p>
        </p:txBody>
      </p:sp>
      <p:sp>
        <p:nvSpPr>
          <p:cNvPr id="4" name="Text 1"/>
          <p:cNvSpPr/>
          <p:nvPr/>
        </p:nvSpPr>
        <p:spPr>
          <a:xfrm>
            <a:off x="342900" y="973336"/>
            <a:ext cx="3282553"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Abu Ali al-Husayn ibn Abdulloh ibn Sino (G'arbda </a:t>
            </a:r>
            <a:endParaRPr lang="en-US" sz="1046" dirty="0"/>
          </a:p>
        </p:txBody>
      </p:sp>
      <p:sp>
        <p:nvSpPr>
          <p:cNvPr id="5" name="Text 2"/>
          <p:cNvSpPr/>
          <p:nvPr/>
        </p:nvSpPr>
        <p:spPr>
          <a:xfrm>
            <a:off x="3625453" y="973336"/>
            <a:ext cx="714375" cy="194667"/>
          </a:xfrm>
          <a:prstGeom prst="rect">
            <a:avLst/>
          </a:prstGeom>
          <a:noFill/>
          <a:ln/>
        </p:spPr>
        <p:txBody>
          <a:bodyPr wrap="none" lIns="0" tIns="0" rIns="0" bIns="0" rtlCol="0" anchor="ctr">
            <a:spAutoFit/>
          </a:bodyPr>
          <a:lstStyle/>
          <a:p>
            <a:pPr indent="0" marL="0">
              <a:buNone/>
            </a:pPr>
            <a:r>
              <a:rPr lang="en-US" sz="1046" b="1" dirty="0">
                <a:solidFill>
                  <a:srgbClr val="FEF3C7"/>
                </a:solidFill>
                <a:latin typeface="Noto Sans" pitchFamily="34" charset="0"/>
                <a:ea typeface="Noto Sans" pitchFamily="34" charset="-122"/>
                <a:cs typeface="Noto Sans" pitchFamily="34" charset="-120"/>
              </a:rPr>
              <a:t>Avitsenna</a:t>
            </a:r>
            <a:endParaRPr lang="en-US" sz="1046" dirty="0"/>
          </a:p>
        </p:txBody>
      </p:sp>
      <p:sp>
        <p:nvSpPr>
          <p:cNvPr id="6" name="Text 3"/>
          <p:cNvSpPr/>
          <p:nvPr/>
        </p:nvSpPr>
        <p:spPr>
          <a:xfrm>
            <a:off x="342900" y="1201936"/>
            <a:ext cx="4107656"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nomi bilan mashhur) – buyuk qomusiy olim, faylasuf, tabib va </a:t>
            </a:r>
            <a:endParaRPr lang="en-US" sz="1046" dirty="0"/>
          </a:p>
        </p:txBody>
      </p:sp>
      <p:sp>
        <p:nvSpPr>
          <p:cNvPr id="7" name="Text 4"/>
          <p:cNvSpPr/>
          <p:nvPr/>
        </p:nvSpPr>
        <p:spPr>
          <a:xfrm>
            <a:off x="342900" y="1430536"/>
            <a:ext cx="1105495"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adabiyotshunos. </a:t>
            </a:r>
            <a:endParaRPr lang="en-US" sz="1046" dirty="0"/>
          </a:p>
        </p:txBody>
      </p:sp>
      <p:sp>
        <p:nvSpPr>
          <p:cNvPr id="8" name="Shape 5"/>
          <p:cNvSpPr/>
          <p:nvPr/>
        </p:nvSpPr>
        <p:spPr>
          <a:xfrm>
            <a:off x="342900" y="1757363"/>
            <a:ext cx="4114800" cy="1137279"/>
          </a:xfrm>
          <a:prstGeom prst="rect">
            <a:avLst/>
          </a:prstGeom>
          <a:solidFill>
            <a:srgbClr val="FFFFFF">
              <a:alpha val="10000"/>
            </a:srgbClr>
          </a:solidFill>
          <a:ln/>
        </p:spPr>
      </p:sp>
      <p:sp>
        <p:nvSpPr>
          <p:cNvPr id="9" name="Shape 6"/>
          <p:cNvSpPr/>
          <p:nvPr/>
        </p:nvSpPr>
        <p:spPr>
          <a:xfrm>
            <a:off x="342900" y="1757363"/>
            <a:ext cx="28575" cy="1137279"/>
          </a:xfrm>
          <a:prstGeom prst="rect">
            <a:avLst/>
          </a:prstGeom>
          <a:solidFill>
            <a:srgbClr val="B45309"/>
          </a:solidFill>
          <a:ln/>
        </p:spPr>
      </p:sp>
      <p:sp>
        <p:nvSpPr>
          <p:cNvPr id="10" name="Text 7"/>
          <p:cNvSpPr/>
          <p:nvPr/>
        </p:nvSpPr>
        <p:spPr>
          <a:xfrm>
            <a:off x="428625" y="1843088"/>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Hayoti</a:t>
            </a:r>
            <a:endParaRPr lang="en-US" sz="1238" dirty="0"/>
          </a:p>
        </p:txBody>
      </p:sp>
      <p:sp>
        <p:nvSpPr>
          <p:cNvPr id="11" name="Text 8"/>
          <p:cNvSpPr/>
          <p:nvPr/>
        </p:nvSpPr>
        <p:spPr>
          <a:xfrm>
            <a:off x="428625" y="2123117"/>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Buxoro yaqinidagi Afshona qishlog'ida tug'ilgan. Yoshligidan ilm-fanga qiziqqan va ko'plab sohalarda bilim egallagan.</a:t>
            </a:r>
            <a:endParaRPr lang="en-US" sz="1046" dirty="0"/>
          </a:p>
        </p:txBody>
      </p:sp>
      <p:sp>
        <p:nvSpPr>
          <p:cNvPr id="12" name="Shape 9"/>
          <p:cNvSpPr/>
          <p:nvPr/>
        </p:nvSpPr>
        <p:spPr>
          <a:xfrm>
            <a:off x="342900" y="2980367"/>
            <a:ext cx="4114800" cy="1137279"/>
          </a:xfrm>
          <a:prstGeom prst="rect">
            <a:avLst/>
          </a:prstGeom>
          <a:solidFill>
            <a:srgbClr val="FFFFFF">
              <a:alpha val="10000"/>
            </a:srgbClr>
          </a:solidFill>
          <a:ln/>
        </p:spPr>
      </p:sp>
      <p:sp>
        <p:nvSpPr>
          <p:cNvPr id="13" name="Shape 10"/>
          <p:cNvSpPr/>
          <p:nvPr/>
        </p:nvSpPr>
        <p:spPr>
          <a:xfrm>
            <a:off x="342900" y="2980367"/>
            <a:ext cx="28575" cy="1137279"/>
          </a:xfrm>
          <a:prstGeom prst="rect">
            <a:avLst/>
          </a:prstGeom>
          <a:solidFill>
            <a:srgbClr val="B45309"/>
          </a:solidFill>
          <a:ln/>
        </p:spPr>
      </p:sp>
      <p:sp>
        <p:nvSpPr>
          <p:cNvPr id="14" name="Text 11"/>
          <p:cNvSpPr/>
          <p:nvPr/>
        </p:nvSpPr>
        <p:spPr>
          <a:xfrm>
            <a:off x="428625" y="3066092"/>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Ilmiy merosi</a:t>
            </a:r>
            <a:endParaRPr lang="en-US" sz="1238" dirty="0"/>
          </a:p>
        </p:txBody>
      </p:sp>
      <p:sp>
        <p:nvSpPr>
          <p:cNvPr id="15" name="Text 12"/>
          <p:cNvSpPr/>
          <p:nvPr/>
        </p:nvSpPr>
        <p:spPr>
          <a:xfrm>
            <a:off x="428625" y="3346121"/>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450 dan ortiq asar yaratgan, ulardan 240 tasi bizgacha yetib kelgan. Tibbiyot, falsafa, mantiq, adabiyot va boshqa sohalarda muhim asarlar yozgan.</a:t>
            </a:r>
            <a:endParaRPr lang="en-US" sz="1046" dirty="0"/>
          </a:p>
        </p:txBody>
      </p:sp>
      <p:sp>
        <p:nvSpPr>
          <p:cNvPr id="16" name="Shape 13"/>
          <p:cNvSpPr/>
          <p:nvPr/>
        </p:nvSpPr>
        <p:spPr>
          <a:xfrm>
            <a:off x="342900" y="4203371"/>
            <a:ext cx="4114800" cy="1137279"/>
          </a:xfrm>
          <a:prstGeom prst="rect">
            <a:avLst/>
          </a:prstGeom>
          <a:solidFill>
            <a:srgbClr val="FFFFFF">
              <a:alpha val="10000"/>
            </a:srgbClr>
          </a:solidFill>
          <a:ln/>
        </p:spPr>
      </p:sp>
      <p:sp>
        <p:nvSpPr>
          <p:cNvPr id="17" name="Shape 14"/>
          <p:cNvSpPr/>
          <p:nvPr/>
        </p:nvSpPr>
        <p:spPr>
          <a:xfrm>
            <a:off x="342900" y="4203371"/>
            <a:ext cx="28575" cy="1137279"/>
          </a:xfrm>
          <a:prstGeom prst="rect">
            <a:avLst/>
          </a:prstGeom>
          <a:solidFill>
            <a:srgbClr val="B45309"/>
          </a:solidFill>
          <a:ln/>
        </p:spPr>
      </p:sp>
      <p:sp>
        <p:nvSpPr>
          <p:cNvPr id="18" name="Text 15"/>
          <p:cNvSpPr/>
          <p:nvPr/>
        </p:nvSpPr>
        <p:spPr>
          <a:xfrm>
            <a:off x="428625" y="4289096"/>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Adabiyotshunoslikdagi o'rni</a:t>
            </a:r>
            <a:endParaRPr lang="en-US" sz="1238" dirty="0"/>
          </a:p>
        </p:txBody>
      </p:sp>
      <p:sp>
        <p:nvSpPr>
          <p:cNvPr id="19" name="Text 16"/>
          <p:cNvSpPr/>
          <p:nvPr/>
        </p:nvSpPr>
        <p:spPr>
          <a:xfrm>
            <a:off x="428625" y="4569126"/>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Aristotelning "Poetika" asarini sharhlagan va rivojlantirgan. She'riyat nazariyasi, badiiy til va xayol kuchi haqida muhim fikrlarni ilgari surgan.</a:t>
            </a:r>
            <a:endParaRPr lang="en-US" sz="1046" dirty="0"/>
          </a:p>
        </p:txBody>
      </p:sp>
      <p:sp>
        <p:nvSpPr>
          <p:cNvPr id="20" name="Text 17"/>
          <p:cNvSpPr/>
          <p:nvPr/>
        </p:nvSpPr>
        <p:spPr>
          <a:xfrm>
            <a:off x="342900" y="5454951"/>
            <a:ext cx="411480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Ibn Sino adabiyotni falsafa va mantiq bilan bog'lab o'rgangan, she'riyatning ta'sir kuchini ilmiy asoslagan. </a:t>
            </a:r>
            <a:endParaRPr lang="en-US" sz="1046" dirty="0"/>
          </a:p>
        </p:txBody>
      </p:sp>
      <p:pic>
        <p:nvPicPr>
          <p:cNvPr id="21" name="Image 1" descr="preencoded.png">    </p:cNvPr>
          <p:cNvPicPr>
            <a:picLocks noChangeAspect="1"/>
          </p:cNvPicPr>
          <p:nvPr/>
        </p:nvPicPr>
        <p:blipFill>
          <a:blip r:embed="rId2"/>
          <a:stretch>
            <a:fillRect/>
          </a:stretch>
        </p:blipFill>
        <p:spPr>
          <a:xfrm>
            <a:off x="5619955" y="2063093"/>
            <a:ext cx="2247463" cy="27432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9144000" cy="6192180"/>
          </a:xfrm>
          <a:prstGeom prst="rect">
            <a:avLst/>
          </a:prstGeom>
        </p:spPr>
      </p:pic>
      <p:sp>
        <p:nvSpPr>
          <p:cNvPr id="3" name="Text 0"/>
          <p:cNvSpPr/>
          <p:nvPr/>
        </p:nvSpPr>
        <p:spPr>
          <a:xfrm>
            <a:off x="342900" y="342900"/>
            <a:ext cx="8458200" cy="385763"/>
          </a:xfrm>
          <a:prstGeom prst="rect">
            <a:avLst/>
          </a:prstGeom>
          <a:noFill/>
          <a:ln/>
        </p:spPr>
        <p:txBody>
          <a:bodyPr wrap="none" lIns="0" tIns="0" rIns="0" bIns="0" rtlCol="0" anchor="ctr">
            <a:spAutoFit/>
          </a:bodyPr>
          <a:lstStyle/>
          <a:p>
            <a:pPr indent="0" marL="0">
              <a:buNone/>
            </a:pPr>
            <a:r>
              <a:rPr lang="en-US" sz="2025" b="1" dirty="0">
                <a:solidFill>
                  <a:srgbClr val="FEF3C7"/>
                </a:solidFill>
                <a:latin typeface="Noto Sans" pitchFamily="34" charset="0"/>
                <a:ea typeface="Noto Sans" pitchFamily="34" charset="-122"/>
                <a:cs typeface="Noto Sans" pitchFamily="34" charset="-120"/>
              </a:rPr>
              <a:t>Ibn Sinoning adabiy-nazariy qarashlari</a:t>
            </a:r>
            <a:endParaRPr lang="en-US" sz="2025" dirty="0"/>
          </a:p>
        </p:txBody>
      </p:sp>
      <p:sp>
        <p:nvSpPr>
          <p:cNvPr id="4" name="Text 1"/>
          <p:cNvSpPr/>
          <p:nvPr/>
        </p:nvSpPr>
        <p:spPr>
          <a:xfrm>
            <a:off x="342900" y="957263"/>
            <a:ext cx="411480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Ibn Sino adabiyot nazariyasi, ayniqsa she'riyat va poetika sohasida muhim qarashlarni ilgari surgan: </a:t>
            </a:r>
            <a:endParaRPr lang="en-US" sz="1046" dirty="0"/>
          </a:p>
        </p:txBody>
      </p:sp>
      <p:sp>
        <p:nvSpPr>
          <p:cNvPr id="5" name="Shape 2"/>
          <p:cNvSpPr/>
          <p:nvPr/>
        </p:nvSpPr>
        <p:spPr>
          <a:xfrm>
            <a:off x="342900" y="1528763"/>
            <a:ext cx="4114800" cy="1108704"/>
          </a:xfrm>
          <a:prstGeom prst="rect">
            <a:avLst/>
          </a:prstGeom>
          <a:solidFill>
            <a:srgbClr val="FFFFFF">
              <a:alpha val="10000"/>
            </a:srgbClr>
          </a:solidFill>
          <a:ln/>
        </p:spPr>
      </p:sp>
      <p:sp>
        <p:nvSpPr>
          <p:cNvPr id="6" name="Shape 3"/>
          <p:cNvSpPr/>
          <p:nvPr/>
        </p:nvSpPr>
        <p:spPr>
          <a:xfrm>
            <a:off x="342900" y="1528763"/>
            <a:ext cx="28575" cy="1108704"/>
          </a:xfrm>
          <a:prstGeom prst="rect">
            <a:avLst/>
          </a:prstGeom>
          <a:solidFill>
            <a:srgbClr val="B45309"/>
          </a:solidFill>
          <a:ln/>
        </p:spPr>
      </p:sp>
      <p:sp>
        <p:nvSpPr>
          <p:cNvPr id="7" name="Text 4"/>
          <p:cNvSpPr/>
          <p:nvPr/>
        </p:nvSpPr>
        <p:spPr>
          <a:xfrm>
            <a:off x="428625" y="1614488"/>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Poetika haqidagi qarashlar</a:t>
            </a:r>
            <a:endParaRPr lang="en-US" sz="1238" dirty="0"/>
          </a:p>
        </p:txBody>
      </p:sp>
      <p:sp>
        <p:nvSpPr>
          <p:cNvPr id="8" name="Text 5"/>
          <p:cNvSpPr/>
          <p:nvPr/>
        </p:nvSpPr>
        <p:spPr>
          <a:xfrm>
            <a:off x="428625" y="1865942"/>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Aristotelning "Poetika" asarini sharhlagan va rivojlantirgan. She'riyatni mantiq ilmining bir qismi sifatida o'rgangan.</a:t>
            </a:r>
            <a:endParaRPr lang="en-US" sz="1046" dirty="0"/>
          </a:p>
        </p:txBody>
      </p:sp>
      <p:sp>
        <p:nvSpPr>
          <p:cNvPr id="9" name="Shape 6"/>
          <p:cNvSpPr/>
          <p:nvPr/>
        </p:nvSpPr>
        <p:spPr>
          <a:xfrm>
            <a:off x="342900" y="2723192"/>
            <a:ext cx="4114800" cy="1108704"/>
          </a:xfrm>
          <a:prstGeom prst="rect">
            <a:avLst/>
          </a:prstGeom>
          <a:solidFill>
            <a:srgbClr val="FFFFFF">
              <a:alpha val="10000"/>
            </a:srgbClr>
          </a:solidFill>
          <a:ln/>
        </p:spPr>
      </p:sp>
      <p:sp>
        <p:nvSpPr>
          <p:cNvPr id="10" name="Shape 7"/>
          <p:cNvSpPr/>
          <p:nvPr/>
        </p:nvSpPr>
        <p:spPr>
          <a:xfrm>
            <a:off x="342900" y="2723192"/>
            <a:ext cx="28575" cy="1108704"/>
          </a:xfrm>
          <a:prstGeom prst="rect">
            <a:avLst/>
          </a:prstGeom>
          <a:solidFill>
            <a:srgbClr val="B45309"/>
          </a:solidFill>
          <a:ln/>
        </p:spPr>
      </p:sp>
      <p:sp>
        <p:nvSpPr>
          <p:cNvPr id="11" name="Text 8"/>
          <p:cNvSpPr/>
          <p:nvPr/>
        </p:nvSpPr>
        <p:spPr>
          <a:xfrm>
            <a:off x="428625" y="2808917"/>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Xayol va tasavvur kuchi</a:t>
            </a:r>
            <a:endParaRPr lang="en-US" sz="1238" dirty="0"/>
          </a:p>
        </p:txBody>
      </p:sp>
      <p:sp>
        <p:nvSpPr>
          <p:cNvPr id="12" name="Text 9"/>
          <p:cNvSpPr/>
          <p:nvPr/>
        </p:nvSpPr>
        <p:spPr>
          <a:xfrm>
            <a:off x="428625" y="3060371"/>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She'riy tilni xayoliy deb ta'riflagan, tasavvur kuchiga asoslangan obrazlar yaratish qobiliyatini yuqori baholagan.</a:t>
            </a:r>
            <a:endParaRPr lang="en-US" sz="1046" dirty="0"/>
          </a:p>
        </p:txBody>
      </p:sp>
      <p:sp>
        <p:nvSpPr>
          <p:cNvPr id="13" name="Shape 10"/>
          <p:cNvSpPr/>
          <p:nvPr/>
        </p:nvSpPr>
        <p:spPr>
          <a:xfrm>
            <a:off x="342900" y="3917621"/>
            <a:ext cx="4114800" cy="880104"/>
          </a:xfrm>
          <a:prstGeom prst="rect">
            <a:avLst/>
          </a:prstGeom>
          <a:solidFill>
            <a:srgbClr val="FFFFFF">
              <a:alpha val="10000"/>
            </a:srgbClr>
          </a:solidFill>
          <a:ln/>
        </p:spPr>
      </p:sp>
      <p:sp>
        <p:nvSpPr>
          <p:cNvPr id="14" name="Shape 11"/>
          <p:cNvSpPr/>
          <p:nvPr/>
        </p:nvSpPr>
        <p:spPr>
          <a:xfrm>
            <a:off x="342900" y="3917621"/>
            <a:ext cx="28575" cy="880104"/>
          </a:xfrm>
          <a:prstGeom prst="rect">
            <a:avLst/>
          </a:prstGeom>
          <a:solidFill>
            <a:srgbClr val="B45309"/>
          </a:solidFill>
          <a:ln/>
        </p:spPr>
      </p:sp>
      <p:sp>
        <p:nvSpPr>
          <p:cNvPr id="15" name="Text 12"/>
          <p:cNvSpPr/>
          <p:nvPr/>
        </p:nvSpPr>
        <p:spPr>
          <a:xfrm>
            <a:off x="428625" y="4003346"/>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She'riyat va falsafa</a:t>
            </a:r>
            <a:endParaRPr lang="en-US" sz="1238" dirty="0"/>
          </a:p>
        </p:txBody>
      </p:sp>
      <p:sp>
        <p:nvSpPr>
          <p:cNvPr id="16" name="Text 13"/>
          <p:cNvSpPr/>
          <p:nvPr/>
        </p:nvSpPr>
        <p:spPr>
          <a:xfrm>
            <a:off x="428625" y="4254801"/>
            <a:ext cx="394335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She'riyat va falsafaning o'zaro bog'liqligini ta'kidlagan, o'z falsafiy qarashlarini she'rlarida ham ifodalagan.</a:t>
            </a:r>
            <a:endParaRPr lang="en-US" sz="1046" dirty="0"/>
          </a:p>
        </p:txBody>
      </p:sp>
      <p:sp>
        <p:nvSpPr>
          <p:cNvPr id="17" name="Shape 14"/>
          <p:cNvSpPr/>
          <p:nvPr/>
        </p:nvSpPr>
        <p:spPr>
          <a:xfrm>
            <a:off x="342900" y="4883451"/>
            <a:ext cx="4114800" cy="880104"/>
          </a:xfrm>
          <a:prstGeom prst="rect">
            <a:avLst/>
          </a:prstGeom>
          <a:solidFill>
            <a:srgbClr val="FFFFFF">
              <a:alpha val="10000"/>
            </a:srgbClr>
          </a:solidFill>
          <a:ln/>
        </p:spPr>
      </p:sp>
      <p:sp>
        <p:nvSpPr>
          <p:cNvPr id="18" name="Shape 15"/>
          <p:cNvSpPr/>
          <p:nvPr/>
        </p:nvSpPr>
        <p:spPr>
          <a:xfrm>
            <a:off x="342900" y="4883451"/>
            <a:ext cx="28575" cy="880104"/>
          </a:xfrm>
          <a:prstGeom prst="rect">
            <a:avLst/>
          </a:prstGeom>
          <a:solidFill>
            <a:srgbClr val="B45309"/>
          </a:solidFill>
          <a:ln/>
        </p:spPr>
      </p:sp>
      <p:sp>
        <p:nvSpPr>
          <p:cNvPr id="19" name="Text 16"/>
          <p:cNvSpPr/>
          <p:nvPr/>
        </p:nvSpPr>
        <p:spPr>
          <a:xfrm>
            <a:off x="428625" y="4969176"/>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She'riyatning qudrati</a:t>
            </a:r>
            <a:endParaRPr lang="en-US" sz="1238" dirty="0"/>
          </a:p>
        </p:txBody>
      </p:sp>
      <p:sp>
        <p:nvSpPr>
          <p:cNvPr id="20" name="Text 17"/>
          <p:cNvSpPr/>
          <p:nvPr/>
        </p:nvSpPr>
        <p:spPr>
          <a:xfrm>
            <a:off x="428625" y="5220630"/>
            <a:ext cx="394335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She'riyatning mohiyatini tushuntirish uchun uning kuch va ahamiyatini asoslashga harakat qilgan.</a:t>
            </a:r>
            <a:endParaRPr lang="en-US" sz="1046" dirty="0"/>
          </a:p>
        </p:txBody>
      </p:sp>
      <p:pic>
        <p:nvPicPr>
          <p:cNvPr id="21" name="Image 1" descr="preencoded.png">    </p:cNvPr>
          <p:cNvPicPr>
            <a:picLocks noChangeAspect="1"/>
          </p:cNvPicPr>
          <p:nvPr/>
        </p:nvPicPr>
        <p:blipFill>
          <a:blip r:embed="rId2"/>
          <a:stretch>
            <a:fillRect/>
          </a:stretch>
        </p:blipFill>
        <p:spPr>
          <a:xfrm>
            <a:off x="5821375" y="2031671"/>
            <a:ext cx="1844622" cy="27432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9144000" cy="5614988"/>
          </a:xfrm>
          <a:prstGeom prst="rect">
            <a:avLst/>
          </a:prstGeom>
        </p:spPr>
      </p:pic>
      <p:sp>
        <p:nvSpPr>
          <p:cNvPr id="3" name="Text 0"/>
          <p:cNvSpPr/>
          <p:nvPr/>
        </p:nvSpPr>
        <p:spPr>
          <a:xfrm>
            <a:off x="342900" y="342900"/>
            <a:ext cx="8458200" cy="385763"/>
          </a:xfrm>
          <a:prstGeom prst="rect">
            <a:avLst/>
          </a:prstGeom>
          <a:noFill/>
          <a:ln/>
        </p:spPr>
        <p:txBody>
          <a:bodyPr wrap="none" lIns="0" tIns="0" rIns="0" bIns="0" rtlCol="0" anchor="ctr">
            <a:spAutoFit/>
          </a:bodyPr>
          <a:lstStyle/>
          <a:p>
            <a:pPr indent="0" marL="0">
              <a:buNone/>
            </a:pPr>
            <a:r>
              <a:rPr lang="en-US" sz="2025" b="1" dirty="0">
                <a:solidFill>
                  <a:srgbClr val="FEF3C7"/>
                </a:solidFill>
                <a:latin typeface="Noto Sans" pitchFamily="34" charset="0"/>
                <a:ea typeface="Noto Sans" pitchFamily="34" charset="-122"/>
                <a:cs typeface="Noto Sans" pitchFamily="34" charset="-120"/>
              </a:rPr>
              <a:t>Al-Forobiy (872-950)</a:t>
            </a:r>
            <a:endParaRPr lang="en-US" sz="2025" dirty="0"/>
          </a:p>
        </p:txBody>
      </p:sp>
      <p:sp>
        <p:nvSpPr>
          <p:cNvPr id="4" name="Text 1"/>
          <p:cNvSpPr/>
          <p:nvPr/>
        </p:nvSpPr>
        <p:spPr>
          <a:xfrm>
            <a:off x="342900" y="973336"/>
            <a:ext cx="3920133"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Abu Nasr Muhammad ibn Muhammad al-Forobiy — buyuk </a:t>
            </a:r>
            <a:endParaRPr lang="en-US" sz="1046" dirty="0"/>
          </a:p>
        </p:txBody>
      </p:sp>
      <p:sp>
        <p:nvSpPr>
          <p:cNvPr id="5" name="Text 2"/>
          <p:cNvSpPr/>
          <p:nvPr/>
        </p:nvSpPr>
        <p:spPr>
          <a:xfrm>
            <a:off x="342900" y="1201936"/>
            <a:ext cx="4016573"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qomusiy olim, faylasuf, mantiqshunos va adabiyotshunos. U </a:t>
            </a:r>
            <a:endParaRPr lang="en-US" sz="1046" dirty="0"/>
          </a:p>
        </p:txBody>
      </p:sp>
      <p:sp>
        <p:nvSpPr>
          <p:cNvPr id="6" name="Text 3"/>
          <p:cNvSpPr/>
          <p:nvPr/>
        </p:nvSpPr>
        <p:spPr>
          <a:xfrm>
            <a:off x="342900" y="1430536"/>
            <a:ext cx="1341239" cy="194667"/>
          </a:xfrm>
          <a:prstGeom prst="rect">
            <a:avLst/>
          </a:prstGeom>
          <a:noFill/>
          <a:ln/>
        </p:spPr>
        <p:txBody>
          <a:bodyPr wrap="none" lIns="0" tIns="0" rIns="0" bIns="0" rtlCol="0" anchor="ctr">
            <a:spAutoFit/>
          </a:bodyPr>
          <a:lstStyle/>
          <a:p>
            <a:pPr indent="0" marL="0">
              <a:buNone/>
            </a:pPr>
            <a:r>
              <a:rPr lang="en-US" sz="1046" b="1" dirty="0">
                <a:solidFill>
                  <a:srgbClr val="FEF3C7"/>
                </a:solidFill>
                <a:latin typeface="Noto Sans" pitchFamily="34" charset="0"/>
                <a:ea typeface="Noto Sans" pitchFamily="34" charset="-122"/>
                <a:cs typeface="Noto Sans" pitchFamily="34" charset="-120"/>
              </a:rPr>
              <a:t>"Muallim as-soniy"</a:t>
            </a:r>
            <a:endParaRPr lang="en-US" sz="1046" dirty="0"/>
          </a:p>
        </p:txBody>
      </p:sp>
      <p:sp>
        <p:nvSpPr>
          <p:cNvPr id="7" name="Text 4"/>
          <p:cNvSpPr/>
          <p:nvPr/>
        </p:nvSpPr>
        <p:spPr>
          <a:xfrm>
            <a:off x="1684139" y="1430536"/>
            <a:ext cx="2703909"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(Ikkinchi ustoz, Aristoteldan keyin) nomi </a:t>
            </a:r>
            <a:endParaRPr lang="en-US" sz="1046" dirty="0"/>
          </a:p>
        </p:txBody>
      </p:sp>
      <p:sp>
        <p:nvSpPr>
          <p:cNvPr id="8" name="Text 5"/>
          <p:cNvSpPr/>
          <p:nvPr/>
        </p:nvSpPr>
        <p:spPr>
          <a:xfrm>
            <a:off x="342900" y="1659136"/>
            <a:ext cx="985838"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bilan mashhur. </a:t>
            </a:r>
            <a:endParaRPr lang="en-US" sz="1046" dirty="0"/>
          </a:p>
        </p:txBody>
      </p:sp>
      <p:sp>
        <p:nvSpPr>
          <p:cNvPr id="9" name="Shape 6"/>
          <p:cNvSpPr/>
          <p:nvPr/>
        </p:nvSpPr>
        <p:spPr>
          <a:xfrm>
            <a:off x="342900" y="1985963"/>
            <a:ext cx="4114800" cy="885825"/>
          </a:xfrm>
          <a:prstGeom prst="rect">
            <a:avLst/>
          </a:prstGeom>
          <a:solidFill>
            <a:srgbClr val="FFFFFF">
              <a:alpha val="10000"/>
            </a:srgbClr>
          </a:solidFill>
          <a:ln/>
        </p:spPr>
      </p:sp>
      <p:sp>
        <p:nvSpPr>
          <p:cNvPr id="10" name="Shape 7"/>
          <p:cNvSpPr/>
          <p:nvPr/>
        </p:nvSpPr>
        <p:spPr>
          <a:xfrm>
            <a:off x="342900" y="1985963"/>
            <a:ext cx="28575" cy="885825"/>
          </a:xfrm>
          <a:prstGeom prst="rect">
            <a:avLst/>
          </a:prstGeom>
          <a:solidFill>
            <a:srgbClr val="B45309"/>
          </a:solidFill>
          <a:ln/>
        </p:spPr>
      </p:sp>
      <p:sp>
        <p:nvSpPr>
          <p:cNvPr id="11" name="Text 8"/>
          <p:cNvSpPr/>
          <p:nvPr/>
        </p:nvSpPr>
        <p:spPr>
          <a:xfrm>
            <a:off x="428625" y="2071688"/>
            <a:ext cx="3943350" cy="228600"/>
          </a:xfrm>
          <a:prstGeom prst="rect">
            <a:avLst/>
          </a:prstGeom>
          <a:noFill/>
          <a:ln/>
        </p:spPr>
        <p:txBody>
          <a:bodyPr wrap="none" lIns="0" tIns="0" rIns="0" bIns="0" rtlCol="0" anchor="ctr">
            <a:spAutoFit/>
          </a:bodyPr>
          <a:lstStyle/>
          <a:p>
            <a:pPr indent="0" marL="0">
              <a:buNone/>
            </a:pPr>
            <a:r>
              <a:rPr lang="en-US" sz="1046" i="1" dirty="0">
                <a:solidFill>
                  <a:srgbClr val="F3F4F6"/>
                </a:solidFill>
                <a:latin typeface="Noto Sans" pitchFamily="34" charset="0"/>
                <a:ea typeface="Noto Sans" pitchFamily="34" charset="-122"/>
                <a:cs typeface="Noto Sans" pitchFamily="34" charset="-120"/>
              </a:rPr>
              <a:t>Hayoti: 872-950</a:t>
            </a:r>
            <a:endParaRPr lang="en-US" sz="1046" dirty="0"/>
          </a:p>
        </p:txBody>
      </p:sp>
      <p:sp>
        <p:nvSpPr>
          <p:cNvPr id="12" name="Text 9"/>
          <p:cNvSpPr/>
          <p:nvPr/>
        </p:nvSpPr>
        <p:spPr>
          <a:xfrm>
            <a:off x="428625" y="2328863"/>
            <a:ext cx="394335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Fors-Turkiy oilada tug'ilgan. Bag'dod, Damashq va Halab shaharlarida yashagan va ijod qilgan.</a:t>
            </a:r>
            <a:endParaRPr lang="en-US" sz="1046" dirty="0"/>
          </a:p>
        </p:txBody>
      </p:sp>
      <p:sp>
        <p:nvSpPr>
          <p:cNvPr id="13" name="Shape 10"/>
          <p:cNvSpPr/>
          <p:nvPr/>
        </p:nvSpPr>
        <p:spPr>
          <a:xfrm>
            <a:off x="342900" y="2957513"/>
            <a:ext cx="4114800" cy="1428750"/>
          </a:xfrm>
          <a:prstGeom prst="rect">
            <a:avLst/>
          </a:prstGeom>
          <a:solidFill>
            <a:srgbClr val="FFFFFF">
              <a:alpha val="10000"/>
            </a:srgbClr>
          </a:solidFill>
          <a:ln/>
        </p:spPr>
      </p:sp>
      <p:sp>
        <p:nvSpPr>
          <p:cNvPr id="14" name="Shape 11"/>
          <p:cNvSpPr/>
          <p:nvPr/>
        </p:nvSpPr>
        <p:spPr>
          <a:xfrm>
            <a:off x="342900" y="2957513"/>
            <a:ext cx="28575" cy="1428750"/>
          </a:xfrm>
          <a:prstGeom prst="rect">
            <a:avLst/>
          </a:prstGeom>
          <a:solidFill>
            <a:srgbClr val="B45309"/>
          </a:solidFill>
          <a:ln/>
        </p:spPr>
      </p:sp>
      <p:sp>
        <p:nvSpPr>
          <p:cNvPr id="15" name="Text 12"/>
          <p:cNvSpPr/>
          <p:nvPr/>
        </p:nvSpPr>
        <p:spPr>
          <a:xfrm>
            <a:off x="428625" y="3043238"/>
            <a:ext cx="3943350" cy="228600"/>
          </a:xfrm>
          <a:prstGeom prst="rect">
            <a:avLst/>
          </a:prstGeom>
          <a:noFill/>
          <a:ln/>
        </p:spPr>
        <p:txBody>
          <a:bodyPr wrap="none" lIns="0" tIns="0" rIns="0" bIns="0" rtlCol="0" anchor="ctr">
            <a:spAutoFit/>
          </a:bodyPr>
          <a:lstStyle/>
          <a:p>
            <a:pPr indent="0" marL="0">
              <a:buNone/>
            </a:pPr>
            <a:r>
              <a:rPr lang="en-US" sz="1046" b="1" dirty="0">
                <a:solidFill>
                  <a:srgbClr val="FEF3C7"/>
                </a:solidFill>
                <a:latin typeface="Noto Sans" pitchFamily="34" charset="0"/>
                <a:ea typeface="Noto Sans" pitchFamily="34" charset="-122"/>
                <a:cs typeface="Noto Sans" pitchFamily="34" charset="-120"/>
              </a:rPr>
              <a:t>Asosiy sohalari:</a:t>
            </a:r>
            <a:endParaRPr lang="en-US" sz="1046" dirty="0"/>
          </a:p>
        </p:txBody>
      </p:sp>
      <p:sp>
        <p:nvSpPr>
          <p:cNvPr id="16" name="Text 13"/>
          <p:cNvSpPr/>
          <p:nvPr/>
        </p:nvSpPr>
        <p:spPr>
          <a:xfrm>
            <a:off x="600075" y="3300413"/>
            <a:ext cx="3771900" cy="228600"/>
          </a:xfrm>
          <a:prstGeom prst="rect">
            <a:avLst/>
          </a:prstGeom>
          <a:noFill/>
          <a:ln/>
        </p:spPr>
        <p:txBody>
          <a:bodyPr wrap="none" lIns="0" tIns="0" rIns="0" bIns="0" rtlCol="0" anchor="ctr">
            <a:spAutoFit/>
          </a:bodyPr>
          <a:lstStyle/>
          <a:p>
            <a:pPr algn="l" indent="0" marL="0">
              <a:buNone/>
            </a:pPr>
            <a:r>
              <a:rPr lang="en-US" sz="1046" dirty="0">
                <a:solidFill>
                  <a:srgbClr val="FFFFFF"/>
                </a:solidFill>
                <a:latin typeface="Noto Sans" pitchFamily="34" charset="0"/>
                <a:ea typeface="Noto Sans" pitchFamily="34" charset="-122"/>
                <a:cs typeface="Noto Sans" pitchFamily="34" charset="-120"/>
              </a:rPr>
              <a:t>Mantiq va til falsafasi</a:t>
            </a:r>
            <a:endParaRPr lang="en-US" sz="1046" dirty="0"/>
          </a:p>
        </p:txBody>
      </p:sp>
      <p:sp>
        <p:nvSpPr>
          <p:cNvPr id="17" name="Text 14"/>
          <p:cNvSpPr/>
          <p:nvPr/>
        </p:nvSpPr>
        <p:spPr>
          <a:xfrm>
            <a:off x="600075" y="3557588"/>
            <a:ext cx="3771900" cy="228600"/>
          </a:xfrm>
          <a:prstGeom prst="rect">
            <a:avLst/>
          </a:prstGeom>
          <a:noFill/>
          <a:ln/>
        </p:spPr>
        <p:txBody>
          <a:bodyPr wrap="none" lIns="0" tIns="0" rIns="0" bIns="0" rtlCol="0" anchor="ctr">
            <a:spAutoFit/>
          </a:bodyPr>
          <a:lstStyle/>
          <a:p>
            <a:pPr algn="l" indent="0" marL="0">
              <a:buNone/>
            </a:pPr>
            <a:r>
              <a:rPr lang="en-US" sz="1046" dirty="0">
                <a:solidFill>
                  <a:srgbClr val="FFFFFF"/>
                </a:solidFill>
                <a:latin typeface="Noto Sans" pitchFamily="34" charset="0"/>
                <a:ea typeface="Noto Sans" pitchFamily="34" charset="-122"/>
                <a:cs typeface="Noto Sans" pitchFamily="34" charset="-120"/>
              </a:rPr>
              <a:t>Adabiyot nazariyasi</a:t>
            </a:r>
            <a:endParaRPr lang="en-US" sz="1046" dirty="0"/>
          </a:p>
        </p:txBody>
      </p:sp>
      <p:sp>
        <p:nvSpPr>
          <p:cNvPr id="18" name="Text 15"/>
          <p:cNvSpPr/>
          <p:nvPr/>
        </p:nvSpPr>
        <p:spPr>
          <a:xfrm>
            <a:off x="600075" y="3814763"/>
            <a:ext cx="3771900" cy="228600"/>
          </a:xfrm>
          <a:prstGeom prst="rect">
            <a:avLst/>
          </a:prstGeom>
          <a:noFill/>
          <a:ln/>
        </p:spPr>
        <p:txBody>
          <a:bodyPr wrap="none" lIns="0" tIns="0" rIns="0" bIns="0" rtlCol="0" anchor="ctr">
            <a:spAutoFit/>
          </a:bodyPr>
          <a:lstStyle/>
          <a:p>
            <a:pPr algn="l" indent="0" marL="0">
              <a:buNone/>
            </a:pPr>
            <a:r>
              <a:rPr lang="en-US" sz="1046" dirty="0">
                <a:solidFill>
                  <a:srgbClr val="FFFFFF"/>
                </a:solidFill>
                <a:latin typeface="Noto Sans" pitchFamily="34" charset="0"/>
                <a:ea typeface="Noto Sans" pitchFamily="34" charset="-122"/>
                <a:cs typeface="Noto Sans" pitchFamily="34" charset="-120"/>
              </a:rPr>
              <a:t>She'riyat va musiqa</a:t>
            </a:r>
            <a:endParaRPr lang="en-US" sz="1046" dirty="0"/>
          </a:p>
        </p:txBody>
      </p:sp>
      <p:sp>
        <p:nvSpPr>
          <p:cNvPr id="19" name="Text 16"/>
          <p:cNvSpPr/>
          <p:nvPr/>
        </p:nvSpPr>
        <p:spPr>
          <a:xfrm>
            <a:off x="600075" y="4071938"/>
            <a:ext cx="3771900" cy="228600"/>
          </a:xfrm>
          <a:prstGeom prst="rect">
            <a:avLst/>
          </a:prstGeom>
          <a:noFill/>
          <a:ln/>
        </p:spPr>
        <p:txBody>
          <a:bodyPr wrap="none" lIns="0" tIns="0" rIns="0" bIns="0" rtlCol="0" anchor="ctr">
            <a:spAutoFit/>
          </a:bodyPr>
          <a:lstStyle/>
          <a:p>
            <a:pPr algn="l" indent="0" marL="0">
              <a:buNone/>
            </a:pPr>
            <a:r>
              <a:rPr lang="en-US" sz="1046" dirty="0">
                <a:solidFill>
                  <a:srgbClr val="FFFFFF"/>
                </a:solidFill>
                <a:latin typeface="Noto Sans" pitchFamily="34" charset="0"/>
                <a:ea typeface="Noto Sans" pitchFamily="34" charset="-122"/>
                <a:cs typeface="Noto Sans" pitchFamily="34" charset="-120"/>
              </a:rPr>
              <a:t>Metafizika va siyosat</a:t>
            </a:r>
            <a:endParaRPr lang="en-US" sz="1046" dirty="0"/>
          </a:p>
        </p:txBody>
      </p:sp>
      <p:sp>
        <p:nvSpPr>
          <p:cNvPr id="20" name="Text 17"/>
          <p:cNvSpPr/>
          <p:nvPr/>
        </p:nvSpPr>
        <p:spPr>
          <a:xfrm>
            <a:off x="342900" y="4488061"/>
            <a:ext cx="1612702"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Al-Forobiy Aristotelning </a:t>
            </a:r>
            <a:endParaRPr lang="en-US" sz="1046" dirty="0"/>
          </a:p>
        </p:txBody>
      </p:sp>
      <p:sp>
        <p:nvSpPr>
          <p:cNvPr id="21" name="Text 18"/>
          <p:cNvSpPr/>
          <p:nvPr/>
        </p:nvSpPr>
        <p:spPr>
          <a:xfrm>
            <a:off x="1955602" y="4488061"/>
            <a:ext cx="678656" cy="194667"/>
          </a:xfrm>
          <a:prstGeom prst="rect">
            <a:avLst/>
          </a:prstGeom>
          <a:noFill/>
          <a:ln/>
        </p:spPr>
        <p:txBody>
          <a:bodyPr wrap="none" lIns="0" tIns="0" rIns="0" bIns="0" rtlCol="0" anchor="ctr">
            <a:spAutoFit/>
          </a:bodyPr>
          <a:lstStyle/>
          <a:p>
            <a:pPr indent="0" marL="0">
              <a:buNone/>
            </a:pPr>
            <a:r>
              <a:rPr lang="en-US" sz="1046" b="1" dirty="0">
                <a:solidFill>
                  <a:srgbClr val="FEF3C7"/>
                </a:solidFill>
                <a:latin typeface="Noto Sans" pitchFamily="34" charset="0"/>
                <a:ea typeface="Noto Sans" pitchFamily="34" charset="-122"/>
                <a:cs typeface="Noto Sans" pitchFamily="34" charset="-120"/>
              </a:rPr>
              <a:t>"Poetika"</a:t>
            </a:r>
            <a:endParaRPr lang="en-US" sz="1046" dirty="0"/>
          </a:p>
        </p:txBody>
      </p:sp>
      <p:sp>
        <p:nvSpPr>
          <p:cNvPr id="22" name="Text 19"/>
          <p:cNvSpPr/>
          <p:nvPr/>
        </p:nvSpPr>
        <p:spPr>
          <a:xfrm>
            <a:off x="2634258" y="4488061"/>
            <a:ext cx="1471613"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asarini sharhlagan va </a:t>
            </a:r>
            <a:endParaRPr lang="en-US" sz="1046" dirty="0"/>
          </a:p>
        </p:txBody>
      </p:sp>
      <p:sp>
        <p:nvSpPr>
          <p:cNvPr id="23" name="Text 20"/>
          <p:cNvSpPr/>
          <p:nvPr/>
        </p:nvSpPr>
        <p:spPr>
          <a:xfrm>
            <a:off x="342900" y="4716661"/>
            <a:ext cx="3234333"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Sharq adabiyotshunosligida poetika nazariyasini </a:t>
            </a:r>
            <a:endParaRPr lang="en-US" sz="1046" dirty="0"/>
          </a:p>
        </p:txBody>
      </p:sp>
      <p:sp>
        <p:nvSpPr>
          <p:cNvPr id="24" name="Text 21"/>
          <p:cNvSpPr/>
          <p:nvPr/>
        </p:nvSpPr>
        <p:spPr>
          <a:xfrm>
            <a:off x="342900" y="4945261"/>
            <a:ext cx="2961084" cy="194667"/>
          </a:xfrm>
          <a:prstGeom prst="rect">
            <a:avLst/>
          </a:prstGeom>
          <a:noFill/>
          <a:ln/>
        </p:spPr>
        <p:txBody>
          <a:bodyPr wrap="non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rivojlantirgan ilk olimlardan biri hisoblanadi. </a:t>
            </a:r>
            <a:endParaRPr lang="en-US" sz="1046" dirty="0"/>
          </a:p>
        </p:txBody>
      </p:sp>
      <p:pic>
        <p:nvPicPr>
          <p:cNvPr id="25" name="Image 1" descr="preencoded.png">    </p:cNvPr>
          <p:cNvPicPr>
            <a:picLocks noChangeAspect="1"/>
          </p:cNvPicPr>
          <p:nvPr/>
        </p:nvPicPr>
        <p:blipFill>
          <a:blip r:embed="rId2"/>
          <a:stretch>
            <a:fillRect/>
          </a:stretch>
        </p:blipFill>
        <p:spPr>
          <a:xfrm>
            <a:off x="5372100" y="1743075"/>
            <a:ext cx="2743200" cy="27432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9144000" cy="5929313"/>
          </a:xfrm>
          <a:prstGeom prst="rect">
            <a:avLst/>
          </a:prstGeom>
        </p:spPr>
      </p:pic>
      <p:sp>
        <p:nvSpPr>
          <p:cNvPr id="3" name="Text 0"/>
          <p:cNvSpPr/>
          <p:nvPr/>
        </p:nvSpPr>
        <p:spPr>
          <a:xfrm>
            <a:off x="342900" y="342900"/>
            <a:ext cx="8458200" cy="385763"/>
          </a:xfrm>
          <a:prstGeom prst="rect">
            <a:avLst/>
          </a:prstGeom>
          <a:noFill/>
          <a:ln/>
        </p:spPr>
        <p:txBody>
          <a:bodyPr wrap="none" lIns="0" tIns="0" rIns="0" bIns="0" rtlCol="0" anchor="ctr">
            <a:spAutoFit/>
          </a:bodyPr>
          <a:lstStyle/>
          <a:p>
            <a:pPr indent="0" marL="0">
              <a:buNone/>
            </a:pPr>
            <a:r>
              <a:rPr lang="en-US" sz="2025" b="1" dirty="0">
                <a:solidFill>
                  <a:srgbClr val="FEF3C7"/>
                </a:solidFill>
                <a:latin typeface="Noto Sans" pitchFamily="34" charset="0"/>
                <a:ea typeface="Noto Sans" pitchFamily="34" charset="-122"/>
                <a:cs typeface="Noto Sans" pitchFamily="34" charset="-120"/>
              </a:rPr>
              <a:t>Al-Forobiyning adabiy-nazariy qarashlari</a:t>
            </a:r>
            <a:endParaRPr lang="en-US" sz="2025" dirty="0"/>
          </a:p>
        </p:txBody>
      </p:sp>
      <p:sp>
        <p:nvSpPr>
          <p:cNvPr id="4" name="Text 1"/>
          <p:cNvSpPr/>
          <p:nvPr/>
        </p:nvSpPr>
        <p:spPr>
          <a:xfrm>
            <a:off x="342900" y="957263"/>
            <a:ext cx="411480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Al-Forobiy adabiyot nazariyasiga, ayniqsa she'riyat va poetika sohasiga muhim hissa qo'shgan: </a:t>
            </a:r>
            <a:endParaRPr lang="en-US" sz="1046" dirty="0"/>
          </a:p>
        </p:txBody>
      </p:sp>
      <p:sp>
        <p:nvSpPr>
          <p:cNvPr id="5" name="Text 2"/>
          <p:cNvSpPr/>
          <p:nvPr/>
        </p:nvSpPr>
        <p:spPr>
          <a:xfrm>
            <a:off x="514350" y="1544836"/>
            <a:ext cx="964406" cy="194667"/>
          </a:xfrm>
          <a:prstGeom prst="rect">
            <a:avLst/>
          </a:prstGeom>
          <a:noFill/>
          <a:ln/>
        </p:spPr>
        <p:txBody>
          <a:bodyPr wrap="none" lIns="0" tIns="0" rIns="0" bIns="0" rtlCol="0" anchor="ctr">
            <a:spAutoFit/>
          </a:bodyPr>
          <a:lstStyle/>
          <a:p>
            <a:pPr algn="l" indent="0" marL="0">
              <a:buNone/>
            </a:pPr>
            <a:r>
              <a:rPr lang="en-US" sz="1046" b="1" dirty="0">
                <a:solidFill>
                  <a:srgbClr val="FEF3C7"/>
                </a:solidFill>
                <a:latin typeface="Noto Sans" pitchFamily="34" charset="0"/>
                <a:ea typeface="Noto Sans" pitchFamily="34" charset="-122"/>
                <a:cs typeface="Noto Sans" pitchFamily="34" charset="-120"/>
              </a:rPr>
              <a:t>Til va mantiq:</a:t>
            </a:r>
            <a:endParaRPr lang="en-US" sz="1046" dirty="0"/>
          </a:p>
        </p:txBody>
      </p:sp>
      <p:sp>
        <p:nvSpPr>
          <p:cNvPr id="6" name="Text 3"/>
          <p:cNvSpPr/>
          <p:nvPr/>
        </p:nvSpPr>
        <p:spPr>
          <a:xfrm>
            <a:off x="514350" y="1544836"/>
            <a:ext cx="3704034" cy="651867"/>
          </a:xfrm>
          <a:prstGeom prst="rect">
            <a:avLst/>
          </a:prstGeom>
          <a:noFill/>
          <a:ln/>
        </p:spPr>
        <p:txBody>
          <a:bodyPr wrap="square" lIns="0" tIns="0" rIns="0" bIns="0" rtlCol="0" anchor="ctr">
            <a:spAutoFit/>
          </a:bodyPr>
          <a:lstStyle/>
          <a:p>
            <a:pPr algn="l" indent="0" marL="0">
              <a:buNone/>
            </a:pPr>
            <a:r>
              <a:rPr lang="en-US" sz="1046" dirty="0">
                <a:solidFill>
                  <a:srgbClr val="FFFFFF"/>
                </a:solidFill>
                <a:latin typeface="Noto Sans" pitchFamily="34" charset="0"/>
                <a:ea typeface="Noto Sans" pitchFamily="34" charset="-122"/>
                <a:cs typeface="Noto Sans" pitchFamily="34" charset="-120"/>
              </a:rPr>
              <a:t> Til va mantiq o'rtasidagi munosabatlarni chuqur o'rgangan, tilning ijtimoiy hayotdagi rolini tahlil qilgan.</a:t>
            </a:r>
            <a:endParaRPr lang="en-US" sz="1046" dirty="0"/>
          </a:p>
        </p:txBody>
      </p:sp>
      <p:sp>
        <p:nvSpPr>
          <p:cNvPr id="7" name="Text 4"/>
          <p:cNvSpPr/>
          <p:nvPr/>
        </p:nvSpPr>
        <p:spPr>
          <a:xfrm>
            <a:off x="514350" y="2287786"/>
            <a:ext cx="1082278" cy="194667"/>
          </a:xfrm>
          <a:prstGeom prst="rect">
            <a:avLst/>
          </a:prstGeom>
          <a:noFill/>
          <a:ln/>
        </p:spPr>
        <p:txBody>
          <a:bodyPr wrap="none" lIns="0" tIns="0" rIns="0" bIns="0" rtlCol="0" anchor="ctr">
            <a:spAutoFit/>
          </a:bodyPr>
          <a:lstStyle/>
          <a:p>
            <a:pPr algn="l" indent="0" marL="0">
              <a:buNone/>
            </a:pPr>
            <a:r>
              <a:rPr lang="en-US" sz="1046" b="1" dirty="0">
                <a:solidFill>
                  <a:srgbClr val="FEF3C7"/>
                </a:solidFill>
                <a:latin typeface="Noto Sans" pitchFamily="34" charset="0"/>
                <a:ea typeface="Noto Sans" pitchFamily="34" charset="-122"/>
                <a:cs typeface="Noto Sans" pitchFamily="34" charset="-120"/>
              </a:rPr>
              <a:t>Poetika talqini:</a:t>
            </a:r>
            <a:endParaRPr lang="en-US" sz="1046" dirty="0"/>
          </a:p>
        </p:txBody>
      </p:sp>
      <p:sp>
        <p:nvSpPr>
          <p:cNvPr id="8" name="Text 5"/>
          <p:cNvSpPr/>
          <p:nvPr/>
        </p:nvSpPr>
        <p:spPr>
          <a:xfrm>
            <a:off x="514350" y="2287786"/>
            <a:ext cx="3914775" cy="423267"/>
          </a:xfrm>
          <a:prstGeom prst="rect">
            <a:avLst/>
          </a:prstGeom>
          <a:noFill/>
          <a:ln/>
        </p:spPr>
        <p:txBody>
          <a:bodyPr wrap="square" lIns="0" tIns="0" rIns="0" bIns="0" rtlCol="0" anchor="ctr">
            <a:spAutoFit/>
          </a:bodyPr>
          <a:lstStyle/>
          <a:p>
            <a:pPr algn="l" indent="0" marL="0">
              <a:buNone/>
            </a:pPr>
            <a:r>
              <a:rPr lang="en-US" sz="1046" dirty="0">
                <a:solidFill>
                  <a:srgbClr val="FFFFFF"/>
                </a:solidFill>
                <a:latin typeface="Noto Sans" pitchFamily="34" charset="0"/>
                <a:ea typeface="Noto Sans" pitchFamily="34" charset="-122"/>
                <a:cs typeface="Noto Sans" pitchFamily="34" charset="-120"/>
              </a:rPr>
              <a:t> Aristotelning "Poetika" asarini sharhlagan va uni Sharq adabiyoti kontekstida qayta talqin qilgan.</a:t>
            </a:r>
            <a:endParaRPr lang="en-US" sz="1046" dirty="0"/>
          </a:p>
        </p:txBody>
      </p:sp>
      <p:sp>
        <p:nvSpPr>
          <p:cNvPr id="9" name="Text 6"/>
          <p:cNvSpPr/>
          <p:nvPr/>
        </p:nvSpPr>
        <p:spPr>
          <a:xfrm>
            <a:off x="514350" y="2802136"/>
            <a:ext cx="966192" cy="194667"/>
          </a:xfrm>
          <a:prstGeom prst="rect">
            <a:avLst/>
          </a:prstGeom>
          <a:noFill/>
          <a:ln/>
        </p:spPr>
        <p:txBody>
          <a:bodyPr wrap="none" lIns="0" tIns="0" rIns="0" bIns="0" rtlCol="0" anchor="ctr">
            <a:spAutoFit/>
          </a:bodyPr>
          <a:lstStyle/>
          <a:p>
            <a:pPr algn="l" indent="0" marL="0">
              <a:buNone/>
            </a:pPr>
            <a:r>
              <a:rPr lang="en-US" sz="1046" b="1" dirty="0">
                <a:solidFill>
                  <a:srgbClr val="FEF3C7"/>
                </a:solidFill>
                <a:latin typeface="Noto Sans" pitchFamily="34" charset="0"/>
                <a:ea typeface="Noto Sans" pitchFamily="34" charset="-122"/>
                <a:cs typeface="Noto Sans" pitchFamily="34" charset="-120"/>
              </a:rPr>
              <a:t>She'riy tasnif:</a:t>
            </a:r>
            <a:endParaRPr lang="en-US" sz="1046" dirty="0"/>
          </a:p>
        </p:txBody>
      </p:sp>
      <p:sp>
        <p:nvSpPr>
          <p:cNvPr id="10" name="Text 7"/>
          <p:cNvSpPr/>
          <p:nvPr/>
        </p:nvSpPr>
        <p:spPr>
          <a:xfrm>
            <a:off x="514350" y="2802136"/>
            <a:ext cx="3754041" cy="651867"/>
          </a:xfrm>
          <a:prstGeom prst="rect">
            <a:avLst/>
          </a:prstGeom>
          <a:noFill/>
          <a:ln/>
        </p:spPr>
        <p:txBody>
          <a:bodyPr wrap="square" lIns="0" tIns="0" rIns="0" bIns="0" rtlCol="0" anchor="ctr">
            <a:spAutoFit/>
          </a:bodyPr>
          <a:lstStyle/>
          <a:p>
            <a:pPr algn="l" indent="0" marL="0">
              <a:buNone/>
            </a:pPr>
            <a:r>
              <a:rPr lang="en-US" sz="1046" dirty="0">
                <a:solidFill>
                  <a:srgbClr val="FFFFFF"/>
                </a:solidFill>
                <a:latin typeface="Noto Sans" pitchFamily="34" charset="0"/>
                <a:ea typeface="Noto Sans" pitchFamily="34" charset="-122"/>
                <a:cs typeface="Noto Sans" pitchFamily="34" charset="-120"/>
              </a:rPr>
              <a:t> Shoirlarni uch guruhga ajratgan: tabiiy iste'dod egalari, mantiqiy fikrlovchilar va ikki xususiyatni o'zida mujassamlashtirganlar.</a:t>
            </a:r>
            <a:endParaRPr lang="en-US" sz="1046" dirty="0"/>
          </a:p>
        </p:txBody>
      </p:sp>
      <p:sp>
        <p:nvSpPr>
          <p:cNvPr id="11" name="Text 8"/>
          <p:cNvSpPr/>
          <p:nvPr/>
        </p:nvSpPr>
        <p:spPr>
          <a:xfrm>
            <a:off x="514350" y="3545086"/>
            <a:ext cx="664369" cy="194667"/>
          </a:xfrm>
          <a:prstGeom prst="rect">
            <a:avLst/>
          </a:prstGeom>
          <a:noFill/>
          <a:ln/>
        </p:spPr>
        <p:txBody>
          <a:bodyPr wrap="none" lIns="0" tIns="0" rIns="0" bIns="0" rtlCol="0" anchor="ctr">
            <a:spAutoFit/>
          </a:bodyPr>
          <a:lstStyle/>
          <a:p>
            <a:pPr algn="l" indent="0" marL="0">
              <a:buNone/>
            </a:pPr>
            <a:r>
              <a:rPr lang="en-US" sz="1046" b="1" dirty="0">
                <a:solidFill>
                  <a:srgbClr val="FEF3C7"/>
                </a:solidFill>
                <a:latin typeface="Noto Sans" pitchFamily="34" charset="0"/>
                <a:ea typeface="Noto Sans" pitchFamily="34" charset="-122"/>
                <a:cs typeface="Noto Sans" pitchFamily="34" charset="-120"/>
              </a:rPr>
              <a:t>Badiiy til:</a:t>
            </a:r>
            <a:endParaRPr lang="en-US" sz="1046" dirty="0"/>
          </a:p>
        </p:txBody>
      </p:sp>
      <p:sp>
        <p:nvSpPr>
          <p:cNvPr id="12" name="Text 9"/>
          <p:cNvSpPr/>
          <p:nvPr/>
        </p:nvSpPr>
        <p:spPr>
          <a:xfrm>
            <a:off x="514350" y="3545086"/>
            <a:ext cx="3780830" cy="423267"/>
          </a:xfrm>
          <a:prstGeom prst="rect">
            <a:avLst/>
          </a:prstGeom>
          <a:noFill/>
          <a:ln/>
        </p:spPr>
        <p:txBody>
          <a:bodyPr wrap="square" lIns="0" tIns="0" rIns="0" bIns="0" rtlCol="0" anchor="ctr">
            <a:spAutoFit/>
          </a:bodyPr>
          <a:lstStyle/>
          <a:p>
            <a:pPr algn="l" indent="0" marL="0">
              <a:buNone/>
            </a:pPr>
            <a:r>
              <a:rPr lang="en-US" sz="1046" dirty="0">
                <a:solidFill>
                  <a:srgbClr val="FFFFFF"/>
                </a:solidFill>
                <a:latin typeface="Noto Sans" pitchFamily="34" charset="0"/>
                <a:ea typeface="Noto Sans" pitchFamily="34" charset="-122"/>
                <a:cs typeface="Noto Sans" pitchFamily="34" charset="-120"/>
              </a:rPr>
              <a:t> She'riyatda majoziy til va tasviriy vositalarning ahamiyatini ta'kidlagan.</a:t>
            </a:r>
            <a:endParaRPr lang="en-US" sz="1046" dirty="0"/>
          </a:p>
        </p:txBody>
      </p:sp>
      <p:sp>
        <p:nvSpPr>
          <p:cNvPr id="13" name="Shape 10"/>
          <p:cNvSpPr/>
          <p:nvPr/>
        </p:nvSpPr>
        <p:spPr>
          <a:xfrm>
            <a:off x="342900" y="4157663"/>
            <a:ext cx="4114800" cy="857250"/>
          </a:xfrm>
          <a:prstGeom prst="rect">
            <a:avLst/>
          </a:prstGeom>
          <a:solidFill>
            <a:srgbClr val="FFFFFF">
              <a:alpha val="10000"/>
            </a:srgbClr>
          </a:solidFill>
          <a:ln/>
        </p:spPr>
      </p:sp>
      <p:sp>
        <p:nvSpPr>
          <p:cNvPr id="14" name="Shape 11"/>
          <p:cNvSpPr/>
          <p:nvPr/>
        </p:nvSpPr>
        <p:spPr>
          <a:xfrm>
            <a:off x="342900" y="4157663"/>
            <a:ext cx="28575" cy="857250"/>
          </a:xfrm>
          <a:prstGeom prst="rect">
            <a:avLst/>
          </a:prstGeom>
          <a:solidFill>
            <a:srgbClr val="B45309"/>
          </a:solidFill>
          <a:ln/>
        </p:spPr>
      </p:sp>
      <p:sp>
        <p:nvSpPr>
          <p:cNvPr id="15" name="Text 12"/>
          <p:cNvSpPr/>
          <p:nvPr/>
        </p:nvSpPr>
        <p:spPr>
          <a:xfrm>
            <a:off x="342900" y="4157663"/>
            <a:ext cx="4114800" cy="857250"/>
          </a:xfrm>
          <a:prstGeom prst="rect">
            <a:avLst/>
          </a:prstGeom>
          <a:noFill/>
          <a:ln/>
        </p:spPr>
        <p:txBody>
          <a:bodyPr wrap="square" lIns="102108" tIns="102108" rIns="102108" bIns="102108" rtlCol="0" anchor="ctr">
            <a:spAutoFit/>
          </a:bodyPr>
          <a:lstStyle/>
          <a:p>
            <a:pPr indent="0" marL="0">
              <a:buNone/>
            </a:pPr>
            <a:r>
              <a:rPr lang="en-US" sz="1046" i="1" dirty="0">
                <a:solidFill>
                  <a:srgbClr val="FFFFFF"/>
                </a:solidFill>
                <a:latin typeface="Noto Sans" pitchFamily="34" charset="0"/>
                <a:ea typeface="Noto Sans" pitchFamily="34" charset="-122"/>
                <a:cs typeface="Noto Sans" pitchFamily="34" charset="-120"/>
              </a:rPr>
              <a:t> "She'riyat - bu xayoliy til bo'lib, u ma'nolarni tasvirlash va ko'rsatish uchun xizmat qiladi. She'riyat insonning tasavvur qobiliyatiga tayanadi." </a:t>
            </a:r>
            <a:endParaRPr lang="en-US" sz="1046" dirty="0"/>
          </a:p>
        </p:txBody>
      </p:sp>
      <p:sp>
        <p:nvSpPr>
          <p:cNvPr id="16" name="Text 13"/>
          <p:cNvSpPr/>
          <p:nvPr/>
        </p:nvSpPr>
        <p:spPr>
          <a:xfrm>
            <a:off x="342900" y="5129213"/>
            <a:ext cx="411480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Al-Forobiyning adabiyot nazariyasi keyinchalik Ibn Sino va boshqa Sharq mutafakkirlari tomonidan rivojlantirildi. </a:t>
            </a:r>
            <a:endParaRPr lang="en-US" sz="1046" dirty="0"/>
          </a:p>
        </p:txBody>
      </p:sp>
      <p:pic>
        <p:nvPicPr>
          <p:cNvPr id="17" name="Image 1" descr="preencoded.png">    </p:cNvPr>
          <p:cNvPicPr>
            <a:picLocks noChangeAspect="1"/>
          </p:cNvPicPr>
          <p:nvPr/>
        </p:nvPicPr>
        <p:blipFill>
          <a:blip r:embed="rId2"/>
          <a:stretch>
            <a:fillRect/>
          </a:stretch>
        </p:blipFill>
        <p:spPr>
          <a:xfrm>
            <a:off x="5648055" y="1900238"/>
            <a:ext cx="2191290" cy="27432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9144000" cy="5769276"/>
          </a:xfrm>
          <a:prstGeom prst="rect">
            <a:avLst/>
          </a:prstGeom>
        </p:spPr>
      </p:pic>
      <p:sp>
        <p:nvSpPr>
          <p:cNvPr id="3" name="Text 0"/>
          <p:cNvSpPr/>
          <p:nvPr/>
        </p:nvSpPr>
        <p:spPr>
          <a:xfrm>
            <a:off x="342900" y="342900"/>
            <a:ext cx="8458200" cy="385763"/>
          </a:xfrm>
          <a:prstGeom prst="rect">
            <a:avLst/>
          </a:prstGeom>
          <a:noFill/>
          <a:ln/>
        </p:spPr>
        <p:txBody>
          <a:bodyPr wrap="none" lIns="0" tIns="0" rIns="0" bIns="0" rtlCol="0" anchor="ctr">
            <a:spAutoFit/>
          </a:bodyPr>
          <a:lstStyle/>
          <a:p>
            <a:pPr indent="0" marL="0">
              <a:buNone/>
            </a:pPr>
            <a:r>
              <a:rPr lang="en-US" sz="2025" b="1" dirty="0">
                <a:solidFill>
                  <a:srgbClr val="FEF3C7"/>
                </a:solidFill>
                <a:latin typeface="Noto Sans" pitchFamily="34" charset="0"/>
                <a:ea typeface="Noto Sans" pitchFamily="34" charset="-122"/>
                <a:cs typeface="Noto Sans" pitchFamily="34" charset="-120"/>
              </a:rPr>
              <a:t>Alisher Navoiy (1441-1501)</a:t>
            </a:r>
            <a:endParaRPr lang="en-US" sz="2025" dirty="0"/>
          </a:p>
        </p:txBody>
      </p:sp>
      <p:sp>
        <p:nvSpPr>
          <p:cNvPr id="4" name="Text 1"/>
          <p:cNvSpPr/>
          <p:nvPr/>
        </p:nvSpPr>
        <p:spPr>
          <a:xfrm>
            <a:off x="342900" y="957263"/>
            <a:ext cx="411480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Alisher Navoiy (Nizomiddin Mir Alisher) – buyuk o'zbek shoiri, mutafakkiri, davlat arbobi va tilshunos olim. U Chig'atoy turkiy adabiyotining eng buyuk vakili hisoblanadi. </a:t>
            </a:r>
            <a:endParaRPr lang="en-US" sz="1046" dirty="0"/>
          </a:p>
        </p:txBody>
      </p:sp>
      <p:sp>
        <p:nvSpPr>
          <p:cNvPr id="5" name="Shape 2"/>
          <p:cNvSpPr/>
          <p:nvPr/>
        </p:nvSpPr>
        <p:spPr>
          <a:xfrm>
            <a:off x="342900" y="1757363"/>
            <a:ext cx="4114800" cy="1137279"/>
          </a:xfrm>
          <a:prstGeom prst="rect">
            <a:avLst/>
          </a:prstGeom>
          <a:solidFill>
            <a:srgbClr val="FFFFFF">
              <a:alpha val="10000"/>
            </a:srgbClr>
          </a:solidFill>
          <a:ln/>
        </p:spPr>
      </p:sp>
      <p:sp>
        <p:nvSpPr>
          <p:cNvPr id="6" name="Shape 3"/>
          <p:cNvSpPr/>
          <p:nvPr/>
        </p:nvSpPr>
        <p:spPr>
          <a:xfrm>
            <a:off x="342900" y="1757363"/>
            <a:ext cx="28575" cy="1137279"/>
          </a:xfrm>
          <a:prstGeom prst="rect">
            <a:avLst/>
          </a:prstGeom>
          <a:solidFill>
            <a:srgbClr val="B45309"/>
          </a:solidFill>
          <a:ln/>
        </p:spPr>
      </p:sp>
      <p:sp>
        <p:nvSpPr>
          <p:cNvPr id="7" name="Text 4"/>
          <p:cNvSpPr/>
          <p:nvPr/>
        </p:nvSpPr>
        <p:spPr>
          <a:xfrm>
            <a:off x="428625" y="1843088"/>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Hayoti</a:t>
            </a:r>
            <a:endParaRPr lang="en-US" sz="1238" dirty="0"/>
          </a:p>
        </p:txBody>
      </p:sp>
      <p:sp>
        <p:nvSpPr>
          <p:cNvPr id="8" name="Text 5"/>
          <p:cNvSpPr/>
          <p:nvPr/>
        </p:nvSpPr>
        <p:spPr>
          <a:xfrm>
            <a:off x="428625" y="2123117"/>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1441-yil 9-fevralda Hirotda tug'ilgan. Husayn Boyqaro saroyida yuqori lavozimda xizmat qilgan. 1501-yil 3-yanvarda vafot etgan.</a:t>
            </a:r>
            <a:endParaRPr lang="en-US" sz="1046" dirty="0"/>
          </a:p>
        </p:txBody>
      </p:sp>
      <p:sp>
        <p:nvSpPr>
          <p:cNvPr id="9" name="Shape 6"/>
          <p:cNvSpPr/>
          <p:nvPr/>
        </p:nvSpPr>
        <p:spPr>
          <a:xfrm>
            <a:off x="342900" y="2980367"/>
            <a:ext cx="4114800" cy="1137279"/>
          </a:xfrm>
          <a:prstGeom prst="rect">
            <a:avLst/>
          </a:prstGeom>
          <a:solidFill>
            <a:srgbClr val="FFFFFF">
              <a:alpha val="10000"/>
            </a:srgbClr>
          </a:solidFill>
          <a:ln/>
        </p:spPr>
      </p:sp>
      <p:sp>
        <p:nvSpPr>
          <p:cNvPr id="10" name="Shape 7"/>
          <p:cNvSpPr/>
          <p:nvPr/>
        </p:nvSpPr>
        <p:spPr>
          <a:xfrm>
            <a:off x="342900" y="2980367"/>
            <a:ext cx="28575" cy="1137279"/>
          </a:xfrm>
          <a:prstGeom prst="rect">
            <a:avLst/>
          </a:prstGeom>
          <a:solidFill>
            <a:srgbClr val="B45309"/>
          </a:solidFill>
          <a:ln/>
        </p:spPr>
      </p:sp>
      <p:sp>
        <p:nvSpPr>
          <p:cNvPr id="11" name="Text 8"/>
          <p:cNvSpPr/>
          <p:nvPr/>
        </p:nvSpPr>
        <p:spPr>
          <a:xfrm>
            <a:off x="428625" y="3066092"/>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Adabiy merosi</a:t>
            </a:r>
            <a:endParaRPr lang="en-US" sz="1238" dirty="0"/>
          </a:p>
        </p:txBody>
      </p:sp>
      <p:sp>
        <p:nvSpPr>
          <p:cNvPr id="12" name="Text 9"/>
          <p:cNvSpPr/>
          <p:nvPr/>
        </p:nvSpPr>
        <p:spPr>
          <a:xfrm>
            <a:off x="428625" y="3346121"/>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30 dan ortiq asarlar yaratgan, jumladan "Xamsa", "Xazoyin ul-maoniy" (to'rt devon), "Lison ut-tayr", "Mahbub ul-qulub" va boshqalar.</a:t>
            </a:r>
            <a:endParaRPr lang="en-US" sz="1046" dirty="0"/>
          </a:p>
        </p:txBody>
      </p:sp>
      <p:sp>
        <p:nvSpPr>
          <p:cNvPr id="13" name="Shape 10"/>
          <p:cNvSpPr/>
          <p:nvPr/>
        </p:nvSpPr>
        <p:spPr>
          <a:xfrm>
            <a:off x="342900" y="4203371"/>
            <a:ext cx="4114800" cy="1137279"/>
          </a:xfrm>
          <a:prstGeom prst="rect">
            <a:avLst/>
          </a:prstGeom>
          <a:solidFill>
            <a:srgbClr val="FFFFFF">
              <a:alpha val="10000"/>
            </a:srgbClr>
          </a:solidFill>
          <a:ln/>
        </p:spPr>
      </p:sp>
      <p:sp>
        <p:nvSpPr>
          <p:cNvPr id="14" name="Shape 11"/>
          <p:cNvSpPr/>
          <p:nvPr/>
        </p:nvSpPr>
        <p:spPr>
          <a:xfrm>
            <a:off x="342900" y="4203371"/>
            <a:ext cx="28575" cy="1137279"/>
          </a:xfrm>
          <a:prstGeom prst="rect">
            <a:avLst/>
          </a:prstGeom>
          <a:solidFill>
            <a:srgbClr val="B45309"/>
          </a:solidFill>
          <a:ln/>
        </p:spPr>
      </p:sp>
      <p:sp>
        <p:nvSpPr>
          <p:cNvPr id="15" name="Text 12"/>
          <p:cNvSpPr/>
          <p:nvPr/>
        </p:nvSpPr>
        <p:spPr>
          <a:xfrm>
            <a:off x="428625" y="4289096"/>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Adabiyotshunoslikdagi o'rni</a:t>
            </a:r>
            <a:endParaRPr lang="en-US" sz="1238" dirty="0"/>
          </a:p>
        </p:txBody>
      </p:sp>
      <p:sp>
        <p:nvSpPr>
          <p:cNvPr id="16" name="Text 13"/>
          <p:cNvSpPr/>
          <p:nvPr/>
        </p:nvSpPr>
        <p:spPr>
          <a:xfrm>
            <a:off x="428625" y="4569126"/>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Turkiy tilda adabiyot yaratish imkoniyatlarini isbotlagan. "Muhokamat ul-lug'atayn" asarida turkiy tilning fors tilidan ustunligini asoslagan.</a:t>
            </a:r>
            <a:endParaRPr lang="en-US" sz="1046" dirty="0"/>
          </a:p>
        </p:txBody>
      </p:sp>
      <p:pic>
        <p:nvPicPr>
          <p:cNvPr id="17" name="Image 1" descr="preencoded.png">    </p:cNvPr>
          <p:cNvPicPr>
            <a:picLocks noChangeAspect="1"/>
          </p:cNvPicPr>
          <p:nvPr/>
        </p:nvPicPr>
        <p:blipFill>
          <a:blip r:embed="rId2"/>
          <a:stretch>
            <a:fillRect/>
          </a:stretch>
        </p:blipFill>
        <p:spPr>
          <a:xfrm>
            <a:off x="5697392" y="1820205"/>
            <a:ext cx="2092589" cy="27432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pic>
        <p:nvPicPr>
          <p:cNvPr id="2" name="Image 0" descr="preencoded.png">    </p:cNvPr>
          <p:cNvPicPr>
            <a:picLocks noChangeAspect="1"/>
          </p:cNvPicPr>
          <p:nvPr/>
        </p:nvPicPr>
        <p:blipFill>
          <a:blip r:embed="rId1"/>
          <a:stretch>
            <a:fillRect/>
          </a:stretch>
        </p:blipFill>
        <p:spPr>
          <a:xfrm>
            <a:off x="0" y="0"/>
            <a:ext cx="9144000" cy="6197901"/>
          </a:xfrm>
          <a:prstGeom prst="rect">
            <a:avLst/>
          </a:prstGeom>
        </p:spPr>
      </p:pic>
      <p:sp>
        <p:nvSpPr>
          <p:cNvPr id="3" name="Text 0"/>
          <p:cNvSpPr/>
          <p:nvPr/>
        </p:nvSpPr>
        <p:spPr>
          <a:xfrm>
            <a:off x="342900" y="342900"/>
            <a:ext cx="8458200" cy="385763"/>
          </a:xfrm>
          <a:prstGeom prst="rect">
            <a:avLst/>
          </a:prstGeom>
          <a:noFill/>
          <a:ln/>
        </p:spPr>
        <p:txBody>
          <a:bodyPr wrap="none" lIns="0" tIns="0" rIns="0" bIns="0" rtlCol="0" anchor="ctr">
            <a:spAutoFit/>
          </a:bodyPr>
          <a:lstStyle/>
          <a:p>
            <a:pPr indent="0" marL="0">
              <a:buNone/>
            </a:pPr>
            <a:r>
              <a:rPr lang="en-US" sz="2025" b="1" dirty="0">
                <a:solidFill>
                  <a:srgbClr val="FEF3C7"/>
                </a:solidFill>
                <a:latin typeface="Noto Sans" pitchFamily="34" charset="0"/>
                <a:ea typeface="Noto Sans" pitchFamily="34" charset="-122"/>
                <a:cs typeface="Noto Sans" pitchFamily="34" charset="-120"/>
              </a:rPr>
              <a:t>Alisher Navoiyning adabiy-nazariy qarashlari</a:t>
            </a:r>
            <a:endParaRPr lang="en-US" sz="2025" dirty="0"/>
          </a:p>
        </p:txBody>
      </p:sp>
      <p:sp>
        <p:nvSpPr>
          <p:cNvPr id="4" name="Text 1"/>
          <p:cNvSpPr/>
          <p:nvPr/>
        </p:nvSpPr>
        <p:spPr>
          <a:xfrm>
            <a:off x="342900" y="957263"/>
            <a:ext cx="411480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Alisher Navoiy adabiyot nazariyasi va turkiy til imkoniyatlarini asoslashga katta hissa qo'shgan: </a:t>
            </a:r>
            <a:endParaRPr lang="en-US" sz="1046" dirty="0"/>
          </a:p>
        </p:txBody>
      </p:sp>
      <p:sp>
        <p:nvSpPr>
          <p:cNvPr id="5" name="Shape 2"/>
          <p:cNvSpPr/>
          <p:nvPr/>
        </p:nvSpPr>
        <p:spPr>
          <a:xfrm>
            <a:off x="342900" y="1528763"/>
            <a:ext cx="4114800" cy="1108704"/>
          </a:xfrm>
          <a:prstGeom prst="rect">
            <a:avLst/>
          </a:prstGeom>
          <a:solidFill>
            <a:srgbClr val="FFFFFF">
              <a:alpha val="10000"/>
            </a:srgbClr>
          </a:solidFill>
          <a:ln/>
        </p:spPr>
      </p:sp>
      <p:sp>
        <p:nvSpPr>
          <p:cNvPr id="6" name="Shape 3"/>
          <p:cNvSpPr/>
          <p:nvPr/>
        </p:nvSpPr>
        <p:spPr>
          <a:xfrm>
            <a:off x="342900" y="1528763"/>
            <a:ext cx="28575" cy="1108704"/>
          </a:xfrm>
          <a:prstGeom prst="rect">
            <a:avLst/>
          </a:prstGeom>
          <a:solidFill>
            <a:srgbClr val="B45309"/>
          </a:solidFill>
          <a:ln/>
        </p:spPr>
      </p:sp>
      <p:sp>
        <p:nvSpPr>
          <p:cNvPr id="7" name="Text 4"/>
          <p:cNvSpPr/>
          <p:nvPr/>
        </p:nvSpPr>
        <p:spPr>
          <a:xfrm>
            <a:off x="428625" y="1614488"/>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Muhokamat ul-lug'atayn</a:t>
            </a:r>
            <a:endParaRPr lang="en-US" sz="1238" dirty="0"/>
          </a:p>
        </p:txBody>
      </p:sp>
      <p:sp>
        <p:nvSpPr>
          <p:cNvPr id="8" name="Text 5"/>
          <p:cNvSpPr/>
          <p:nvPr/>
        </p:nvSpPr>
        <p:spPr>
          <a:xfrm>
            <a:off x="428625" y="1865942"/>
            <a:ext cx="394335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Bu asarida turkiy tilning fors tilidan ustunligini ilmiy asoslagan. Turkiy til so'z boyligining aniqlik, ko'p ma'nolilik va egiluvchanligini ko'rsatgan.</a:t>
            </a:r>
            <a:endParaRPr lang="en-US" sz="1046" dirty="0"/>
          </a:p>
        </p:txBody>
      </p:sp>
      <p:sp>
        <p:nvSpPr>
          <p:cNvPr id="9" name="Shape 6"/>
          <p:cNvSpPr/>
          <p:nvPr/>
        </p:nvSpPr>
        <p:spPr>
          <a:xfrm>
            <a:off x="342900" y="2723192"/>
            <a:ext cx="4114800" cy="880104"/>
          </a:xfrm>
          <a:prstGeom prst="rect">
            <a:avLst/>
          </a:prstGeom>
          <a:solidFill>
            <a:srgbClr val="FFFFFF">
              <a:alpha val="10000"/>
            </a:srgbClr>
          </a:solidFill>
          <a:ln/>
        </p:spPr>
      </p:sp>
      <p:sp>
        <p:nvSpPr>
          <p:cNvPr id="10" name="Shape 7"/>
          <p:cNvSpPr/>
          <p:nvPr/>
        </p:nvSpPr>
        <p:spPr>
          <a:xfrm>
            <a:off x="342900" y="2723192"/>
            <a:ext cx="28575" cy="880104"/>
          </a:xfrm>
          <a:prstGeom prst="rect">
            <a:avLst/>
          </a:prstGeom>
          <a:solidFill>
            <a:srgbClr val="B45309"/>
          </a:solidFill>
          <a:ln/>
        </p:spPr>
      </p:sp>
      <p:sp>
        <p:nvSpPr>
          <p:cNvPr id="11" name="Text 8"/>
          <p:cNvSpPr/>
          <p:nvPr/>
        </p:nvSpPr>
        <p:spPr>
          <a:xfrm>
            <a:off x="428625" y="2808917"/>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Mezon ul-avzon</a:t>
            </a:r>
            <a:endParaRPr lang="en-US" sz="1238" dirty="0"/>
          </a:p>
        </p:txBody>
      </p:sp>
      <p:sp>
        <p:nvSpPr>
          <p:cNvPr id="12" name="Text 9"/>
          <p:cNvSpPr/>
          <p:nvPr/>
        </p:nvSpPr>
        <p:spPr>
          <a:xfrm>
            <a:off x="428625" y="3060371"/>
            <a:ext cx="394335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Aruz vaznlari haqidagi nazariy asar bo'lib, unda turkiy she'riyatda qo'llaniladigan 19 vaznni tahlil qilgan.</a:t>
            </a:r>
            <a:endParaRPr lang="en-US" sz="1046" dirty="0"/>
          </a:p>
        </p:txBody>
      </p:sp>
      <p:sp>
        <p:nvSpPr>
          <p:cNvPr id="13" name="Shape 10"/>
          <p:cNvSpPr/>
          <p:nvPr/>
        </p:nvSpPr>
        <p:spPr>
          <a:xfrm>
            <a:off x="342900" y="3689021"/>
            <a:ext cx="4114800" cy="880104"/>
          </a:xfrm>
          <a:prstGeom prst="rect">
            <a:avLst/>
          </a:prstGeom>
          <a:solidFill>
            <a:srgbClr val="FFFFFF">
              <a:alpha val="10000"/>
            </a:srgbClr>
          </a:solidFill>
          <a:ln/>
        </p:spPr>
      </p:sp>
      <p:sp>
        <p:nvSpPr>
          <p:cNvPr id="14" name="Shape 11"/>
          <p:cNvSpPr/>
          <p:nvPr/>
        </p:nvSpPr>
        <p:spPr>
          <a:xfrm>
            <a:off x="342900" y="3689021"/>
            <a:ext cx="28575" cy="880104"/>
          </a:xfrm>
          <a:prstGeom prst="rect">
            <a:avLst/>
          </a:prstGeom>
          <a:solidFill>
            <a:srgbClr val="B45309"/>
          </a:solidFill>
          <a:ln/>
        </p:spPr>
      </p:sp>
      <p:sp>
        <p:nvSpPr>
          <p:cNvPr id="15" name="Text 12"/>
          <p:cNvSpPr/>
          <p:nvPr/>
        </p:nvSpPr>
        <p:spPr>
          <a:xfrm>
            <a:off x="428625" y="3774746"/>
            <a:ext cx="3943350" cy="251454"/>
          </a:xfrm>
          <a:prstGeom prst="rect">
            <a:avLst/>
          </a:prstGeom>
          <a:noFill/>
          <a:ln/>
        </p:spPr>
        <p:txBody>
          <a:bodyPr wrap="none" lIns="0" tIns="0" rIns="0" bIns="0" rtlCol="0" anchor="ctr">
            <a:spAutoFit/>
          </a:bodyPr>
          <a:lstStyle/>
          <a:p>
            <a:pPr indent="0" marL="0">
              <a:buNone/>
            </a:pPr>
            <a:r>
              <a:rPr lang="en-US" sz="1238" b="1" dirty="0">
                <a:solidFill>
                  <a:srgbClr val="FEF3C7"/>
                </a:solidFill>
                <a:latin typeface="Noto Sans" pitchFamily="34" charset="0"/>
                <a:ea typeface="Noto Sans" pitchFamily="34" charset="-122"/>
                <a:cs typeface="Noto Sans" pitchFamily="34" charset="-120"/>
              </a:rPr>
              <a:t>Majolis un-nafois</a:t>
            </a:r>
            <a:endParaRPr lang="en-US" sz="1238" dirty="0"/>
          </a:p>
        </p:txBody>
      </p:sp>
      <p:sp>
        <p:nvSpPr>
          <p:cNvPr id="16" name="Text 13"/>
          <p:cNvSpPr/>
          <p:nvPr/>
        </p:nvSpPr>
        <p:spPr>
          <a:xfrm>
            <a:off x="428625" y="4026201"/>
            <a:ext cx="3943350" cy="4572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Adabiy tanqidiy asar bo'lib, unda 450 dan ortiq shoirlar haqida ma'lumot bergan va ularning ijodini baholagan.</a:t>
            </a:r>
            <a:endParaRPr lang="en-US" sz="1046" dirty="0"/>
          </a:p>
        </p:txBody>
      </p:sp>
      <p:sp>
        <p:nvSpPr>
          <p:cNvPr id="17" name="Text 14"/>
          <p:cNvSpPr/>
          <p:nvPr/>
        </p:nvSpPr>
        <p:spPr>
          <a:xfrm>
            <a:off x="342900" y="4654851"/>
            <a:ext cx="4114800" cy="457200"/>
          </a:xfrm>
          <a:prstGeom prst="rect">
            <a:avLst/>
          </a:prstGeom>
          <a:noFill/>
          <a:ln/>
        </p:spPr>
        <p:txBody>
          <a:bodyPr wrap="square" lIns="0" tIns="0" rIns="0" bIns="0" rtlCol="0" anchor="ctr">
            <a:spAutoFit/>
          </a:bodyPr>
          <a:lstStyle/>
          <a:p>
            <a:pPr indent="0" marL="0">
              <a:buNone/>
            </a:pPr>
            <a:r>
              <a:rPr lang="en-US" sz="1046" i="1" dirty="0">
                <a:solidFill>
                  <a:srgbClr val="FFFFFF"/>
                </a:solidFill>
                <a:latin typeface="Noto Sans" pitchFamily="34" charset="0"/>
                <a:ea typeface="Noto Sans" pitchFamily="34" charset="-122"/>
                <a:cs typeface="Noto Sans" pitchFamily="34" charset="-120"/>
              </a:rPr>
              <a:t> "So'z gavharing qadrini aql javhari bilur, nechukkim, dur bahosini sarraf." </a:t>
            </a:r>
            <a:endParaRPr lang="en-US" sz="1046" dirty="0"/>
          </a:p>
        </p:txBody>
      </p:sp>
      <p:sp>
        <p:nvSpPr>
          <p:cNvPr id="18" name="Text 15"/>
          <p:cNvSpPr/>
          <p:nvPr/>
        </p:nvSpPr>
        <p:spPr>
          <a:xfrm>
            <a:off x="342900" y="5169201"/>
            <a:ext cx="4114800" cy="685800"/>
          </a:xfrm>
          <a:prstGeom prst="rect">
            <a:avLst/>
          </a:prstGeom>
          <a:noFill/>
          <a:ln/>
        </p:spPr>
        <p:txBody>
          <a:bodyPr wrap="square" lIns="0" tIns="0" rIns="0" bIns="0" rtlCol="0" anchor="ctr">
            <a:spAutoFit/>
          </a:bodyPr>
          <a:lstStyle/>
          <a:p>
            <a:pPr indent="0" marL="0">
              <a:buNone/>
            </a:pPr>
            <a:r>
              <a:rPr lang="en-US" sz="1046" dirty="0">
                <a:solidFill>
                  <a:srgbClr val="FFFFFF"/>
                </a:solidFill>
                <a:latin typeface="Noto Sans" pitchFamily="34" charset="0"/>
                <a:ea typeface="Noto Sans" pitchFamily="34" charset="-122"/>
                <a:cs typeface="Noto Sans" pitchFamily="34" charset="-120"/>
              </a:rPr>
              <a:t> Navoiy turkiy adabiyotning nazariy asoslarini yaratib, uni yangi bosqichga ko'tardi va turkiy adabiy tilning imkoniyatlarini amalda isbotladi. </a:t>
            </a:r>
            <a:endParaRPr lang="en-US" sz="1046" dirty="0"/>
          </a:p>
        </p:txBody>
      </p:sp>
      <p:pic>
        <p:nvPicPr>
          <p:cNvPr id="19" name="Image 1" descr="preencoded.png">    </p:cNvPr>
          <p:cNvPicPr>
            <a:picLocks noChangeAspect="1"/>
          </p:cNvPicPr>
          <p:nvPr/>
        </p:nvPicPr>
        <p:blipFill>
          <a:blip r:embed="rId2"/>
          <a:stretch>
            <a:fillRect/>
          </a:stretch>
        </p:blipFill>
        <p:spPr>
          <a:xfrm>
            <a:off x="5846043" y="2034518"/>
            <a:ext cx="1795286" cy="27432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PptxGenJS</cp:lastModifiedBy>
  <cp:revision>1</cp:revision>
  <dcterms:created xsi:type="dcterms:W3CDTF">2025-10-09T13:32:54Z</dcterms:created>
  <dcterms:modified xsi:type="dcterms:W3CDTF">2025-10-09T13:32:54Z</dcterms:modified>
</cp:coreProperties>
</file>