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4630400" cy="8229600"/>
  <p:notesSz cx="8229600" cy="14630400"/>
  <p:embeddedFontLst>
    <p:embeddedFont>
      <p:font typeface="Mona Sans Semi Bold"/>
      <p:regular r:id="rId17"/>
    </p:embeddedFont>
    <p:embeddedFont>
      <p:font typeface="Mona Sans Semi Bold"/>
      <p:regular r:id="rId18"/>
    </p:embeddedFont>
    <p:embeddedFont>
      <p:font typeface="Mona Sans Semi Bold"/>
      <p:regular r:id="rId19"/>
    </p:embeddedFont>
    <p:embeddedFont>
      <p:font typeface="Mona Sans Semi Bold"/>
      <p:regular r:id="rId20"/>
    </p:embeddedFont>
    <p:embeddedFont>
      <p:font typeface="Funnel Sans"/>
      <p:regular r:id="rId21"/>
    </p:embeddedFont>
    <p:embeddedFont>
      <p:font typeface="Funnel Sans"/>
      <p:regular r:id="rId22"/>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font" Target="fonts/font1.fntdata"/><Relationship Id="rId18" Type="http://schemas.openxmlformats.org/officeDocument/2006/relationships/font" Target="fonts/font2.fntdata"/><Relationship Id="rId19" Type="http://schemas.openxmlformats.org/officeDocument/2006/relationships/font" Target="fonts/font3.fntdata"/><Relationship Id="rId20" Type="http://schemas.openxmlformats.org/officeDocument/2006/relationships/font" Target="fonts/font4.fntdata"/><Relationship Id="rId21" Type="http://schemas.openxmlformats.org/officeDocument/2006/relationships/font" Target="fonts/font5.fntdata"/><Relationship Id="rId22" Type="http://schemas.openxmlformats.org/officeDocument/2006/relationships/font" Target="fonts/font6.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10-1.png"/><Relationship Id="rId2" Type="http://schemas.openxmlformats.org/officeDocument/2006/relationships/image" Target="../media/image-1010-2.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11-1.png"/><Relationship Id="rId2" Type="http://schemas.openxmlformats.org/officeDocument/2006/relationships/image" Target="../media/image-1011-2.png"/><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pn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3-1.png"/><Relationship Id="rId2" Type="http://schemas.openxmlformats.org/officeDocument/2006/relationships/image" Target="../media/image-1003-2.png"/><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4-1.png"/><Relationship Id="rId2" Type="http://schemas.openxmlformats.org/officeDocument/2006/relationships/image" Target="../media/image-1004-2.png"/><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5-1.png"/><Relationship Id="rId2" Type="http://schemas.openxmlformats.org/officeDocument/2006/relationships/image" Target="../media/image-1005-2.png"/><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6-1.png"/><Relationship Id="rId2" Type="http://schemas.openxmlformats.org/officeDocument/2006/relationships/image" Target="../media/image-1006-2.png"/><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7-1.png"/><Relationship Id="rId2" Type="http://schemas.openxmlformats.org/officeDocument/2006/relationships/image" Target="../media/image-1007-2.png"/><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8-1.png"/><Relationship Id="rId2" Type="http://schemas.openxmlformats.org/officeDocument/2006/relationships/image" Target="../media/image-1008-2.png"/><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9-1.png"/><Relationship Id="rId2" Type="http://schemas.openxmlformats.org/officeDocument/2006/relationships/image" Target="../media/image-1009-2.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81616">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81616">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81616">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81616">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81616">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81616">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81616">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81616">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81616">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81616">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slideLayout" Target="../slideLayouts/slideLayout11.xml"/><Relationship Id="rId8"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slideLayout" Target="../slideLayouts/slideLayout3.xml"/><Relationship Id="rId10"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6.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slideLayout" Target="../slideLayouts/slideLayout8.xml"/><Relationship Id="rId8"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9.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0.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81616">
              <a:alpha val="80000"/>
            </a:srgbClr>
          </a:solidFill>
          <a:ln/>
        </p:spPr>
      </p:sp>
      <p:sp>
        <p:nvSpPr>
          <p:cNvPr id="4" name="Shape 1"/>
          <p:cNvSpPr/>
          <p:nvPr/>
        </p:nvSpPr>
        <p:spPr>
          <a:xfrm>
            <a:off x="0" y="0"/>
            <a:ext cx="14630400" cy="8229600"/>
          </a:xfrm>
          <a:prstGeom prst="rect">
            <a:avLst/>
          </a:prstGeom>
          <a:solidFill>
            <a:srgbClr val="DFDFE0"/>
          </a:solidFill>
          <a:ln/>
        </p:spPr>
      </p:sp>
      <p:pic>
        <p:nvPicPr>
          <p:cNvPr id="5" name="Image 1" descr="preencoded.png">    </p:cNvPr>
          <p:cNvPicPr>
            <a:picLocks noChangeAspect="1"/>
          </p:cNvPicPr>
          <p:nvPr/>
        </p:nvPicPr>
        <p:blipFill>
          <a:blip r:embed="rId2"/>
          <a:stretch>
            <a:fillRect/>
          </a:stretch>
        </p:blipFill>
        <p:spPr>
          <a:xfrm>
            <a:off x="0" y="0"/>
            <a:ext cx="14630400" cy="8229600"/>
          </a:xfrm>
          <a:prstGeom prst="rect">
            <a:avLst/>
          </a:prstGeom>
        </p:spPr>
      </p:pic>
      <p:sp>
        <p:nvSpPr>
          <p:cNvPr id="6" name="Text 2"/>
          <p:cNvSpPr/>
          <p:nvPr/>
        </p:nvSpPr>
        <p:spPr>
          <a:xfrm>
            <a:off x="864037" y="1982272"/>
            <a:ext cx="12902327" cy="2314575"/>
          </a:xfrm>
          <a:prstGeom prst="rect">
            <a:avLst/>
          </a:prstGeom>
          <a:noFill/>
          <a:ln/>
        </p:spPr>
        <p:txBody>
          <a:bodyPr wrap="square" lIns="0" tIns="0" rIns="0" bIns="0" rtlCol="0" anchor="t"/>
          <a:lstStyle/>
          <a:p>
            <a:pPr algn="l" indent="0" marL="0">
              <a:lnSpc>
                <a:spcPts val="6050"/>
              </a:lnSpc>
              <a:buNone/>
            </a:pPr>
            <a:r>
              <a:rPr lang="en-US" sz="4850" dirty="0">
                <a:solidFill>
                  <a:srgbClr val="DDDDDD"/>
                </a:solidFill>
                <a:latin typeface="Mona Sans Semi Bold" pitchFamily="34" charset="0"/>
                <a:ea typeface="Mona Sans Semi Bold" pitchFamily="34" charset="-122"/>
                <a:cs typeface="Mona Sans Semi Bold" pitchFamily="34" charset="-120"/>
              </a:rPr>
              <a:t>Movarounnahrda Shayboniylar Hukmronligining O'rnatilishi: Tarixiy Sarguzasht</a:t>
            </a:r>
            <a:endParaRPr lang="en-US" sz="4850" dirty="0"/>
          </a:p>
        </p:txBody>
      </p:sp>
      <p:sp>
        <p:nvSpPr>
          <p:cNvPr id="7" name="Text 3"/>
          <p:cNvSpPr/>
          <p:nvPr/>
        </p:nvSpPr>
        <p:spPr>
          <a:xfrm>
            <a:off x="864037" y="4667131"/>
            <a:ext cx="12902327" cy="1580198"/>
          </a:xfrm>
          <a:prstGeom prst="rect">
            <a:avLst/>
          </a:prstGeom>
          <a:noFill/>
          <a:ln/>
        </p:spPr>
        <p:txBody>
          <a:bodyPr wrap="square" lIns="0" tIns="0" rIns="0" bIns="0" rtlCol="0" anchor="t"/>
          <a:lstStyle/>
          <a:p>
            <a:pPr algn="l" indent="0" marL="0">
              <a:lnSpc>
                <a:spcPts val="3100"/>
              </a:lnSpc>
              <a:buNone/>
            </a:pPr>
            <a:r>
              <a:rPr lang="en-US" sz="1900" dirty="0">
                <a:solidFill>
                  <a:srgbClr val="8F8F8F"/>
                </a:solidFill>
                <a:latin typeface="Funnel Sans" pitchFamily="34" charset="0"/>
                <a:ea typeface="Funnel Sans" pitchFamily="34" charset="-122"/>
                <a:cs typeface="Funnel Sans" pitchFamily="34" charset="-120"/>
              </a:rPr>
              <a:t>Movarounnahr tarixida Shayboniylar davri — bu yangi siyosiy va madaniy davrning boshlanishi. XV asr oxirida Dashti Qipchoq dashtlaridan kelgan o'zbek xonlari Movarounnahrning nufuzli shaharlarini zabt etish orqali o'z hukmronligini o'rnatdi. Bu tarixiy hodisa faqatgina harbiy yutuq emas, balki madaniyatlar uchrashuvi va yangi davlat tuzilmasi shakllanishining boshlanishi edi.</a:t>
            </a:r>
            <a:endParaRPr lang="en-US" sz="1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1419820" y="800457"/>
            <a:ext cx="11790759" cy="1292543"/>
          </a:xfrm>
          <a:prstGeom prst="rect">
            <a:avLst/>
          </a:prstGeom>
          <a:noFill/>
          <a:ln/>
        </p:spPr>
        <p:txBody>
          <a:bodyPr wrap="square" lIns="0" tIns="0" rIns="0" bIns="0" rtlCol="0" anchor="t"/>
          <a:lstStyle/>
          <a:p>
            <a:pPr algn="l" indent="0" marL="0">
              <a:lnSpc>
                <a:spcPts val="5050"/>
              </a:lnSpc>
              <a:buNone/>
            </a:pPr>
            <a:r>
              <a:rPr lang="en-US" sz="4050" dirty="0">
                <a:solidFill>
                  <a:srgbClr val="DDDDDD"/>
                </a:solidFill>
                <a:latin typeface="Mona Sans Semi Bold" pitchFamily="34" charset="0"/>
                <a:ea typeface="Mona Sans Semi Bold" pitchFamily="34" charset="-122"/>
                <a:cs typeface="Mona Sans Semi Bold" pitchFamily="34" charset="-120"/>
              </a:rPr>
              <a:t>Xulosa: O'zbek Davlatchiligi Tarixida Muqim Sahifa</a:t>
            </a:r>
            <a:endParaRPr lang="en-US" sz="4050" dirty="0"/>
          </a:p>
        </p:txBody>
      </p:sp>
      <p:sp>
        <p:nvSpPr>
          <p:cNvPr id="3" name="Shape 1"/>
          <p:cNvSpPr/>
          <p:nvPr/>
        </p:nvSpPr>
        <p:spPr>
          <a:xfrm>
            <a:off x="1419820" y="2439591"/>
            <a:ext cx="3814763" cy="3796903"/>
          </a:xfrm>
          <a:prstGeom prst="roundRect">
            <a:avLst>
              <a:gd name="adj" fmla="val 2288"/>
            </a:avLst>
          </a:prstGeom>
          <a:solidFill>
            <a:srgbClr val="404040"/>
          </a:solidFill>
          <a:ln w="7620">
            <a:solidFill>
              <a:srgbClr val="595959"/>
            </a:solidFill>
            <a:prstDash val="solid"/>
          </a:ln>
        </p:spPr>
      </p:sp>
      <p:sp>
        <p:nvSpPr>
          <p:cNvPr id="4" name="Shape 2"/>
          <p:cNvSpPr/>
          <p:nvPr/>
        </p:nvSpPr>
        <p:spPr>
          <a:xfrm>
            <a:off x="1634252" y="2654022"/>
            <a:ext cx="620554" cy="620554"/>
          </a:xfrm>
          <a:prstGeom prst="roundRect">
            <a:avLst>
              <a:gd name="adj" fmla="val 14733747"/>
            </a:avLst>
          </a:prstGeom>
          <a:solidFill>
            <a:srgbClr val="FFFFFF"/>
          </a:solidFill>
          <a:ln/>
        </p:spPr>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04868" y="2824639"/>
            <a:ext cx="279202" cy="279202"/>
          </a:xfrm>
          <a:prstGeom prst="rect">
            <a:avLst/>
          </a:prstGeom>
        </p:spPr>
      </p:pic>
      <p:sp>
        <p:nvSpPr>
          <p:cNvPr id="6" name="Text 3"/>
          <p:cNvSpPr/>
          <p:nvPr/>
        </p:nvSpPr>
        <p:spPr>
          <a:xfrm>
            <a:off x="1634252" y="3447812"/>
            <a:ext cx="3385899" cy="646509"/>
          </a:xfrm>
          <a:prstGeom prst="rect">
            <a:avLst/>
          </a:prstGeom>
          <a:noFill/>
          <a:ln/>
        </p:spPr>
        <p:txBody>
          <a:bodyPr wrap="square" lIns="0" tIns="0" rIns="0" bIns="0" rtlCol="0" anchor="t"/>
          <a:lstStyle/>
          <a:p>
            <a:pPr algn="l" indent="0" marL="0">
              <a:lnSpc>
                <a:spcPts val="2500"/>
              </a:lnSpc>
              <a:buNone/>
            </a:pPr>
            <a:r>
              <a:rPr lang="en-US" sz="2000" dirty="0">
                <a:solidFill>
                  <a:srgbClr val="FFFFFF"/>
                </a:solidFill>
                <a:latin typeface="Mona Sans Semi Bold" pitchFamily="34" charset="0"/>
                <a:ea typeface="Mona Sans Semi Bold" pitchFamily="34" charset="-122"/>
                <a:cs typeface="Mona Sans Semi Bold" pitchFamily="34" charset="-120"/>
              </a:rPr>
              <a:t>O'zbek Xonliklarining Shakllanishi</a:t>
            </a:r>
            <a:endParaRPr lang="en-US" sz="2000" dirty="0"/>
          </a:p>
        </p:txBody>
      </p:sp>
      <p:sp>
        <p:nvSpPr>
          <p:cNvPr id="7" name="Text 4"/>
          <p:cNvSpPr/>
          <p:nvPr/>
        </p:nvSpPr>
        <p:spPr>
          <a:xfrm>
            <a:off x="1634252" y="4198263"/>
            <a:ext cx="3385899" cy="1823799"/>
          </a:xfrm>
          <a:prstGeom prst="rect">
            <a:avLst/>
          </a:prstGeom>
          <a:noFill/>
          <a:ln/>
        </p:spPr>
        <p:txBody>
          <a:bodyPr wrap="square" lIns="0" tIns="0" rIns="0" bIns="0" rtlCol="0" anchor="t"/>
          <a:lstStyle/>
          <a:p>
            <a:pPr algn="l" indent="0" marL="0">
              <a:lnSpc>
                <a:spcPts val="2350"/>
              </a:lnSpc>
              <a:buNone/>
            </a:pPr>
            <a:r>
              <a:rPr lang="en-US" sz="1600" dirty="0">
                <a:solidFill>
                  <a:srgbClr val="FFFFFF"/>
                </a:solidFill>
                <a:latin typeface="Funnel Sans" pitchFamily="34" charset="0"/>
                <a:ea typeface="Funnel Sans" pitchFamily="34" charset="-122"/>
                <a:cs typeface="Funnel Sans" pitchFamily="34" charset="-120"/>
              </a:rPr>
              <a:t>Shayboniylar davri — o'zbek xonliklari tarixida hal qiluvchi bosqich bo'ldi. Ular Dashti Qipchoqdan Movarounnahr chegaralarigacha bo'lgan keng hududlarda davlat qurishdi.</a:t>
            </a:r>
            <a:endParaRPr lang="en-US" sz="1600" dirty="0"/>
          </a:p>
        </p:txBody>
      </p:sp>
      <p:sp>
        <p:nvSpPr>
          <p:cNvPr id="8" name="Shape 5"/>
          <p:cNvSpPr/>
          <p:nvPr/>
        </p:nvSpPr>
        <p:spPr>
          <a:xfrm>
            <a:off x="5407819" y="2439591"/>
            <a:ext cx="3814763" cy="3796903"/>
          </a:xfrm>
          <a:prstGeom prst="roundRect">
            <a:avLst>
              <a:gd name="adj" fmla="val 2288"/>
            </a:avLst>
          </a:prstGeom>
          <a:solidFill>
            <a:srgbClr val="404040"/>
          </a:solidFill>
          <a:ln w="7620">
            <a:solidFill>
              <a:srgbClr val="595959"/>
            </a:solidFill>
            <a:prstDash val="solid"/>
          </a:ln>
        </p:spPr>
      </p:sp>
      <p:sp>
        <p:nvSpPr>
          <p:cNvPr id="9" name="Shape 6"/>
          <p:cNvSpPr/>
          <p:nvPr/>
        </p:nvSpPr>
        <p:spPr>
          <a:xfrm>
            <a:off x="5622250" y="2654022"/>
            <a:ext cx="620554" cy="620554"/>
          </a:xfrm>
          <a:prstGeom prst="roundRect">
            <a:avLst>
              <a:gd name="adj" fmla="val 14733747"/>
            </a:avLst>
          </a:prstGeom>
          <a:solidFill>
            <a:srgbClr val="FFFFFF"/>
          </a:solidFill>
          <a:ln/>
        </p:spPr>
      </p:sp>
      <p:pic>
        <p:nvPicPr>
          <p:cNvPr id="10"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92867" y="2824639"/>
            <a:ext cx="279202" cy="279202"/>
          </a:xfrm>
          <a:prstGeom prst="rect">
            <a:avLst/>
          </a:prstGeom>
        </p:spPr>
      </p:pic>
      <p:sp>
        <p:nvSpPr>
          <p:cNvPr id="11" name="Text 7"/>
          <p:cNvSpPr/>
          <p:nvPr/>
        </p:nvSpPr>
        <p:spPr>
          <a:xfrm>
            <a:off x="5622250" y="3447812"/>
            <a:ext cx="2585680" cy="323255"/>
          </a:xfrm>
          <a:prstGeom prst="rect">
            <a:avLst/>
          </a:prstGeom>
          <a:noFill/>
          <a:ln/>
        </p:spPr>
        <p:txBody>
          <a:bodyPr wrap="none" lIns="0" tIns="0" rIns="0" bIns="0" rtlCol="0" anchor="t"/>
          <a:lstStyle/>
          <a:p>
            <a:pPr algn="l" indent="0" marL="0">
              <a:lnSpc>
                <a:spcPts val="2500"/>
              </a:lnSpc>
              <a:buNone/>
            </a:pPr>
            <a:r>
              <a:rPr lang="en-US" sz="2000" dirty="0">
                <a:solidFill>
                  <a:srgbClr val="FFFFFF"/>
                </a:solidFill>
                <a:latin typeface="Mona Sans Semi Bold" pitchFamily="34" charset="0"/>
                <a:ea typeface="Mona Sans Semi Bold" pitchFamily="34" charset="-122"/>
                <a:cs typeface="Mona Sans Semi Bold" pitchFamily="34" charset="-120"/>
              </a:rPr>
              <a:t>Madaniy Meros</a:t>
            </a:r>
            <a:endParaRPr lang="en-US" sz="2000" dirty="0"/>
          </a:p>
        </p:txBody>
      </p:sp>
      <p:sp>
        <p:nvSpPr>
          <p:cNvPr id="12" name="Text 8"/>
          <p:cNvSpPr/>
          <p:nvPr/>
        </p:nvSpPr>
        <p:spPr>
          <a:xfrm>
            <a:off x="5622250" y="3875008"/>
            <a:ext cx="3385899" cy="1519833"/>
          </a:xfrm>
          <a:prstGeom prst="rect">
            <a:avLst/>
          </a:prstGeom>
          <a:noFill/>
          <a:ln/>
        </p:spPr>
        <p:txBody>
          <a:bodyPr wrap="square" lIns="0" tIns="0" rIns="0" bIns="0" rtlCol="0" anchor="t"/>
          <a:lstStyle/>
          <a:p>
            <a:pPr algn="l" indent="0" marL="0">
              <a:lnSpc>
                <a:spcPts val="2350"/>
              </a:lnSpc>
              <a:buNone/>
            </a:pPr>
            <a:r>
              <a:rPr lang="en-US" sz="1600" dirty="0">
                <a:solidFill>
                  <a:srgbClr val="FFFFFF"/>
                </a:solidFill>
                <a:latin typeface="Funnel Sans" pitchFamily="34" charset="0"/>
                <a:ea typeface="Funnel Sans" pitchFamily="34" charset="-122"/>
                <a:cs typeface="Funnel Sans" pitchFamily="34" charset="-120"/>
              </a:rPr>
              <a:t>Movarounnahrning siyosiy va madaniy hayotiga Shayboniylar muhim hissa qo'shdilar. Ularning davrida ilm-fan, adabiyot va me'morchilik rivojlandi.</a:t>
            </a:r>
            <a:endParaRPr lang="en-US" sz="1600" dirty="0"/>
          </a:p>
        </p:txBody>
      </p:sp>
      <p:sp>
        <p:nvSpPr>
          <p:cNvPr id="13" name="Shape 9"/>
          <p:cNvSpPr/>
          <p:nvPr/>
        </p:nvSpPr>
        <p:spPr>
          <a:xfrm>
            <a:off x="9395817" y="2439591"/>
            <a:ext cx="3814763" cy="3796903"/>
          </a:xfrm>
          <a:prstGeom prst="roundRect">
            <a:avLst>
              <a:gd name="adj" fmla="val 2288"/>
            </a:avLst>
          </a:prstGeom>
          <a:solidFill>
            <a:srgbClr val="404040"/>
          </a:solidFill>
          <a:ln w="7620">
            <a:solidFill>
              <a:srgbClr val="595959"/>
            </a:solidFill>
            <a:prstDash val="solid"/>
          </a:ln>
        </p:spPr>
      </p:sp>
      <p:sp>
        <p:nvSpPr>
          <p:cNvPr id="14" name="Shape 10"/>
          <p:cNvSpPr/>
          <p:nvPr/>
        </p:nvSpPr>
        <p:spPr>
          <a:xfrm>
            <a:off x="9610249" y="2654022"/>
            <a:ext cx="620554" cy="620554"/>
          </a:xfrm>
          <a:prstGeom prst="roundRect">
            <a:avLst>
              <a:gd name="adj" fmla="val 14733747"/>
            </a:avLst>
          </a:prstGeom>
          <a:solidFill>
            <a:srgbClr val="FFFFFF"/>
          </a:solidFill>
          <a:ln/>
        </p:spPr>
      </p:sp>
      <p:pic>
        <p:nvPicPr>
          <p:cNvPr id="15"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80865" y="2824639"/>
            <a:ext cx="279202" cy="279202"/>
          </a:xfrm>
          <a:prstGeom prst="rect">
            <a:avLst/>
          </a:prstGeom>
        </p:spPr>
      </p:pic>
      <p:sp>
        <p:nvSpPr>
          <p:cNvPr id="16" name="Text 11"/>
          <p:cNvSpPr/>
          <p:nvPr/>
        </p:nvSpPr>
        <p:spPr>
          <a:xfrm>
            <a:off x="9610249" y="3447812"/>
            <a:ext cx="3385899" cy="646509"/>
          </a:xfrm>
          <a:prstGeom prst="rect">
            <a:avLst/>
          </a:prstGeom>
          <a:noFill/>
          <a:ln/>
        </p:spPr>
        <p:txBody>
          <a:bodyPr wrap="square" lIns="0" tIns="0" rIns="0" bIns="0" rtlCol="0" anchor="t"/>
          <a:lstStyle/>
          <a:p>
            <a:pPr algn="l" indent="0" marL="0">
              <a:lnSpc>
                <a:spcPts val="2500"/>
              </a:lnSpc>
              <a:buNone/>
            </a:pPr>
            <a:r>
              <a:rPr lang="en-US" sz="2000" dirty="0">
                <a:solidFill>
                  <a:srgbClr val="FFFFFF"/>
                </a:solidFill>
                <a:latin typeface="Mona Sans Semi Bold" pitchFamily="34" charset="0"/>
                <a:ea typeface="Mona Sans Semi Bold" pitchFamily="34" charset="-122"/>
                <a:cs typeface="Mona Sans Semi Bold" pitchFamily="34" charset="-120"/>
              </a:rPr>
              <a:t>Tarixiy O'rganish Ahamiyati</a:t>
            </a:r>
            <a:endParaRPr lang="en-US" sz="2000" dirty="0"/>
          </a:p>
        </p:txBody>
      </p:sp>
      <p:sp>
        <p:nvSpPr>
          <p:cNvPr id="17" name="Text 12"/>
          <p:cNvSpPr/>
          <p:nvPr/>
        </p:nvSpPr>
        <p:spPr>
          <a:xfrm>
            <a:off x="9610249" y="4198263"/>
            <a:ext cx="3385899" cy="1519833"/>
          </a:xfrm>
          <a:prstGeom prst="rect">
            <a:avLst/>
          </a:prstGeom>
          <a:noFill/>
          <a:ln/>
        </p:spPr>
        <p:txBody>
          <a:bodyPr wrap="square" lIns="0" tIns="0" rIns="0" bIns="0" rtlCol="0" anchor="t"/>
          <a:lstStyle/>
          <a:p>
            <a:pPr algn="l" indent="0" marL="0">
              <a:lnSpc>
                <a:spcPts val="2350"/>
              </a:lnSpc>
              <a:buNone/>
            </a:pPr>
            <a:r>
              <a:rPr lang="en-US" sz="1600" dirty="0">
                <a:solidFill>
                  <a:srgbClr val="FFFFFF"/>
                </a:solidFill>
                <a:latin typeface="Funnel Sans" pitchFamily="34" charset="0"/>
                <a:ea typeface="Funnel Sans" pitchFamily="34" charset="-122"/>
                <a:cs typeface="Funnel Sans" pitchFamily="34" charset="-120"/>
              </a:rPr>
              <a:t>Shayboniylar davrini o'rganish Movarounnahr tarixini tushunish uchun muhim. Bu davr — o'zbek davlatchiligi va madaniyatining shakllanish bosqichini anglatadi.</a:t>
            </a:r>
            <a:endParaRPr lang="en-US" sz="1600" dirty="0"/>
          </a:p>
        </p:txBody>
      </p:sp>
      <p:sp>
        <p:nvSpPr>
          <p:cNvPr id="18" name="Text 13"/>
          <p:cNvSpPr/>
          <p:nvPr/>
        </p:nvSpPr>
        <p:spPr>
          <a:xfrm>
            <a:off x="1730097" y="6626304"/>
            <a:ext cx="11480483" cy="607933"/>
          </a:xfrm>
          <a:prstGeom prst="rect">
            <a:avLst/>
          </a:prstGeom>
          <a:noFill/>
          <a:ln/>
        </p:spPr>
        <p:txBody>
          <a:bodyPr wrap="square" lIns="0" tIns="0" rIns="0" bIns="0" rtlCol="0" anchor="t"/>
          <a:lstStyle/>
          <a:p>
            <a:pPr algn="l" indent="0" marL="0">
              <a:lnSpc>
                <a:spcPts val="2350"/>
              </a:lnSpc>
              <a:buNone/>
            </a:pPr>
            <a:r>
              <a:rPr lang="en-US" sz="1600" b="1" dirty="0">
                <a:solidFill>
                  <a:srgbClr val="8F8F8F"/>
                </a:solidFill>
                <a:latin typeface="Funnel Sans" pitchFamily="34" charset="0"/>
                <a:ea typeface="Funnel Sans" pitchFamily="34" charset="-122"/>
                <a:cs typeface="Funnel Sans" pitchFamily="34" charset="-120"/>
              </a:rPr>
              <a:t>Shayboniylar — Movarounnahr tarixida yangi davrni ochgan o'zbek xonliklari. Ularning merosi nafaqat zabt etilgan hududlar, balki yangi davlat tizimi va madaniy an'analari ham bo'ldi.</a:t>
            </a:r>
            <a:endParaRPr lang="en-US" sz="1600" dirty="0"/>
          </a:p>
        </p:txBody>
      </p:sp>
      <p:sp>
        <p:nvSpPr>
          <p:cNvPr id="19" name="Shape 14"/>
          <p:cNvSpPr/>
          <p:nvPr/>
        </p:nvSpPr>
        <p:spPr>
          <a:xfrm>
            <a:off x="1419820" y="6431399"/>
            <a:ext cx="22860" cy="997744"/>
          </a:xfrm>
          <a:prstGeom prst="rect">
            <a:avLst/>
          </a:prstGeom>
          <a:solidFill>
            <a:srgbClr val="FFFFFF"/>
          </a:solidFill>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595360" y="0"/>
            <a:ext cx="6035040" cy="8229600"/>
          </a:xfrm>
          <a:prstGeom prst="rect">
            <a:avLst/>
          </a:prstGeom>
        </p:spPr>
      </p:pic>
      <p:sp>
        <p:nvSpPr>
          <p:cNvPr id="3" name="Shape 0"/>
          <p:cNvSpPr/>
          <p:nvPr/>
        </p:nvSpPr>
        <p:spPr>
          <a:xfrm>
            <a:off x="8595360" y="0"/>
            <a:ext cx="6035040" cy="8229600"/>
          </a:xfrm>
          <a:prstGeom prst="rect">
            <a:avLst/>
          </a:prstGeom>
          <a:solidFill>
            <a:srgbClr val="DFDFE0"/>
          </a:solidFill>
          <a:ln/>
        </p:spPr>
      </p:sp>
      <p:pic>
        <p:nvPicPr>
          <p:cNvPr id="4" name="Image 1" descr="preencoded.png">    </p:cNvPr>
          <p:cNvPicPr>
            <a:picLocks noChangeAspect="1"/>
          </p:cNvPicPr>
          <p:nvPr/>
        </p:nvPicPr>
        <p:blipFill>
          <a:blip r:embed="rId2"/>
          <a:stretch>
            <a:fillRect/>
          </a:stretch>
        </p:blipFill>
        <p:spPr>
          <a:xfrm>
            <a:off x="8595360" y="0"/>
            <a:ext cx="6035040" cy="8229600"/>
          </a:xfrm>
          <a:prstGeom prst="rect">
            <a:avLst/>
          </a:prstGeom>
        </p:spPr>
      </p:pic>
      <p:sp>
        <p:nvSpPr>
          <p:cNvPr id="5" name="Text 1"/>
          <p:cNvSpPr/>
          <p:nvPr/>
        </p:nvSpPr>
        <p:spPr>
          <a:xfrm>
            <a:off x="720447" y="1658422"/>
            <a:ext cx="7100530" cy="422315"/>
          </a:xfrm>
          <a:prstGeom prst="rect">
            <a:avLst/>
          </a:prstGeom>
          <a:noFill/>
          <a:ln/>
        </p:spPr>
        <p:txBody>
          <a:bodyPr wrap="none" lIns="0" tIns="0" rIns="0" bIns="0" rtlCol="0" anchor="t"/>
          <a:lstStyle/>
          <a:p>
            <a:pPr algn="l" indent="0" marL="0">
              <a:lnSpc>
                <a:spcPts val="3300"/>
              </a:lnSpc>
              <a:buNone/>
            </a:pPr>
            <a:r>
              <a:rPr lang="en-US" sz="2650" dirty="0">
                <a:solidFill>
                  <a:srgbClr val="DDDDDD"/>
                </a:solidFill>
                <a:latin typeface="Mona Sans Semi Bold" pitchFamily="34" charset="0"/>
                <a:ea typeface="Mona Sans Semi Bold" pitchFamily="34" charset="-122"/>
                <a:cs typeface="Mona Sans Semi Bold" pitchFamily="34" charset="-120"/>
              </a:rPr>
              <a:t>1-Qism: Tarixiy O'rin va Davr Ruhini Anglash</a:t>
            </a:r>
            <a:endParaRPr lang="en-US" sz="2650" dirty="0"/>
          </a:p>
        </p:txBody>
      </p:sp>
      <p:sp>
        <p:nvSpPr>
          <p:cNvPr id="6" name="Shape 2"/>
          <p:cNvSpPr/>
          <p:nvPr/>
        </p:nvSpPr>
        <p:spPr>
          <a:xfrm>
            <a:off x="720447" y="2191583"/>
            <a:ext cx="7703106" cy="1522095"/>
          </a:xfrm>
          <a:prstGeom prst="roundRect">
            <a:avLst>
              <a:gd name="adj" fmla="val 3729"/>
            </a:avLst>
          </a:prstGeom>
          <a:solidFill>
            <a:srgbClr val="404040"/>
          </a:solidFill>
          <a:ln w="7620">
            <a:solidFill>
              <a:srgbClr val="595959"/>
            </a:solidFill>
            <a:prstDash val="solid"/>
          </a:ln>
        </p:spPr>
      </p:sp>
      <p:sp>
        <p:nvSpPr>
          <p:cNvPr id="7" name="Shape 3"/>
          <p:cNvSpPr/>
          <p:nvPr/>
        </p:nvSpPr>
        <p:spPr>
          <a:xfrm>
            <a:off x="863203" y="2334339"/>
            <a:ext cx="405408" cy="405408"/>
          </a:xfrm>
          <a:prstGeom prst="roundRect">
            <a:avLst>
              <a:gd name="adj" fmla="val 22552800"/>
            </a:avLst>
          </a:prstGeom>
          <a:solidFill>
            <a:srgbClr val="FFFFFF"/>
          </a:solidFill>
          <a:ln/>
        </p:spPr>
      </p:sp>
      <p:pic>
        <p:nvPicPr>
          <p:cNvPr id="8" name="Image 2"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4646" y="2445782"/>
            <a:ext cx="182404" cy="182404"/>
          </a:xfrm>
          <a:prstGeom prst="rect">
            <a:avLst/>
          </a:prstGeom>
        </p:spPr>
      </p:pic>
      <p:sp>
        <p:nvSpPr>
          <p:cNvPr id="9" name="Text 4"/>
          <p:cNvSpPr/>
          <p:nvPr/>
        </p:nvSpPr>
        <p:spPr>
          <a:xfrm>
            <a:off x="863203" y="2813685"/>
            <a:ext cx="2872026" cy="211098"/>
          </a:xfrm>
          <a:prstGeom prst="rect">
            <a:avLst/>
          </a:prstGeom>
          <a:noFill/>
          <a:ln/>
        </p:spPr>
        <p:txBody>
          <a:bodyPr wrap="none" lIns="0" tIns="0" rIns="0" bIns="0" rtlCol="0" anchor="t"/>
          <a:lstStyle/>
          <a:p>
            <a:pPr algn="l" indent="0" marL="0">
              <a:lnSpc>
                <a:spcPts val="1650"/>
              </a:lnSpc>
              <a:buNone/>
            </a:pPr>
            <a:r>
              <a:rPr lang="en-US" sz="1300" dirty="0">
                <a:solidFill>
                  <a:srgbClr val="FFFFFF"/>
                </a:solidFill>
                <a:latin typeface="Mona Sans Semi Bold" pitchFamily="34" charset="0"/>
                <a:ea typeface="Mona Sans Semi Bold" pitchFamily="34" charset="-122"/>
                <a:cs typeface="Mona Sans Semi Bold" pitchFamily="34" charset="-120"/>
              </a:rPr>
              <a:t>Movarounnahr — Silk Road Markazi</a:t>
            </a:r>
            <a:endParaRPr lang="en-US" sz="1300" dirty="0"/>
          </a:p>
        </p:txBody>
      </p:sp>
      <p:sp>
        <p:nvSpPr>
          <p:cNvPr id="10" name="Text 5"/>
          <p:cNvSpPr/>
          <p:nvPr/>
        </p:nvSpPr>
        <p:spPr>
          <a:xfrm>
            <a:off x="863203" y="3069074"/>
            <a:ext cx="7417594" cy="501848"/>
          </a:xfrm>
          <a:prstGeom prst="rect">
            <a:avLst/>
          </a:prstGeom>
          <a:noFill/>
          <a:ln/>
        </p:spPr>
        <p:txBody>
          <a:bodyPr wrap="square" lIns="0" tIns="0" rIns="0" bIns="0" rtlCol="0" anchor="t"/>
          <a:lstStyle/>
          <a:p>
            <a:pPr algn="l" indent="0" marL="0">
              <a:lnSpc>
                <a:spcPts val="1300"/>
              </a:lnSpc>
              <a:buNone/>
            </a:pPr>
            <a:r>
              <a:rPr lang="en-US" sz="1050" dirty="0">
                <a:solidFill>
                  <a:srgbClr val="FFFFFF"/>
                </a:solidFill>
                <a:latin typeface="Funnel Sans" pitchFamily="34" charset="0"/>
                <a:ea typeface="Funnel Sans" pitchFamily="34" charset="-122"/>
                <a:cs typeface="Funnel Sans" pitchFamily="34" charset="-120"/>
              </a:rPr>
              <a:t>Buyuk ipak yo'lining asosiy yo'nalishi bo'lib, Movarounnahr Xitoy, Yevropa va O'rta Sharq o'rtasidagi savdo, madaniyat va ilm-fan almashinuvi markaziga aylandi. Buxoro, Samarqand va Toshkent kabi shaharlar dunyoning eng muhim savdo va ilm-fan markazlariga aylandi.</a:t>
            </a:r>
            <a:endParaRPr lang="en-US" sz="1050" dirty="0"/>
          </a:p>
        </p:txBody>
      </p:sp>
      <p:sp>
        <p:nvSpPr>
          <p:cNvPr id="11" name="Shape 6"/>
          <p:cNvSpPr/>
          <p:nvPr/>
        </p:nvSpPr>
        <p:spPr>
          <a:xfrm>
            <a:off x="720447" y="3787616"/>
            <a:ext cx="7703106" cy="1354812"/>
          </a:xfrm>
          <a:prstGeom prst="roundRect">
            <a:avLst>
              <a:gd name="adj" fmla="val 4190"/>
            </a:avLst>
          </a:prstGeom>
          <a:solidFill>
            <a:srgbClr val="404040"/>
          </a:solidFill>
          <a:ln w="7620">
            <a:solidFill>
              <a:srgbClr val="595959"/>
            </a:solidFill>
            <a:prstDash val="solid"/>
          </a:ln>
        </p:spPr>
      </p:sp>
      <p:sp>
        <p:nvSpPr>
          <p:cNvPr id="12" name="Shape 7"/>
          <p:cNvSpPr/>
          <p:nvPr/>
        </p:nvSpPr>
        <p:spPr>
          <a:xfrm>
            <a:off x="863203" y="3930372"/>
            <a:ext cx="405408" cy="405408"/>
          </a:xfrm>
          <a:prstGeom prst="roundRect">
            <a:avLst>
              <a:gd name="adj" fmla="val 22552800"/>
            </a:avLst>
          </a:prstGeom>
          <a:solidFill>
            <a:srgbClr val="FFFFFF"/>
          </a:solidFill>
          <a:ln/>
        </p:spPr>
      </p:sp>
      <p:pic>
        <p:nvPicPr>
          <p:cNvPr id="13"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4646" y="4041815"/>
            <a:ext cx="182404" cy="182404"/>
          </a:xfrm>
          <a:prstGeom prst="rect">
            <a:avLst/>
          </a:prstGeom>
        </p:spPr>
      </p:pic>
      <p:sp>
        <p:nvSpPr>
          <p:cNvPr id="14" name="Text 8"/>
          <p:cNvSpPr/>
          <p:nvPr/>
        </p:nvSpPr>
        <p:spPr>
          <a:xfrm>
            <a:off x="863203" y="4409718"/>
            <a:ext cx="2833211" cy="211098"/>
          </a:xfrm>
          <a:prstGeom prst="rect">
            <a:avLst/>
          </a:prstGeom>
          <a:noFill/>
          <a:ln/>
        </p:spPr>
        <p:txBody>
          <a:bodyPr wrap="none" lIns="0" tIns="0" rIns="0" bIns="0" rtlCol="0" anchor="t"/>
          <a:lstStyle/>
          <a:p>
            <a:pPr algn="l" indent="0" marL="0">
              <a:lnSpc>
                <a:spcPts val="1650"/>
              </a:lnSpc>
              <a:buNone/>
            </a:pPr>
            <a:r>
              <a:rPr lang="en-US" sz="1300" dirty="0">
                <a:solidFill>
                  <a:srgbClr val="FFFFFF"/>
                </a:solidFill>
                <a:latin typeface="Mona Sans Semi Bold" pitchFamily="34" charset="0"/>
                <a:ea typeface="Mona Sans Semi Bold" pitchFamily="34" charset="-122"/>
                <a:cs typeface="Mona Sans Semi Bold" pitchFamily="34" charset="-120"/>
              </a:rPr>
              <a:t>Temuriylar Saltanatining Tanazzuli</a:t>
            </a:r>
            <a:endParaRPr lang="en-US" sz="1300" dirty="0"/>
          </a:p>
        </p:txBody>
      </p:sp>
      <p:sp>
        <p:nvSpPr>
          <p:cNvPr id="15" name="Text 9"/>
          <p:cNvSpPr/>
          <p:nvPr/>
        </p:nvSpPr>
        <p:spPr>
          <a:xfrm>
            <a:off x="863203" y="4665107"/>
            <a:ext cx="7417594" cy="334566"/>
          </a:xfrm>
          <a:prstGeom prst="rect">
            <a:avLst/>
          </a:prstGeom>
          <a:noFill/>
          <a:ln/>
        </p:spPr>
        <p:txBody>
          <a:bodyPr wrap="square" lIns="0" tIns="0" rIns="0" bIns="0" rtlCol="0" anchor="t"/>
          <a:lstStyle/>
          <a:p>
            <a:pPr algn="l" indent="0" marL="0">
              <a:lnSpc>
                <a:spcPts val="1300"/>
              </a:lnSpc>
              <a:buNone/>
            </a:pPr>
            <a:r>
              <a:rPr lang="en-US" sz="1050" dirty="0">
                <a:solidFill>
                  <a:srgbClr val="FFFFFF"/>
                </a:solidFill>
                <a:latin typeface="Funnel Sans" pitchFamily="34" charset="0"/>
                <a:ea typeface="Funnel Sans" pitchFamily="34" charset="-122"/>
                <a:cs typeface="Funnel Sans" pitchFamily="34" charset="-120"/>
              </a:rPr>
              <a:t>XV asr oxirida Timur vorislari orasidagi kelishmovchiliklar tufayli Temuriylar davlati kuchini yo'qotdi. Shaharlar o'zaro urushlarda, qishloqlar vayron bo'ldi. Bu siyosiy beqarorlik Shayboniylar uchun imkoniyatni ochdi.</a:t>
            </a:r>
            <a:endParaRPr lang="en-US" sz="1050" dirty="0"/>
          </a:p>
        </p:txBody>
      </p:sp>
      <p:sp>
        <p:nvSpPr>
          <p:cNvPr id="16" name="Shape 10"/>
          <p:cNvSpPr/>
          <p:nvPr/>
        </p:nvSpPr>
        <p:spPr>
          <a:xfrm>
            <a:off x="720447" y="5216366"/>
            <a:ext cx="7703106" cy="1354812"/>
          </a:xfrm>
          <a:prstGeom prst="roundRect">
            <a:avLst>
              <a:gd name="adj" fmla="val 4190"/>
            </a:avLst>
          </a:prstGeom>
          <a:solidFill>
            <a:srgbClr val="404040"/>
          </a:solidFill>
          <a:ln w="7620">
            <a:solidFill>
              <a:srgbClr val="595959"/>
            </a:solidFill>
            <a:prstDash val="solid"/>
          </a:ln>
        </p:spPr>
      </p:sp>
      <p:sp>
        <p:nvSpPr>
          <p:cNvPr id="17" name="Shape 11"/>
          <p:cNvSpPr/>
          <p:nvPr/>
        </p:nvSpPr>
        <p:spPr>
          <a:xfrm>
            <a:off x="863203" y="5359122"/>
            <a:ext cx="405408" cy="405408"/>
          </a:xfrm>
          <a:prstGeom prst="roundRect">
            <a:avLst>
              <a:gd name="adj" fmla="val 22552800"/>
            </a:avLst>
          </a:prstGeom>
          <a:solidFill>
            <a:srgbClr val="FFFFFF"/>
          </a:solidFill>
          <a:ln/>
        </p:spPr>
      </p:sp>
      <p:pic>
        <p:nvPicPr>
          <p:cNvPr id="18" name="Image 4"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4646" y="5470565"/>
            <a:ext cx="182404" cy="182404"/>
          </a:xfrm>
          <a:prstGeom prst="rect">
            <a:avLst/>
          </a:prstGeom>
        </p:spPr>
      </p:pic>
      <p:sp>
        <p:nvSpPr>
          <p:cNvPr id="19" name="Text 12"/>
          <p:cNvSpPr/>
          <p:nvPr/>
        </p:nvSpPr>
        <p:spPr>
          <a:xfrm>
            <a:off x="863203" y="5838468"/>
            <a:ext cx="3212068" cy="211098"/>
          </a:xfrm>
          <a:prstGeom prst="rect">
            <a:avLst/>
          </a:prstGeom>
          <a:noFill/>
          <a:ln/>
        </p:spPr>
        <p:txBody>
          <a:bodyPr wrap="none" lIns="0" tIns="0" rIns="0" bIns="0" rtlCol="0" anchor="t"/>
          <a:lstStyle/>
          <a:p>
            <a:pPr algn="l" indent="0" marL="0">
              <a:lnSpc>
                <a:spcPts val="1650"/>
              </a:lnSpc>
              <a:buNone/>
            </a:pPr>
            <a:r>
              <a:rPr lang="en-US" sz="1300" dirty="0">
                <a:solidFill>
                  <a:srgbClr val="FFFFFF"/>
                </a:solidFill>
                <a:latin typeface="Mona Sans Semi Bold" pitchFamily="34" charset="0"/>
                <a:ea typeface="Mona Sans Semi Bold" pitchFamily="34" charset="-122"/>
                <a:cs typeface="Mona Sans Semi Bold" pitchFamily="34" charset="-120"/>
              </a:rPr>
              <a:t>Dashti Qipchoq: Qipchoqlarning Vatani</a:t>
            </a:r>
            <a:endParaRPr lang="en-US" sz="1300" dirty="0"/>
          </a:p>
        </p:txBody>
      </p:sp>
      <p:sp>
        <p:nvSpPr>
          <p:cNvPr id="20" name="Text 13"/>
          <p:cNvSpPr/>
          <p:nvPr/>
        </p:nvSpPr>
        <p:spPr>
          <a:xfrm>
            <a:off x="863203" y="6093857"/>
            <a:ext cx="7417594" cy="334566"/>
          </a:xfrm>
          <a:prstGeom prst="rect">
            <a:avLst/>
          </a:prstGeom>
          <a:noFill/>
          <a:ln/>
        </p:spPr>
        <p:txBody>
          <a:bodyPr wrap="square" lIns="0" tIns="0" rIns="0" bIns="0" rtlCol="0" anchor="t"/>
          <a:lstStyle/>
          <a:p>
            <a:pPr algn="l" indent="0" marL="0">
              <a:lnSpc>
                <a:spcPts val="1300"/>
              </a:lnSpc>
              <a:buNone/>
            </a:pPr>
            <a:r>
              <a:rPr lang="en-US" sz="1050" dirty="0">
                <a:solidFill>
                  <a:srgbClr val="FFFFFF"/>
                </a:solidFill>
                <a:latin typeface="Funnel Sans" pitchFamily="34" charset="0"/>
                <a:ea typeface="Funnel Sans" pitchFamily="34" charset="-122"/>
                <a:cs typeface="Funnel Sans" pitchFamily="34" charset="-120"/>
              </a:rPr>
              <a:t>Dashti Qipchoq — keng dashtli, o'zgaruvchan iqlimli mintaqa bo'lib, u yerda ko'chmanchi turkiy qabilalar yashagan. Ular ot ustida harakatlanadigan harbiy salohiyatga ega bo'lgan, bu esa ularga keng hududlarni zabt etish imkonini berdi.</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3014543" y="1382673"/>
            <a:ext cx="7895749" cy="471488"/>
          </a:xfrm>
          <a:prstGeom prst="rect">
            <a:avLst/>
          </a:prstGeom>
          <a:noFill/>
          <a:ln/>
        </p:spPr>
        <p:txBody>
          <a:bodyPr wrap="none" lIns="0" tIns="0" rIns="0" bIns="0" rtlCol="0" anchor="t"/>
          <a:lstStyle/>
          <a:p>
            <a:pPr algn="l" indent="0" marL="0">
              <a:lnSpc>
                <a:spcPts val="3700"/>
              </a:lnSpc>
              <a:buNone/>
            </a:pPr>
            <a:r>
              <a:rPr lang="en-US" sz="2950" dirty="0">
                <a:solidFill>
                  <a:srgbClr val="DDDDDD"/>
                </a:solidFill>
                <a:latin typeface="Mona Sans Semi Bold" pitchFamily="34" charset="0"/>
                <a:ea typeface="Mona Sans Semi Bold" pitchFamily="34" charset="-122"/>
                <a:cs typeface="Mona Sans Semi Bold" pitchFamily="34" charset="-120"/>
              </a:rPr>
              <a:t>2-Qism: Shayboniylar Sulolasining Tug'ilishi</a:t>
            </a:r>
            <a:endParaRPr lang="en-US" sz="2950" dirty="0"/>
          </a:p>
        </p:txBody>
      </p:sp>
      <p:sp>
        <p:nvSpPr>
          <p:cNvPr id="3" name="Text 1"/>
          <p:cNvSpPr/>
          <p:nvPr/>
        </p:nvSpPr>
        <p:spPr>
          <a:xfrm>
            <a:off x="3014543" y="2084546"/>
            <a:ext cx="2442329" cy="282893"/>
          </a:xfrm>
          <a:prstGeom prst="rect">
            <a:avLst/>
          </a:prstGeom>
          <a:noFill/>
          <a:ln/>
        </p:spPr>
        <p:txBody>
          <a:bodyPr wrap="none" lIns="0" tIns="0" rIns="0" bIns="0" rtlCol="0" anchor="t"/>
          <a:lstStyle/>
          <a:p>
            <a:pPr algn="l" indent="0" marL="0">
              <a:lnSpc>
                <a:spcPts val="2200"/>
              </a:lnSpc>
              <a:buNone/>
            </a:pPr>
            <a:r>
              <a:rPr lang="en-US" sz="1750" dirty="0">
                <a:solidFill>
                  <a:srgbClr val="DDDDDD"/>
                </a:solidFill>
                <a:latin typeface="Mona Sans Semi Bold" pitchFamily="34" charset="0"/>
                <a:ea typeface="Mona Sans Semi Bold" pitchFamily="34" charset="-122"/>
                <a:cs typeface="Mona Sans Semi Bold" pitchFamily="34" charset="-120"/>
              </a:rPr>
              <a:t>Chingizxonning Avlodi</a:t>
            </a:r>
            <a:endParaRPr lang="en-US" sz="1750" dirty="0"/>
          </a:p>
        </p:txBody>
      </p:sp>
      <p:sp>
        <p:nvSpPr>
          <p:cNvPr id="4" name="Text 2"/>
          <p:cNvSpPr/>
          <p:nvPr/>
        </p:nvSpPr>
        <p:spPr>
          <a:xfrm>
            <a:off x="3014543" y="2459593"/>
            <a:ext cx="5013365" cy="583287"/>
          </a:xfrm>
          <a:prstGeom prst="rect">
            <a:avLst/>
          </a:prstGeom>
          <a:noFill/>
          <a:ln/>
        </p:spPr>
        <p:txBody>
          <a:bodyPr wrap="square" lIns="0" tIns="0" rIns="0" bIns="0" rtlCol="0" anchor="t"/>
          <a:lstStyle/>
          <a:p>
            <a:pPr algn="l" indent="0" marL="0">
              <a:lnSpc>
                <a:spcPts val="1500"/>
              </a:lnSpc>
              <a:buNone/>
            </a:pPr>
            <a:r>
              <a:rPr lang="en-US" sz="1150" dirty="0">
                <a:solidFill>
                  <a:srgbClr val="8F8F8F"/>
                </a:solidFill>
                <a:latin typeface="Funnel Sans" pitchFamily="34" charset="0"/>
                <a:ea typeface="Funnel Sans" pitchFamily="34" charset="-122"/>
                <a:cs typeface="Funnel Sans" pitchFamily="34" charset="-120"/>
              </a:rPr>
              <a:t>Shayboniylar sulolasi Chingizxonning nabirasi Shaybon avlodidan kelib chiqqan. Ular Temuriylar davlati inqiroz davrida kuchayib borayotgan ko'chmanchi o'zbek qabilalarining birlashgan kuchi bo'ldi.</a:t>
            </a:r>
            <a:endParaRPr lang="en-US" sz="1150" dirty="0"/>
          </a:p>
        </p:txBody>
      </p:sp>
      <p:sp>
        <p:nvSpPr>
          <p:cNvPr id="5" name="Text 3"/>
          <p:cNvSpPr/>
          <p:nvPr/>
        </p:nvSpPr>
        <p:spPr>
          <a:xfrm>
            <a:off x="3014543" y="3135035"/>
            <a:ext cx="2263378" cy="282893"/>
          </a:xfrm>
          <a:prstGeom prst="rect">
            <a:avLst/>
          </a:prstGeom>
          <a:noFill/>
          <a:ln/>
        </p:spPr>
        <p:txBody>
          <a:bodyPr wrap="none" lIns="0" tIns="0" rIns="0" bIns="0" rtlCol="0" anchor="t"/>
          <a:lstStyle/>
          <a:p>
            <a:pPr algn="l" indent="0" marL="0">
              <a:lnSpc>
                <a:spcPts val="2200"/>
              </a:lnSpc>
              <a:buNone/>
            </a:pPr>
            <a:r>
              <a:rPr lang="en-US" sz="1750" dirty="0">
                <a:solidFill>
                  <a:srgbClr val="DDDDDD"/>
                </a:solidFill>
                <a:latin typeface="Mona Sans Semi Bold" pitchFamily="34" charset="0"/>
                <a:ea typeface="Mona Sans Semi Bold" pitchFamily="34" charset="-122"/>
                <a:cs typeface="Mona Sans Semi Bold" pitchFamily="34" charset="-120"/>
              </a:rPr>
              <a:t>Abulxayrxon Inqirozi</a:t>
            </a:r>
            <a:endParaRPr lang="en-US" sz="1750" dirty="0"/>
          </a:p>
        </p:txBody>
      </p:sp>
      <p:sp>
        <p:nvSpPr>
          <p:cNvPr id="6" name="Text 4"/>
          <p:cNvSpPr/>
          <p:nvPr/>
        </p:nvSpPr>
        <p:spPr>
          <a:xfrm>
            <a:off x="3014543" y="3510082"/>
            <a:ext cx="5013365" cy="583287"/>
          </a:xfrm>
          <a:prstGeom prst="rect">
            <a:avLst/>
          </a:prstGeom>
          <a:noFill/>
          <a:ln/>
        </p:spPr>
        <p:txBody>
          <a:bodyPr wrap="square" lIns="0" tIns="0" rIns="0" bIns="0" rtlCol="0" anchor="t"/>
          <a:lstStyle/>
          <a:p>
            <a:pPr algn="l" indent="0" marL="0">
              <a:lnSpc>
                <a:spcPts val="1500"/>
              </a:lnSpc>
              <a:buNone/>
            </a:pPr>
            <a:r>
              <a:rPr lang="en-US" sz="1150" dirty="0">
                <a:solidFill>
                  <a:srgbClr val="8F8F8F"/>
                </a:solidFill>
                <a:latin typeface="Funnel Sans" pitchFamily="34" charset="0"/>
                <a:ea typeface="Funnel Sans" pitchFamily="34" charset="-122"/>
                <a:cs typeface="Funnel Sans" pitchFamily="34" charset="-120"/>
              </a:rPr>
              <a:t>Abulxayrxon davlati o'zaro urushlar va qabilalararo kelishmovchiliklar tufayli inqirozga uchradi. Bu vaziyat Muhammad Shayboniyxon uchun yangi davlat asosini qo'yish uchun strategik imkoniyat yaratdi.</a:t>
            </a:r>
            <a:endParaRPr lang="en-US" sz="1150" dirty="0"/>
          </a:p>
        </p:txBody>
      </p:sp>
      <p:sp>
        <p:nvSpPr>
          <p:cNvPr id="7" name="Shape 5"/>
          <p:cNvSpPr/>
          <p:nvPr/>
        </p:nvSpPr>
        <p:spPr>
          <a:xfrm>
            <a:off x="8294965" y="1992392"/>
            <a:ext cx="3436977" cy="2183963"/>
          </a:xfrm>
          <a:prstGeom prst="roundRect">
            <a:avLst>
              <a:gd name="adj" fmla="val 4975"/>
            </a:avLst>
          </a:prstGeom>
          <a:solidFill>
            <a:srgbClr val="424242">
              <a:alpha val="95000"/>
            </a:srgbClr>
          </a:solidFill>
          <a:ln/>
        </p:spPr>
      </p:sp>
      <p:sp>
        <p:nvSpPr>
          <p:cNvPr id="8" name="Text 6"/>
          <p:cNvSpPr/>
          <p:nvPr/>
        </p:nvSpPr>
        <p:spPr>
          <a:xfrm>
            <a:off x="8445818" y="2084546"/>
            <a:ext cx="2478762" cy="235744"/>
          </a:xfrm>
          <a:prstGeom prst="rect">
            <a:avLst/>
          </a:prstGeom>
          <a:noFill/>
          <a:ln/>
        </p:spPr>
        <p:txBody>
          <a:bodyPr wrap="none" lIns="0" tIns="0" rIns="0" bIns="0" rtlCol="0" anchor="t"/>
          <a:lstStyle/>
          <a:p>
            <a:pPr algn="l" indent="0" marL="0">
              <a:lnSpc>
                <a:spcPts val="1850"/>
              </a:lnSpc>
              <a:buNone/>
            </a:pPr>
            <a:r>
              <a:rPr lang="en-US" sz="1450" dirty="0">
                <a:solidFill>
                  <a:srgbClr val="DDDDDD"/>
                </a:solidFill>
                <a:latin typeface="Mona Sans Semi Bold" pitchFamily="34" charset="0"/>
                <a:ea typeface="Mona Sans Semi Bold" pitchFamily="34" charset="-122"/>
                <a:cs typeface="Mona Sans Semi Bold" pitchFamily="34" charset="-120"/>
              </a:rPr>
              <a:t>Muhammad Shayboniyxon</a:t>
            </a:r>
            <a:endParaRPr lang="en-US" sz="1450" dirty="0"/>
          </a:p>
        </p:txBody>
      </p:sp>
      <p:sp>
        <p:nvSpPr>
          <p:cNvPr id="9" name="Text 7"/>
          <p:cNvSpPr/>
          <p:nvPr/>
        </p:nvSpPr>
        <p:spPr>
          <a:xfrm>
            <a:off x="8445818" y="2412444"/>
            <a:ext cx="3135273" cy="777716"/>
          </a:xfrm>
          <a:prstGeom prst="rect">
            <a:avLst/>
          </a:prstGeom>
          <a:noFill/>
          <a:ln/>
        </p:spPr>
        <p:txBody>
          <a:bodyPr wrap="square" lIns="0" tIns="0" rIns="0" bIns="0" rtlCol="0" anchor="t"/>
          <a:lstStyle/>
          <a:p>
            <a:pPr algn="l" indent="0" marL="0">
              <a:lnSpc>
                <a:spcPts val="1500"/>
              </a:lnSpc>
              <a:buNone/>
            </a:pPr>
            <a:r>
              <a:rPr lang="en-US" sz="1150" dirty="0">
                <a:solidFill>
                  <a:srgbClr val="FFFFFF"/>
                </a:solidFill>
                <a:latin typeface="Funnel Sans" pitchFamily="34" charset="0"/>
                <a:ea typeface="Funnel Sans" pitchFamily="34" charset="-122"/>
                <a:cs typeface="Funnel Sans" pitchFamily="34" charset="-120"/>
              </a:rPr>
              <a:t>Harbiy iste'dod, siyosiy zukkolik va Movarounnahr taxtiga intilish — u nafaqat sarkarda, balki o'zbek davlatchiligining asoschisi ham bo'ldi.</a:t>
            </a:r>
            <a:endParaRPr lang="en-US" sz="1150" dirty="0"/>
          </a:p>
        </p:txBody>
      </p:sp>
      <p:sp>
        <p:nvSpPr>
          <p:cNvPr id="10" name="Shape 8"/>
          <p:cNvSpPr/>
          <p:nvPr/>
        </p:nvSpPr>
        <p:spPr>
          <a:xfrm>
            <a:off x="3014543" y="5563433"/>
            <a:ext cx="8601194" cy="15240"/>
          </a:xfrm>
          <a:prstGeom prst="roundRect">
            <a:avLst>
              <a:gd name="adj" fmla="val 415864"/>
            </a:avLst>
          </a:prstGeom>
          <a:solidFill>
            <a:srgbClr val="595959"/>
          </a:solidFill>
          <a:ln/>
        </p:spPr>
      </p:sp>
      <p:sp>
        <p:nvSpPr>
          <p:cNvPr id="11" name="Shape 9"/>
          <p:cNvSpPr/>
          <p:nvPr/>
        </p:nvSpPr>
        <p:spPr>
          <a:xfrm>
            <a:off x="4692372" y="5110817"/>
            <a:ext cx="15240" cy="452676"/>
          </a:xfrm>
          <a:prstGeom prst="roundRect">
            <a:avLst>
              <a:gd name="adj" fmla="val 415864"/>
            </a:avLst>
          </a:prstGeom>
          <a:solidFill>
            <a:srgbClr val="595959"/>
          </a:solidFill>
          <a:ln/>
        </p:spPr>
      </p:sp>
      <p:sp>
        <p:nvSpPr>
          <p:cNvPr id="12" name="Shape 10"/>
          <p:cNvSpPr/>
          <p:nvPr/>
        </p:nvSpPr>
        <p:spPr>
          <a:xfrm>
            <a:off x="4530328" y="5393710"/>
            <a:ext cx="339447" cy="339447"/>
          </a:xfrm>
          <a:prstGeom prst="roundRect">
            <a:avLst>
              <a:gd name="adj" fmla="val 18671"/>
            </a:avLst>
          </a:prstGeom>
          <a:solidFill>
            <a:srgbClr val="404040"/>
          </a:solidFill>
          <a:ln w="7620">
            <a:solidFill>
              <a:srgbClr val="595959"/>
            </a:solidFill>
            <a:prstDash val="solid"/>
          </a:ln>
        </p:spPr>
      </p:sp>
      <p:sp>
        <p:nvSpPr>
          <p:cNvPr id="13" name="Text 11"/>
          <p:cNvSpPr/>
          <p:nvPr/>
        </p:nvSpPr>
        <p:spPr>
          <a:xfrm>
            <a:off x="4586823" y="5421928"/>
            <a:ext cx="226338" cy="282893"/>
          </a:xfrm>
          <a:prstGeom prst="rect">
            <a:avLst/>
          </a:prstGeom>
          <a:noFill/>
          <a:ln/>
        </p:spPr>
        <p:txBody>
          <a:bodyPr wrap="none" lIns="0" tIns="0" rIns="0" bIns="0" rtlCol="0" anchor="t"/>
          <a:lstStyle/>
          <a:p>
            <a:pPr algn="ctr" indent="0" marL="0">
              <a:lnSpc>
                <a:spcPts val="1750"/>
              </a:lnSpc>
              <a:buNone/>
            </a:pPr>
            <a:r>
              <a:rPr lang="en-US" sz="1750" dirty="0">
                <a:solidFill>
                  <a:srgbClr val="FFFFFF"/>
                </a:solidFill>
                <a:latin typeface="Mona Sans Semi Bold" pitchFamily="34" charset="0"/>
                <a:ea typeface="Mona Sans Semi Bold" pitchFamily="34" charset="-122"/>
                <a:cs typeface="Mona Sans Semi Bold" pitchFamily="34" charset="-120"/>
              </a:rPr>
              <a:t>1</a:t>
            </a:r>
            <a:endParaRPr lang="en-US" sz="1750" dirty="0"/>
          </a:p>
        </p:txBody>
      </p:sp>
      <p:sp>
        <p:nvSpPr>
          <p:cNvPr id="14" name="Text 12"/>
          <p:cNvSpPr/>
          <p:nvPr/>
        </p:nvSpPr>
        <p:spPr>
          <a:xfrm>
            <a:off x="3757017" y="4280059"/>
            <a:ext cx="1886188" cy="235744"/>
          </a:xfrm>
          <a:prstGeom prst="rect">
            <a:avLst/>
          </a:prstGeom>
          <a:noFill/>
          <a:ln/>
        </p:spPr>
        <p:txBody>
          <a:bodyPr wrap="none" lIns="0" tIns="0" rIns="0" bIns="0" rtlCol="0" anchor="t"/>
          <a:lstStyle/>
          <a:p>
            <a:pPr algn="ctr" indent="0" marL="0">
              <a:lnSpc>
                <a:spcPts val="1850"/>
              </a:lnSpc>
              <a:buNone/>
            </a:pPr>
            <a:r>
              <a:rPr lang="en-US" sz="1450" dirty="0">
                <a:solidFill>
                  <a:srgbClr val="8F8F8F"/>
                </a:solidFill>
                <a:latin typeface="Mona Sans Semi Bold" pitchFamily="34" charset="0"/>
                <a:ea typeface="Mona Sans Semi Bold" pitchFamily="34" charset="-122"/>
                <a:cs typeface="Mona Sans Semi Bold" pitchFamily="34" charset="-120"/>
              </a:rPr>
              <a:t>1451-yil</a:t>
            </a:r>
            <a:endParaRPr lang="en-US" sz="1450" dirty="0"/>
          </a:p>
        </p:txBody>
      </p:sp>
      <p:sp>
        <p:nvSpPr>
          <p:cNvPr id="15" name="Text 13"/>
          <p:cNvSpPr/>
          <p:nvPr/>
        </p:nvSpPr>
        <p:spPr>
          <a:xfrm>
            <a:off x="3165396" y="4571048"/>
            <a:ext cx="3069550" cy="194429"/>
          </a:xfrm>
          <a:prstGeom prst="rect">
            <a:avLst/>
          </a:prstGeom>
          <a:noFill/>
          <a:ln/>
        </p:spPr>
        <p:txBody>
          <a:bodyPr wrap="none" lIns="0" tIns="0" rIns="0" bIns="0" rtlCol="0" anchor="t"/>
          <a:lstStyle/>
          <a:p>
            <a:pPr algn="ctr" indent="0" marL="0">
              <a:lnSpc>
                <a:spcPts val="1500"/>
              </a:lnSpc>
              <a:buNone/>
            </a:pPr>
            <a:r>
              <a:rPr lang="en-US" sz="1150" dirty="0">
                <a:solidFill>
                  <a:srgbClr val="8F8F8F"/>
                </a:solidFill>
                <a:latin typeface="Funnel Sans" pitchFamily="34" charset="0"/>
                <a:ea typeface="Funnel Sans" pitchFamily="34" charset="-122"/>
                <a:cs typeface="Funnel Sans" pitchFamily="34" charset="-120"/>
              </a:rPr>
              <a:t>Shayboniylar sulolasining asoschisi tug'ilgan</a:t>
            </a:r>
            <a:endParaRPr lang="en-US" sz="1150" dirty="0"/>
          </a:p>
        </p:txBody>
      </p:sp>
      <p:sp>
        <p:nvSpPr>
          <p:cNvPr id="16" name="Shape 14"/>
          <p:cNvSpPr/>
          <p:nvPr/>
        </p:nvSpPr>
        <p:spPr>
          <a:xfrm>
            <a:off x="6435685" y="5563374"/>
            <a:ext cx="15240" cy="452676"/>
          </a:xfrm>
          <a:prstGeom prst="roundRect">
            <a:avLst>
              <a:gd name="adj" fmla="val 415864"/>
            </a:avLst>
          </a:prstGeom>
          <a:solidFill>
            <a:srgbClr val="595959"/>
          </a:solidFill>
          <a:ln/>
        </p:spPr>
      </p:sp>
      <p:sp>
        <p:nvSpPr>
          <p:cNvPr id="17" name="Shape 15"/>
          <p:cNvSpPr/>
          <p:nvPr/>
        </p:nvSpPr>
        <p:spPr>
          <a:xfrm>
            <a:off x="6273641" y="5393710"/>
            <a:ext cx="339447" cy="339447"/>
          </a:xfrm>
          <a:prstGeom prst="roundRect">
            <a:avLst>
              <a:gd name="adj" fmla="val 18671"/>
            </a:avLst>
          </a:prstGeom>
          <a:solidFill>
            <a:srgbClr val="404040"/>
          </a:solidFill>
          <a:ln w="7620">
            <a:solidFill>
              <a:srgbClr val="595959"/>
            </a:solidFill>
            <a:prstDash val="solid"/>
          </a:ln>
        </p:spPr>
      </p:sp>
      <p:sp>
        <p:nvSpPr>
          <p:cNvPr id="18" name="Text 16"/>
          <p:cNvSpPr/>
          <p:nvPr/>
        </p:nvSpPr>
        <p:spPr>
          <a:xfrm>
            <a:off x="6330136" y="5421928"/>
            <a:ext cx="226338" cy="282893"/>
          </a:xfrm>
          <a:prstGeom prst="rect">
            <a:avLst/>
          </a:prstGeom>
          <a:noFill/>
          <a:ln/>
        </p:spPr>
        <p:txBody>
          <a:bodyPr wrap="none" lIns="0" tIns="0" rIns="0" bIns="0" rtlCol="0" anchor="t"/>
          <a:lstStyle/>
          <a:p>
            <a:pPr algn="ctr" indent="0" marL="0">
              <a:lnSpc>
                <a:spcPts val="1750"/>
              </a:lnSpc>
              <a:buNone/>
            </a:pPr>
            <a:r>
              <a:rPr lang="en-US" sz="1750" dirty="0">
                <a:solidFill>
                  <a:srgbClr val="FFFFFF"/>
                </a:solidFill>
                <a:latin typeface="Mona Sans Semi Bold" pitchFamily="34" charset="0"/>
                <a:ea typeface="Mona Sans Semi Bold" pitchFamily="34" charset="-122"/>
                <a:cs typeface="Mona Sans Semi Bold" pitchFamily="34" charset="-120"/>
              </a:rPr>
              <a:t>2</a:t>
            </a:r>
            <a:endParaRPr lang="en-US" sz="1750" dirty="0"/>
          </a:p>
        </p:txBody>
      </p:sp>
      <p:sp>
        <p:nvSpPr>
          <p:cNvPr id="19" name="Text 17"/>
          <p:cNvSpPr/>
          <p:nvPr/>
        </p:nvSpPr>
        <p:spPr>
          <a:xfrm>
            <a:off x="5500330" y="6166961"/>
            <a:ext cx="1886188" cy="235744"/>
          </a:xfrm>
          <a:prstGeom prst="rect">
            <a:avLst/>
          </a:prstGeom>
          <a:noFill/>
          <a:ln/>
        </p:spPr>
        <p:txBody>
          <a:bodyPr wrap="none" lIns="0" tIns="0" rIns="0" bIns="0" rtlCol="0" anchor="t"/>
          <a:lstStyle/>
          <a:p>
            <a:pPr algn="ctr" indent="0" marL="0">
              <a:lnSpc>
                <a:spcPts val="1850"/>
              </a:lnSpc>
              <a:buNone/>
            </a:pPr>
            <a:r>
              <a:rPr lang="en-US" sz="1450" dirty="0">
                <a:solidFill>
                  <a:srgbClr val="8F8F8F"/>
                </a:solidFill>
                <a:latin typeface="Mona Sans Semi Bold" pitchFamily="34" charset="0"/>
                <a:ea typeface="Mona Sans Semi Bold" pitchFamily="34" charset="-122"/>
                <a:cs typeface="Mona Sans Semi Bold" pitchFamily="34" charset="-120"/>
              </a:rPr>
              <a:t>1480-1490</a:t>
            </a:r>
            <a:endParaRPr lang="en-US" sz="1450" dirty="0"/>
          </a:p>
        </p:txBody>
      </p:sp>
      <p:sp>
        <p:nvSpPr>
          <p:cNvPr id="20" name="Text 18"/>
          <p:cNvSpPr/>
          <p:nvPr/>
        </p:nvSpPr>
        <p:spPr>
          <a:xfrm>
            <a:off x="4908590" y="6457950"/>
            <a:ext cx="3069669" cy="388858"/>
          </a:xfrm>
          <a:prstGeom prst="rect">
            <a:avLst/>
          </a:prstGeom>
          <a:noFill/>
          <a:ln/>
        </p:spPr>
        <p:txBody>
          <a:bodyPr wrap="square" lIns="0" tIns="0" rIns="0" bIns="0" rtlCol="0" anchor="t"/>
          <a:lstStyle/>
          <a:p>
            <a:pPr algn="ctr" indent="0" marL="0">
              <a:lnSpc>
                <a:spcPts val="1500"/>
              </a:lnSpc>
              <a:buNone/>
            </a:pPr>
            <a:r>
              <a:rPr lang="en-US" sz="1150" dirty="0">
                <a:solidFill>
                  <a:srgbClr val="8F8F8F"/>
                </a:solidFill>
                <a:latin typeface="Funnel Sans" pitchFamily="34" charset="0"/>
                <a:ea typeface="Funnel Sans" pitchFamily="34" charset="-122"/>
                <a:cs typeface="Funnel Sans" pitchFamily="34" charset="-120"/>
              </a:rPr>
              <a:t>Dashti Qipchoqda hokimiyat mustahkamlanadi</a:t>
            </a:r>
            <a:endParaRPr lang="en-US" sz="1150" dirty="0"/>
          </a:p>
        </p:txBody>
      </p:sp>
      <p:sp>
        <p:nvSpPr>
          <p:cNvPr id="21" name="Shape 19"/>
          <p:cNvSpPr/>
          <p:nvPr/>
        </p:nvSpPr>
        <p:spPr>
          <a:xfrm>
            <a:off x="8178998" y="5110817"/>
            <a:ext cx="15240" cy="452676"/>
          </a:xfrm>
          <a:prstGeom prst="roundRect">
            <a:avLst>
              <a:gd name="adj" fmla="val 415864"/>
            </a:avLst>
          </a:prstGeom>
          <a:solidFill>
            <a:srgbClr val="595959"/>
          </a:solidFill>
          <a:ln/>
        </p:spPr>
      </p:sp>
      <p:sp>
        <p:nvSpPr>
          <p:cNvPr id="22" name="Shape 20"/>
          <p:cNvSpPr/>
          <p:nvPr/>
        </p:nvSpPr>
        <p:spPr>
          <a:xfrm>
            <a:off x="8016954" y="5393710"/>
            <a:ext cx="339447" cy="339447"/>
          </a:xfrm>
          <a:prstGeom prst="roundRect">
            <a:avLst>
              <a:gd name="adj" fmla="val 18671"/>
            </a:avLst>
          </a:prstGeom>
          <a:solidFill>
            <a:srgbClr val="404040"/>
          </a:solidFill>
          <a:ln w="7620">
            <a:solidFill>
              <a:srgbClr val="595959"/>
            </a:solidFill>
            <a:prstDash val="solid"/>
          </a:ln>
        </p:spPr>
      </p:sp>
      <p:sp>
        <p:nvSpPr>
          <p:cNvPr id="23" name="Text 21"/>
          <p:cNvSpPr/>
          <p:nvPr/>
        </p:nvSpPr>
        <p:spPr>
          <a:xfrm>
            <a:off x="8073450" y="5421928"/>
            <a:ext cx="226338" cy="282893"/>
          </a:xfrm>
          <a:prstGeom prst="rect">
            <a:avLst/>
          </a:prstGeom>
          <a:noFill/>
          <a:ln/>
        </p:spPr>
        <p:txBody>
          <a:bodyPr wrap="none" lIns="0" tIns="0" rIns="0" bIns="0" rtlCol="0" anchor="t"/>
          <a:lstStyle/>
          <a:p>
            <a:pPr algn="ctr" indent="0" marL="0">
              <a:lnSpc>
                <a:spcPts val="1750"/>
              </a:lnSpc>
              <a:buNone/>
            </a:pPr>
            <a:r>
              <a:rPr lang="en-US" sz="1750" dirty="0">
                <a:solidFill>
                  <a:srgbClr val="FFFFFF"/>
                </a:solidFill>
                <a:latin typeface="Mona Sans Semi Bold" pitchFamily="34" charset="0"/>
                <a:ea typeface="Mona Sans Semi Bold" pitchFamily="34" charset="-122"/>
                <a:cs typeface="Mona Sans Semi Bold" pitchFamily="34" charset="-120"/>
              </a:rPr>
              <a:t>3</a:t>
            </a:r>
            <a:endParaRPr lang="en-US" sz="1750" dirty="0"/>
          </a:p>
        </p:txBody>
      </p:sp>
      <p:sp>
        <p:nvSpPr>
          <p:cNvPr id="24" name="Text 22"/>
          <p:cNvSpPr/>
          <p:nvPr/>
        </p:nvSpPr>
        <p:spPr>
          <a:xfrm>
            <a:off x="7243643" y="4280059"/>
            <a:ext cx="1886188" cy="235744"/>
          </a:xfrm>
          <a:prstGeom prst="rect">
            <a:avLst/>
          </a:prstGeom>
          <a:noFill/>
          <a:ln/>
        </p:spPr>
        <p:txBody>
          <a:bodyPr wrap="none" lIns="0" tIns="0" rIns="0" bIns="0" rtlCol="0" anchor="t"/>
          <a:lstStyle/>
          <a:p>
            <a:pPr algn="ctr" indent="0" marL="0">
              <a:lnSpc>
                <a:spcPts val="1850"/>
              </a:lnSpc>
              <a:buNone/>
            </a:pPr>
            <a:r>
              <a:rPr lang="en-US" sz="1450" dirty="0">
                <a:solidFill>
                  <a:srgbClr val="8F8F8F"/>
                </a:solidFill>
                <a:latin typeface="Mona Sans Semi Bold" pitchFamily="34" charset="0"/>
                <a:ea typeface="Mona Sans Semi Bold" pitchFamily="34" charset="-122"/>
                <a:cs typeface="Mona Sans Semi Bold" pitchFamily="34" charset="-120"/>
              </a:rPr>
              <a:t>1494-yil</a:t>
            </a:r>
            <a:endParaRPr lang="en-US" sz="1450" dirty="0"/>
          </a:p>
        </p:txBody>
      </p:sp>
      <p:sp>
        <p:nvSpPr>
          <p:cNvPr id="25" name="Text 23"/>
          <p:cNvSpPr/>
          <p:nvPr/>
        </p:nvSpPr>
        <p:spPr>
          <a:xfrm>
            <a:off x="6651903" y="4571048"/>
            <a:ext cx="3069669" cy="388858"/>
          </a:xfrm>
          <a:prstGeom prst="rect">
            <a:avLst/>
          </a:prstGeom>
          <a:noFill/>
          <a:ln/>
        </p:spPr>
        <p:txBody>
          <a:bodyPr wrap="square" lIns="0" tIns="0" rIns="0" bIns="0" rtlCol="0" anchor="t"/>
          <a:lstStyle/>
          <a:p>
            <a:pPr algn="ctr" indent="0" marL="0">
              <a:lnSpc>
                <a:spcPts val="1500"/>
              </a:lnSpc>
              <a:buNone/>
            </a:pPr>
            <a:r>
              <a:rPr lang="en-US" sz="1150" dirty="0">
                <a:solidFill>
                  <a:srgbClr val="8F8F8F"/>
                </a:solidFill>
                <a:latin typeface="Funnel Sans" pitchFamily="34" charset="0"/>
                <a:ea typeface="Funnel Sans" pitchFamily="34" charset="-122"/>
                <a:cs typeface="Funnel Sans" pitchFamily="34" charset="-120"/>
              </a:rPr>
              <a:t>Muhammad Shayboniyxon qo'mondonligi boshlandi</a:t>
            </a:r>
            <a:endParaRPr lang="en-US" sz="1150" dirty="0"/>
          </a:p>
        </p:txBody>
      </p:sp>
      <p:sp>
        <p:nvSpPr>
          <p:cNvPr id="26" name="Shape 24"/>
          <p:cNvSpPr/>
          <p:nvPr/>
        </p:nvSpPr>
        <p:spPr>
          <a:xfrm>
            <a:off x="9922193" y="5563374"/>
            <a:ext cx="15240" cy="452676"/>
          </a:xfrm>
          <a:prstGeom prst="roundRect">
            <a:avLst>
              <a:gd name="adj" fmla="val 415864"/>
            </a:avLst>
          </a:prstGeom>
          <a:solidFill>
            <a:srgbClr val="595959"/>
          </a:solidFill>
          <a:ln/>
        </p:spPr>
      </p:sp>
      <p:sp>
        <p:nvSpPr>
          <p:cNvPr id="27" name="Shape 25"/>
          <p:cNvSpPr/>
          <p:nvPr/>
        </p:nvSpPr>
        <p:spPr>
          <a:xfrm>
            <a:off x="9760148" y="5393710"/>
            <a:ext cx="339447" cy="339447"/>
          </a:xfrm>
          <a:prstGeom prst="roundRect">
            <a:avLst>
              <a:gd name="adj" fmla="val 18671"/>
            </a:avLst>
          </a:prstGeom>
          <a:solidFill>
            <a:srgbClr val="404040"/>
          </a:solidFill>
          <a:ln w="7620">
            <a:solidFill>
              <a:srgbClr val="595959"/>
            </a:solidFill>
            <a:prstDash val="solid"/>
          </a:ln>
        </p:spPr>
      </p:sp>
      <p:sp>
        <p:nvSpPr>
          <p:cNvPr id="28" name="Text 26"/>
          <p:cNvSpPr/>
          <p:nvPr/>
        </p:nvSpPr>
        <p:spPr>
          <a:xfrm>
            <a:off x="9816644" y="5421928"/>
            <a:ext cx="226338" cy="282893"/>
          </a:xfrm>
          <a:prstGeom prst="rect">
            <a:avLst/>
          </a:prstGeom>
          <a:noFill/>
          <a:ln/>
        </p:spPr>
        <p:txBody>
          <a:bodyPr wrap="none" lIns="0" tIns="0" rIns="0" bIns="0" rtlCol="0" anchor="t"/>
          <a:lstStyle/>
          <a:p>
            <a:pPr algn="ctr" indent="0" marL="0">
              <a:lnSpc>
                <a:spcPts val="1750"/>
              </a:lnSpc>
              <a:buNone/>
            </a:pPr>
            <a:r>
              <a:rPr lang="en-US" sz="1750" dirty="0">
                <a:solidFill>
                  <a:srgbClr val="FFFFFF"/>
                </a:solidFill>
                <a:latin typeface="Mona Sans Semi Bold" pitchFamily="34" charset="0"/>
                <a:ea typeface="Mona Sans Semi Bold" pitchFamily="34" charset="-122"/>
                <a:cs typeface="Mona Sans Semi Bold" pitchFamily="34" charset="-120"/>
              </a:rPr>
              <a:t>4</a:t>
            </a:r>
            <a:endParaRPr lang="en-US" sz="1750" dirty="0"/>
          </a:p>
        </p:txBody>
      </p:sp>
      <p:sp>
        <p:nvSpPr>
          <p:cNvPr id="29" name="Text 27"/>
          <p:cNvSpPr/>
          <p:nvPr/>
        </p:nvSpPr>
        <p:spPr>
          <a:xfrm>
            <a:off x="8986838" y="6166961"/>
            <a:ext cx="1886188" cy="235744"/>
          </a:xfrm>
          <a:prstGeom prst="rect">
            <a:avLst/>
          </a:prstGeom>
          <a:noFill/>
          <a:ln/>
        </p:spPr>
        <p:txBody>
          <a:bodyPr wrap="none" lIns="0" tIns="0" rIns="0" bIns="0" rtlCol="0" anchor="t"/>
          <a:lstStyle/>
          <a:p>
            <a:pPr algn="ctr" indent="0" marL="0">
              <a:lnSpc>
                <a:spcPts val="1850"/>
              </a:lnSpc>
              <a:buNone/>
            </a:pPr>
            <a:r>
              <a:rPr lang="en-US" sz="1450" dirty="0">
                <a:solidFill>
                  <a:srgbClr val="8F8F8F"/>
                </a:solidFill>
                <a:latin typeface="Mona Sans Semi Bold" pitchFamily="34" charset="0"/>
                <a:ea typeface="Mona Sans Semi Bold" pitchFamily="34" charset="-122"/>
                <a:cs typeface="Mona Sans Semi Bold" pitchFamily="34" charset="-120"/>
              </a:rPr>
              <a:t>1499-yil</a:t>
            </a:r>
            <a:endParaRPr lang="en-US" sz="1450" dirty="0"/>
          </a:p>
        </p:txBody>
      </p:sp>
      <p:sp>
        <p:nvSpPr>
          <p:cNvPr id="30" name="Text 28"/>
          <p:cNvSpPr/>
          <p:nvPr/>
        </p:nvSpPr>
        <p:spPr>
          <a:xfrm>
            <a:off x="8395216" y="6457950"/>
            <a:ext cx="3069550" cy="194429"/>
          </a:xfrm>
          <a:prstGeom prst="rect">
            <a:avLst/>
          </a:prstGeom>
          <a:noFill/>
          <a:ln/>
        </p:spPr>
        <p:txBody>
          <a:bodyPr wrap="none" lIns="0" tIns="0" rIns="0" bIns="0" rtlCol="0" anchor="t"/>
          <a:lstStyle/>
          <a:p>
            <a:pPr algn="ctr" indent="0" marL="0">
              <a:lnSpc>
                <a:spcPts val="1500"/>
              </a:lnSpc>
              <a:buNone/>
            </a:pPr>
            <a:r>
              <a:rPr lang="en-US" sz="1150" dirty="0">
                <a:solidFill>
                  <a:srgbClr val="8F8F8F"/>
                </a:solidFill>
                <a:latin typeface="Funnel Sans" pitchFamily="34" charset="0"/>
                <a:ea typeface="Funnel Sans" pitchFamily="34" charset="-122"/>
                <a:cs typeface="Funnel Sans" pitchFamily="34" charset="-120"/>
              </a:rPr>
              <a:t>Movarounnahr yurishi boshlandi</a:t>
            </a:r>
            <a:endParaRPr lang="en-US" sz="11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864037" y="1732240"/>
            <a:ext cx="12902327" cy="3086100"/>
          </a:xfrm>
          <a:prstGeom prst="rect">
            <a:avLst/>
          </a:prstGeom>
          <a:noFill/>
          <a:ln/>
        </p:spPr>
        <p:txBody>
          <a:bodyPr wrap="square" lIns="0" tIns="0" rIns="0" bIns="0" rtlCol="0" anchor="t"/>
          <a:lstStyle/>
          <a:p>
            <a:pPr algn="l" indent="0" marL="0">
              <a:lnSpc>
                <a:spcPts val="12150"/>
              </a:lnSpc>
              <a:buNone/>
            </a:pPr>
            <a:r>
              <a:rPr lang="en-US" sz="9700" dirty="0">
                <a:solidFill>
                  <a:srgbClr val="DDDDDD"/>
                </a:solidFill>
                <a:latin typeface="Mona Sans Semi Bold" pitchFamily="34" charset="0"/>
                <a:ea typeface="Mona Sans Semi Bold" pitchFamily="34" charset="-122"/>
                <a:cs typeface="Mona Sans Semi Bold" pitchFamily="34" charset="-120"/>
              </a:rPr>
              <a:t>Qabilalar Ruhining Uyg'onishi</a:t>
            </a:r>
            <a:endParaRPr lang="en-US" sz="9700" dirty="0"/>
          </a:p>
        </p:txBody>
      </p:sp>
      <p:sp>
        <p:nvSpPr>
          <p:cNvPr id="3" name="Text 1"/>
          <p:cNvSpPr/>
          <p:nvPr/>
        </p:nvSpPr>
        <p:spPr>
          <a:xfrm>
            <a:off x="864037" y="5312093"/>
            <a:ext cx="12902327" cy="1185148"/>
          </a:xfrm>
          <a:prstGeom prst="rect">
            <a:avLst/>
          </a:prstGeom>
          <a:noFill/>
          <a:ln/>
        </p:spPr>
        <p:txBody>
          <a:bodyPr wrap="square" lIns="0" tIns="0" rIns="0" bIns="0" rtlCol="0" anchor="t"/>
          <a:lstStyle/>
          <a:p>
            <a:pPr algn="l" indent="0" marL="0">
              <a:lnSpc>
                <a:spcPts val="3100"/>
              </a:lnSpc>
              <a:buNone/>
            </a:pPr>
            <a:r>
              <a:rPr lang="en-US" sz="1900" dirty="0">
                <a:solidFill>
                  <a:srgbClr val="8F8F8F"/>
                </a:solidFill>
                <a:latin typeface="Funnel Sans" pitchFamily="34" charset="0"/>
                <a:ea typeface="Funnel Sans" pitchFamily="34" charset="-122"/>
                <a:cs typeface="Funnel Sans" pitchFamily="34" charset="-120"/>
              </a:rPr>
              <a:t>Dashti Qipchoq dashtlarining kengligi — bu nafaqat geografik fazo, balki o'zbek qabilalarining erkinlik va mustaqillik ruhini anglatadi. Quyosh chiqishida otliq askarlar ko'ch-ko'ronlari bilan harakatlanadi, yangi davrning boshlanishini bildiradi. Bu dasht — Shayboniylar sulolasining tug'ilgan joyi, ularning kuch va jasoratining manbai.</a:t>
            </a:r>
            <a:endParaRPr lang="en-US" sz="1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595360" y="0"/>
            <a:ext cx="6035040" cy="8229600"/>
          </a:xfrm>
          <a:prstGeom prst="rect">
            <a:avLst/>
          </a:prstGeom>
        </p:spPr>
      </p:pic>
      <p:sp>
        <p:nvSpPr>
          <p:cNvPr id="3" name="Shape 0"/>
          <p:cNvSpPr/>
          <p:nvPr/>
        </p:nvSpPr>
        <p:spPr>
          <a:xfrm>
            <a:off x="8595360" y="0"/>
            <a:ext cx="6035040" cy="8229600"/>
          </a:xfrm>
          <a:prstGeom prst="rect">
            <a:avLst/>
          </a:prstGeom>
          <a:solidFill>
            <a:srgbClr val="DFDFE0"/>
          </a:solidFill>
          <a:ln/>
        </p:spPr>
      </p:sp>
      <p:pic>
        <p:nvPicPr>
          <p:cNvPr id="4" name="Image 1" descr="preencoded.png">    </p:cNvPr>
          <p:cNvPicPr>
            <a:picLocks noChangeAspect="1"/>
          </p:cNvPicPr>
          <p:nvPr/>
        </p:nvPicPr>
        <p:blipFill>
          <a:blip r:embed="rId2"/>
          <a:stretch>
            <a:fillRect/>
          </a:stretch>
        </p:blipFill>
        <p:spPr>
          <a:xfrm>
            <a:off x="8595360" y="0"/>
            <a:ext cx="6035040" cy="8229600"/>
          </a:xfrm>
          <a:prstGeom prst="rect">
            <a:avLst/>
          </a:prstGeom>
        </p:spPr>
      </p:pic>
      <p:sp>
        <p:nvSpPr>
          <p:cNvPr id="5" name="Text 1"/>
          <p:cNvSpPr/>
          <p:nvPr/>
        </p:nvSpPr>
        <p:spPr>
          <a:xfrm>
            <a:off x="514350" y="1974652"/>
            <a:ext cx="7088862" cy="459224"/>
          </a:xfrm>
          <a:prstGeom prst="rect">
            <a:avLst/>
          </a:prstGeom>
          <a:noFill/>
          <a:ln/>
        </p:spPr>
        <p:txBody>
          <a:bodyPr wrap="none" lIns="0" tIns="0" rIns="0" bIns="0" rtlCol="0" anchor="t"/>
          <a:lstStyle/>
          <a:p>
            <a:pPr algn="l" indent="0" marL="0">
              <a:lnSpc>
                <a:spcPts val="3600"/>
              </a:lnSpc>
              <a:buNone/>
            </a:pPr>
            <a:r>
              <a:rPr lang="en-US" sz="2850" dirty="0">
                <a:solidFill>
                  <a:srgbClr val="DDDDDD"/>
                </a:solidFill>
                <a:latin typeface="Mona Sans Semi Bold" pitchFamily="34" charset="0"/>
                <a:ea typeface="Mona Sans Semi Bold" pitchFamily="34" charset="-122"/>
                <a:cs typeface="Mona Sans Semi Bold" pitchFamily="34" charset="-120"/>
              </a:rPr>
              <a:t>3-Qism: Movarounnahrni Zabt Etish Yo'li</a:t>
            </a:r>
            <a:endParaRPr lang="en-US" sz="2850" dirty="0"/>
          </a:p>
        </p:txBody>
      </p:sp>
      <p:pic>
        <p:nvPicPr>
          <p:cNvPr id="6" name="Image 2" descr="preencoded.png">    </p:cNvPr>
          <p:cNvPicPr>
            <a:picLocks noChangeAspect="1"/>
          </p:cNvPicPr>
          <p:nvPr/>
        </p:nvPicPr>
        <p:blipFill>
          <a:blip r:embed="rId3"/>
          <a:stretch>
            <a:fillRect/>
          </a:stretch>
        </p:blipFill>
        <p:spPr>
          <a:xfrm>
            <a:off x="514350" y="2565083"/>
            <a:ext cx="440888" cy="1143000"/>
          </a:xfrm>
          <a:prstGeom prst="rect">
            <a:avLst/>
          </a:prstGeom>
        </p:spPr>
      </p:pic>
      <p:sp>
        <p:nvSpPr>
          <p:cNvPr id="7" name="Text 2"/>
          <p:cNvSpPr/>
          <p:nvPr/>
        </p:nvSpPr>
        <p:spPr>
          <a:xfrm>
            <a:off x="1042749" y="2712006"/>
            <a:ext cx="3045500" cy="229552"/>
          </a:xfrm>
          <a:prstGeom prst="rect">
            <a:avLst/>
          </a:prstGeom>
          <a:noFill/>
          <a:ln/>
        </p:spPr>
        <p:txBody>
          <a:bodyPr wrap="none" lIns="0" tIns="0" rIns="0" bIns="0" rtlCol="0" anchor="t"/>
          <a:lstStyle/>
          <a:p>
            <a:pPr algn="l" indent="0" marL="0">
              <a:lnSpc>
                <a:spcPts val="1800"/>
              </a:lnSpc>
              <a:buNone/>
            </a:pPr>
            <a:r>
              <a:rPr lang="en-US" sz="1400" dirty="0">
                <a:solidFill>
                  <a:srgbClr val="8F8F8F"/>
                </a:solidFill>
                <a:latin typeface="Mona Sans Semi Bold" pitchFamily="34" charset="0"/>
                <a:ea typeface="Mona Sans Semi Bold" pitchFamily="34" charset="-122"/>
                <a:cs typeface="Mona Sans Semi Bold" pitchFamily="34" charset="-120"/>
              </a:rPr>
              <a:t>1499-yil: Harbiy Yurish Boshlanishi</a:t>
            </a:r>
            <a:endParaRPr lang="en-US" sz="1400" dirty="0"/>
          </a:p>
        </p:txBody>
      </p:sp>
      <p:sp>
        <p:nvSpPr>
          <p:cNvPr id="8" name="Text 3"/>
          <p:cNvSpPr/>
          <p:nvPr/>
        </p:nvSpPr>
        <p:spPr>
          <a:xfrm>
            <a:off x="1042749" y="2994065"/>
            <a:ext cx="7586901" cy="375285"/>
          </a:xfrm>
          <a:prstGeom prst="rect">
            <a:avLst/>
          </a:prstGeom>
          <a:noFill/>
          <a:ln/>
        </p:spPr>
        <p:txBody>
          <a:bodyPr wrap="square" lIns="0" tIns="0" rIns="0" bIns="0" rtlCol="0" anchor="t"/>
          <a:lstStyle/>
          <a:p>
            <a:pPr algn="l" indent="0" marL="0">
              <a:lnSpc>
                <a:spcPts val="1450"/>
              </a:lnSpc>
              <a:buNone/>
            </a:pPr>
            <a:r>
              <a:rPr lang="en-US" sz="1150" dirty="0">
                <a:solidFill>
                  <a:srgbClr val="8F8F8F"/>
                </a:solidFill>
                <a:latin typeface="Funnel Sans" pitchFamily="34" charset="0"/>
                <a:ea typeface="Funnel Sans" pitchFamily="34" charset="-122"/>
                <a:cs typeface="Funnel Sans" pitchFamily="34" charset="-120"/>
              </a:rPr>
              <a:t>Muhammad Shayboniyxon o'zbek qo'shinlari bilan Movarounnahr tomon yo'l oladi. Bu yurish — Temuriylar hukmronligiga qarshi birinchi katta harbiy kampaniya edi.</a:t>
            </a:r>
            <a:endParaRPr lang="en-US" sz="1150" dirty="0"/>
          </a:p>
        </p:txBody>
      </p:sp>
      <p:pic>
        <p:nvPicPr>
          <p:cNvPr id="9" name="Image 3" descr="preencoded.png">    </p:cNvPr>
          <p:cNvPicPr>
            <a:picLocks noChangeAspect="1"/>
          </p:cNvPicPr>
          <p:nvPr/>
        </p:nvPicPr>
        <p:blipFill>
          <a:blip r:embed="rId4"/>
          <a:stretch>
            <a:fillRect/>
          </a:stretch>
        </p:blipFill>
        <p:spPr>
          <a:xfrm>
            <a:off x="734735" y="3603784"/>
            <a:ext cx="440888" cy="1143000"/>
          </a:xfrm>
          <a:prstGeom prst="rect">
            <a:avLst/>
          </a:prstGeom>
        </p:spPr>
      </p:pic>
      <p:sp>
        <p:nvSpPr>
          <p:cNvPr id="10" name="Text 4"/>
          <p:cNvSpPr/>
          <p:nvPr/>
        </p:nvSpPr>
        <p:spPr>
          <a:xfrm>
            <a:off x="1263134" y="3750707"/>
            <a:ext cx="2928223" cy="229552"/>
          </a:xfrm>
          <a:prstGeom prst="rect">
            <a:avLst/>
          </a:prstGeom>
          <a:noFill/>
          <a:ln/>
        </p:spPr>
        <p:txBody>
          <a:bodyPr wrap="none" lIns="0" tIns="0" rIns="0" bIns="0" rtlCol="0" anchor="t"/>
          <a:lstStyle/>
          <a:p>
            <a:pPr algn="l" indent="0" marL="0">
              <a:lnSpc>
                <a:spcPts val="1800"/>
              </a:lnSpc>
              <a:buNone/>
            </a:pPr>
            <a:r>
              <a:rPr lang="en-US" sz="1400" dirty="0">
                <a:solidFill>
                  <a:srgbClr val="8F8F8F"/>
                </a:solidFill>
                <a:latin typeface="Mona Sans Semi Bold" pitchFamily="34" charset="0"/>
                <a:ea typeface="Mona Sans Semi Bold" pitchFamily="34" charset="-122"/>
                <a:cs typeface="Mona Sans Semi Bold" pitchFamily="34" charset="-120"/>
              </a:rPr>
              <a:t>1500-yil: Samarqandni Zabt Etish</a:t>
            </a:r>
            <a:endParaRPr lang="en-US" sz="1400" dirty="0"/>
          </a:p>
        </p:txBody>
      </p:sp>
      <p:sp>
        <p:nvSpPr>
          <p:cNvPr id="11" name="Text 5"/>
          <p:cNvSpPr/>
          <p:nvPr/>
        </p:nvSpPr>
        <p:spPr>
          <a:xfrm>
            <a:off x="1263134" y="4032766"/>
            <a:ext cx="7366516" cy="375285"/>
          </a:xfrm>
          <a:prstGeom prst="rect">
            <a:avLst/>
          </a:prstGeom>
          <a:noFill/>
          <a:ln/>
        </p:spPr>
        <p:txBody>
          <a:bodyPr wrap="square" lIns="0" tIns="0" rIns="0" bIns="0" rtlCol="0" anchor="t"/>
          <a:lstStyle/>
          <a:p>
            <a:pPr algn="l" indent="0" marL="0">
              <a:lnSpc>
                <a:spcPts val="1450"/>
              </a:lnSpc>
              <a:buNone/>
            </a:pPr>
            <a:r>
              <a:rPr lang="en-US" sz="1150" dirty="0">
                <a:solidFill>
                  <a:srgbClr val="8F8F8F"/>
                </a:solidFill>
                <a:latin typeface="Funnel Sans" pitchFamily="34" charset="0"/>
                <a:ea typeface="Funnel Sans" pitchFamily="34" charset="-122"/>
                <a:cs typeface="Funnel Sans" pitchFamily="34" charset="-120"/>
              </a:rPr>
              <a:t>Samarqand — Temuriylar poytaxti, Movarounnahrning eng muhim shahri — Shayboniylar tomonidan zabt etildi. Bu voqea — yangi davlatning asosini qo'yishning boshlanishi bo'ldi.</a:t>
            </a:r>
            <a:endParaRPr lang="en-US" sz="1150" dirty="0"/>
          </a:p>
        </p:txBody>
      </p:sp>
      <p:pic>
        <p:nvPicPr>
          <p:cNvPr id="12" name="Image 4" descr="preencoded.png">    </p:cNvPr>
          <p:cNvPicPr>
            <a:picLocks noChangeAspect="1"/>
          </p:cNvPicPr>
          <p:nvPr/>
        </p:nvPicPr>
        <p:blipFill>
          <a:blip r:embed="rId5"/>
          <a:stretch>
            <a:fillRect/>
          </a:stretch>
        </p:blipFill>
        <p:spPr>
          <a:xfrm>
            <a:off x="955238" y="4642485"/>
            <a:ext cx="440888" cy="1143000"/>
          </a:xfrm>
          <a:prstGeom prst="rect">
            <a:avLst/>
          </a:prstGeom>
        </p:spPr>
      </p:pic>
      <p:sp>
        <p:nvSpPr>
          <p:cNvPr id="13" name="Text 6"/>
          <p:cNvSpPr/>
          <p:nvPr/>
        </p:nvSpPr>
        <p:spPr>
          <a:xfrm>
            <a:off x="1483638" y="4789408"/>
            <a:ext cx="2807018" cy="229552"/>
          </a:xfrm>
          <a:prstGeom prst="rect">
            <a:avLst/>
          </a:prstGeom>
          <a:noFill/>
          <a:ln/>
        </p:spPr>
        <p:txBody>
          <a:bodyPr wrap="none" lIns="0" tIns="0" rIns="0" bIns="0" rtlCol="0" anchor="t"/>
          <a:lstStyle/>
          <a:p>
            <a:pPr algn="l" indent="0" marL="0">
              <a:lnSpc>
                <a:spcPts val="1800"/>
              </a:lnSpc>
              <a:buNone/>
            </a:pPr>
            <a:r>
              <a:rPr lang="en-US" sz="1400" dirty="0">
                <a:solidFill>
                  <a:srgbClr val="8F8F8F"/>
                </a:solidFill>
                <a:latin typeface="Mona Sans Semi Bold" pitchFamily="34" charset="0"/>
                <a:ea typeface="Mona Sans Semi Bold" pitchFamily="34" charset="-122"/>
                <a:cs typeface="Mona Sans Semi Bold" pitchFamily="34" charset="-120"/>
              </a:rPr>
              <a:t>1501-yil: Davlatga Asos Solinishi</a:t>
            </a:r>
            <a:endParaRPr lang="en-US" sz="1400" dirty="0"/>
          </a:p>
        </p:txBody>
      </p:sp>
      <p:sp>
        <p:nvSpPr>
          <p:cNvPr id="14" name="Text 7"/>
          <p:cNvSpPr/>
          <p:nvPr/>
        </p:nvSpPr>
        <p:spPr>
          <a:xfrm>
            <a:off x="1483638" y="5071467"/>
            <a:ext cx="7146012" cy="375285"/>
          </a:xfrm>
          <a:prstGeom prst="rect">
            <a:avLst/>
          </a:prstGeom>
          <a:noFill/>
          <a:ln/>
        </p:spPr>
        <p:txBody>
          <a:bodyPr wrap="square" lIns="0" tIns="0" rIns="0" bIns="0" rtlCol="0" anchor="t"/>
          <a:lstStyle/>
          <a:p>
            <a:pPr algn="l" indent="0" marL="0">
              <a:lnSpc>
                <a:spcPts val="1450"/>
              </a:lnSpc>
              <a:buNone/>
            </a:pPr>
            <a:r>
              <a:rPr lang="en-US" sz="1150" dirty="0">
                <a:solidFill>
                  <a:srgbClr val="8F8F8F"/>
                </a:solidFill>
                <a:latin typeface="Funnel Sans" pitchFamily="34" charset="0"/>
                <a:ea typeface="Funnel Sans" pitchFamily="34" charset="-122"/>
                <a:cs typeface="Funnel Sans" pitchFamily="34" charset="-120"/>
              </a:rPr>
              <a:t>Shayboniylar Movarounnahr va Xuroson hududlarida to'liq hokimiyatni o'rnatdi. Buxoro ham ular qo'lga olishdi va yangi sulola shakllanish boshlandi.</a:t>
            </a:r>
            <a:endParaRPr lang="en-US" sz="1150" dirty="0"/>
          </a:p>
        </p:txBody>
      </p:sp>
      <p:sp>
        <p:nvSpPr>
          <p:cNvPr id="15" name="Text 8"/>
          <p:cNvSpPr/>
          <p:nvPr/>
        </p:nvSpPr>
        <p:spPr>
          <a:xfrm>
            <a:off x="514350" y="5692021"/>
            <a:ext cx="8115300" cy="562927"/>
          </a:xfrm>
          <a:prstGeom prst="rect">
            <a:avLst/>
          </a:prstGeom>
          <a:noFill/>
          <a:ln/>
        </p:spPr>
        <p:txBody>
          <a:bodyPr wrap="square" lIns="0" tIns="0" rIns="0" bIns="0" rtlCol="0" anchor="t"/>
          <a:lstStyle/>
          <a:p>
            <a:pPr algn="l" indent="0" marL="0">
              <a:lnSpc>
                <a:spcPts val="1450"/>
              </a:lnSpc>
              <a:buNone/>
            </a:pPr>
            <a:r>
              <a:rPr lang="en-US" sz="1150" dirty="0">
                <a:solidFill>
                  <a:srgbClr val="8F8F8F"/>
                </a:solidFill>
                <a:latin typeface="Funnel Sans" pitchFamily="34" charset="0"/>
                <a:ea typeface="Funnel Sans" pitchFamily="34" charset="-122"/>
                <a:cs typeface="Funnel Sans" pitchFamily="34" charset="-120"/>
              </a:rPr>
              <a:t>Shayboniylar Movarounnahrni zabt etish jarayoni — bu faqat harbiy yutuq emas, balki yangi siyosiy tizimni shakllantirish ham bo'ldi. Ularning g'alabasi Temuriylar davlatining oxirgi bosqichini anglatdi va o'zbek xonliklari davrining boshlanishini ko'rsatdi.</a:t>
            </a:r>
            <a:endParaRPr lang="en-US" sz="11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864037" y="2210633"/>
            <a:ext cx="12902327" cy="2129314"/>
          </a:xfrm>
          <a:prstGeom prst="rect">
            <a:avLst/>
          </a:prstGeom>
          <a:noFill/>
          <a:ln/>
        </p:spPr>
        <p:txBody>
          <a:bodyPr wrap="square" lIns="0" tIns="0" rIns="0" bIns="0" rtlCol="0" anchor="t"/>
          <a:lstStyle/>
          <a:p>
            <a:pPr algn="l" indent="0" marL="0">
              <a:lnSpc>
                <a:spcPts val="8350"/>
              </a:lnSpc>
              <a:buNone/>
            </a:pPr>
            <a:r>
              <a:rPr lang="en-US" sz="6700" dirty="0">
                <a:solidFill>
                  <a:srgbClr val="DDDDDD"/>
                </a:solidFill>
                <a:latin typeface="Mona Sans Semi Bold" pitchFamily="34" charset="0"/>
                <a:ea typeface="Mona Sans Semi Bold" pitchFamily="34" charset="-122"/>
                <a:cs typeface="Mona Sans Semi Bold" pitchFamily="34" charset="-120"/>
              </a:rPr>
              <a:t>Yangi Hukmdorning Taxtga Chiqishi</a:t>
            </a:r>
            <a:endParaRPr lang="en-US" sz="6700" dirty="0"/>
          </a:p>
        </p:txBody>
      </p:sp>
      <p:sp>
        <p:nvSpPr>
          <p:cNvPr id="3" name="Text 1"/>
          <p:cNvSpPr/>
          <p:nvPr/>
        </p:nvSpPr>
        <p:spPr>
          <a:xfrm>
            <a:off x="864037" y="4833699"/>
            <a:ext cx="12902327" cy="1185148"/>
          </a:xfrm>
          <a:prstGeom prst="rect">
            <a:avLst/>
          </a:prstGeom>
          <a:noFill/>
          <a:ln/>
        </p:spPr>
        <p:txBody>
          <a:bodyPr wrap="square" lIns="0" tIns="0" rIns="0" bIns="0" rtlCol="0" anchor="t"/>
          <a:lstStyle/>
          <a:p>
            <a:pPr algn="l" indent="0" marL="0">
              <a:lnSpc>
                <a:spcPts val="3100"/>
              </a:lnSpc>
              <a:buNone/>
            </a:pPr>
            <a:r>
              <a:rPr lang="en-US" sz="1900" dirty="0">
                <a:solidFill>
                  <a:srgbClr val="8F8F8F"/>
                </a:solidFill>
                <a:latin typeface="Funnel Sans" pitchFamily="34" charset="0"/>
                <a:ea typeface="Funnel Sans" pitchFamily="34" charset="-122"/>
                <a:cs typeface="Funnel Sans" pitchFamily="34" charset="-120"/>
              </a:rPr>
              <a:t>Samarqand — Movarounnahrning eng nufuzli shahri, Temuriylar madaniyatining poytaxti — endi yangi hukmdor Muhammad Shayboniyxon qo'lida edi. Registon va Bibixonim masjidi kabi tarixiy obidalar yangi davrning guvohiga aylandi. Bu kirish — nafaqat shahar, balki butun mintaqa madaniy merosini o'zbek xonliklari qo'lga olishni anglatdi.</a:t>
            </a:r>
            <a:endParaRPr lang="en-US" sz="1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1474113" y="977384"/>
            <a:ext cx="11682055" cy="1280636"/>
          </a:xfrm>
          <a:prstGeom prst="rect">
            <a:avLst/>
          </a:prstGeom>
          <a:noFill/>
          <a:ln/>
        </p:spPr>
        <p:txBody>
          <a:bodyPr wrap="square" lIns="0" tIns="0" rIns="0" bIns="0" rtlCol="0" anchor="t"/>
          <a:lstStyle/>
          <a:p>
            <a:pPr algn="l" indent="0" marL="0">
              <a:lnSpc>
                <a:spcPts val="5000"/>
              </a:lnSpc>
              <a:buNone/>
            </a:pPr>
            <a:r>
              <a:rPr lang="en-US" sz="4000" dirty="0">
                <a:solidFill>
                  <a:srgbClr val="DDDDDD"/>
                </a:solidFill>
                <a:latin typeface="Mona Sans Semi Bold" pitchFamily="34" charset="0"/>
                <a:ea typeface="Mona Sans Semi Bold" pitchFamily="34" charset="-122"/>
                <a:cs typeface="Mona Sans Semi Bold" pitchFamily="34" charset="-120"/>
              </a:rPr>
              <a:t>4-Qism: Shayboniyxonning Siyosiy va Harbiy Faoliyati</a:t>
            </a:r>
            <a:endParaRPr lang="en-US" sz="4000" dirty="0"/>
          </a:p>
        </p:txBody>
      </p:sp>
      <p:pic>
        <p:nvPicPr>
          <p:cNvPr id="3"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74113" y="2598182"/>
            <a:ext cx="614839" cy="614839"/>
          </a:xfrm>
          <a:prstGeom prst="rect">
            <a:avLst/>
          </a:prstGeom>
        </p:spPr>
      </p:pic>
      <p:sp>
        <p:nvSpPr>
          <p:cNvPr id="4" name="Text 1"/>
          <p:cNvSpPr/>
          <p:nvPr/>
        </p:nvSpPr>
        <p:spPr>
          <a:xfrm>
            <a:off x="1474113" y="3425666"/>
            <a:ext cx="2561749" cy="320278"/>
          </a:xfrm>
          <a:prstGeom prst="rect">
            <a:avLst/>
          </a:prstGeom>
          <a:noFill/>
          <a:ln/>
        </p:spPr>
        <p:txBody>
          <a:bodyPr wrap="none" lIns="0" tIns="0" rIns="0" bIns="0" rtlCol="0" anchor="t"/>
          <a:lstStyle/>
          <a:p>
            <a:pPr algn="l" indent="0" marL="0">
              <a:lnSpc>
                <a:spcPts val="2500"/>
              </a:lnSpc>
              <a:buNone/>
            </a:pPr>
            <a:r>
              <a:rPr lang="en-US" sz="2000" dirty="0">
                <a:solidFill>
                  <a:srgbClr val="8F8F8F"/>
                </a:solidFill>
                <a:latin typeface="Mona Sans Semi Bold" pitchFamily="34" charset="0"/>
                <a:ea typeface="Mona Sans Semi Bold" pitchFamily="34" charset="-122"/>
                <a:cs typeface="Mona Sans Semi Bold" pitchFamily="34" charset="-120"/>
              </a:rPr>
              <a:t>Doimiy Urushlar</a:t>
            </a:r>
            <a:endParaRPr lang="en-US" sz="2000" dirty="0"/>
          </a:p>
        </p:txBody>
      </p:sp>
      <p:sp>
        <p:nvSpPr>
          <p:cNvPr id="5" name="Text 2"/>
          <p:cNvSpPr/>
          <p:nvPr/>
        </p:nvSpPr>
        <p:spPr>
          <a:xfrm>
            <a:off x="1474113" y="3847981"/>
            <a:ext cx="3752255" cy="1199674"/>
          </a:xfrm>
          <a:prstGeom prst="rect">
            <a:avLst/>
          </a:prstGeom>
          <a:noFill/>
          <a:ln/>
        </p:spPr>
        <p:txBody>
          <a:bodyPr wrap="square" lIns="0" tIns="0" rIns="0" bIns="0" rtlCol="0" anchor="t"/>
          <a:lstStyle/>
          <a:p>
            <a:pPr algn="l" indent="0" marL="0">
              <a:lnSpc>
                <a:spcPts val="2350"/>
              </a:lnSpc>
              <a:buNone/>
            </a:pPr>
            <a:r>
              <a:rPr lang="en-US" sz="1600" dirty="0">
                <a:solidFill>
                  <a:srgbClr val="8F8F8F"/>
                </a:solidFill>
                <a:latin typeface="Funnel Sans" pitchFamily="34" charset="0"/>
                <a:ea typeface="Funnel Sans" pitchFamily="34" charset="-122"/>
                <a:cs typeface="Funnel Sans" pitchFamily="34" charset="-120"/>
              </a:rPr>
              <a:t>Shayboniylar qo'shni davlatlar bilan — Qozoq xonliklari, Safaviylar — doimiy kurashda bo'ldi. Harbiy kuch — ularning hokimiyatni mustahkamlash asosi edi.</a:t>
            </a:r>
            <a:endParaRPr lang="en-US" sz="1600" dirty="0"/>
          </a:p>
        </p:txBody>
      </p:sp>
      <p:pic>
        <p:nvPicPr>
          <p:cNvPr id="6"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39013" y="2598182"/>
            <a:ext cx="614839" cy="614839"/>
          </a:xfrm>
          <a:prstGeom prst="rect">
            <a:avLst/>
          </a:prstGeom>
        </p:spPr>
      </p:pic>
      <p:sp>
        <p:nvSpPr>
          <p:cNvPr id="7" name="Text 3"/>
          <p:cNvSpPr/>
          <p:nvPr/>
        </p:nvSpPr>
        <p:spPr>
          <a:xfrm>
            <a:off x="5439013" y="3425666"/>
            <a:ext cx="2561749" cy="320278"/>
          </a:xfrm>
          <a:prstGeom prst="rect">
            <a:avLst/>
          </a:prstGeom>
          <a:noFill/>
          <a:ln/>
        </p:spPr>
        <p:txBody>
          <a:bodyPr wrap="none" lIns="0" tIns="0" rIns="0" bIns="0" rtlCol="0" anchor="t"/>
          <a:lstStyle/>
          <a:p>
            <a:pPr algn="l" indent="0" marL="0">
              <a:lnSpc>
                <a:spcPts val="2500"/>
              </a:lnSpc>
              <a:buNone/>
            </a:pPr>
            <a:r>
              <a:rPr lang="en-US" sz="2000" dirty="0">
                <a:solidFill>
                  <a:srgbClr val="8F8F8F"/>
                </a:solidFill>
                <a:latin typeface="Mona Sans Semi Bold" pitchFamily="34" charset="0"/>
                <a:ea typeface="Mona Sans Semi Bold" pitchFamily="34" charset="-122"/>
                <a:cs typeface="Mona Sans Semi Bold" pitchFamily="34" charset="-120"/>
              </a:rPr>
              <a:t>Ichki Boshqaruv</a:t>
            </a:r>
            <a:endParaRPr lang="en-US" sz="2000" dirty="0"/>
          </a:p>
        </p:txBody>
      </p:sp>
      <p:sp>
        <p:nvSpPr>
          <p:cNvPr id="8" name="Text 4"/>
          <p:cNvSpPr/>
          <p:nvPr/>
        </p:nvSpPr>
        <p:spPr>
          <a:xfrm>
            <a:off x="5439013" y="3847981"/>
            <a:ext cx="3752255" cy="1199674"/>
          </a:xfrm>
          <a:prstGeom prst="rect">
            <a:avLst/>
          </a:prstGeom>
          <a:noFill/>
          <a:ln/>
        </p:spPr>
        <p:txBody>
          <a:bodyPr wrap="square" lIns="0" tIns="0" rIns="0" bIns="0" rtlCol="0" anchor="t"/>
          <a:lstStyle/>
          <a:p>
            <a:pPr algn="l" indent="0" marL="0">
              <a:lnSpc>
                <a:spcPts val="2350"/>
              </a:lnSpc>
              <a:buNone/>
            </a:pPr>
            <a:r>
              <a:rPr lang="en-US" sz="1600" dirty="0">
                <a:solidFill>
                  <a:srgbClr val="8F8F8F"/>
                </a:solidFill>
                <a:latin typeface="Funnel Sans" pitchFamily="34" charset="0"/>
                <a:ea typeface="Funnel Sans" pitchFamily="34" charset="-122"/>
                <a:cs typeface="Funnel Sans" pitchFamily="34" charset="-120"/>
              </a:rPr>
              <a:t>Temuriylardan meros qolgan davlat tizimini qayta tashkil etish — yangi qonunlar, soliqlar va ma'muriy bo'linishlar o'rnatildi.</a:t>
            </a:r>
            <a:endParaRPr lang="en-US" sz="1600" dirty="0"/>
          </a:p>
        </p:txBody>
      </p:sp>
      <p:pic>
        <p:nvPicPr>
          <p:cNvPr id="9"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03913" y="2598182"/>
            <a:ext cx="614839" cy="614839"/>
          </a:xfrm>
          <a:prstGeom prst="rect">
            <a:avLst/>
          </a:prstGeom>
        </p:spPr>
      </p:pic>
      <p:sp>
        <p:nvSpPr>
          <p:cNvPr id="10" name="Text 5"/>
          <p:cNvSpPr/>
          <p:nvPr/>
        </p:nvSpPr>
        <p:spPr>
          <a:xfrm>
            <a:off x="9403913" y="3425666"/>
            <a:ext cx="2647950" cy="320278"/>
          </a:xfrm>
          <a:prstGeom prst="rect">
            <a:avLst/>
          </a:prstGeom>
          <a:noFill/>
          <a:ln/>
        </p:spPr>
        <p:txBody>
          <a:bodyPr wrap="none" lIns="0" tIns="0" rIns="0" bIns="0" rtlCol="0" anchor="t"/>
          <a:lstStyle/>
          <a:p>
            <a:pPr algn="l" indent="0" marL="0">
              <a:lnSpc>
                <a:spcPts val="2500"/>
              </a:lnSpc>
              <a:buNone/>
            </a:pPr>
            <a:r>
              <a:rPr lang="en-US" sz="2000" dirty="0">
                <a:solidFill>
                  <a:srgbClr val="8F8F8F"/>
                </a:solidFill>
                <a:latin typeface="Mona Sans Semi Bold" pitchFamily="34" charset="0"/>
                <a:ea typeface="Mona Sans Semi Bold" pitchFamily="34" charset="-122"/>
                <a:cs typeface="Mona Sans Semi Bold" pitchFamily="34" charset="-120"/>
              </a:rPr>
              <a:t>Madaniyat va Ilm-fan</a:t>
            </a:r>
            <a:endParaRPr lang="en-US" sz="2000" dirty="0"/>
          </a:p>
        </p:txBody>
      </p:sp>
      <p:sp>
        <p:nvSpPr>
          <p:cNvPr id="11" name="Text 6"/>
          <p:cNvSpPr/>
          <p:nvPr/>
        </p:nvSpPr>
        <p:spPr>
          <a:xfrm>
            <a:off x="9403913" y="3847981"/>
            <a:ext cx="3752255" cy="899755"/>
          </a:xfrm>
          <a:prstGeom prst="rect">
            <a:avLst/>
          </a:prstGeom>
          <a:noFill/>
          <a:ln/>
        </p:spPr>
        <p:txBody>
          <a:bodyPr wrap="square" lIns="0" tIns="0" rIns="0" bIns="0" rtlCol="0" anchor="t"/>
          <a:lstStyle/>
          <a:p>
            <a:pPr algn="l" indent="0" marL="0">
              <a:lnSpc>
                <a:spcPts val="2350"/>
              </a:lnSpc>
              <a:buNone/>
            </a:pPr>
            <a:r>
              <a:rPr lang="en-US" sz="1600" dirty="0">
                <a:solidFill>
                  <a:srgbClr val="8F8F8F"/>
                </a:solidFill>
                <a:latin typeface="Funnel Sans" pitchFamily="34" charset="0"/>
                <a:ea typeface="Funnel Sans" pitchFamily="34" charset="-122"/>
                <a:cs typeface="Funnel Sans" pitchFamily="34" charset="-120"/>
              </a:rPr>
              <a:t>Shayboniyxon nafaqat sarkarda, balki shoir va ma'rifatparvar ham bo'ldi. U ilm-fan va adabiyotni qo'llab-quvvatladi.</a:t>
            </a:r>
            <a:endParaRPr lang="en-US" sz="1600" dirty="0"/>
          </a:p>
        </p:txBody>
      </p:sp>
      <p:sp>
        <p:nvSpPr>
          <p:cNvPr id="12" name="Text 7"/>
          <p:cNvSpPr/>
          <p:nvPr/>
        </p:nvSpPr>
        <p:spPr>
          <a:xfrm>
            <a:off x="1474113" y="5409009"/>
            <a:ext cx="2561749" cy="320278"/>
          </a:xfrm>
          <a:prstGeom prst="rect">
            <a:avLst/>
          </a:prstGeom>
          <a:noFill/>
          <a:ln/>
        </p:spPr>
        <p:txBody>
          <a:bodyPr wrap="none" lIns="0" tIns="0" rIns="0" bIns="0" rtlCol="0" anchor="t"/>
          <a:lstStyle/>
          <a:p>
            <a:pPr algn="l" indent="0" marL="0">
              <a:lnSpc>
                <a:spcPts val="2500"/>
              </a:lnSpc>
              <a:buNone/>
            </a:pPr>
            <a:r>
              <a:rPr lang="en-US" sz="2000" dirty="0">
                <a:solidFill>
                  <a:srgbClr val="DDDDDD"/>
                </a:solidFill>
                <a:latin typeface="Mona Sans Semi Bold" pitchFamily="34" charset="0"/>
                <a:ea typeface="Mona Sans Semi Bold" pitchFamily="34" charset="-122"/>
                <a:cs typeface="Mona Sans Semi Bold" pitchFamily="34" charset="-120"/>
              </a:rPr>
              <a:t>Harbiy Istirok</a:t>
            </a:r>
            <a:endParaRPr lang="en-US" sz="2000" dirty="0"/>
          </a:p>
        </p:txBody>
      </p:sp>
      <p:sp>
        <p:nvSpPr>
          <p:cNvPr id="13" name="Text 8"/>
          <p:cNvSpPr/>
          <p:nvPr/>
        </p:nvSpPr>
        <p:spPr>
          <a:xfrm>
            <a:off x="1474113" y="5899309"/>
            <a:ext cx="5590937" cy="1199674"/>
          </a:xfrm>
          <a:prstGeom prst="rect">
            <a:avLst/>
          </a:prstGeom>
          <a:noFill/>
          <a:ln/>
        </p:spPr>
        <p:txBody>
          <a:bodyPr wrap="square" lIns="0" tIns="0" rIns="0" bIns="0" rtlCol="0" anchor="t"/>
          <a:lstStyle/>
          <a:p>
            <a:pPr algn="l" indent="0" marL="0">
              <a:lnSpc>
                <a:spcPts val="2350"/>
              </a:lnSpc>
              <a:buNone/>
            </a:pPr>
            <a:r>
              <a:rPr lang="en-US" sz="1600" dirty="0">
                <a:solidFill>
                  <a:srgbClr val="8F8F8F"/>
                </a:solidFill>
                <a:latin typeface="Funnel Sans" pitchFamily="34" charset="0"/>
                <a:ea typeface="Funnel Sans" pitchFamily="34" charset="-122"/>
                <a:cs typeface="Funnel Sans" pitchFamily="34" charset="-120"/>
              </a:rPr>
              <a:t>Shayboniyxon 20 yildan ortiq davom etgan harbiy kampaniyalarda qatnashdi. Uning qo'shinlari Dashti Qipchoqdan Movarounnahr va Xurosongacha bo'lgan keng hududlarda jang qildi.</a:t>
            </a:r>
            <a:endParaRPr lang="en-US" sz="1600" dirty="0"/>
          </a:p>
        </p:txBody>
      </p:sp>
      <p:sp>
        <p:nvSpPr>
          <p:cNvPr id="14" name="Text 9"/>
          <p:cNvSpPr/>
          <p:nvPr/>
        </p:nvSpPr>
        <p:spPr>
          <a:xfrm>
            <a:off x="7572732" y="5409009"/>
            <a:ext cx="2561749" cy="320278"/>
          </a:xfrm>
          <a:prstGeom prst="rect">
            <a:avLst/>
          </a:prstGeom>
          <a:noFill/>
          <a:ln/>
        </p:spPr>
        <p:txBody>
          <a:bodyPr wrap="none" lIns="0" tIns="0" rIns="0" bIns="0" rtlCol="0" anchor="t"/>
          <a:lstStyle/>
          <a:p>
            <a:pPr algn="l" indent="0" marL="0">
              <a:lnSpc>
                <a:spcPts val="2500"/>
              </a:lnSpc>
              <a:buNone/>
            </a:pPr>
            <a:r>
              <a:rPr lang="en-US" sz="2000" dirty="0">
                <a:solidFill>
                  <a:srgbClr val="DDDDDD"/>
                </a:solidFill>
                <a:latin typeface="Mona Sans Semi Bold" pitchFamily="34" charset="0"/>
                <a:ea typeface="Mona Sans Semi Bold" pitchFamily="34" charset="-122"/>
                <a:cs typeface="Mona Sans Semi Bold" pitchFamily="34" charset="-120"/>
              </a:rPr>
              <a:t>Siyosiy Hikmat</a:t>
            </a:r>
            <a:endParaRPr lang="en-US" sz="2000" dirty="0"/>
          </a:p>
        </p:txBody>
      </p:sp>
      <p:sp>
        <p:nvSpPr>
          <p:cNvPr id="15" name="Text 10"/>
          <p:cNvSpPr/>
          <p:nvPr/>
        </p:nvSpPr>
        <p:spPr>
          <a:xfrm>
            <a:off x="7572732" y="5899309"/>
            <a:ext cx="5590937" cy="899755"/>
          </a:xfrm>
          <a:prstGeom prst="rect">
            <a:avLst/>
          </a:prstGeom>
          <a:noFill/>
          <a:ln/>
        </p:spPr>
        <p:txBody>
          <a:bodyPr wrap="square" lIns="0" tIns="0" rIns="0" bIns="0" rtlCol="0" anchor="t"/>
          <a:lstStyle/>
          <a:p>
            <a:pPr algn="l" indent="0" marL="0">
              <a:lnSpc>
                <a:spcPts val="2350"/>
              </a:lnSpc>
              <a:buNone/>
            </a:pPr>
            <a:r>
              <a:rPr lang="en-US" sz="1600" dirty="0">
                <a:solidFill>
                  <a:srgbClr val="8F8F8F"/>
                </a:solidFill>
                <a:latin typeface="Funnel Sans" pitchFamily="34" charset="0"/>
                <a:ea typeface="Funnel Sans" pitchFamily="34" charset="-122"/>
                <a:cs typeface="Funnel Sans" pitchFamily="34" charset="-120"/>
              </a:rPr>
              <a:t>U turli qabilalar va manfaatlararo kelishmovchiliklarni muvozanatlashga harakat qildi. Temuriylar merosini qayta tashkil etish orqali yangi davlat tizimini shakllantirdi.</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6035040" cy="8229600"/>
          </a:xfrm>
          <a:prstGeom prst="rect">
            <a:avLst/>
          </a:prstGeom>
        </p:spPr>
      </p:pic>
      <p:sp>
        <p:nvSpPr>
          <p:cNvPr id="3" name="Shape 0"/>
          <p:cNvSpPr/>
          <p:nvPr/>
        </p:nvSpPr>
        <p:spPr>
          <a:xfrm>
            <a:off x="0" y="0"/>
            <a:ext cx="6035040" cy="8229600"/>
          </a:xfrm>
          <a:prstGeom prst="rect">
            <a:avLst/>
          </a:prstGeom>
          <a:solidFill>
            <a:srgbClr val="DFDFE0"/>
          </a:solidFill>
          <a:ln/>
        </p:spPr>
      </p:sp>
      <p:pic>
        <p:nvPicPr>
          <p:cNvPr id="4" name="Image 1" descr="preencoded.png">    </p:cNvPr>
          <p:cNvPicPr>
            <a:picLocks noChangeAspect="1"/>
          </p:cNvPicPr>
          <p:nvPr/>
        </p:nvPicPr>
        <p:blipFill>
          <a:blip r:embed="rId2"/>
          <a:stretch>
            <a:fillRect/>
          </a:stretch>
        </p:blipFill>
        <p:spPr>
          <a:xfrm>
            <a:off x="0" y="0"/>
            <a:ext cx="6035040" cy="8229600"/>
          </a:xfrm>
          <a:prstGeom prst="rect">
            <a:avLst/>
          </a:prstGeom>
        </p:spPr>
      </p:pic>
      <p:sp>
        <p:nvSpPr>
          <p:cNvPr id="5" name="Text 1"/>
          <p:cNvSpPr/>
          <p:nvPr/>
        </p:nvSpPr>
        <p:spPr>
          <a:xfrm>
            <a:off x="6350437" y="824984"/>
            <a:ext cx="7415927" cy="4629150"/>
          </a:xfrm>
          <a:prstGeom prst="rect">
            <a:avLst/>
          </a:prstGeom>
          <a:noFill/>
          <a:ln/>
        </p:spPr>
        <p:txBody>
          <a:bodyPr wrap="square" lIns="0" tIns="0" rIns="0" bIns="0" rtlCol="0" anchor="t"/>
          <a:lstStyle/>
          <a:p>
            <a:pPr algn="l" indent="0" marL="0">
              <a:lnSpc>
                <a:spcPts val="12150"/>
              </a:lnSpc>
              <a:buNone/>
            </a:pPr>
            <a:r>
              <a:rPr lang="en-US" sz="9700" dirty="0">
                <a:solidFill>
                  <a:srgbClr val="DDDDDD"/>
                </a:solidFill>
                <a:latin typeface="Mona Sans Semi Bold" pitchFamily="34" charset="0"/>
                <a:ea typeface="Mona Sans Semi Bold" pitchFamily="34" charset="-122"/>
                <a:cs typeface="Mona Sans Semi Bold" pitchFamily="34" charset="-120"/>
              </a:rPr>
              <a:t>Sarkarda va Shoir: Ikki Jahon</a:t>
            </a:r>
            <a:endParaRPr lang="en-US" sz="9700" dirty="0"/>
          </a:p>
        </p:txBody>
      </p:sp>
      <p:sp>
        <p:nvSpPr>
          <p:cNvPr id="6" name="Text 2"/>
          <p:cNvSpPr/>
          <p:nvPr/>
        </p:nvSpPr>
        <p:spPr>
          <a:xfrm>
            <a:off x="6350437" y="5824418"/>
            <a:ext cx="7415927" cy="1580198"/>
          </a:xfrm>
          <a:prstGeom prst="rect">
            <a:avLst/>
          </a:prstGeom>
          <a:noFill/>
          <a:ln/>
        </p:spPr>
        <p:txBody>
          <a:bodyPr wrap="square" lIns="0" tIns="0" rIns="0" bIns="0" rtlCol="0" anchor="t"/>
          <a:lstStyle/>
          <a:p>
            <a:pPr algn="l" indent="0" marL="0">
              <a:lnSpc>
                <a:spcPts val="3100"/>
              </a:lnSpc>
              <a:buNone/>
            </a:pPr>
            <a:r>
              <a:rPr lang="en-US" sz="1900" dirty="0">
                <a:solidFill>
                  <a:srgbClr val="8F8F8F"/>
                </a:solidFill>
                <a:latin typeface="Funnel Sans" pitchFamily="34" charset="0"/>
                <a:ea typeface="Funnel Sans" pitchFamily="34" charset="-122"/>
                <a:cs typeface="Funnel Sans" pitchFamily="34" charset="-120"/>
              </a:rPr>
              <a:t>Muhammad Shayboniyxon — bu nafaqat jangovar sarkarda, balki ma'rifatparvar ham bo'lgan. Uning qo'lidagi qilich ham, qalam ham bir xil kuchli edi. Tarixiy manbalarda u nafaqat harbiy yutuqlari, balki she'r va ma'rifatparvarlik faoliyati tufayli ham yodda qolgan.</a:t>
            </a:r>
            <a:endParaRPr lang="en-US" sz="1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6035040" cy="8229600"/>
          </a:xfrm>
          <a:prstGeom prst="rect">
            <a:avLst/>
          </a:prstGeom>
        </p:spPr>
      </p:pic>
      <p:sp>
        <p:nvSpPr>
          <p:cNvPr id="3" name="Shape 0"/>
          <p:cNvSpPr/>
          <p:nvPr/>
        </p:nvSpPr>
        <p:spPr>
          <a:xfrm>
            <a:off x="0" y="0"/>
            <a:ext cx="6035040" cy="8229600"/>
          </a:xfrm>
          <a:prstGeom prst="rect">
            <a:avLst/>
          </a:prstGeom>
          <a:solidFill>
            <a:srgbClr val="DFDFE0"/>
          </a:solidFill>
          <a:ln/>
        </p:spPr>
      </p:sp>
      <p:pic>
        <p:nvPicPr>
          <p:cNvPr id="4" name="Image 1" descr="preencoded.png">    </p:cNvPr>
          <p:cNvPicPr>
            <a:picLocks noChangeAspect="1"/>
          </p:cNvPicPr>
          <p:nvPr/>
        </p:nvPicPr>
        <p:blipFill>
          <a:blip r:embed="rId2"/>
          <a:stretch>
            <a:fillRect/>
          </a:stretch>
        </p:blipFill>
        <p:spPr>
          <a:xfrm>
            <a:off x="0" y="0"/>
            <a:ext cx="6035040" cy="8229600"/>
          </a:xfrm>
          <a:prstGeom prst="rect">
            <a:avLst/>
          </a:prstGeom>
        </p:spPr>
      </p:pic>
      <p:sp>
        <p:nvSpPr>
          <p:cNvPr id="5" name="Text 1"/>
          <p:cNvSpPr/>
          <p:nvPr/>
        </p:nvSpPr>
        <p:spPr>
          <a:xfrm>
            <a:off x="6090761" y="1329452"/>
            <a:ext cx="7935278" cy="1079183"/>
          </a:xfrm>
          <a:prstGeom prst="rect">
            <a:avLst/>
          </a:prstGeom>
          <a:noFill/>
          <a:ln/>
        </p:spPr>
        <p:txBody>
          <a:bodyPr wrap="square" lIns="0" tIns="0" rIns="0" bIns="0" rtlCol="0" anchor="t"/>
          <a:lstStyle/>
          <a:p>
            <a:pPr algn="l" indent="0" marL="0">
              <a:lnSpc>
                <a:spcPts val="4200"/>
              </a:lnSpc>
              <a:buNone/>
            </a:pPr>
            <a:r>
              <a:rPr lang="en-US" sz="3350" dirty="0">
                <a:solidFill>
                  <a:srgbClr val="DDDDDD"/>
                </a:solidFill>
                <a:latin typeface="Mona Sans Semi Bold" pitchFamily="34" charset="0"/>
                <a:ea typeface="Mona Sans Semi Bold" pitchFamily="34" charset="-122"/>
                <a:cs typeface="Mona Sans Semi Bold" pitchFamily="34" charset="-120"/>
              </a:rPr>
              <a:t>5-Qism: Sulolaning Davomchilari va Merosi</a:t>
            </a:r>
            <a:endParaRPr lang="en-US" sz="3350" dirty="0"/>
          </a:p>
        </p:txBody>
      </p:sp>
      <p:pic>
        <p:nvPicPr>
          <p:cNvPr id="6" name="Image 2" descr="preencoded.png">    </p:cNvPr>
          <p:cNvPicPr>
            <a:picLocks noChangeAspect="1"/>
          </p:cNvPicPr>
          <p:nvPr/>
        </p:nvPicPr>
        <p:blipFill>
          <a:blip r:embed="rId3"/>
          <a:stretch>
            <a:fillRect/>
          </a:stretch>
        </p:blipFill>
        <p:spPr>
          <a:xfrm>
            <a:off x="6090761" y="2589728"/>
            <a:ext cx="863441" cy="1156811"/>
          </a:xfrm>
          <a:prstGeom prst="rect">
            <a:avLst/>
          </a:prstGeom>
        </p:spPr>
      </p:pic>
      <p:sp>
        <p:nvSpPr>
          <p:cNvPr id="7" name="Text 2"/>
          <p:cNvSpPr/>
          <p:nvPr/>
        </p:nvSpPr>
        <p:spPr>
          <a:xfrm>
            <a:off x="7074932" y="2762369"/>
            <a:ext cx="2158603" cy="269796"/>
          </a:xfrm>
          <a:prstGeom prst="rect">
            <a:avLst/>
          </a:prstGeom>
          <a:noFill/>
          <a:ln/>
        </p:spPr>
        <p:txBody>
          <a:bodyPr wrap="none" lIns="0" tIns="0" rIns="0" bIns="0" rtlCol="0" anchor="t"/>
          <a:lstStyle/>
          <a:p>
            <a:pPr algn="l" indent="0" marL="0">
              <a:lnSpc>
                <a:spcPts val="2100"/>
              </a:lnSpc>
              <a:buNone/>
            </a:pPr>
            <a:r>
              <a:rPr lang="en-US" sz="1650" dirty="0">
                <a:solidFill>
                  <a:srgbClr val="8F8F8F"/>
                </a:solidFill>
                <a:latin typeface="Mona Sans Semi Bold" pitchFamily="34" charset="0"/>
                <a:ea typeface="Mona Sans Semi Bold" pitchFamily="34" charset="-122"/>
                <a:cs typeface="Mona Sans Semi Bold" pitchFamily="34" charset="-120"/>
              </a:rPr>
              <a:t>1510-yil: Marv Jangi</a:t>
            </a:r>
            <a:endParaRPr lang="en-US" sz="1650" dirty="0"/>
          </a:p>
        </p:txBody>
      </p:sp>
      <p:sp>
        <p:nvSpPr>
          <p:cNvPr id="8" name="Text 3"/>
          <p:cNvSpPr/>
          <p:nvPr/>
        </p:nvSpPr>
        <p:spPr>
          <a:xfrm>
            <a:off x="7074932" y="3104555"/>
            <a:ext cx="6951107" cy="469344"/>
          </a:xfrm>
          <a:prstGeom prst="rect">
            <a:avLst/>
          </a:prstGeom>
          <a:noFill/>
          <a:ln/>
        </p:spPr>
        <p:txBody>
          <a:bodyPr wrap="square" lIns="0" tIns="0" rIns="0" bIns="0" rtlCol="0" anchor="t"/>
          <a:lstStyle/>
          <a:p>
            <a:pPr algn="l" indent="0" marL="0">
              <a:lnSpc>
                <a:spcPts val="1800"/>
              </a:lnSpc>
              <a:buNone/>
            </a:pPr>
            <a:r>
              <a:rPr lang="en-US" sz="1350" dirty="0">
                <a:solidFill>
                  <a:srgbClr val="8F8F8F"/>
                </a:solidFill>
                <a:latin typeface="Funnel Sans" pitchFamily="34" charset="0"/>
                <a:ea typeface="Funnel Sans" pitchFamily="34" charset="-122"/>
                <a:cs typeface="Funnel Sans" pitchFamily="34" charset="-120"/>
              </a:rPr>
              <a:t>Shayboniylar Safaviylar bilan Marv jangida mag'lubiyatga uchradi. Muhammad Shayboniyxon vafot etdi.</a:t>
            </a:r>
            <a:endParaRPr lang="en-US" sz="1350" dirty="0"/>
          </a:p>
        </p:txBody>
      </p:sp>
      <p:pic>
        <p:nvPicPr>
          <p:cNvPr id="9" name="Image 3" descr="preencoded.png">    </p:cNvPr>
          <p:cNvPicPr>
            <a:picLocks noChangeAspect="1"/>
          </p:cNvPicPr>
          <p:nvPr/>
        </p:nvPicPr>
        <p:blipFill>
          <a:blip r:embed="rId4"/>
          <a:stretch>
            <a:fillRect/>
          </a:stretch>
        </p:blipFill>
        <p:spPr>
          <a:xfrm>
            <a:off x="6090761" y="3746540"/>
            <a:ext cx="863441" cy="1156811"/>
          </a:xfrm>
          <a:prstGeom prst="rect">
            <a:avLst/>
          </a:prstGeom>
        </p:spPr>
      </p:pic>
      <p:sp>
        <p:nvSpPr>
          <p:cNvPr id="10" name="Text 4"/>
          <p:cNvSpPr/>
          <p:nvPr/>
        </p:nvSpPr>
        <p:spPr>
          <a:xfrm>
            <a:off x="7074932" y="3919180"/>
            <a:ext cx="2607707" cy="269796"/>
          </a:xfrm>
          <a:prstGeom prst="rect">
            <a:avLst/>
          </a:prstGeom>
          <a:noFill/>
          <a:ln/>
        </p:spPr>
        <p:txBody>
          <a:bodyPr wrap="none" lIns="0" tIns="0" rIns="0" bIns="0" rtlCol="0" anchor="t"/>
          <a:lstStyle/>
          <a:p>
            <a:pPr algn="l" indent="0" marL="0">
              <a:lnSpc>
                <a:spcPts val="2100"/>
              </a:lnSpc>
              <a:buNone/>
            </a:pPr>
            <a:r>
              <a:rPr lang="en-US" sz="1650" dirty="0">
                <a:solidFill>
                  <a:srgbClr val="8F8F8F"/>
                </a:solidFill>
                <a:latin typeface="Mona Sans Semi Bold" pitchFamily="34" charset="0"/>
                <a:ea typeface="Mona Sans Semi Bold" pitchFamily="34" charset="-122"/>
                <a:cs typeface="Mona Sans Semi Bold" pitchFamily="34" charset="-120"/>
              </a:rPr>
              <a:t>Hokimiyat Uchun Kurash</a:t>
            </a:r>
            <a:endParaRPr lang="en-US" sz="1650" dirty="0"/>
          </a:p>
        </p:txBody>
      </p:sp>
      <p:sp>
        <p:nvSpPr>
          <p:cNvPr id="11" name="Text 5"/>
          <p:cNvSpPr/>
          <p:nvPr/>
        </p:nvSpPr>
        <p:spPr>
          <a:xfrm>
            <a:off x="7074932" y="4261366"/>
            <a:ext cx="6951107" cy="469344"/>
          </a:xfrm>
          <a:prstGeom prst="rect">
            <a:avLst/>
          </a:prstGeom>
          <a:noFill/>
          <a:ln/>
        </p:spPr>
        <p:txBody>
          <a:bodyPr wrap="square" lIns="0" tIns="0" rIns="0" bIns="0" rtlCol="0" anchor="t"/>
          <a:lstStyle/>
          <a:p>
            <a:pPr algn="l" indent="0" marL="0">
              <a:lnSpc>
                <a:spcPts val="1800"/>
              </a:lnSpc>
              <a:buNone/>
            </a:pPr>
            <a:r>
              <a:rPr lang="en-US" sz="1350" dirty="0">
                <a:solidFill>
                  <a:srgbClr val="8F8F8F"/>
                </a:solidFill>
                <a:latin typeface="Funnel Sans" pitchFamily="34" charset="0"/>
                <a:ea typeface="Funnel Sans" pitchFamily="34" charset="-122"/>
                <a:cs typeface="Funnel Sans" pitchFamily="34" charset="-120"/>
              </a:rPr>
              <a:t>Kuchkunjixon, Abu Saidxon, Ubaydullaxon — ular o'rtasidagi ichki nizolar sulolaning mustahkamligini zaiflashtirdi.</a:t>
            </a:r>
            <a:endParaRPr lang="en-US" sz="1350" dirty="0"/>
          </a:p>
        </p:txBody>
      </p:sp>
      <p:pic>
        <p:nvPicPr>
          <p:cNvPr id="12" name="Image 4" descr="preencoded.png">    </p:cNvPr>
          <p:cNvPicPr>
            <a:picLocks noChangeAspect="1"/>
          </p:cNvPicPr>
          <p:nvPr/>
        </p:nvPicPr>
        <p:blipFill>
          <a:blip r:embed="rId5"/>
          <a:stretch>
            <a:fillRect/>
          </a:stretch>
        </p:blipFill>
        <p:spPr>
          <a:xfrm>
            <a:off x="6090761" y="4903351"/>
            <a:ext cx="863441" cy="1156811"/>
          </a:xfrm>
          <a:prstGeom prst="rect">
            <a:avLst/>
          </a:prstGeom>
        </p:spPr>
      </p:pic>
      <p:sp>
        <p:nvSpPr>
          <p:cNvPr id="13" name="Text 6"/>
          <p:cNvSpPr/>
          <p:nvPr/>
        </p:nvSpPr>
        <p:spPr>
          <a:xfrm>
            <a:off x="7074932" y="5075992"/>
            <a:ext cx="2158603" cy="269796"/>
          </a:xfrm>
          <a:prstGeom prst="rect">
            <a:avLst/>
          </a:prstGeom>
          <a:noFill/>
          <a:ln/>
        </p:spPr>
        <p:txBody>
          <a:bodyPr wrap="none" lIns="0" tIns="0" rIns="0" bIns="0" rtlCol="0" anchor="t"/>
          <a:lstStyle/>
          <a:p>
            <a:pPr algn="l" indent="0" marL="0">
              <a:lnSpc>
                <a:spcPts val="2100"/>
              </a:lnSpc>
              <a:buNone/>
            </a:pPr>
            <a:r>
              <a:rPr lang="en-US" sz="1650" dirty="0">
                <a:solidFill>
                  <a:srgbClr val="8F8F8F"/>
                </a:solidFill>
                <a:latin typeface="Mona Sans Semi Bold" pitchFamily="34" charset="0"/>
                <a:ea typeface="Mona Sans Semi Bold" pitchFamily="34" charset="-122"/>
                <a:cs typeface="Mona Sans Semi Bold" pitchFamily="34" charset="-120"/>
              </a:rPr>
              <a:t>Tarixiy Meros</a:t>
            </a:r>
            <a:endParaRPr lang="en-US" sz="1650" dirty="0"/>
          </a:p>
        </p:txBody>
      </p:sp>
      <p:sp>
        <p:nvSpPr>
          <p:cNvPr id="14" name="Text 7"/>
          <p:cNvSpPr/>
          <p:nvPr/>
        </p:nvSpPr>
        <p:spPr>
          <a:xfrm>
            <a:off x="7074932" y="5418177"/>
            <a:ext cx="6951107" cy="469344"/>
          </a:xfrm>
          <a:prstGeom prst="rect">
            <a:avLst/>
          </a:prstGeom>
          <a:noFill/>
          <a:ln/>
        </p:spPr>
        <p:txBody>
          <a:bodyPr wrap="square" lIns="0" tIns="0" rIns="0" bIns="0" rtlCol="0" anchor="t"/>
          <a:lstStyle/>
          <a:p>
            <a:pPr algn="l" indent="0" marL="0">
              <a:lnSpc>
                <a:spcPts val="1800"/>
              </a:lnSpc>
              <a:buNone/>
            </a:pPr>
            <a:r>
              <a:rPr lang="en-US" sz="1350" dirty="0">
                <a:solidFill>
                  <a:srgbClr val="8F8F8F"/>
                </a:solidFill>
                <a:latin typeface="Funnel Sans" pitchFamily="34" charset="0"/>
                <a:ea typeface="Funnel Sans" pitchFamily="34" charset="-122"/>
                <a:cs typeface="Funnel Sans" pitchFamily="34" charset="-120"/>
              </a:rPr>
              <a:t>Shayboniylar Movarounnahr tarixida muhim o'rin egalladi va keyingi o'zbek davlatchiligining asosini qo'ydi.</a:t>
            </a:r>
            <a:endParaRPr lang="en-US" sz="1350" dirty="0"/>
          </a:p>
        </p:txBody>
      </p:sp>
      <p:sp>
        <p:nvSpPr>
          <p:cNvPr id="15" name="Text 8"/>
          <p:cNvSpPr/>
          <p:nvPr/>
        </p:nvSpPr>
        <p:spPr>
          <a:xfrm>
            <a:off x="6090761" y="6196013"/>
            <a:ext cx="7935278" cy="704017"/>
          </a:xfrm>
          <a:prstGeom prst="rect">
            <a:avLst/>
          </a:prstGeom>
          <a:noFill/>
          <a:ln/>
        </p:spPr>
        <p:txBody>
          <a:bodyPr wrap="square" lIns="0" tIns="0" rIns="0" bIns="0" rtlCol="0" anchor="t"/>
          <a:lstStyle/>
          <a:p>
            <a:pPr algn="l" indent="0" marL="0">
              <a:lnSpc>
                <a:spcPts val="1800"/>
              </a:lnSpc>
              <a:buNone/>
            </a:pPr>
            <a:r>
              <a:rPr lang="en-US" sz="1350" dirty="0">
                <a:solidFill>
                  <a:srgbClr val="8F8F8F"/>
                </a:solidFill>
                <a:latin typeface="Funnel Sans" pitchFamily="34" charset="0"/>
                <a:ea typeface="Funnel Sans" pitchFamily="34" charset="-122"/>
                <a:cs typeface="Funnel Sans" pitchFamily="34" charset="-120"/>
              </a:rPr>
              <a:t>Shayboniylar sulolasi 1510-yildan keyin ham 60 yil davom etdi. Ularning merosi — nafaqat zabt etilgan hududlar, balki yangi davlat tizimi, madaniy an'analari ham bo'ldi. Ular o'zbek xonliklari tarixida muhim bo'g'in bo'lib qoldi.</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2026-03-31T11:46:55Z</dcterms:created>
  <dcterms:modified xsi:type="dcterms:W3CDTF">2026-03-31T11:46:55Z</dcterms:modified>
</cp:coreProperties>
</file>