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8822DE3-B543-427F-9549-FC7C1CD1C8D5}" type="datetimeFigureOut">
              <a:rPr lang="ru-RU" smtClean="0"/>
              <a:t>17.10.2024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1752206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22DE3-B543-427F-9549-FC7C1CD1C8D5}" type="datetimeFigureOut">
              <a:rPr lang="ru-RU" smtClean="0"/>
              <a:t>17.10.2024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305892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22DE3-B543-427F-9549-FC7C1CD1C8D5}" type="datetimeFigureOut">
              <a:rPr lang="ru-RU" smtClean="0"/>
              <a:t>17.10.2024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1361985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22DE3-B543-427F-9549-FC7C1CD1C8D5}" type="datetimeFigureOut">
              <a:rPr lang="ru-RU" smtClean="0"/>
              <a:t>17.10.2024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1912525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8822DE3-B543-427F-9549-FC7C1CD1C8D5}" type="datetimeFigureOut">
              <a:rPr lang="ru-RU" smtClean="0"/>
              <a:t>17.10.2024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327545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8822DE3-B543-427F-9549-FC7C1CD1C8D5}" type="datetimeFigureOut">
              <a:rPr lang="ru-RU" smtClean="0"/>
              <a:t>17.10.2024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3735812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8822DE3-B543-427F-9549-FC7C1CD1C8D5}" type="datetimeFigureOut">
              <a:rPr lang="ru-RU" smtClean="0"/>
              <a:t>17.10.2024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1774877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8822DE3-B543-427F-9549-FC7C1CD1C8D5}" type="datetimeFigureOut">
              <a:rPr lang="ru-RU" smtClean="0"/>
              <a:t>17.10.2024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1738593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822DE3-B543-427F-9549-FC7C1CD1C8D5}" type="datetimeFigureOut">
              <a:rPr lang="ru-RU" smtClean="0"/>
              <a:t>17.10.2024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3142141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822DE3-B543-427F-9549-FC7C1CD1C8D5}" type="datetimeFigureOut">
              <a:rPr lang="ru-RU" smtClean="0"/>
              <a:t>17.10.2024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936678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822DE3-B543-427F-9549-FC7C1CD1C8D5}" type="datetimeFigureOut">
              <a:rPr lang="ru-RU" smtClean="0"/>
              <a:t>17.10.2024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B1ADC93-2977-48E4-86A9-41585A76DEDA}" type="slidenum">
              <a:rPr lang="ru-RU" smtClean="0"/>
              <a:t>‹#›</a:t>
            </a:fld>
            <a:endParaRPr lang="ru-RU"/>
          </a:p>
        </p:txBody>
      </p:sp>
    </p:spTree>
    <p:extLst>
      <p:ext uri="{BB962C8B-B14F-4D97-AF65-F5344CB8AC3E}">
        <p14:creationId xmlns:p14="http://schemas.microsoft.com/office/powerpoint/2010/main" val="128253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822DE3-B543-427F-9549-FC7C1CD1C8D5}" type="datetimeFigureOut">
              <a:rPr lang="ru-RU" smtClean="0"/>
              <a:t>17.10.2024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ADC93-2977-48E4-86A9-41585A76DEDA}" type="slidenum">
              <a:rPr lang="ru-RU" smtClean="0"/>
              <a:t>‹#›</a:t>
            </a:fld>
            <a:endParaRPr lang="ru-RU"/>
          </a:p>
        </p:txBody>
      </p:sp>
    </p:spTree>
    <p:extLst>
      <p:ext uri="{BB962C8B-B14F-4D97-AF65-F5344CB8AC3E}">
        <p14:creationId xmlns:p14="http://schemas.microsoft.com/office/powerpoint/2010/main" val="97379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115616" y="332656"/>
            <a:ext cx="7128792" cy="48965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uz-Cyrl-UZ" sz="4000" b="1" dirty="0">
                <a:solidFill>
                  <a:srgbClr val="002060"/>
                </a:solidFill>
                <a:latin typeface="Times New Roman" pitchFamily="18" charset="0"/>
                <a:cs typeface="Times New Roman" pitchFamily="18" charset="0"/>
              </a:rPr>
              <a:t>Мавзу :  </a:t>
            </a:r>
            <a:r>
              <a:rPr lang="uz-Cyrl-UZ" sz="4000" b="1" dirty="0" smtClean="0">
                <a:solidFill>
                  <a:srgbClr val="002060"/>
                </a:solidFill>
                <a:latin typeface="Times New Roman" pitchFamily="18" charset="0"/>
                <a:cs typeface="Times New Roman" pitchFamily="18" charset="0"/>
              </a:rPr>
              <a:t>Юнус </a:t>
            </a:r>
            <a:r>
              <a:rPr lang="uz-Cyrl-UZ" sz="4000" b="1" dirty="0">
                <a:solidFill>
                  <a:srgbClr val="002060"/>
                </a:solidFill>
                <a:latin typeface="Times New Roman" pitchFamily="18" charset="0"/>
                <a:cs typeface="Times New Roman" pitchFamily="18" charset="0"/>
              </a:rPr>
              <a:t>Эмро ижодида тасаввуф</a:t>
            </a:r>
            <a:r>
              <a:rPr lang="uz-Cyrl-UZ" sz="4000" b="1" dirty="0" smtClean="0">
                <a:solidFill>
                  <a:srgbClr val="002060"/>
                </a:solidFill>
                <a:latin typeface="Times New Roman" pitchFamily="18" charset="0"/>
                <a:cs typeface="Times New Roman" pitchFamily="18" charset="0"/>
              </a:rPr>
              <a:t>.</a:t>
            </a:r>
            <a:endParaRPr lang="ru-RU" sz="4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9035395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55576" y="332656"/>
            <a:ext cx="7488832" cy="561662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z-Cyrl-UZ" sz="2400" dirty="0">
                <a:solidFill>
                  <a:schemeClr val="tx1"/>
                </a:solidFill>
                <a:latin typeface="Times New Roman" pitchFamily="18" charset="0"/>
                <a:cs typeface="Times New Roman" pitchFamily="18" charset="0"/>
              </a:rPr>
              <a:t>Тадқиқотнинг долзарблиги,  мақсади  ва вазифалари: Тадқиқотнинг долзарблиги шундаги Юнус Эмро ижоди Ўзбекистонда чуқур ўрганилмаган, тадқиқ қилинмаган. Юнус Эмро   тасаввуф илмининг ёрқин наму налари бўлиб ислом динида  комил инсон қандай  бўлиши керак деган саволга  тўла  жавоб беради. Тадқиқотнинг мақсади Юнус Эмро ижодини  Ўзбекистонда ўрганиш фанга  тадқиқ қилиш ва тегишли  хулосалар олиш.</a:t>
            </a: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198546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827584" y="332656"/>
            <a:ext cx="7416824" cy="554461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3600" dirty="0">
                <a:solidFill>
                  <a:schemeClr val="tx1"/>
                </a:solidFill>
                <a:latin typeface="Times New Roman" pitchFamily="18" charset="0"/>
                <a:cs typeface="Times New Roman" pitchFamily="18" charset="0"/>
              </a:rPr>
              <a:t>Тадқиқотда қиёсий  таҳлил ва анализ  методлардан фойдаланилди. </a:t>
            </a:r>
            <a:endParaRPr lang="ru-RU" sz="3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198546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83568" y="332656"/>
            <a:ext cx="7560840" cy="590465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2800" b="1" dirty="0">
                <a:solidFill>
                  <a:schemeClr val="tx1"/>
                </a:solidFill>
                <a:latin typeface="Times New Roman" pitchFamily="18" charset="0"/>
                <a:cs typeface="Times New Roman" pitchFamily="18" charset="0"/>
              </a:rPr>
              <a:t>Юнус Эмро шеъриятини таҳлил қилиш орқали қуйидаги фикрларга </a:t>
            </a:r>
            <a:r>
              <a:rPr lang="uz-Cyrl-UZ" sz="2800" b="1" dirty="0" smtClean="0">
                <a:solidFill>
                  <a:schemeClr val="tx1"/>
                </a:solidFill>
                <a:latin typeface="Times New Roman" pitchFamily="18" charset="0"/>
                <a:cs typeface="Times New Roman" pitchFamily="18" charset="0"/>
              </a:rPr>
              <a:t>келдик</a:t>
            </a:r>
            <a:r>
              <a:rPr lang="en-US" sz="2800" b="1" dirty="0">
                <a:solidFill>
                  <a:schemeClr val="tx1"/>
                </a:solidFill>
                <a:latin typeface="Times New Roman" pitchFamily="18" charset="0"/>
                <a:cs typeface="Times New Roman" pitchFamily="18" charset="0"/>
              </a:rPr>
              <a:t>:</a:t>
            </a:r>
            <a:r>
              <a:rPr lang="uz-Cyrl-UZ" sz="2800" dirty="0" smtClean="0">
                <a:solidFill>
                  <a:schemeClr val="tx1"/>
                </a:solidFill>
                <a:latin typeface="Times New Roman" pitchFamily="18" charset="0"/>
                <a:cs typeface="Times New Roman" pitchFamily="18" charset="0"/>
              </a:rPr>
              <a:t> </a:t>
            </a:r>
            <a:endParaRPr lang="en-US" sz="2800" dirty="0" smtClean="0">
              <a:solidFill>
                <a:schemeClr val="tx1"/>
              </a:solidFill>
              <a:latin typeface="Times New Roman" pitchFamily="18" charset="0"/>
              <a:cs typeface="Times New Roman" pitchFamily="18" charset="0"/>
            </a:endParaRPr>
          </a:p>
          <a:p>
            <a:pPr algn="just"/>
            <a:endParaRPr lang="en-US" sz="2800" dirty="0" smtClean="0">
              <a:solidFill>
                <a:schemeClr val="tx1"/>
              </a:solidFill>
              <a:latin typeface="Times New Roman" pitchFamily="18" charset="0"/>
              <a:cs typeface="Times New Roman" pitchFamily="18" charset="0"/>
            </a:endParaRPr>
          </a:p>
          <a:p>
            <a:pPr algn="just"/>
            <a:r>
              <a:rPr lang="uz-Cyrl-UZ" sz="2800" dirty="0" smtClean="0">
                <a:solidFill>
                  <a:schemeClr val="tx1"/>
                </a:solidFill>
                <a:latin typeface="Times New Roman" pitchFamily="18" charset="0"/>
                <a:cs typeface="Times New Roman" pitchFamily="18" charset="0"/>
              </a:rPr>
              <a:t>Юнус </a:t>
            </a:r>
            <a:r>
              <a:rPr lang="uz-Cyrl-UZ" sz="2800" dirty="0">
                <a:solidFill>
                  <a:schemeClr val="tx1"/>
                </a:solidFill>
                <a:latin typeface="Times New Roman" pitchFamily="18" charset="0"/>
                <a:cs typeface="Times New Roman" pitchFamily="18" charset="0"/>
              </a:rPr>
              <a:t>Эмро Ахмад Яссавий, Машраб ва Сўфи  Оллоёр шеърларидаги ўхшаш ва фарқли жихатлар аниқланди</a:t>
            </a:r>
            <a:r>
              <a:rPr lang="uz-Cyrl-UZ" sz="2800" dirty="0" smtClean="0">
                <a:solidFill>
                  <a:schemeClr val="tx1"/>
                </a:solidFill>
                <a:latin typeface="Times New Roman" pitchFamily="18" charset="0"/>
                <a:cs typeface="Times New Roman" pitchFamily="18" charset="0"/>
              </a:rPr>
              <a:t>.</a:t>
            </a:r>
            <a:endParaRPr lang="en-US" sz="2800" dirty="0" smtClean="0">
              <a:solidFill>
                <a:schemeClr val="tx1"/>
              </a:solidFill>
              <a:latin typeface="Times New Roman" pitchFamily="18" charset="0"/>
              <a:cs typeface="Times New Roman" pitchFamily="18" charset="0"/>
            </a:endParaRPr>
          </a:p>
          <a:p>
            <a:pPr algn="just"/>
            <a:endParaRPr lang="en-US" sz="2800" dirty="0">
              <a:solidFill>
                <a:schemeClr val="tx1"/>
              </a:solidFill>
              <a:latin typeface="Times New Roman" pitchFamily="18" charset="0"/>
              <a:cs typeface="Times New Roman" pitchFamily="18" charset="0"/>
            </a:endParaRPr>
          </a:p>
          <a:p>
            <a:pPr algn="just"/>
            <a:r>
              <a:rPr lang="uz-Cyrl-UZ" sz="2800" dirty="0" smtClean="0">
                <a:solidFill>
                  <a:schemeClr val="tx1"/>
                </a:solidFill>
                <a:latin typeface="Times New Roman" pitchFamily="18" charset="0"/>
                <a:cs typeface="Times New Roman" pitchFamily="18" charset="0"/>
              </a:rPr>
              <a:t>XIII-XIV </a:t>
            </a:r>
            <a:r>
              <a:rPr lang="uz-Cyrl-UZ" sz="2800" dirty="0">
                <a:solidFill>
                  <a:schemeClr val="tx1"/>
                </a:solidFill>
                <a:latin typeface="Times New Roman" pitchFamily="18" charset="0"/>
                <a:cs typeface="Times New Roman" pitchFamily="18" charset="0"/>
              </a:rPr>
              <a:t>асрларда Ташбеҳ ва Тажнис санъатларининг шеъриятда акс эттирилиши</a:t>
            </a:r>
            <a:r>
              <a:rPr lang="uz-Cyrl-UZ" sz="2800" dirty="0" smtClean="0">
                <a:solidFill>
                  <a:schemeClr val="tx1"/>
                </a:solidFill>
                <a:latin typeface="Times New Roman" pitchFamily="18" charset="0"/>
                <a:cs typeface="Times New Roman" pitchFamily="18" charset="0"/>
              </a:rPr>
              <a:t>.</a:t>
            </a:r>
            <a:endParaRPr lang="en-US" sz="2800" dirty="0" smtClean="0">
              <a:solidFill>
                <a:schemeClr val="tx1"/>
              </a:solidFill>
              <a:latin typeface="Times New Roman" pitchFamily="18" charset="0"/>
              <a:cs typeface="Times New Roman" pitchFamily="18" charset="0"/>
            </a:endParaRPr>
          </a:p>
          <a:p>
            <a:pPr algn="just"/>
            <a:r>
              <a:rPr lang="uz-Cyrl-UZ" sz="2800" dirty="0" smtClean="0">
                <a:solidFill>
                  <a:schemeClr val="tx1"/>
                </a:solidFill>
                <a:latin typeface="Times New Roman" pitchFamily="18" charset="0"/>
                <a:cs typeface="Times New Roman" pitchFamily="18" charset="0"/>
              </a:rPr>
              <a:t>Юнус </a:t>
            </a:r>
            <a:r>
              <a:rPr lang="uz-Cyrl-UZ" sz="2800" dirty="0">
                <a:solidFill>
                  <a:schemeClr val="tx1"/>
                </a:solidFill>
                <a:latin typeface="Times New Roman" pitchFamily="18" charset="0"/>
                <a:cs typeface="Times New Roman" pitchFamily="18" charset="0"/>
              </a:rPr>
              <a:t>Эмро шеърларида образлар тизими </a:t>
            </a:r>
            <a:r>
              <a:rPr lang="ru-RU" sz="2800" dirty="0" smtClean="0">
                <a:solidFill>
                  <a:schemeClr val="tx1"/>
                </a:solidFill>
                <a:latin typeface="Times New Roman" pitchFamily="18" charset="0"/>
                <a:cs typeface="Times New Roman" pitchFamily="18" charset="0"/>
              </a:rPr>
              <a:t>та</a:t>
            </a:r>
            <a:r>
              <a:rPr lang="uz-Cyrl-UZ" sz="2800" dirty="0" smtClean="0">
                <a:solidFill>
                  <a:schemeClr val="tx1"/>
                </a:solidFill>
                <a:latin typeface="Times New Roman" pitchFamily="18" charset="0"/>
                <a:cs typeface="Times New Roman" pitchFamily="18" charset="0"/>
              </a:rPr>
              <a:t>ҳ</a:t>
            </a:r>
            <a:r>
              <a:rPr lang="ru-RU" sz="2800" dirty="0" smtClean="0">
                <a:solidFill>
                  <a:schemeClr val="tx1"/>
                </a:solidFill>
                <a:latin typeface="Times New Roman" pitchFamily="18" charset="0"/>
                <a:cs typeface="Times New Roman" pitchFamily="18" charset="0"/>
              </a:rPr>
              <a:t>лили</a:t>
            </a:r>
            <a:r>
              <a:rPr lang="uz-Cyrl-UZ" sz="2800" dirty="0" smtClean="0">
                <a:solidFill>
                  <a:schemeClr val="tx1"/>
                </a:solidFill>
                <a:latin typeface="Times New Roman" pitchFamily="18" charset="0"/>
                <a:cs typeface="Times New Roman" pitchFamily="18" charset="0"/>
              </a:rPr>
              <a:t>: </a:t>
            </a:r>
            <a:r>
              <a:rPr lang="uz-Cyrl-UZ" sz="2800" dirty="0">
                <a:solidFill>
                  <a:schemeClr val="tx1"/>
                </a:solidFill>
                <a:latin typeface="Times New Roman" pitchFamily="18" charset="0"/>
                <a:cs typeface="Times New Roman" pitchFamily="18" charset="0"/>
              </a:rPr>
              <a:t>Ошиқ, Машуқ, Ишқ... </a:t>
            </a:r>
            <a:endParaRPr lang="ru-RU"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198546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115616" y="332656"/>
            <a:ext cx="7128792" cy="48965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z-Cyrl-UZ" sz="2800" dirty="0">
                <a:solidFill>
                  <a:schemeClr val="tx1"/>
                </a:solidFill>
                <a:latin typeface="Times New Roman" pitchFamily="18" charset="0"/>
                <a:cs typeface="Times New Roman" pitchFamily="18" charset="0"/>
              </a:rPr>
              <a:t>Юнус Эмро ижодини ўрганиш Туркий халқлар адабиётини ўрганиш, барчи туркий  халқлар орасида адабий алоқаларни ривожлантириш айниқса туркий қавмлар орасида дўстлик хамжихатликни мустахкамлашда мухим ахамиятга эга.</a:t>
            </a:r>
            <a:endParaRPr lang="ru-RU"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198546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149</Words>
  <Application>Microsoft Office PowerPoint</Application>
  <PresentationFormat>Экран (4:3)</PresentationFormat>
  <Paragraphs>10</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Пользователь Windows</cp:lastModifiedBy>
  <cp:revision>4</cp:revision>
  <dcterms:created xsi:type="dcterms:W3CDTF">2020-11-17T05:03:02Z</dcterms:created>
  <dcterms:modified xsi:type="dcterms:W3CDTF">2024-10-17T10:54:27Z</dcterms:modified>
</cp:coreProperties>
</file>