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44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802" name="Rectangle 2"/>
          <p:cNvSpPr>
            <a:spLocks noGrp="1" noChangeArrowheads="1"/>
          </p:cNvSpPr>
          <p:nvPr>
            <p:ph type="hdr" sz="quarter"/>
          </p:nvPr>
        </p:nvSpPr>
        <p:spPr bwMode="auto">
          <a:xfrm>
            <a:off x="3" y="2"/>
            <a:ext cx="3021738" cy="553446"/>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803" name="Rectangle 3"/>
          <p:cNvSpPr>
            <a:spLocks noGrp="1" noChangeArrowheads="1"/>
          </p:cNvSpPr>
          <p:nvPr>
            <p:ph type="dt" idx="1"/>
          </p:nvPr>
        </p:nvSpPr>
        <p:spPr bwMode="auto">
          <a:xfrm>
            <a:off x="3949467" y="2"/>
            <a:ext cx="3021738" cy="553446"/>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804" name="Rectangle 4"/>
          <p:cNvSpPr>
            <a:spLocks noGrp="1" noRot="1" noChangeAspect="1" noChangeArrowheads="1" noTextEdit="1"/>
          </p:cNvSpPr>
          <p:nvPr>
            <p:ph type="sldImg" idx="2"/>
          </p:nvPr>
        </p:nvSpPr>
        <p:spPr bwMode="auto">
          <a:xfrm>
            <a:off x="-196850" y="827088"/>
            <a:ext cx="7366000" cy="4143375"/>
          </a:xfrm>
          <a:prstGeom prst="rect">
            <a:avLst/>
          </a:prstGeom>
          <a:noFill/>
          <a:ln w="9525">
            <a:solidFill>
              <a:srgbClr val="000000"/>
            </a:solidFill>
            <a:miter lim="800000"/>
            <a:headEnd/>
            <a:tailEnd/>
          </a:ln>
          <a:effectLst/>
        </p:spPr>
      </p:sp>
      <p:sp>
        <p:nvSpPr>
          <p:cNvPr id="1048805" name="Rectangle 5"/>
          <p:cNvSpPr>
            <a:spLocks noGrp="1" noChangeArrowheads="1"/>
          </p:cNvSpPr>
          <p:nvPr>
            <p:ph type="body" sz="quarter" idx="3"/>
          </p:nvPr>
        </p:nvSpPr>
        <p:spPr bwMode="auto">
          <a:xfrm>
            <a:off x="696966" y="5248308"/>
            <a:ext cx="5578833" cy="4970726"/>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806" name="Rectangle 6"/>
          <p:cNvSpPr>
            <a:spLocks noGrp="1" noChangeArrowheads="1"/>
          </p:cNvSpPr>
          <p:nvPr>
            <p:ph type="ftr" sz="quarter" idx="4"/>
          </p:nvPr>
        </p:nvSpPr>
        <p:spPr bwMode="auto">
          <a:xfrm>
            <a:off x="3" y="10491473"/>
            <a:ext cx="3021738" cy="553445"/>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807" name="Rectangle 7"/>
          <p:cNvSpPr>
            <a:spLocks noGrp="1" noChangeArrowheads="1"/>
          </p:cNvSpPr>
          <p:nvPr>
            <p:ph type="sldNum" sz="quarter" idx="5"/>
          </p:nvPr>
        </p:nvSpPr>
        <p:spPr bwMode="auto">
          <a:xfrm>
            <a:off x="3949467" y="10491473"/>
            <a:ext cx="3021738" cy="553445"/>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extLst>
      <p:ext uri="{BB962C8B-B14F-4D97-AF65-F5344CB8AC3E}">
        <p14:creationId xmlns:p14="http://schemas.microsoft.com/office/powerpoint/2010/main" val="36464936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ul slayd">
    <p:spTree>
      <p:nvGrpSpPr>
        <p:cNvPr id="1" name=""/>
        <p:cNvGrpSpPr/>
        <p:nvPr/>
      </p:nvGrpSpPr>
      <p:grpSpPr>
        <a:xfrm>
          <a:off x="0" y="0"/>
          <a:ext cx="0" cy="0"/>
          <a:chOff x="0" y="0"/>
          <a:chExt cx="0" cy="0"/>
        </a:xfrm>
      </p:grpSpPr>
      <p:pic>
        <p:nvPicPr>
          <p:cNvPr id="2097153" name="Picture 2" descr="\\DROBO-FS\QuickDrops\JB\PPTX NG\Droplets\LightingOverlay.png"/>
          <p:cNvPicPr>
            <a:picLocks noChangeAspect="1" noChangeArrowheads="1"/>
          </p:cNvPicPr>
          <p:nvPr/>
        </p:nvPicPr>
        <p:blipFill>
          <a:blip r:embed="rId2">
            <a:alphaModFix amt="30000"/>
          </a:blip>
          <a:srcRect/>
          <a:stretch>
            <a:fillRect/>
          </a:stretch>
        </p:blipFill>
        <p:spPr bwMode="auto">
          <a:xfrm>
            <a:off x="0" y="-1"/>
            <a:ext cx="12192003" cy="6858001"/>
          </a:xfrm>
          <a:prstGeom prst="rect">
            <a:avLst/>
          </a:prstGeom>
          <a:noFill/>
        </p:spPr>
      </p:pic>
      <p:grpSp>
        <p:nvGrpSpPr>
          <p:cNvPr id="33"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gradFill>
        </p:grpSpPr>
        <p:sp>
          <p:nvSpPr>
            <p:cNvPr id="1048618" name="Rectangle 5"/>
            <p:cNvSpPr>
              <a:spLocks noChangeArrowheads="1"/>
            </p:cNvSpPr>
            <p:nvPr/>
          </p:nvSpPr>
          <p:spPr bwMode="auto">
            <a:xfrm>
              <a:off x="1209675" y="4763"/>
              <a:ext cx="23813" cy="2181225"/>
            </a:xfrm>
            <a:prstGeom prst="rect">
              <a:avLst/>
            </a:prstGeom>
            <a:grpFill/>
            <a:ln>
              <a:noFill/>
            </a:ln>
          </p:spPr>
        </p:sp>
        <p:sp>
          <p:nvSpPr>
            <p:cNvPr id="1048619"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p:spPr>
        </p:sp>
        <p:sp>
          <p:nvSpPr>
            <p:cNvPr id="1048620"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621" name="Rectangle 8"/>
            <p:cNvSpPr>
              <a:spLocks noChangeArrowheads="1"/>
            </p:cNvSpPr>
            <p:nvPr/>
          </p:nvSpPr>
          <p:spPr bwMode="auto">
            <a:xfrm>
              <a:off x="414338" y="9525"/>
              <a:ext cx="28575" cy="4481513"/>
            </a:xfrm>
            <a:prstGeom prst="rect">
              <a:avLst/>
            </a:prstGeom>
            <a:grpFill/>
            <a:ln>
              <a:noFill/>
            </a:ln>
          </p:spPr>
        </p:sp>
        <p:sp>
          <p:nvSpPr>
            <p:cNvPr id="1048622"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623"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p:spPr>
        </p:sp>
        <p:sp>
          <p:nvSpPr>
            <p:cNvPr id="1048624"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p:spPr>
        </p:sp>
        <p:sp>
          <p:nvSpPr>
            <p:cNvPr id="1048625"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p:spPr>
        </p:sp>
        <p:sp>
          <p:nvSpPr>
            <p:cNvPr id="1048626"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p:spPr>
        </p:sp>
        <p:sp>
          <p:nvSpPr>
            <p:cNvPr id="1048627"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p:spPr>
        </p:sp>
        <p:sp>
          <p:nvSpPr>
            <p:cNvPr id="1048628"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629"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630"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p:spPr>
        </p:sp>
        <p:sp>
          <p:nvSpPr>
            <p:cNvPr id="1048631"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p:spPr>
        </p:sp>
        <p:sp>
          <p:nvSpPr>
            <p:cNvPr id="1048632"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p:spPr>
        </p:sp>
        <p:sp>
          <p:nvSpPr>
            <p:cNvPr id="1048633"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p:spPr>
        </p:sp>
        <p:sp>
          <p:nvSpPr>
            <p:cNvPr id="1048634"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p:spPr>
        </p:sp>
        <p:sp>
          <p:nvSpPr>
            <p:cNvPr id="1048635"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p:spPr>
        </p:sp>
        <p:sp>
          <p:nvSpPr>
            <p:cNvPr id="1048636"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p:spPr>
        </p:sp>
        <p:sp>
          <p:nvSpPr>
            <p:cNvPr id="1048637"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p:spPr>
        </p:sp>
        <p:sp>
          <p:nvSpPr>
            <p:cNvPr id="1048638"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p:spPr>
        </p:sp>
        <p:sp>
          <p:nvSpPr>
            <p:cNvPr id="1048639"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p:spPr>
        </p:sp>
        <p:sp>
          <p:nvSpPr>
            <p:cNvPr id="1048640"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p:spPr>
        </p:sp>
        <p:sp>
          <p:nvSpPr>
            <p:cNvPr id="1048641"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p:spPr>
        </p:sp>
        <p:sp>
          <p:nvSpPr>
            <p:cNvPr id="1048642"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p:spPr>
        </p:sp>
        <p:sp>
          <p:nvSpPr>
            <p:cNvPr id="1048643"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1048644"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p:spPr>
        </p:sp>
        <p:sp>
          <p:nvSpPr>
            <p:cNvPr id="1048645"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1048646" name="Rectangle 33"/>
            <p:cNvSpPr>
              <a:spLocks noChangeArrowheads="1"/>
            </p:cNvSpPr>
            <p:nvPr/>
          </p:nvSpPr>
          <p:spPr bwMode="auto">
            <a:xfrm>
              <a:off x="642938" y="6610350"/>
              <a:ext cx="23813" cy="242888"/>
            </a:xfrm>
            <a:prstGeom prst="rect">
              <a:avLst/>
            </a:prstGeom>
            <a:grpFill/>
            <a:ln>
              <a:noFill/>
            </a:ln>
          </p:spPr>
        </p:sp>
        <p:sp>
          <p:nvSpPr>
            <p:cNvPr id="1048647"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1048648"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p:spPr>
        </p:sp>
        <p:sp>
          <p:nvSpPr>
            <p:cNvPr id="1048649"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p:spPr>
        </p:sp>
        <p:sp>
          <p:nvSpPr>
            <p:cNvPr id="1048650"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p:spPr>
        </p:sp>
        <p:sp>
          <p:nvSpPr>
            <p:cNvPr id="1048651"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p:spPr>
        </p:sp>
        <p:sp>
          <p:nvSpPr>
            <p:cNvPr id="1048652"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p:spPr>
        </p:sp>
        <p:sp>
          <p:nvSpPr>
            <p:cNvPr id="1048653"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p:spPr>
        </p:sp>
        <p:sp>
          <p:nvSpPr>
            <p:cNvPr id="1048654"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p:spPr>
        </p:sp>
        <p:sp>
          <p:nvSpPr>
            <p:cNvPr id="1048655"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p:spPr>
        </p:sp>
        <p:sp>
          <p:nvSpPr>
            <p:cNvPr id="1048656"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p:spPr>
        </p:sp>
        <p:sp>
          <p:nvSpPr>
            <p:cNvPr id="1048657"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p:spPr>
        </p:sp>
        <p:sp>
          <p:nvSpPr>
            <p:cNvPr id="1048658" name="Rectangle 45"/>
            <p:cNvSpPr>
              <a:spLocks noChangeArrowheads="1"/>
            </p:cNvSpPr>
            <p:nvPr/>
          </p:nvSpPr>
          <p:spPr bwMode="auto">
            <a:xfrm>
              <a:off x="1228725" y="4662488"/>
              <a:ext cx="23813" cy="2181225"/>
            </a:xfrm>
            <a:prstGeom prst="rect">
              <a:avLst/>
            </a:prstGeom>
            <a:grpFill/>
            <a:ln>
              <a:noFill/>
            </a:ln>
          </p:spPr>
        </p:sp>
        <p:sp>
          <p:nvSpPr>
            <p:cNvPr id="1048659"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p:spPr>
        </p:sp>
        <p:sp>
          <p:nvSpPr>
            <p:cNvPr id="1048660"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p:spPr>
        </p:sp>
        <p:sp>
          <p:nvSpPr>
            <p:cNvPr id="1048661"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p:spPr>
        </p:sp>
        <p:sp>
          <p:nvSpPr>
            <p:cNvPr id="1048662"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p:spPr>
        </p:sp>
        <p:sp>
          <p:nvSpPr>
            <p:cNvPr id="1048663"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p:spPr>
        </p:sp>
        <p:sp>
          <p:nvSpPr>
            <p:cNvPr id="1048664"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p:spPr>
        </p:sp>
        <p:sp>
          <p:nvSpPr>
            <p:cNvPr id="1048665"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p:spPr>
        </p:sp>
        <p:sp>
          <p:nvSpPr>
            <p:cNvPr id="1048666"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667"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668"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p:spPr>
        </p:sp>
        <p:sp>
          <p:nvSpPr>
            <p:cNvPr id="1048669"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p:spPr>
        </p:sp>
        <p:sp>
          <p:nvSpPr>
            <p:cNvPr id="1048670"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p:spPr>
        </p:sp>
        <p:sp>
          <p:nvSpPr>
            <p:cNvPr id="1048671"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p:spPr>
        </p:sp>
      </p:grpSp>
      <p:sp>
        <p:nvSpPr>
          <p:cNvPr id="1048672" name="Title 1"/>
          <p:cNvSpPr>
            <a:spLocks noGrp="1"/>
          </p:cNvSpPr>
          <p:nvPr>
            <p:ph type="ctrTitle"/>
          </p:nvPr>
        </p:nvSpPr>
        <p:spPr>
          <a:xfrm>
            <a:off x="1876424" y="1122363"/>
            <a:ext cx="8791575" cy="2387600"/>
          </a:xfrm>
        </p:spPr>
        <p:txBody>
          <a:bodyPr anchor="b">
            <a:normAutofit/>
          </a:bodyPr>
          <a:lstStyle>
            <a:lvl1pPr algn="l">
              <a:defRPr sz="4800"/>
            </a:lvl1pPr>
          </a:lstStyle>
          <a:p>
            <a:r>
              <a:rPr lang="uz-Latn-UZ"/>
              <a:t>Sarlavha namunasini tahrirlash uchun bosing</a:t>
            </a:r>
            <a:endParaRPr lang="en-US" dirty="0"/>
          </a:p>
        </p:txBody>
      </p:sp>
      <p:sp>
        <p:nvSpPr>
          <p:cNvPr id="104867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z-Latn-UZ"/>
              <a:t>Taglavha namunasini tahrirlash uchun bosing</a:t>
            </a:r>
            <a:endParaRPr lang="en-US" dirty="0"/>
          </a:p>
        </p:txBody>
      </p:sp>
      <p:sp>
        <p:nvSpPr>
          <p:cNvPr id="104867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4/26/2022</a:t>
            </a:fld>
            <a:endParaRPr lang="en-US" dirty="0"/>
          </a:p>
        </p:txBody>
      </p:sp>
      <p:sp>
        <p:nvSpPr>
          <p:cNvPr id="1048675" name="Footer Placeholder 4"/>
          <p:cNvSpPr>
            <a:spLocks noGrp="1"/>
          </p:cNvSpPr>
          <p:nvPr>
            <p:ph type="ftr" sz="quarter" idx="11"/>
          </p:nvPr>
        </p:nvSpPr>
        <p:spPr>
          <a:xfrm>
            <a:off x="1876424" y="5410201"/>
            <a:ext cx="5124886" cy="365125"/>
          </a:xfrm>
        </p:spPr>
        <p:txBody>
          <a:bodyPr/>
          <a:lstStyle/>
          <a:p>
            <a:endParaRPr lang="en-US" dirty="0"/>
          </a:p>
        </p:txBody>
      </p:sp>
      <p:sp>
        <p:nvSpPr>
          <p:cNvPr id="104867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agxatli panorama rasmi">
    <p:spTree>
      <p:nvGrpSpPr>
        <p:cNvPr id="1" name=""/>
        <p:cNvGrpSpPr/>
        <p:nvPr/>
      </p:nvGrpSpPr>
      <p:grpSpPr>
        <a:xfrm>
          <a:off x="0" y="0"/>
          <a:ext cx="0" cy="0"/>
          <a:chOff x="0" y="0"/>
          <a:chExt cx="0" cy="0"/>
        </a:xfrm>
      </p:grpSpPr>
      <p:sp>
        <p:nvSpPr>
          <p:cNvPr id="1048769" name="Title 1"/>
          <p:cNvSpPr>
            <a:spLocks noGrp="1"/>
          </p:cNvSpPr>
          <p:nvPr>
            <p:ph type="title"/>
          </p:nvPr>
        </p:nvSpPr>
        <p:spPr>
          <a:xfrm>
            <a:off x="1141410" y="4304664"/>
            <a:ext cx="9912355" cy="819355"/>
          </a:xfrm>
        </p:spPr>
        <p:txBody>
          <a:bodyPr anchor="b">
            <a:normAutofit/>
          </a:bodyPr>
          <a:lstStyle>
            <a:lvl1pPr>
              <a:defRPr sz="3200"/>
            </a:lvl1pPr>
          </a:lstStyle>
          <a:p>
            <a:r>
              <a:rPr lang="uz-Latn-UZ"/>
              <a:t>Sarlavha namunasini tahrirlash uchun bosing</a:t>
            </a:r>
            <a:endParaRPr lang="en-US" dirty="0"/>
          </a:p>
        </p:txBody>
      </p:sp>
      <p:sp>
        <p:nvSpPr>
          <p:cNvPr id="1048770"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z-Latn-UZ"/>
              <a:t>Rasm joylash uchun belgi ustiga bosing</a:t>
            </a:r>
            <a:endParaRPr lang="en-US" dirty="0"/>
          </a:p>
        </p:txBody>
      </p:sp>
      <p:sp>
        <p:nvSpPr>
          <p:cNvPr id="1048771"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1048772" name="Date Placeholder 4"/>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73" name="Footer Placeholder 5"/>
          <p:cNvSpPr>
            <a:spLocks noGrp="1"/>
          </p:cNvSpPr>
          <p:nvPr>
            <p:ph type="ftr" sz="quarter" idx="11"/>
          </p:nvPr>
        </p:nvSpPr>
        <p:spPr/>
        <p:txBody>
          <a:bodyPr/>
          <a:lstStyle/>
          <a:p>
            <a:endParaRPr lang="en-US" dirty="0"/>
          </a:p>
        </p:txBody>
      </p:sp>
      <p:sp>
        <p:nvSpPr>
          <p:cNvPr id="1048774"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rlavha va tagxat">
    <p:spTree>
      <p:nvGrpSpPr>
        <p:cNvPr id="1" name=""/>
        <p:cNvGrpSpPr/>
        <p:nvPr/>
      </p:nvGrpSpPr>
      <p:grpSpPr>
        <a:xfrm>
          <a:off x="0" y="0"/>
          <a:ext cx="0" cy="0"/>
          <a:chOff x="0" y="0"/>
          <a:chExt cx="0" cy="0"/>
        </a:xfrm>
      </p:grpSpPr>
      <p:sp>
        <p:nvSpPr>
          <p:cNvPr id="1048716" name="Title 1"/>
          <p:cNvSpPr>
            <a:spLocks noGrp="1"/>
          </p:cNvSpPr>
          <p:nvPr>
            <p:ph type="title"/>
          </p:nvPr>
        </p:nvSpPr>
        <p:spPr>
          <a:xfrm>
            <a:off x="1141456" y="609600"/>
            <a:ext cx="9905955" cy="3429000"/>
          </a:xfrm>
        </p:spPr>
        <p:txBody>
          <a:bodyPr anchor="ctr">
            <a:normAutofit/>
          </a:bodyPr>
          <a:lstStyle>
            <a:lvl1pPr>
              <a:defRPr sz="3600"/>
            </a:lvl1pPr>
          </a:lstStyle>
          <a:p>
            <a:r>
              <a:rPr lang="uz-Latn-UZ"/>
              <a:t>Sarlavha namunasini tahrirlash uchun bosing</a:t>
            </a:r>
            <a:endParaRPr lang="en-US" dirty="0"/>
          </a:p>
        </p:txBody>
      </p:sp>
      <p:sp>
        <p:nvSpPr>
          <p:cNvPr id="1048717"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1048718" name="Date Placeholder 4"/>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19" name="Footer Placeholder 5"/>
          <p:cNvSpPr>
            <a:spLocks noGrp="1"/>
          </p:cNvSpPr>
          <p:nvPr>
            <p:ph type="ftr" sz="quarter" idx="11"/>
          </p:nvPr>
        </p:nvSpPr>
        <p:spPr/>
        <p:txBody>
          <a:bodyPr/>
          <a:lstStyle/>
          <a:p>
            <a:endParaRPr lang="en-US" dirty="0"/>
          </a:p>
        </p:txBody>
      </p:sp>
      <p:sp>
        <p:nvSpPr>
          <p:cNvPr id="1048720"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1" name=""/>
        <p:cNvGrpSpPr/>
        <p:nvPr/>
      </p:nvGrpSpPr>
      <p:grpSpPr>
        <a:xfrm>
          <a:off x="0" y="0"/>
          <a:ext cx="0" cy="0"/>
          <a:chOff x="0" y="0"/>
          <a:chExt cx="0" cy="0"/>
        </a:xfrm>
      </p:grpSpPr>
      <p:sp>
        <p:nvSpPr>
          <p:cNvPr id="1048761" name="Title 1"/>
          <p:cNvSpPr>
            <a:spLocks noGrp="1"/>
          </p:cNvSpPr>
          <p:nvPr>
            <p:ph type="title"/>
          </p:nvPr>
        </p:nvSpPr>
        <p:spPr>
          <a:xfrm>
            <a:off x="1446212" y="609599"/>
            <a:ext cx="9302752" cy="2748429"/>
          </a:xfrm>
        </p:spPr>
        <p:txBody>
          <a:bodyPr anchor="ctr">
            <a:normAutofit/>
          </a:bodyPr>
          <a:lstStyle>
            <a:lvl1pPr>
              <a:defRPr sz="3600"/>
            </a:lvl1pPr>
          </a:lstStyle>
          <a:p>
            <a:r>
              <a:rPr lang="uz-Latn-UZ"/>
              <a:t>Sarlavha namunasini tahrirlash uchun bosing</a:t>
            </a:r>
            <a:endParaRPr lang="en-US" dirty="0"/>
          </a:p>
        </p:txBody>
      </p:sp>
      <p:sp>
        <p:nvSpPr>
          <p:cNvPr id="104876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1048763"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1048764" name="Date Placeholder 4"/>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65" name="Footer Placeholder 5"/>
          <p:cNvSpPr>
            <a:spLocks noGrp="1"/>
          </p:cNvSpPr>
          <p:nvPr>
            <p:ph type="ftr" sz="quarter" idx="11"/>
          </p:nvPr>
        </p:nvSpPr>
        <p:spPr/>
        <p:txBody>
          <a:bodyPr/>
          <a:lstStyle/>
          <a:p>
            <a:endParaRPr lang="en-US" dirty="0"/>
          </a:p>
        </p:txBody>
      </p:sp>
      <p:sp>
        <p:nvSpPr>
          <p:cNvPr id="1048766"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48767"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048768"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shrifnoma">
    <p:spTree>
      <p:nvGrpSpPr>
        <p:cNvPr id="1" name=""/>
        <p:cNvGrpSpPr/>
        <p:nvPr/>
      </p:nvGrpSpPr>
      <p:grpSpPr>
        <a:xfrm>
          <a:off x="0" y="0"/>
          <a:ext cx="0" cy="0"/>
          <a:chOff x="0" y="0"/>
          <a:chExt cx="0" cy="0"/>
        </a:xfrm>
      </p:grpSpPr>
      <p:sp>
        <p:nvSpPr>
          <p:cNvPr id="1048711" name="Title 1"/>
          <p:cNvSpPr>
            <a:spLocks noGrp="1"/>
          </p:cNvSpPr>
          <p:nvPr>
            <p:ph type="title"/>
          </p:nvPr>
        </p:nvSpPr>
        <p:spPr>
          <a:xfrm>
            <a:off x="1141410" y="2134041"/>
            <a:ext cx="9906001" cy="2511835"/>
          </a:xfrm>
        </p:spPr>
        <p:txBody>
          <a:bodyPr anchor="b">
            <a:normAutofit/>
          </a:bodyPr>
          <a:lstStyle>
            <a:lvl1pPr>
              <a:defRPr sz="3600"/>
            </a:lvl1pPr>
          </a:lstStyle>
          <a:p>
            <a:r>
              <a:rPr lang="uz-Latn-UZ"/>
              <a:t>Sarlavha namunasini tahrirlash uchun bosing</a:t>
            </a:r>
            <a:endParaRPr lang="en-US" dirty="0"/>
          </a:p>
        </p:txBody>
      </p:sp>
      <p:sp>
        <p:nvSpPr>
          <p:cNvPr id="1048712"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1048713" name="Date Placeholder 4"/>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14" name="Footer Placeholder 5"/>
          <p:cNvSpPr>
            <a:spLocks noGrp="1"/>
          </p:cNvSpPr>
          <p:nvPr>
            <p:ph type="ftr" sz="quarter" idx="11"/>
          </p:nvPr>
        </p:nvSpPr>
        <p:spPr/>
        <p:txBody>
          <a:bodyPr/>
          <a:lstStyle/>
          <a:p>
            <a:endParaRPr lang="en-US" dirty="0"/>
          </a:p>
        </p:txBody>
      </p:sp>
      <p:sp>
        <p:nvSpPr>
          <p:cNvPr id="1048715"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ta ustun">
    <p:spTree>
      <p:nvGrpSpPr>
        <p:cNvPr id="1" name=""/>
        <p:cNvGrpSpPr/>
        <p:nvPr/>
      </p:nvGrpSpPr>
      <p:grpSpPr>
        <a:xfrm>
          <a:off x="0" y="0"/>
          <a:ext cx="0" cy="0"/>
          <a:chOff x="0" y="0"/>
          <a:chExt cx="0" cy="0"/>
        </a:xfrm>
      </p:grpSpPr>
      <p:sp>
        <p:nvSpPr>
          <p:cNvPr id="1048781" name="Title 1"/>
          <p:cNvSpPr>
            <a:spLocks noGrp="1"/>
          </p:cNvSpPr>
          <p:nvPr>
            <p:ph type="title"/>
          </p:nvPr>
        </p:nvSpPr>
        <p:spPr>
          <a:xfrm>
            <a:off x="1141413" y="609600"/>
            <a:ext cx="9905998" cy="1905000"/>
          </a:xfrm>
        </p:spPr>
        <p:txBody>
          <a:bodyPr/>
          <a:lstStyle/>
          <a:p>
            <a:r>
              <a:rPr lang="uz-Latn-UZ"/>
              <a:t>Sarlavha namunasini tahrirlash uchun bosing</a:t>
            </a:r>
            <a:endParaRPr lang="en-US" dirty="0"/>
          </a:p>
        </p:txBody>
      </p:sp>
      <p:sp>
        <p:nvSpPr>
          <p:cNvPr id="1048782"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48783"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048784"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48785"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048786"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48787"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048788" name="Date Placeholder 2"/>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89" name="Footer Placeholder 3"/>
          <p:cNvSpPr>
            <a:spLocks noGrp="1"/>
          </p:cNvSpPr>
          <p:nvPr>
            <p:ph type="ftr" sz="quarter" idx="11"/>
          </p:nvPr>
        </p:nvSpPr>
        <p:spPr/>
        <p:txBody>
          <a:bodyPr/>
          <a:lstStyle/>
          <a:p>
            <a:endParaRPr lang="en-US" dirty="0"/>
          </a:p>
        </p:txBody>
      </p:sp>
      <p:sp>
        <p:nvSpPr>
          <p:cNvPr id="1048790"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ta rasmli ustun">
    <p:spTree>
      <p:nvGrpSpPr>
        <p:cNvPr id="1" name=""/>
        <p:cNvGrpSpPr/>
        <p:nvPr/>
      </p:nvGrpSpPr>
      <p:grpSpPr>
        <a:xfrm>
          <a:off x="0" y="0"/>
          <a:ext cx="0" cy="0"/>
          <a:chOff x="0" y="0"/>
          <a:chExt cx="0" cy="0"/>
        </a:xfrm>
      </p:grpSpPr>
      <p:sp>
        <p:nvSpPr>
          <p:cNvPr id="1048727" name="Title 1"/>
          <p:cNvSpPr>
            <a:spLocks noGrp="1"/>
          </p:cNvSpPr>
          <p:nvPr>
            <p:ph type="title"/>
          </p:nvPr>
        </p:nvSpPr>
        <p:spPr>
          <a:xfrm>
            <a:off x="1141411" y="609600"/>
            <a:ext cx="9905999" cy="1905000"/>
          </a:xfrm>
        </p:spPr>
        <p:txBody>
          <a:bodyPr/>
          <a:lstStyle/>
          <a:p>
            <a:r>
              <a:rPr lang="uz-Latn-UZ"/>
              <a:t>Sarlavha namunasini tahrirlash uchun bosing</a:t>
            </a:r>
            <a:endParaRPr lang="en-US" dirty="0"/>
          </a:p>
        </p:txBody>
      </p:sp>
      <p:sp>
        <p:nvSpPr>
          <p:cNvPr id="1048728"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48729"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z-Latn-UZ"/>
              <a:t>Rasm joylash uchun belgi ustiga bosing</a:t>
            </a:r>
            <a:endParaRPr lang="en-US" dirty="0"/>
          </a:p>
        </p:txBody>
      </p:sp>
      <p:sp>
        <p:nvSpPr>
          <p:cNvPr id="1048730"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048731"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48732"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z-Latn-UZ"/>
              <a:t>Rasm joylash uchun belgi ustiga bosing</a:t>
            </a:r>
            <a:endParaRPr lang="en-US" dirty="0"/>
          </a:p>
        </p:txBody>
      </p:sp>
      <p:sp>
        <p:nvSpPr>
          <p:cNvPr id="1048733"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048734"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48735"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z-Latn-UZ"/>
              <a:t>Rasm joylash uchun belgi ustiga bosing</a:t>
            </a:r>
            <a:endParaRPr lang="en-US" dirty="0"/>
          </a:p>
        </p:txBody>
      </p:sp>
      <p:sp>
        <p:nvSpPr>
          <p:cNvPr id="1048736"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048737" name="Date Placeholder 2"/>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38" name="Footer Placeholder 3"/>
          <p:cNvSpPr>
            <a:spLocks noGrp="1"/>
          </p:cNvSpPr>
          <p:nvPr>
            <p:ph type="ftr" sz="quarter" idx="11"/>
          </p:nvPr>
        </p:nvSpPr>
        <p:spPr/>
        <p:txBody>
          <a:bodyPr/>
          <a:lstStyle/>
          <a:p>
            <a:endParaRPr lang="en-US" dirty="0"/>
          </a:p>
        </p:txBody>
      </p:sp>
      <p:sp>
        <p:nvSpPr>
          <p:cNvPr id="1048739"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sp>
        <p:nvSpPr>
          <p:cNvPr id="1048797" name="Title 1"/>
          <p:cNvSpPr>
            <a:spLocks noGrp="1"/>
          </p:cNvSpPr>
          <p:nvPr>
            <p:ph type="title"/>
          </p:nvPr>
        </p:nvSpPr>
        <p:spPr/>
        <p:txBody>
          <a:bodyPr/>
          <a:lstStyle/>
          <a:p>
            <a:r>
              <a:rPr lang="uz-Latn-UZ"/>
              <a:t>Sarlavha namunasini tahrirlash uchun bosing</a:t>
            </a:r>
            <a:endParaRPr lang="en-US" dirty="0"/>
          </a:p>
        </p:txBody>
      </p:sp>
      <p:sp>
        <p:nvSpPr>
          <p:cNvPr id="1048798" name="Vertical Text Placeholder 2"/>
          <p:cNvSpPr>
            <a:spLocks noGrp="1"/>
          </p:cNvSpPr>
          <p:nvPr>
            <p:ph type="body" orient="vert" idx="1"/>
          </p:nvPr>
        </p:nvSpPr>
        <p:spPr/>
        <p:txBody>
          <a:bodyPr vert="eaVert"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048799" name="Date Placeholder 3"/>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800" name="Footer Placeholder 4"/>
          <p:cNvSpPr>
            <a:spLocks noGrp="1"/>
          </p:cNvSpPr>
          <p:nvPr>
            <p:ph type="ftr" sz="quarter" idx="11"/>
          </p:nvPr>
        </p:nvSpPr>
        <p:spPr/>
        <p:txBody>
          <a:bodyPr/>
          <a:lstStyle/>
          <a:p>
            <a:endParaRPr lang="en-US" dirty="0"/>
          </a:p>
        </p:txBody>
      </p:sp>
      <p:sp>
        <p:nvSpPr>
          <p:cNvPr id="1048801"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1048756" name="Vertical Title 1"/>
          <p:cNvSpPr>
            <a:spLocks noGrp="1"/>
          </p:cNvSpPr>
          <p:nvPr>
            <p:ph type="title" orient="vert"/>
          </p:nvPr>
        </p:nvSpPr>
        <p:spPr>
          <a:xfrm>
            <a:off x="9042400" y="609599"/>
            <a:ext cx="2005011" cy="5181601"/>
          </a:xfrm>
        </p:spPr>
        <p:txBody>
          <a:bodyPr vert="eaVert"/>
          <a:lstStyle/>
          <a:p>
            <a:r>
              <a:rPr lang="uz-Latn-UZ"/>
              <a:t>Sarlavha namunasini tahrirlash uchun bosing</a:t>
            </a:r>
            <a:endParaRPr lang="en-US" dirty="0"/>
          </a:p>
        </p:txBody>
      </p:sp>
      <p:sp>
        <p:nvSpPr>
          <p:cNvPr id="1048757" name="Vertical Text Placeholder 2"/>
          <p:cNvSpPr>
            <a:spLocks noGrp="1"/>
          </p:cNvSpPr>
          <p:nvPr>
            <p:ph type="body" orient="vert" idx="1"/>
          </p:nvPr>
        </p:nvSpPr>
        <p:spPr>
          <a:xfrm>
            <a:off x="1141410" y="609599"/>
            <a:ext cx="7748590" cy="5181601"/>
          </a:xfrm>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048758" name="Date Placeholder 3"/>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59" name="Footer Placeholder 4"/>
          <p:cNvSpPr>
            <a:spLocks noGrp="1"/>
          </p:cNvSpPr>
          <p:nvPr>
            <p:ph type="ftr" sz="quarter" idx="11"/>
          </p:nvPr>
        </p:nvSpPr>
        <p:spPr/>
        <p:txBody>
          <a:bodyPr/>
          <a:lstStyle/>
          <a:p>
            <a:endParaRPr lang="en-US" dirty="0"/>
          </a:p>
        </p:txBody>
      </p:sp>
      <p:sp>
        <p:nvSpPr>
          <p:cNvPr id="1048760"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sp>
        <p:nvSpPr>
          <p:cNvPr id="1048679" name="Title 1"/>
          <p:cNvSpPr>
            <a:spLocks noGrp="1"/>
          </p:cNvSpPr>
          <p:nvPr>
            <p:ph type="title"/>
          </p:nvPr>
        </p:nvSpPr>
        <p:spPr/>
        <p:txBody>
          <a:bodyPr/>
          <a:lstStyle/>
          <a:p>
            <a:r>
              <a:rPr lang="uz-Latn-UZ"/>
              <a:t>Sarlavha namunasini tahrirlash uchun bosing</a:t>
            </a:r>
            <a:endParaRPr lang="en-US" dirty="0"/>
          </a:p>
        </p:txBody>
      </p:sp>
      <p:sp>
        <p:nvSpPr>
          <p:cNvPr id="1048680" name="Content Placeholder 2"/>
          <p:cNvSpPr>
            <a:spLocks noGrp="1"/>
          </p:cNvSpPr>
          <p:nvPr>
            <p:ph idx="1"/>
          </p:nvPr>
        </p:nvSpPr>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048681" name="Date Placeholder 3"/>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682" name="Footer Placeholder 4"/>
          <p:cNvSpPr>
            <a:spLocks noGrp="1"/>
          </p:cNvSpPr>
          <p:nvPr>
            <p:ph type="ftr" sz="quarter" idx="11"/>
          </p:nvPr>
        </p:nvSpPr>
        <p:spPr/>
        <p:txBody>
          <a:bodyPr/>
          <a:lstStyle/>
          <a:p>
            <a:endParaRPr lang="en-US" dirty="0"/>
          </a:p>
        </p:txBody>
      </p:sp>
      <p:sp>
        <p:nvSpPr>
          <p:cNvPr id="1048683"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sp>
        <p:nvSpPr>
          <p:cNvPr id="1048740" name="Title 1"/>
          <p:cNvSpPr>
            <a:spLocks noGrp="1"/>
          </p:cNvSpPr>
          <p:nvPr>
            <p:ph type="title"/>
          </p:nvPr>
        </p:nvSpPr>
        <p:spPr>
          <a:xfrm>
            <a:off x="1141411" y="1419226"/>
            <a:ext cx="9906000" cy="2852737"/>
          </a:xfrm>
        </p:spPr>
        <p:txBody>
          <a:bodyPr anchor="b">
            <a:normAutofit/>
          </a:bodyPr>
          <a:lstStyle>
            <a:lvl1pPr>
              <a:defRPr sz="3600"/>
            </a:lvl1pPr>
          </a:lstStyle>
          <a:p>
            <a:r>
              <a:rPr lang="uz-Latn-UZ"/>
              <a:t>Sarlavha namunasini tahrirlash uchun bosing</a:t>
            </a:r>
            <a:endParaRPr lang="en-US" dirty="0"/>
          </a:p>
        </p:txBody>
      </p:sp>
      <p:sp>
        <p:nvSpPr>
          <p:cNvPr id="1048741"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z-Latn-UZ"/>
              <a:t>Matn uslublarini tahrirlash uchun bosing</a:t>
            </a:r>
          </a:p>
        </p:txBody>
      </p:sp>
      <p:sp>
        <p:nvSpPr>
          <p:cNvPr id="1048742" name="Date Placeholder 3"/>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43" name="Footer Placeholder 4"/>
          <p:cNvSpPr>
            <a:spLocks noGrp="1"/>
          </p:cNvSpPr>
          <p:nvPr>
            <p:ph type="ftr" sz="quarter" idx="11"/>
          </p:nvPr>
        </p:nvSpPr>
        <p:spPr/>
        <p:txBody>
          <a:bodyPr/>
          <a:lstStyle/>
          <a:p>
            <a:endParaRPr lang="en-US" dirty="0"/>
          </a:p>
        </p:txBody>
      </p:sp>
      <p:sp>
        <p:nvSpPr>
          <p:cNvPr id="1048744"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sp>
        <p:nvSpPr>
          <p:cNvPr id="1048775" name="Title 1"/>
          <p:cNvSpPr>
            <a:spLocks noGrp="1"/>
          </p:cNvSpPr>
          <p:nvPr>
            <p:ph type="title"/>
          </p:nvPr>
        </p:nvSpPr>
        <p:spPr/>
        <p:txBody>
          <a:bodyPr/>
          <a:lstStyle/>
          <a:p>
            <a:r>
              <a:rPr lang="uz-Latn-UZ"/>
              <a:t>Sarlavha namunasini tahrirlash uchun bosing</a:t>
            </a:r>
            <a:endParaRPr lang="en-US" dirty="0"/>
          </a:p>
        </p:txBody>
      </p:sp>
      <p:sp>
        <p:nvSpPr>
          <p:cNvPr id="1048776" name="Content Placeholder 2"/>
          <p:cNvSpPr>
            <a:spLocks noGrp="1"/>
          </p:cNvSpPr>
          <p:nvPr>
            <p:ph sz="half" idx="1"/>
          </p:nvPr>
        </p:nvSpPr>
        <p:spPr>
          <a:xfrm>
            <a:off x="1141410" y="2249486"/>
            <a:ext cx="4878389" cy="3541714"/>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048777" name="Content Placeholder 3"/>
          <p:cNvSpPr>
            <a:spLocks noGrp="1"/>
          </p:cNvSpPr>
          <p:nvPr>
            <p:ph sz="half" idx="2"/>
          </p:nvPr>
        </p:nvSpPr>
        <p:spPr>
          <a:xfrm>
            <a:off x="6172200" y="2249486"/>
            <a:ext cx="4875211" cy="3541714"/>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048778" name="Date Placeholder 4"/>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79" name="Footer Placeholder 5"/>
          <p:cNvSpPr>
            <a:spLocks noGrp="1"/>
          </p:cNvSpPr>
          <p:nvPr>
            <p:ph type="ftr" sz="quarter" idx="11"/>
          </p:nvPr>
        </p:nvSpPr>
        <p:spPr/>
        <p:txBody>
          <a:bodyPr/>
          <a:lstStyle/>
          <a:p>
            <a:endParaRPr lang="en-US" dirty="0"/>
          </a:p>
        </p:txBody>
      </p:sp>
      <p:sp>
        <p:nvSpPr>
          <p:cNvPr id="1048780"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sp>
        <p:nvSpPr>
          <p:cNvPr id="1048745" name="Title 1"/>
          <p:cNvSpPr>
            <a:spLocks noGrp="1"/>
          </p:cNvSpPr>
          <p:nvPr>
            <p:ph type="title"/>
          </p:nvPr>
        </p:nvSpPr>
        <p:spPr>
          <a:xfrm>
            <a:off x="1141411" y="619126"/>
            <a:ext cx="9906000" cy="1477961"/>
          </a:xfrm>
        </p:spPr>
        <p:txBody>
          <a:bodyPr/>
          <a:lstStyle/>
          <a:p>
            <a:r>
              <a:rPr lang="uz-Latn-UZ"/>
              <a:t>Sarlavha namunasini tahrirlash uchun bosing</a:t>
            </a:r>
            <a:endParaRPr lang="en-US" dirty="0"/>
          </a:p>
        </p:txBody>
      </p:sp>
      <p:sp>
        <p:nvSpPr>
          <p:cNvPr id="1048746"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48747" name="Content Placeholder 3"/>
          <p:cNvSpPr>
            <a:spLocks noGrp="1"/>
          </p:cNvSpPr>
          <p:nvPr>
            <p:ph sz="half" idx="2"/>
          </p:nvPr>
        </p:nvSpPr>
        <p:spPr>
          <a:xfrm>
            <a:off x="1141410" y="3073397"/>
            <a:ext cx="4878391" cy="2717801"/>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048748"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48749" name="Content Placeholder 5"/>
          <p:cNvSpPr>
            <a:spLocks noGrp="1"/>
          </p:cNvSpPr>
          <p:nvPr>
            <p:ph sz="quarter" idx="4"/>
          </p:nvPr>
        </p:nvSpPr>
        <p:spPr>
          <a:xfrm>
            <a:off x="6172200" y="3073397"/>
            <a:ext cx="4875210" cy="2717801"/>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048750" name="Date Placeholder 6"/>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51" name="Footer Placeholder 7"/>
          <p:cNvSpPr>
            <a:spLocks noGrp="1"/>
          </p:cNvSpPr>
          <p:nvPr>
            <p:ph type="ftr" sz="quarter" idx="11"/>
          </p:nvPr>
        </p:nvSpPr>
        <p:spPr/>
        <p:txBody>
          <a:bodyPr/>
          <a:lstStyle/>
          <a:p>
            <a:endParaRPr lang="en-US" dirty="0"/>
          </a:p>
        </p:txBody>
      </p:sp>
      <p:sp>
        <p:nvSpPr>
          <p:cNvPr id="1048752"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sp>
        <p:nvSpPr>
          <p:cNvPr id="1048707" name="Title 1"/>
          <p:cNvSpPr>
            <a:spLocks noGrp="1"/>
          </p:cNvSpPr>
          <p:nvPr>
            <p:ph type="title"/>
          </p:nvPr>
        </p:nvSpPr>
        <p:spPr/>
        <p:txBody>
          <a:bodyPr/>
          <a:lstStyle/>
          <a:p>
            <a:r>
              <a:rPr lang="uz-Latn-UZ"/>
              <a:t>Sarlavha namunasini tahrirlash uchun bosing</a:t>
            </a:r>
            <a:endParaRPr lang="en-US" dirty="0"/>
          </a:p>
        </p:txBody>
      </p:sp>
      <p:sp>
        <p:nvSpPr>
          <p:cNvPr id="1048708" name="Date Placeholder 2"/>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09" name="Footer Placeholder 3"/>
          <p:cNvSpPr>
            <a:spLocks noGrp="1"/>
          </p:cNvSpPr>
          <p:nvPr>
            <p:ph type="ftr" sz="quarter" idx="11"/>
          </p:nvPr>
        </p:nvSpPr>
        <p:spPr/>
        <p:txBody>
          <a:bodyPr/>
          <a:lstStyle/>
          <a:p>
            <a:endParaRPr lang="en-US" dirty="0"/>
          </a:p>
        </p:txBody>
      </p:sp>
      <p:sp>
        <p:nvSpPr>
          <p:cNvPr id="1048710"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sp>
        <p:nvSpPr>
          <p:cNvPr id="1048753" name="Date Placeholder 1"/>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54" name="Footer Placeholder 2"/>
          <p:cNvSpPr>
            <a:spLocks noGrp="1"/>
          </p:cNvSpPr>
          <p:nvPr>
            <p:ph type="ftr" sz="quarter" idx="11"/>
          </p:nvPr>
        </p:nvSpPr>
        <p:spPr/>
        <p:txBody>
          <a:bodyPr/>
          <a:lstStyle/>
          <a:p>
            <a:endParaRPr lang="en-US" dirty="0"/>
          </a:p>
        </p:txBody>
      </p:sp>
      <p:sp>
        <p:nvSpPr>
          <p:cNvPr id="1048755"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sp>
        <p:nvSpPr>
          <p:cNvPr id="1048791" name="Title 1"/>
          <p:cNvSpPr>
            <a:spLocks noGrp="1"/>
          </p:cNvSpPr>
          <p:nvPr>
            <p:ph type="title"/>
          </p:nvPr>
        </p:nvSpPr>
        <p:spPr>
          <a:xfrm>
            <a:off x="1146705" y="609601"/>
            <a:ext cx="3856037" cy="1639884"/>
          </a:xfrm>
        </p:spPr>
        <p:txBody>
          <a:bodyPr anchor="b">
            <a:normAutofit fontScale="90000"/>
          </a:bodyPr>
          <a:lstStyle>
            <a:lvl1pPr>
              <a:defRPr sz="3200"/>
            </a:lvl1pPr>
          </a:lstStyle>
          <a:p>
            <a:r>
              <a:rPr lang="uz-Latn-UZ"/>
              <a:t>Sarlavha namunasini tahrirlash uchun bosing</a:t>
            </a:r>
            <a:endParaRPr lang="en-US" dirty="0"/>
          </a:p>
        </p:txBody>
      </p:sp>
      <p:sp>
        <p:nvSpPr>
          <p:cNvPr id="1048792" name="Content Placeholder 2"/>
          <p:cNvSpPr>
            <a:spLocks noGrp="1"/>
          </p:cNvSpPr>
          <p:nvPr>
            <p:ph idx="1"/>
          </p:nvPr>
        </p:nvSpPr>
        <p:spPr>
          <a:xfrm>
            <a:off x="5156200" y="592666"/>
            <a:ext cx="5891209" cy="5198534"/>
          </a:xfrm>
        </p:spPr>
        <p:txBody>
          <a:bodyPr anchor="ct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048793"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1048794" name="Date Placeholder 4"/>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95" name="Footer Placeholder 5"/>
          <p:cNvSpPr>
            <a:spLocks noGrp="1"/>
          </p:cNvSpPr>
          <p:nvPr>
            <p:ph type="ftr" sz="quarter" idx="11"/>
          </p:nvPr>
        </p:nvSpPr>
        <p:spPr/>
        <p:txBody>
          <a:bodyPr/>
          <a:lstStyle/>
          <a:p>
            <a:endParaRPr lang="en-US" dirty="0"/>
          </a:p>
        </p:txBody>
      </p:sp>
      <p:sp>
        <p:nvSpPr>
          <p:cNvPr id="1048796"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sp>
        <p:nvSpPr>
          <p:cNvPr id="1048721" name="Title 1"/>
          <p:cNvSpPr>
            <a:spLocks noGrp="1"/>
          </p:cNvSpPr>
          <p:nvPr>
            <p:ph type="title"/>
          </p:nvPr>
        </p:nvSpPr>
        <p:spPr>
          <a:xfrm>
            <a:off x="1141413" y="609600"/>
            <a:ext cx="5934508" cy="1639886"/>
          </a:xfrm>
        </p:spPr>
        <p:txBody>
          <a:bodyPr anchor="b"/>
          <a:lstStyle>
            <a:lvl1pPr>
              <a:defRPr sz="3200"/>
            </a:lvl1pPr>
          </a:lstStyle>
          <a:p>
            <a:r>
              <a:rPr lang="uz-Latn-UZ"/>
              <a:t>Sarlavha namunasini tahrirlash uchun bosing</a:t>
            </a:r>
            <a:endParaRPr lang="en-US" dirty="0"/>
          </a:p>
        </p:txBody>
      </p:sp>
      <p:sp>
        <p:nvSpPr>
          <p:cNvPr id="1048722"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z-Latn-UZ"/>
              <a:t>Rasm joylash uchun belgi ustiga bosing</a:t>
            </a:r>
            <a:endParaRPr lang="en-US" dirty="0"/>
          </a:p>
        </p:txBody>
      </p:sp>
      <p:sp>
        <p:nvSpPr>
          <p:cNvPr id="1048723"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1048724" name="Date Placeholder 4"/>
          <p:cNvSpPr>
            <a:spLocks noGrp="1"/>
          </p:cNvSpPr>
          <p:nvPr>
            <p:ph type="dt" sz="half" idx="10"/>
          </p:nvPr>
        </p:nvSpPr>
        <p:spPr/>
        <p:txBody>
          <a:bodyPr/>
          <a:lstStyle/>
          <a:p>
            <a:fld id="{48A87A34-81AB-432B-8DAE-1953F412C126}" type="datetimeFigureOut">
              <a:rPr lang="en-US" dirty="0"/>
              <a:t>4/26/2022</a:t>
            </a:fld>
            <a:endParaRPr lang="en-US" dirty="0"/>
          </a:p>
        </p:txBody>
      </p:sp>
      <p:sp>
        <p:nvSpPr>
          <p:cNvPr id="1048725" name="Footer Placeholder 5"/>
          <p:cNvSpPr>
            <a:spLocks noGrp="1"/>
          </p:cNvSpPr>
          <p:nvPr>
            <p:ph type="ftr" sz="quarter" idx="11"/>
          </p:nvPr>
        </p:nvSpPr>
        <p:spPr/>
        <p:txBody>
          <a:bodyPr/>
          <a:lstStyle/>
          <a:p>
            <a:endParaRPr lang="en-US" dirty="0"/>
          </a:p>
        </p:txBody>
      </p:sp>
      <p:sp>
        <p:nvSpPr>
          <p:cNvPr id="1048726"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2097152" name="Picture 2" descr="\\DROBO-FS\QuickDrops\JB\PPTX NG\Droplets\LightingOverlay.png"/>
          <p:cNvPicPr>
            <a:picLocks noChangeAspect="1" noChangeArrowheads="1"/>
          </p:cNvPicPr>
          <p:nvPr/>
        </p:nvPicPr>
        <p:blipFill>
          <a:blip r:embed="rId19">
            <a:alphaModFix amt="30000"/>
          </a:blip>
          <a:srcRect/>
          <a:stretch>
            <a:fillRect/>
          </a:stretch>
        </p:blipFill>
        <p:spPr bwMode="auto">
          <a:xfrm>
            <a:off x="0" y="-1"/>
            <a:ext cx="12192003" cy="6858001"/>
          </a:xfrm>
          <a:prstGeom prst="rect">
            <a:avLst/>
          </a:prstGeom>
          <a:noFill/>
        </p:spPr>
      </p:pic>
      <p:grpSp>
        <p:nvGrpSpPr>
          <p:cNvPr id="12" name="Group 7"/>
          <p:cNvGrpSpPr/>
          <p:nvPr/>
        </p:nvGrpSpPr>
        <p:grpSpPr>
          <a:xfrm>
            <a:off x="-14288" y="0"/>
            <a:ext cx="12053888" cy="6858001"/>
            <a:chOff x="-14288" y="0"/>
            <a:chExt cx="12053888" cy="6858001"/>
          </a:xfrm>
        </p:grpSpPr>
        <p:grpSp>
          <p:nvGrpSpPr>
            <p:cNvPr id="13"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gradFill>
          </p:grpSpPr>
          <p:sp>
            <p:nvSpPr>
              <p:cNvPr id="1048576" name="Rectangle 5"/>
              <p:cNvSpPr>
                <a:spLocks noChangeArrowheads="1"/>
              </p:cNvSpPr>
              <p:nvPr/>
            </p:nvSpPr>
            <p:spPr bwMode="auto">
              <a:xfrm>
                <a:off x="114300" y="4763"/>
                <a:ext cx="23813" cy="2181225"/>
              </a:xfrm>
              <a:prstGeom prst="rect">
                <a:avLst/>
              </a:prstGeom>
              <a:grpFill/>
              <a:ln>
                <a:noFill/>
              </a:ln>
            </p:spPr>
          </p:sp>
          <p:sp>
            <p:nvSpPr>
              <p:cNvPr id="1048577"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p:spPr>
          </p:sp>
          <p:sp>
            <p:nvSpPr>
              <p:cNvPr id="1048578"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1048579"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p:spPr>
          </p:sp>
          <p:sp>
            <p:nvSpPr>
              <p:cNvPr id="1048580"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p:spPr>
          </p:sp>
          <p:sp>
            <p:nvSpPr>
              <p:cNvPr id="1048581"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p:spPr>
          </p:sp>
          <p:sp>
            <p:nvSpPr>
              <p:cNvPr id="1048582"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p:spPr>
          </p:sp>
          <p:sp>
            <p:nvSpPr>
              <p:cNvPr id="1048583"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p:spPr>
          </p:sp>
          <p:sp>
            <p:nvSpPr>
              <p:cNvPr id="1048584"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585"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p:spPr>
          </p:sp>
          <p:sp>
            <p:nvSpPr>
              <p:cNvPr id="1048586"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p:spPr>
          </p:sp>
          <p:sp>
            <p:nvSpPr>
              <p:cNvPr id="1048587"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1048588"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p:spPr>
          </p:sp>
          <p:sp>
            <p:nvSpPr>
              <p:cNvPr id="1048589"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p:spPr>
          </p:sp>
          <p:sp>
            <p:nvSpPr>
              <p:cNvPr id="1048590"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p:spPr>
          </p:sp>
          <p:sp>
            <p:nvSpPr>
              <p:cNvPr id="1048591"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p:spPr>
          </p:sp>
          <p:sp>
            <p:nvSpPr>
              <p:cNvPr id="1048592" name="Rectangle 21"/>
              <p:cNvSpPr>
                <a:spLocks noChangeArrowheads="1"/>
              </p:cNvSpPr>
              <p:nvPr/>
            </p:nvSpPr>
            <p:spPr bwMode="auto">
              <a:xfrm>
                <a:off x="133350" y="4662488"/>
                <a:ext cx="23813" cy="2181225"/>
              </a:xfrm>
              <a:prstGeom prst="rect">
                <a:avLst/>
              </a:prstGeom>
              <a:grpFill/>
              <a:ln>
                <a:noFill/>
              </a:ln>
            </p:spPr>
          </p:sp>
          <p:sp>
            <p:nvSpPr>
              <p:cNvPr id="1048593"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p:spPr>
          </p:sp>
          <p:sp>
            <p:nvSpPr>
              <p:cNvPr id="1048594"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p:spPr>
          </p:sp>
          <p:sp>
            <p:nvSpPr>
              <p:cNvPr id="1048595"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p:spPr>
          </p:sp>
          <p:sp>
            <p:nvSpPr>
              <p:cNvPr id="1048596"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597"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p:spPr>
          </p:sp>
          <p:sp>
            <p:nvSpPr>
              <p:cNvPr id="1048598"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p:spPr>
          </p:sp>
          <p:sp>
            <p:nvSpPr>
              <p:cNvPr id="1048599"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1048600"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1048601"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p:spPr>
          </p:sp>
          <p:sp>
            <p:nvSpPr>
              <p:cNvPr id="1048602"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p:spPr>
          </p:sp>
        </p:grpSp>
        <p:grpSp>
          <p:nvGrpSpPr>
            <p:cNvPr id="14"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gradFill>
          </p:grpSpPr>
          <p:sp>
            <p:nvSpPr>
              <p:cNvPr id="1048603"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p:spPr>
          </p:sp>
          <p:sp>
            <p:nvSpPr>
              <p:cNvPr id="1048604"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p:spPr>
          </p:sp>
          <p:sp>
            <p:nvSpPr>
              <p:cNvPr id="1048605"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606"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p:spPr>
          </p:sp>
          <p:sp>
            <p:nvSpPr>
              <p:cNvPr id="1048607"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p:spPr>
          </p:sp>
          <p:sp>
            <p:nvSpPr>
              <p:cNvPr id="1048608"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p:spPr>
          </p:sp>
          <p:sp>
            <p:nvSpPr>
              <p:cNvPr id="1048609"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p:spPr>
          </p:sp>
          <p:sp>
            <p:nvSpPr>
              <p:cNvPr id="1048610"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p:spPr>
          </p:sp>
          <p:sp>
            <p:nvSpPr>
              <p:cNvPr id="1048611"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p:spPr>
          </p:sp>
          <p:sp>
            <p:nvSpPr>
              <p:cNvPr id="1048612" name="Rectangle 41"/>
              <p:cNvSpPr>
                <a:spLocks noChangeArrowheads="1"/>
              </p:cNvSpPr>
              <p:nvPr/>
            </p:nvSpPr>
            <p:spPr bwMode="auto">
              <a:xfrm>
                <a:off x="11939587" y="6596063"/>
                <a:ext cx="23813" cy="252413"/>
              </a:xfrm>
              <a:prstGeom prst="rect">
                <a:avLst/>
              </a:prstGeom>
              <a:grpFill/>
              <a:ln>
                <a:noFill/>
              </a:ln>
            </p:spPr>
          </p:sp>
        </p:grpSp>
      </p:grpSp>
      <p:sp>
        <p:nvSpPr>
          <p:cNvPr id="1048613"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1048614"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048615"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t>4/26/2022</a:t>
            </a:fld>
            <a:endParaRPr lang="en-US" dirty="0"/>
          </a:p>
        </p:txBody>
      </p:sp>
      <p:sp>
        <p:nvSpPr>
          <p:cNvPr id="1048616"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1048617"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1ppa.ru/uz/sp/priznaki-sily-rynka-vsa-analiz-ili-torgovlya-po-obemam-na-finansovyh/"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7" name="Sarlavha 1"/>
          <p:cNvSpPr>
            <a:spLocks noGrp="1"/>
          </p:cNvSpPr>
          <p:nvPr>
            <p:ph type="ctrTitle"/>
          </p:nvPr>
        </p:nvSpPr>
        <p:spPr>
          <a:xfrm>
            <a:off x="2606261" y="135081"/>
            <a:ext cx="5796643" cy="851211"/>
          </a:xfrm>
        </p:spPr>
        <p:txBody>
          <a:bodyPr>
            <a:normAutofit fontScale="90000"/>
          </a:bodyPr>
          <a:lstStyle/>
          <a:p>
            <a:r>
              <a:rPr lang="en-US" dirty="0" err="1"/>
              <a:t>Pulning</a:t>
            </a:r>
            <a:r>
              <a:rPr lang="en-US" dirty="0"/>
              <a:t> </a:t>
            </a:r>
            <a:r>
              <a:rPr lang="en-US" dirty="0" err="1"/>
              <a:t>mohiyati</a:t>
            </a:r>
            <a:endParaRPr lang="uz-Latn-UZ" dirty="0"/>
          </a:p>
        </p:txBody>
      </p:sp>
      <p:sp>
        <p:nvSpPr>
          <p:cNvPr id="1048678" name="Tagsarlavha 2"/>
          <p:cNvSpPr>
            <a:spLocks noGrp="1"/>
          </p:cNvSpPr>
          <p:nvPr>
            <p:ph type="subTitle" idx="1"/>
          </p:nvPr>
        </p:nvSpPr>
        <p:spPr>
          <a:xfrm>
            <a:off x="7673067" y="5871709"/>
            <a:ext cx="4518933" cy="851210"/>
          </a:xfrm>
        </p:spPr>
        <p:txBody>
          <a:bodyPr/>
          <a:lstStyle/>
          <a:p>
            <a:r>
              <a:rPr lang="en-US">
                <a:solidFill>
                  <a:schemeClr val="tx1"/>
                </a:solidFill>
              </a:rPr>
              <a:t>Tuzuvchi: Komilov Ibratbek</a:t>
            </a:r>
            <a:endParaRPr lang="uz-Latn-UZ">
              <a:solidFill>
                <a:schemeClr val="tx1"/>
              </a:solidFill>
            </a:endParaRPr>
          </a:p>
        </p:txBody>
      </p:sp>
      <p:pic>
        <p:nvPicPr>
          <p:cNvPr id="2097154" name="Rasm 4"/>
          <p:cNvPicPr>
            <a:picLocks noChangeAspect="1"/>
          </p:cNvPicPr>
          <p:nvPr/>
        </p:nvPicPr>
        <p:blipFill>
          <a:blip r:embed="rId2"/>
          <a:stretch>
            <a:fillRect/>
          </a:stretch>
        </p:blipFill>
        <p:spPr>
          <a:xfrm>
            <a:off x="7190525" y="1821983"/>
            <a:ext cx="4471356" cy="3027108"/>
          </a:xfrm>
          <a:prstGeom prst="rect">
            <a:avLst/>
          </a:prstGeom>
        </p:spPr>
      </p:pic>
      <p:pic>
        <p:nvPicPr>
          <p:cNvPr id="2097155" name="Rasm 5"/>
          <p:cNvPicPr>
            <a:picLocks noChangeAspect="1"/>
          </p:cNvPicPr>
          <p:nvPr/>
        </p:nvPicPr>
        <p:blipFill>
          <a:blip r:embed="rId3"/>
          <a:stretch>
            <a:fillRect/>
          </a:stretch>
        </p:blipFill>
        <p:spPr>
          <a:xfrm>
            <a:off x="1024925" y="2776521"/>
            <a:ext cx="5071075" cy="335545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1" name="Sarlavha 1"/>
          <p:cNvSpPr>
            <a:spLocks noGrp="1"/>
          </p:cNvSpPr>
          <p:nvPr>
            <p:ph type="title"/>
          </p:nvPr>
        </p:nvSpPr>
        <p:spPr/>
        <p:txBody>
          <a:bodyPr/>
          <a:lstStyle/>
          <a:p>
            <a:r>
              <a:rPr lang="uz-Latn-UZ" b="1" i="0">
                <a:solidFill>
                  <a:schemeClr val="bg1"/>
                </a:solidFill>
                <a:effectLst/>
                <a:latin typeface="Open Sans" panose="020B0606030504020204" pitchFamily="34" charset="0"/>
              </a:rPr>
              <a:t>Tovar va xizmatlarning ekvivalent qiymati.</a:t>
            </a:r>
            <a:endParaRPr lang="uz-Latn-UZ">
              <a:solidFill>
                <a:schemeClr val="bg1"/>
              </a:solidFill>
            </a:endParaRPr>
          </a:p>
        </p:txBody>
      </p:sp>
      <p:sp>
        <p:nvSpPr>
          <p:cNvPr id="1048702" name="Tarkibi 2"/>
          <p:cNvSpPr>
            <a:spLocks noGrp="1"/>
          </p:cNvSpPr>
          <p:nvPr>
            <p:ph idx="1"/>
          </p:nvPr>
        </p:nvSpPr>
        <p:spPr>
          <a:xfrm>
            <a:off x="992971" y="2472149"/>
            <a:ext cx="4289075" cy="3541714"/>
          </a:xfrm>
        </p:spPr>
        <p:txBody>
          <a:bodyPr>
            <a:normAutofit/>
          </a:bodyPr>
          <a:lstStyle/>
          <a:p>
            <a:r>
              <a:rPr lang="uz-Latn-UZ" b="0" i="0">
                <a:effectLst/>
                <a:latin typeface="Open Sans" panose="020B0606030504020204" pitchFamily="34" charset="0"/>
              </a:rPr>
              <a:t>Mahsulotlar turli o'lchamlarga, vaznga, hajmga, tuzilishga ega. Pul esa bir tovarni boshqa tovarga adolatli almashish imkonini beruvchi universal qiymat o‘lchovidir</a:t>
            </a:r>
            <a:r>
              <a:rPr lang="en-US" b="0" i="0">
                <a:effectLst/>
                <a:latin typeface="Open Sans" panose="020B0606030504020204" pitchFamily="34" charset="0"/>
              </a:rPr>
              <a:t>.</a:t>
            </a:r>
            <a:endParaRPr lang="uz-Latn-UZ"/>
          </a:p>
        </p:txBody>
      </p:sp>
      <p:pic>
        <p:nvPicPr>
          <p:cNvPr id="2097160" name="Rasm 4"/>
          <p:cNvPicPr>
            <a:picLocks noChangeAspect="1"/>
          </p:cNvPicPr>
          <p:nvPr/>
        </p:nvPicPr>
        <p:blipFill>
          <a:blip r:embed="rId2"/>
          <a:stretch>
            <a:fillRect/>
          </a:stretch>
        </p:blipFill>
        <p:spPr>
          <a:xfrm>
            <a:off x="5721791" y="2472149"/>
            <a:ext cx="5488197" cy="301760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3" name="Sarlavha 1"/>
          <p:cNvSpPr>
            <a:spLocks noGrp="1"/>
          </p:cNvSpPr>
          <p:nvPr>
            <p:ph type="title"/>
          </p:nvPr>
        </p:nvSpPr>
        <p:spPr>
          <a:xfrm>
            <a:off x="1141413" y="156820"/>
            <a:ext cx="9905998" cy="1478570"/>
          </a:xfrm>
        </p:spPr>
        <p:txBody>
          <a:bodyPr/>
          <a:lstStyle/>
          <a:p>
            <a:r>
              <a:rPr lang="uz-Latn-UZ" b="1" i="0">
                <a:solidFill>
                  <a:schemeClr val="bg1"/>
                </a:solidFill>
                <a:effectLst/>
                <a:latin typeface="Open Sans" panose="020B0606030504020204" pitchFamily="34" charset="0"/>
              </a:rPr>
              <a:t>To'plash vositasi.</a:t>
            </a:r>
            <a:endParaRPr lang="uz-Latn-UZ">
              <a:solidFill>
                <a:schemeClr val="bg1"/>
              </a:solidFill>
            </a:endParaRPr>
          </a:p>
        </p:txBody>
      </p:sp>
      <p:sp>
        <p:nvSpPr>
          <p:cNvPr id="1048704" name="Tarkibi 2"/>
          <p:cNvSpPr>
            <a:spLocks noGrp="1"/>
          </p:cNvSpPr>
          <p:nvPr>
            <p:ph idx="1"/>
          </p:nvPr>
        </p:nvSpPr>
        <p:spPr>
          <a:xfrm>
            <a:off x="520923" y="2024062"/>
            <a:ext cx="5105504" cy="3541714"/>
          </a:xfrm>
        </p:spPr>
        <p:txBody>
          <a:bodyPr>
            <a:normAutofit fontScale="92500"/>
          </a:bodyPr>
          <a:lstStyle/>
          <a:p>
            <a:r>
              <a:rPr lang="uz-Latn-UZ" b="0" i="0">
                <a:effectLst/>
                <a:latin typeface="Open Sans" panose="020B0606030504020204" pitchFamily="34" charset="0"/>
              </a:rPr>
              <a:t>Banknotlarni bank hisobvarag'ida saqlash, oltin va kumushga aylantirish mumkin. Bunday aktsiya uzoq vaqt davomida saqlanishi mumkin, u yomonlashmaydi, inflyatsiya tomonidan "yeb ketmaydi" va hatto oqilona sarmoya kiritilsa, foyda keltirishi mumkin.</a:t>
            </a:r>
            <a:endParaRPr lang="uz-Latn-UZ"/>
          </a:p>
        </p:txBody>
      </p:sp>
      <p:pic>
        <p:nvPicPr>
          <p:cNvPr id="2097161" name="Rasm 4"/>
          <p:cNvPicPr>
            <a:picLocks noChangeAspect="1"/>
          </p:cNvPicPr>
          <p:nvPr/>
        </p:nvPicPr>
        <p:blipFill>
          <a:blip r:embed="rId2"/>
          <a:stretch>
            <a:fillRect/>
          </a:stretch>
        </p:blipFill>
        <p:spPr>
          <a:xfrm>
            <a:off x="6277701" y="2755900"/>
            <a:ext cx="4991100" cy="28098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05" name="Sarlavha 1"/>
          <p:cNvSpPr>
            <a:spLocks noGrp="1"/>
          </p:cNvSpPr>
          <p:nvPr>
            <p:ph type="title"/>
          </p:nvPr>
        </p:nvSpPr>
        <p:spPr>
          <a:xfrm>
            <a:off x="1143001" y="0"/>
            <a:ext cx="9905998" cy="1478570"/>
          </a:xfrm>
        </p:spPr>
        <p:txBody>
          <a:bodyPr/>
          <a:lstStyle/>
          <a:p>
            <a:r>
              <a:rPr lang="uz-Latn-UZ">
                <a:solidFill>
                  <a:srgbClr val="000000"/>
                </a:solidFill>
              </a:rPr>
              <a:t>Tovarlar muomalasida vositachi</a:t>
            </a:r>
          </a:p>
        </p:txBody>
      </p:sp>
      <p:sp>
        <p:nvSpPr>
          <p:cNvPr id="1048706" name="Tarkibi 2"/>
          <p:cNvSpPr>
            <a:spLocks noGrp="1"/>
          </p:cNvSpPr>
          <p:nvPr>
            <p:ph idx="1"/>
          </p:nvPr>
        </p:nvSpPr>
        <p:spPr>
          <a:xfrm>
            <a:off x="786583" y="1716864"/>
            <a:ext cx="5723872" cy="4383633"/>
          </a:xfrm>
        </p:spPr>
        <p:txBody>
          <a:bodyPr>
            <a:normAutofit fontScale="76500" lnSpcReduction="20000"/>
          </a:bodyPr>
          <a:lstStyle/>
          <a:p>
            <a:r>
              <a:rPr lang="uz-Latn-UZ" sz="2500" dirty="0"/>
              <a:t>Pulning paydo bo'lishi bilan hamma narsa osonroq, tezroq bo'ldi, chunki pul hamma narsaga almashtirilishi mumkin bo'lgan universal tovardir. Tabiiy ayirboshlash davrida bozorlardan mos tovar izlash, hatto bir tovarni boshqasiga almashtirish uchun ikki yoki uch karra bitim tuzish kerak edi. Endi siz, masalan, donni boshqa mamlakatga sotishingiz mumkin, xuddi shu kuni pul olganingiz yoki hatto oldindan to'lov orqali - bank orqali tashkilotning hisob raqamiga. Va darhol bu pul bilan boshqa shaharda kombayn operatorlarini sotib olish uchun to'lash, mablag'larni ishlab chiqarish zavodining hisobiga o'tkazish.</a:t>
            </a:r>
          </a:p>
        </p:txBody>
      </p:sp>
      <p:pic>
        <p:nvPicPr>
          <p:cNvPr id="2097162" name="Рисунок 2097161"/>
          <p:cNvPicPr>
            <a:picLocks/>
          </p:cNvPicPr>
          <p:nvPr/>
        </p:nvPicPr>
        <p:blipFill>
          <a:blip r:embed="rId2"/>
          <a:stretch>
            <a:fillRect/>
          </a:stretch>
        </p:blipFill>
        <p:spPr>
          <a:xfrm>
            <a:off x="6848115" y="2049534"/>
            <a:ext cx="4816391" cy="371829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4" name="Sarlavha 1"/>
          <p:cNvSpPr>
            <a:spLocks noGrp="1"/>
          </p:cNvSpPr>
          <p:nvPr>
            <p:ph type="title"/>
          </p:nvPr>
        </p:nvSpPr>
        <p:spPr>
          <a:xfrm>
            <a:off x="1364075" y="630877"/>
            <a:ext cx="9905998" cy="1478570"/>
          </a:xfrm>
        </p:spPr>
        <p:txBody>
          <a:bodyPr>
            <a:normAutofit/>
          </a:bodyPr>
          <a:lstStyle/>
          <a:p>
            <a:r>
              <a:rPr lang="uz-Latn-UZ" b="1" i="0">
                <a:solidFill>
                  <a:srgbClr val="000000"/>
                </a:solidFill>
                <a:effectLst/>
                <a:latin typeface="Open Sans" panose="02000000000000000000" pitchFamily="2" charset="0"/>
              </a:rPr>
              <a:t>Pul turlari va ularning xususiyatlari</a:t>
            </a:r>
            <a:br>
              <a:rPr lang="uz-Latn-UZ" b="1" i="0">
                <a:solidFill>
                  <a:srgbClr val="000000"/>
                </a:solidFill>
                <a:effectLst/>
                <a:latin typeface="Open Sans" panose="02000000000000000000" pitchFamily="2" charset="0"/>
              </a:rPr>
            </a:br>
            <a:endParaRPr lang="uz-Latn-UZ"/>
          </a:p>
        </p:txBody>
      </p:sp>
      <p:sp>
        <p:nvSpPr>
          <p:cNvPr id="1048685" name="Tarkibi 2"/>
          <p:cNvSpPr>
            <a:spLocks noGrp="1"/>
          </p:cNvSpPr>
          <p:nvPr>
            <p:ph idx="1"/>
          </p:nvPr>
        </p:nvSpPr>
        <p:spPr>
          <a:xfrm>
            <a:off x="572387" y="2359401"/>
            <a:ext cx="6367256" cy="3541714"/>
          </a:xfrm>
        </p:spPr>
        <p:txBody>
          <a:bodyPr>
            <a:normAutofit/>
          </a:bodyPr>
          <a:lstStyle/>
          <a:p>
            <a:r>
              <a:rPr lang="uz-Latn-UZ" b="0" i="0">
                <a:effectLst/>
                <a:latin typeface="Open Sans" panose="020B0606030504020204" pitchFamily="34" charset="0"/>
              </a:rPr>
              <a:t>Eng keng tarqalgan pul qog'oz puldir. Ular deyarli dunyoning barcha burchaklarida qo'llaniladi </a:t>
            </a:r>
            <a:r>
              <a:rPr lang="uz-Latn-UZ">
                <a:latin typeface="Open Sans" panose="020B0606030504020204" pitchFamily="34" charset="0"/>
              </a:rPr>
              <a:t>Kundalik hayot</a:t>
            </a:r>
            <a:r>
              <a:rPr lang="uz-Latn-UZ" b="0" i="0">
                <a:effectLst/>
                <a:latin typeface="Open Sans" panose="020B0606030504020204" pitchFamily="34" charset="0"/>
              </a:rPr>
              <a:t>... Ularni chiqarish huquqiga faqat davlat ega. Qog'oz pullarning asosiy vazifalari shundaki, ular to'lov vositasi va ayirboshlash vositasidir. Qog'oz pullar qiymat belgisi bo'lib, uning mohiyati mamlakat byudjeti taqchilligini qoplashdan iborat.</a:t>
            </a:r>
            <a:endParaRPr lang="uz-Latn-UZ"/>
          </a:p>
        </p:txBody>
      </p:sp>
      <p:pic>
        <p:nvPicPr>
          <p:cNvPr id="2097156" name="Rasm 4"/>
          <p:cNvPicPr>
            <a:picLocks noChangeAspect="1"/>
          </p:cNvPicPr>
          <p:nvPr/>
        </p:nvPicPr>
        <p:blipFill>
          <a:blip r:embed="rId2"/>
          <a:stretch>
            <a:fillRect/>
          </a:stretch>
        </p:blipFill>
        <p:spPr>
          <a:xfrm>
            <a:off x="6939643" y="2467594"/>
            <a:ext cx="4980833" cy="305318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6" name="Sarlavha 1"/>
          <p:cNvSpPr>
            <a:spLocks noGrp="1"/>
          </p:cNvSpPr>
          <p:nvPr>
            <p:ph type="title"/>
          </p:nvPr>
        </p:nvSpPr>
        <p:spPr>
          <a:xfrm>
            <a:off x="1778475" y="321622"/>
            <a:ext cx="3355129" cy="1175164"/>
          </a:xfrm>
        </p:spPr>
        <p:txBody>
          <a:bodyPr/>
          <a:lstStyle/>
          <a:p>
            <a:r>
              <a:rPr lang="en-US">
                <a:solidFill>
                  <a:schemeClr val="bg1"/>
                </a:solidFill>
              </a:rPr>
              <a:t>Banknotlar</a:t>
            </a:r>
            <a:endParaRPr lang="uz-Latn-UZ">
              <a:solidFill>
                <a:schemeClr val="bg1"/>
              </a:solidFill>
            </a:endParaRPr>
          </a:p>
        </p:txBody>
      </p:sp>
      <p:sp>
        <p:nvSpPr>
          <p:cNvPr id="1048687" name="Tarkibi 2"/>
          <p:cNvSpPr>
            <a:spLocks noGrp="1"/>
          </p:cNvSpPr>
          <p:nvPr>
            <p:ph idx="1"/>
          </p:nvPr>
        </p:nvSpPr>
        <p:spPr>
          <a:xfrm>
            <a:off x="1277483" y="1496786"/>
            <a:ext cx="9905999" cy="1424442"/>
          </a:xfrm>
        </p:spPr>
        <p:txBody>
          <a:bodyPr/>
          <a:lstStyle/>
          <a:p>
            <a:r>
              <a:rPr lang="uz-Latn-UZ" b="0" i="0">
                <a:effectLst/>
                <a:latin typeface="Open Sans" panose="020B0606030504020204" pitchFamily="34" charset="0"/>
              </a:rPr>
              <a:t>Banknot - bu faqat ma'lum bir davlatning markaziy banki tomonidan chiqarilgan qog'oz pullar.</a:t>
            </a:r>
            <a:endParaRPr lang="uz-Latn-UZ"/>
          </a:p>
        </p:txBody>
      </p:sp>
      <p:pic>
        <p:nvPicPr>
          <p:cNvPr id="2097157" name="Rasm 4"/>
          <p:cNvPicPr>
            <a:picLocks noChangeAspect="1"/>
          </p:cNvPicPr>
          <p:nvPr/>
        </p:nvPicPr>
        <p:blipFill>
          <a:blip r:embed="rId2"/>
          <a:stretch>
            <a:fillRect/>
          </a:stretch>
        </p:blipFill>
        <p:spPr>
          <a:xfrm>
            <a:off x="3116449" y="2582826"/>
            <a:ext cx="6333601" cy="395355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88" name="Sarlavha 1"/>
          <p:cNvSpPr>
            <a:spLocks noGrp="1"/>
          </p:cNvSpPr>
          <p:nvPr>
            <p:ph type="title"/>
          </p:nvPr>
        </p:nvSpPr>
        <p:spPr>
          <a:xfrm>
            <a:off x="2675309" y="222674"/>
            <a:ext cx="6503327" cy="940118"/>
          </a:xfrm>
        </p:spPr>
        <p:txBody>
          <a:bodyPr>
            <a:normAutofit fontScale="90000"/>
          </a:bodyPr>
          <a:lstStyle/>
          <a:p>
            <a:r>
              <a:rPr lang="uz-Latn-UZ" b="1" i="0">
                <a:solidFill>
                  <a:srgbClr val="000000"/>
                </a:solidFill>
                <a:effectLst/>
                <a:latin typeface="Open Sans" panose="020B0606030504020204" pitchFamily="34" charset="0"/>
              </a:rPr>
              <a:t>Pulning asosiy turlari</a:t>
            </a:r>
            <a:br>
              <a:rPr lang="uz-Latn-UZ" b="1" i="0">
                <a:solidFill>
                  <a:srgbClr val="000000"/>
                </a:solidFill>
                <a:effectLst/>
                <a:latin typeface="Open Sans" panose="020B0606030504020204" pitchFamily="34" charset="0"/>
              </a:rPr>
            </a:br>
            <a:endParaRPr lang="uz-Latn-UZ"/>
          </a:p>
        </p:txBody>
      </p:sp>
      <p:sp>
        <p:nvSpPr>
          <p:cNvPr id="1048689" name="Tarkibi 2"/>
          <p:cNvSpPr>
            <a:spLocks noGrp="1"/>
          </p:cNvSpPr>
          <p:nvPr>
            <p:ph idx="1"/>
          </p:nvPr>
        </p:nvSpPr>
        <p:spPr>
          <a:xfrm>
            <a:off x="829686" y="802182"/>
            <a:ext cx="5266314" cy="4615935"/>
          </a:xfrm>
        </p:spPr>
        <p:txBody>
          <a:bodyPr/>
          <a:lstStyle/>
          <a:p>
            <a:r>
              <a:rPr lang="uz-Latn-UZ" b="1" i="0">
                <a:effectLst/>
                <a:latin typeface="inherit"/>
              </a:rPr>
              <a:t>Yaroqli pul</a:t>
            </a:r>
            <a:r>
              <a:rPr lang="uz-Latn-UZ" b="0" i="0">
                <a:effectLst/>
                <a:latin typeface="inherit"/>
              </a:rPr>
              <a:t>, ya'ni. nominal qiymati ularning haqiqiy (ichki) qiymatiga mos keladigan pullar. Bu pul turiga oltindan yasalgan quyma va tanga shaklidagi pullarni misol qilib keltirish mumkin. Ilk davrdagi pul tizimlarining aksariyati real pullar asosida ishlagan</a:t>
            </a:r>
            <a:endParaRPr lang="uz-Latn-UZ" b="0" i="0">
              <a:solidFill>
                <a:srgbClr val="555555"/>
              </a:solidFill>
              <a:effectLst/>
              <a:latin typeface="inherit"/>
            </a:endParaRPr>
          </a:p>
          <a:p>
            <a:endParaRPr lang="uz-Latn-UZ"/>
          </a:p>
        </p:txBody>
      </p:sp>
      <p:sp>
        <p:nvSpPr>
          <p:cNvPr id="1048690" name="Yozuv 3"/>
          <p:cNvSpPr txBox="1"/>
          <p:nvPr/>
        </p:nvSpPr>
        <p:spPr>
          <a:xfrm>
            <a:off x="6306167" y="2393620"/>
            <a:ext cx="4870595" cy="2936240"/>
          </a:xfrm>
          <a:prstGeom prst="rect">
            <a:avLst/>
          </a:prstGeom>
          <a:noFill/>
        </p:spPr>
        <p:txBody>
          <a:bodyPr wrap="square" rtlCol="0">
            <a:spAutoFit/>
          </a:bodyPr>
          <a:lstStyle/>
          <a:p>
            <a:pPr algn="l"/>
            <a:r>
              <a:rPr lang="uz-Latn-UZ" sz="2400" b="1" i="0">
                <a:effectLst/>
                <a:latin typeface="Open Sans" panose="020B0606030504020204" pitchFamily="34" charset="0"/>
              </a:rPr>
              <a:t>Fiat pul</a:t>
            </a:r>
            <a:r>
              <a:rPr lang="uz-Latn-UZ" sz="2400" b="0" i="0">
                <a:effectLst/>
                <a:latin typeface="Open Sans" panose="020B0606030504020204" pitchFamily="34" charset="0"/>
              </a:rPr>
              <a:t>, ya'ni. haqiqiy qiymati, qoida tariqasida, ularning nominal qiymatidan sezilarli darajada past bo'lgan pul. Masalan, ishlab chiqarish qiymati 100 ga teng </a:t>
            </a:r>
            <a:r>
              <a:rPr lang="uz-Latn-UZ" sz="2400">
                <a:latin typeface="Open Sans" panose="020B0606030504020204" pitchFamily="34" charset="0"/>
              </a:rPr>
              <a:t>dollar banknotasi</a:t>
            </a:r>
            <a:r>
              <a:rPr lang="uz-Latn-UZ" sz="2400" b="0" i="0">
                <a:effectLst/>
                <a:latin typeface="Open Sans" panose="020B0606030504020204" pitchFamily="34" charset="0"/>
              </a:rPr>
              <a:t> 10 sentdan kam. Fiat pullari barcha zamonaviy pul tizimlarining asosidir</a:t>
            </a:r>
            <a:endParaRPr lang="uz-Latn-UZ"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1" name="Sarlavha 1"/>
          <p:cNvSpPr>
            <a:spLocks noGrp="1"/>
          </p:cNvSpPr>
          <p:nvPr>
            <p:ph type="title"/>
          </p:nvPr>
        </p:nvSpPr>
        <p:spPr>
          <a:xfrm>
            <a:off x="1042452" y="247414"/>
            <a:ext cx="4350925" cy="964859"/>
          </a:xfrm>
        </p:spPr>
        <p:txBody>
          <a:bodyPr>
            <a:normAutofit fontScale="90000"/>
          </a:bodyPr>
          <a:lstStyle/>
          <a:p>
            <a:r>
              <a:rPr lang="uz-Latn-UZ" b="1" i="0">
                <a:solidFill>
                  <a:srgbClr val="000000"/>
                </a:solidFill>
                <a:effectLst/>
                <a:latin typeface="Open Sans" panose="020B0606030504020204" pitchFamily="34" charset="0"/>
              </a:rPr>
              <a:t>Tovar pullari</a:t>
            </a:r>
            <a:br>
              <a:rPr lang="uz-Latn-UZ" b="1" i="0">
                <a:solidFill>
                  <a:srgbClr val="000000"/>
                </a:solidFill>
                <a:effectLst/>
                <a:latin typeface="Open Sans" panose="020B0606030504020204" pitchFamily="34" charset="0"/>
              </a:rPr>
            </a:br>
            <a:endParaRPr lang="uz-Latn-UZ"/>
          </a:p>
        </p:txBody>
      </p:sp>
      <p:sp>
        <p:nvSpPr>
          <p:cNvPr id="1048692" name="Tarkibi 2"/>
          <p:cNvSpPr>
            <a:spLocks noGrp="1"/>
          </p:cNvSpPr>
          <p:nvPr>
            <p:ph idx="1"/>
          </p:nvPr>
        </p:nvSpPr>
        <p:spPr>
          <a:xfrm>
            <a:off x="1042452" y="989610"/>
            <a:ext cx="10069284" cy="4688279"/>
          </a:xfrm>
        </p:spPr>
        <p:txBody>
          <a:bodyPr>
            <a:noAutofit/>
          </a:bodyPr>
          <a:lstStyle/>
          <a:p>
            <a:r>
              <a:rPr lang="uz-Latn-UZ" b="1" i="0">
                <a:effectLst/>
                <a:latin typeface="Open Sans" panose="020B0606030504020204" pitchFamily="34" charset="0"/>
              </a:rPr>
              <a:t>Tovar pullari</a:t>
            </a:r>
            <a:r>
              <a:rPr lang="uz-Latn-UZ" b="0" i="0">
                <a:effectLst/>
                <a:latin typeface="Open Sans" panose="020B0606030504020204" pitchFamily="34" charset="0"/>
              </a:rPr>
              <a:t>(ular hali ham ko'pincha haqiqiy pul, tabiiy pul, real pul yoki real pul deb ataladi) - bu pulning bir turi bo'lib, uning rolida ma'lum bir tovar ishlaydi, u o'ziga xos qiymatga ega va ma'lum bir foydali xususiyatga ega. Shuning uchun bunday mahsulot ham pul sifatida, ham to'g'ridan-to'g'ri mahsulot sifatida ishlatilishi mumkin (asosiysiga ko'ra </a:t>
            </a:r>
            <a:r>
              <a:rPr lang="uz-Latn-UZ">
                <a:latin typeface="Open Sans" panose="020B0606030504020204" pitchFamily="34" charset="0"/>
              </a:rPr>
              <a:t>mo'ljallangan maqsad</a:t>
            </a:r>
            <a:r>
              <a:rPr lang="uz-Latn-UZ" b="0" i="0">
                <a:effectLst/>
                <a:latin typeface="Open Sans" panose="020B0606030504020204" pitchFamily="34" charset="0"/>
              </a:rPr>
              <a:t>). Masalan, tuz ham pul sifatida (tovar ayirboshlash operatsiyalarini amalga oshirish uchun), ham shaxsiy iste'mol uchun tovar sifatida - to'g'ridan-to'g'ri iste'mol qilish, go'shtni tuzlash, terini tozalash va boshqalar uchun ishlatilishi mumkin</a:t>
            </a:r>
            <a:endParaRPr lang="uz-Latn-UZ"/>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3" name="Sarlavha 1"/>
          <p:cNvSpPr>
            <a:spLocks noGrp="1"/>
          </p:cNvSpPr>
          <p:nvPr>
            <p:ph type="title"/>
          </p:nvPr>
        </p:nvSpPr>
        <p:spPr>
          <a:xfrm>
            <a:off x="1141412" y="618518"/>
            <a:ext cx="10127775" cy="1410183"/>
          </a:xfrm>
        </p:spPr>
        <p:txBody>
          <a:bodyPr>
            <a:normAutofit fontScale="90000"/>
          </a:bodyPr>
          <a:lstStyle/>
          <a:p>
            <a:r>
              <a:rPr lang="uz-Latn-UZ" b="0" i="0">
                <a:solidFill>
                  <a:schemeClr val="bg1"/>
                </a:solidFill>
                <a:effectLst/>
                <a:latin typeface="Open Sans" panose="020B0606030504020204" pitchFamily="34" charset="0"/>
              </a:rPr>
              <a:t>Tovar pullar bir qator kamchiliklarga ega bo'lganligi sababli muomaladan chiqib ketdi. Qoida tariqasida, bular:</a:t>
            </a:r>
            <a:endParaRPr lang="uz-Latn-UZ">
              <a:solidFill>
                <a:schemeClr val="bg1"/>
              </a:solidFill>
            </a:endParaRPr>
          </a:p>
        </p:txBody>
      </p:sp>
      <p:sp>
        <p:nvSpPr>
          <p:cNvPr id="1048694" name="Tarkibi 2"/>
          <p:cNvSpPr>
            <a:spLocks noGrp="1"/>
          </p:cNvSpPr>
          <p:nvPr>
            <p:ph idx="1"/>
          </p:nvPr>
        </p:nvSpPr>
        <p:spPr>
          <a:xfrm>
            <a:off x="1141412" y="2249487"/>
            <a:ext cx="9905999" cy="4158240"/>
          </a:xfrm>
        </p:spPr>
        <p:txBody>
          <a:bodyPr>
            <a:normAutofit fontScale="71667" lnSpcReduction="20000"/>
          </a:bodyPr>
          <a:lstStyle/>
          <a:p>
            <a:pPr fontAlgn="base"/>
            <a:r>
              <a:rPr lang="uz-Latn-UZ" sz="2800" b="0" i="0">
                <a:effectLst/>
                <a:latin typeface="inherit"/>
              </a:rPr>
              <a:t>portativ bo'lmagan (ixcham bo'lmagan): juda ko'p joy egallagan ( </a:t>
            </a:r>
            <a:r>
              <a:rPr lang="uz-Latn-UZ" sz="2800" b="0" i="0" u="none" strike="noStrike">
                <a:effectLst/>
                <a:latin typeface="inherit"/>
                <a:hlinkClick r:id="rId2"/>
              </a:rPr>
              <a:t>katta hajm</a:t>
            </a:r>
            <a:r>
              <a:rPr lang="uz-Latn-UZ" sz="2800" b="0" i="0">
                <a:effectLst/>
                <a:latin typeface="inherit"/>
              </a:rPr>
              <a:t>) - saqlash vaqtida noqulay;</a:t>
            </a:r>
          </a:p>
          <a:p>
            <a:pPr fontAlgn="base"/>
            <a:r>
              <a:rPr lang="uz-Latn-UZ" sz="2800" b="0" i="0">
                <a:effectLst/>
                <a:latin typeface="inherit"/>
              </a:rPr>
              <a:t>og'ir - tashish paytida noqulay;</a:t>
            </a:r>
          </a:p>
          <a:p>
            <a:pPr fontAlgn="base"/>
            <a:r>
              <a:rPr lang="uz-Latn-UZ" sz="2800" b="0" i="0">
                <a:effectLst/>
                <a:latin typeface="inherit"/>
              </a:rPr>
              <a:t>ajralmas (masalan, tirik qoramol);</a:t>
            </a:r>
          </a:p>
          <a:p>
            <a:pPr fontAlgn="base"/>
            <a:r>
              <a:rPr lang="uz-Latn-UZ" sz="2800" b="0" i="0">
                <a:effectLst/>
                <a:latin typeface="inherit"/>
              </a:rPr>
              <a:t>saqlash vaqtida yomonlashadi;</a:t>
            </a:r>
          </a:p>
          <a:p>
            <a:pPr fontAlgn="base"/>
            <a:r>
              <a:rPr lang="uz-Latn-UZ" sz="2800" b="0" i="0">
                <a:effectLst/>
                <a:latin typeface="inherit"/>
              </a:rPr>
              <a:t>ishlab chiqarish uchun juda qimmat (chunki pulning (tovarning) haqiqiy qiymati nominal qiymatga mos kelishi kerak, aks holda bunday tovarlar pul funktsiyalarini bajara olmaydi);</a:t>
            </a:r>
          </a:p>
          <a:p>
            <a:pPr fontAlgn="base"/>
            <a:r>
              <a:rPr lang="uz-Latn-UZ" sz="2800" b="0" i="0">
                <a:effectLst/>
                <a:latin typeface="inherit"/>
              </a:rPr>
              <a:t>ishlab chiqarishning o'sishi va iqtisodiy rivojlanish darajasi mamlakat iqtisodiyotining ehtiyojlarini qondirish uchun pul (tovar) miqdorining etarli emasligi.</a:t>
            </a:r>
          </a:p>
          <a:p>
            <a:endParaRPr lang="uz-Latn-UZ"/>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5" name="Sarlavha 1"/>
          <p:cNvSpPr>
            <a:spLocks noGrp="1"/>
          </p:cNvSpPr>
          <p:nvPr>
            <p:ph type="title"/>
          </p:nvPr>
        </p:nvSpPr>
        <p:spPr>
          <a:xfrm>
            <a:off x="1314595" y="321634"/>
            <a:ext cx="8964983" cy="989600"/>
          </a:xfrm>
        </p:spPr>
        <p:txBody>
          <a:bodyPr>
            <a:normAutofit fontScale="90000"/>
          </a:bodyPr>
          <a:lstStyle/>
          <a:p>
            <a:r>
              <a:rPr lang="uz-Latn-UZ" b="1" i="0">
                <a:solidFill>
                  <a:srgbClr val="000000"/>
                </a:solidFill>
                <a:effectLst/>
                <a:latin typeface="inherit"/>
              </a:rPr>
              <a:t>Pulning vazifalari va jamiyatdagi roli</a:t>
            </a:r>
            <a:r>
              <a:rPr lang="uz-Latn-UZ" b="1" i="0">
                <a:solidFill>
                  <a:srgbClr val="000000"/>
                </a:solidFill>
                <a:effectLst/>
                <a:latin typeface="Open Sans" panose="020B0606030504020204" pitchFamily="34" charset="0"/>
              </a:rPr>
              <a:t/>
            </a:r>
            <a:br>
              <a:rPr lang="uz-Latn-UZ" b="1" i="0">
                <a:solidFill>
                  <a:srgbClr val="000000"/>
                </a:solidFill>
                <a:effectLst/>
                <a:latin typeface="Open Sans" panose="020B0606030504020204" pitchFamily="34" charset="0"/>
              </a:rPr>
            </a:br>
            <a:endParaRPr lang="uz-Latn-UZ"/>
          </a:p>
        </p:txBody>
      </p:sp>
      <p:sp>
        <p:nvSpPr>
          <p:cNvPr id="1048696" name="Tarkibi 2"/>
          <p:cNvSpPr>
            <a:spLocks noGrp="1"/>
          </p:cNvSpPr>
          <p:nvPr>
            <p:ph idx="1"/>
          </p:nvPr>
        </p:nvSpPr>
        <p:spPr>
          <a:xfrm>
            <a:off x="1141412" y="1558636"/>
            <a:ext cx="9905999" cy="4232565"/>
          </a:xfrm>
        </p:spPr>
        <p:txBody>
          <a:bodyPr>
            <a:normAutofit/>
          </a:bodyPr>
          <a:lstStyle/>
          <a:p>
            <a:r>
              <a:rPr lang="uz-Latn-UZ" b="0" i="0">
                <a:effectLst/>
                <a:latin typeface="Open Sans" panose="020B0606030504020204" pitchFamily="34" charset="0"/>
              </a:rPr>
              <a:t>Jamiyat rivojlanishi bilan pulning undagi roli ham murakkablashdi. V </a:t>
            </a:r>
            <a:r>
              <a:rPr lang="uz-Latn-UZ">
                <a:latin typeface="Open Sans" panose="020B0606030504020204" pitchFamily="34" charset="0"/>
              </a:rPr>
              <a:t>zamonaviy dunyo</a:t>
            </a:r>
            <a:r>
              <a:rPr lang="uz-Latn-UZ" b="0" i="0">
                <a:effectLst/>
                <a:latin typeface="Open Sans" panose="020B0606030504020204" pitchFamily="34" charset="0"/>
              </a:rPr>
              <a:t> bu qismi </a:t>
            </a:r>
            <a:r>
              <a:rPr lang="uz-Latn-UZ">
                <a:latin typeface="Open Sans" panose="020B0606030504020204" pitchFamily="34" charset="0"/>
              </a:rPr>
              <a:t>iqtisodiy munosabatlar</a:t>
            </a:r>
            <a:r>
              <a:rPr lang="uz-Latn-UZ" b="0" i="0">
                <a:effectLst/>
                <a:latin typeface="Open Sans" panose="020B0606030504020204" pitchFamily="34" charset="0"/>
              </a:rPr>
              <a:t>, ularsiz biz o'rganib qolgan shaklda mavjud bo'la olmaymiz. Agar biz pulni hayotimizdan olib tashlasak, insoniyat bir necha asrlar oldin o'z rivojlanishiga qaytadi. Ko'pgina kasblar pulsiz yo'q bo'lib ketadi, chunki odamlar faqat o'zlarini oziqlantirishga yordam beradigan va ochlikdan o'lmaslikka yordam beradigan faoliyat bilan shug'ullanishga majbur bo'lishadi.</a:t>
            </a:r>
            <a:endParaRPr lang="uz-Latn-UZ"/>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7" name="Sarlavha 1"/>
          <p:cNvSpPr>
            <a:spLocks noGrp="1"/>
          </p:cNvSpPr>
          <p:nvPr>
            <p:ph type="title"/>
          </p:nvPr>
        </p:nvSpPr>
        <p:spPr>
          <a:xfrm>
            <a:off x="2131024" y="238012"/>
            <a:ext cx="4672548" cy="828787"/>
          </a:xfrm>
        </p:spPr>
        <p:txBody>
          <a:bodyPr/>
          <a:lstStyle/>
          <a:p>
            <a:r>
              <a:rPr lang="uz-Latn-UZ" b="1" i="0">
                <a:solidFill>
                  <a:schemeClr val="bg1"/>
                </a:solidFill>
                <a:effectLst/>
                <a:latin typeface="Open Sans" panose="020B0606030504020204" pitchFamily="34" charset="0"/>
              </a:rPr>
              <a:t>To'lov vosita</a:t>
            </a:r>
            <a:r>
              <a:rPr lang="en-US" b="1" i="0">
                <a:solidFill>
                  <a:schemeClr val="bg1"/>
                </a:solidFill>
                <a:effectLst/>
                <a:latin typeface="Open Sans" panose="020B0606030504020204" pitchFamily="34" charset="0"/>
              </a:rPr>
              <a:t>SI</a:t>
            </a:r>
            <a:endParaRPr lang="uz-Latn-UZ">
              <a:solidFill>
                <a:schemeClr val="bg1"/>
              </a:solidFill>
            </a:endParaRPr>
          </a:p>
        </p:txBody>
      </p:sp>
      <p:sp>
        <p:nvSpPr>
          <p:cNvPr id="1048698" name="Tarkibi 2"/>
          <p:cNvSpPr>
            <a:spLocks noGrp="1"/>
          </p:cNvSpPr>
          <p:nvPr>
            <p:ph idx="1"/>
          </p:nvPr>
        </p:nvSpPr>
        <p:spPr>
          <a:xfrm>
            <a:off x="918751" y="1235136"/>
            <a:ext cx="4783880" cy="3541714"/>
          </a:xfrm>
        </p:spPr>
        <p:txBody>
          <a:bodyPr/>
          <a:lstStyle/>
          <a:p>
            <a:r>
              <a:rPr lang="uz-Latn-UZ" b="0" i="0">
                <a:effectLst/>
                <a:latin typeface="Open Sans" panose="020B0606030504020204" pitchFamily="34" charset="0"/>
              </a:rPr>
              <a:t>Pul yordamida siz tovarlarni bir lahzada ham, keyinroq ham qarzga to'lashingiz mumkin. Qarz miqdori pul birliklarida ifodalanadi.</a:t>
            </a:r>
            <a:endParaRPr lang="uz-Latn-UZ"/>
          </a:p>
        </p:txBody>
      </p:sp>
      <p:pic>
        <p:nvPicPr>
          <p:cNvPr id="2097158" name="Rasm 4"/>
          <p:cNvPicPr>
            <a:picLocks noChangeAspect="1"/>
          </p:cNvPicPr>
          <p:nvPr/>
        </p:nvPicPr>
        <p:blipFill>
          <a:blip r:embed="rId2"/>
          <a:stretch>
            <a:fillRect/>
          </a:stretch>
        </p:blipFill>
        <p:spPr>
          <a:xfrm>
            <a:off x="5702631" y="2316183"/>
            <a:ext cx="5312571" cy="354171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99" name="Sarlavha 1"/>
          <p:cNvSpPr>
            <a:spLocks noGrp="1"/>
          </p:cNvSpPr>
          <p:nvPr>
            <p:ph type="title"/>
          </p:nvPr>
        </p:nvSpPr>
        <p:spPr/>
        <p:txBody>
          <a:bodyPr/>
          <a:lstStyle/>
          <a:p>
            <a:r>
              <a:rPr lang="uz-Latn-UZ" b="1" i="0">
                <a:solidFill>
                  <a:schemeClr val="bg1"/>
                </a:solidFill>
                <a:effectLst/>
                <a:latin typeface="Open Sans" panose="020B0606030504020204" pitchFamily="34" charset="0"/>
              </a:rPr>
              <a:t>Odamlar mehnatini baholash.</a:t>
            </a:r>
            <a:endParaRPr lang="uz-Latn-UZ">
              <a:solidFill>
                <a:schemeClr val="bg1"/>
              </a:solidFill>
            </a:endParaRPr>
          </a:p>
        </p:txBody>
      </p:sp>
      <p:sp>
        <p:nvSpPr>
          <p:cNvPr id="1048700" name="Tarkibi 2"/>
          <p:cNvSpPr>
            <a:spLocks noGrp="1"/>
          </p:cNvSpPr>
          <p:nvPr>
            <p:ph idx="1"/>
          </p:nvPr>
        </p:nvSpPr>
        <p:spPr>
          <a:xfrm>
            <a:off x="1141412" y="2249487"/>
            <a:ext cx="4078783" cy="3541714"/>
          </a:xfrm>
        </p:spPr>
        <p:txBody>
          <a:bodyPr/>
          <a:lstStyle/>
          <a:p>
            <a:r>
              <a:rPr lang="uz-Latn-UZ" b="0" i="0">
                <a:effectLst/>
                <a:latin typeface="Open Sans" panose="020B0606030504020204" pitchFamily="34" charset="0"/>
              </a:rPr>
              <a:t>Noyob mutaxassislar hammadan ko'ra qadrlanadi. Ko'pchilik qila oladigan ish quyida baholanadi.</a:t>
            </a:r>
            <a:endParaRPr lang="uz-Latn-UZ"/>
          </a:p>
        </p:txBody>
      </p:sp>
      <p:pic>
        <p:nvPicPr>
          <p:cNvPr id="2097159" name="Rasm 4"/>
          <p:cNvPicPr>
            <a:picLocks noChangeAspect="1"/>
          </p:cNvPicPr>
          <p:nvPr/>
        </p:nvPicPr>
        <p:blipFill>
          <a:blip r:embed="rId2"/>
          <a:stretch>
            <a:fillRect/>
          </a:stretch>
        </p:blipFill>
        <p:spPr>
          <a:xfrm>
            <a:off x="5740627" y="2249487"/>
            <a:ext cx="5120766" cy="3840574"/>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anjir">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426</Words>
  <Application>Microsoft Office PowerPoint</Application>
  <PresentationFormat>Произвольный</PresentationFormat>
  <Paragraphs>30</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Zanjir</vt:lpstr>
      <vt:lpstr>Pulning mohiyati</vt:lpstr>
      <vt:lpstr>Pul turlari va ularning xususiyatlari </vt:lpstr>
      <vt:lpstr>Banknotlar</vt:lpstr>
      <vt:lpstr>Pulning asosiy turlari </vt:lpstr>
      <vt:lpstr>Tovar pullari </vt:lpstr>
      <vt:lpstr>Tovar pullar bir qator kamchiliklarga ega bo'lganligi sababli muomaladan chiqib ketdi. Qoida tariqasida, bular:</vt:lpstr>
      <vt:lpstr>Pulning vazifalari va jamiyatdagi roli </vt:lpstr>
      <vt:lpstr>To'lov vositaSI</vt:lpstr>
      <vt:lpstr>Odamlar mehnatini baholash.</vt:lpstr>
      <vt:lpstr>Tovar va xizmatlarning ekvivalent qiymati.</vt:lpstr>
      <vt:lpstr>To'plash vositasi.</vt:lpstr>
      <vt:lpstr>Tovarlar muomalasida vositachi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Pulning mohiyati</dc:title>
  <dc:creator>kadirovjahongir10@gmail.com</dc:creator>
  <cp:lastModifiedBy>Kompyuter</cp:lastModifiedBy>
  <cp:revision>1</cp:revision>
  <dcterms:created xsi:type="dcterms:W3CDTF">2022-02-24T09:16:02Z</dcterms:created>
  <dcterms:modified xsi:type="dcterms:W3CDTF">2022-04-26T04:08:41Z</dcterms:modified>
</cp:coreProperties>
</file>