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72" r:id="rId1"/>
  </p:sldMasterIdLst>
  <p:notesMasterIdLst>
    <p:notesMasterId r:id="rId2"/>
  </p:notesMasterIdLst>
  <p:sldIdLst>
    <p:sldId id="299" r:id="rId3"/>
    <p:sldId id="300" r:id="rId4"/>
    <p:sldId id="301" r:id="rId5"/>
    <p:sldId id="302" r:id="rId6"/>
    <p:sldId id="303" r:id="rId7"/>
    <p:sldId id="304" r:id="rId8"/>
    <p:sldId id="305" r:id="rId9"/>
    <p:sldId id="306" r:id="rId10"/>
    <p:sldId id="307" r:id="rId11"/>
    <p:sldId id="308" r:id="rId12"/>
    <p:sldId id="309" r:id="rId13"/>
    <p:sldId id="310" r:id="rId14"/>
    <p:sldId id="311" r:id="rId15"/>
    <p:sldId id="312" r:id="rId16"/>
    <p:sldId id="313" r:id="rId17"/>
    <p:sldId id="314" r:id="rId18"/>
    <p:sldId id="315" r:id="rId19"/>
    <p:sldId id="316" r:id="rId20"/>
    <p:sldId id="317" r:id="rId21"/>
    <p:sldId id="318" r:id="rId22"/>
  </p:sldIdLst>
  <p:sldSz type="screen4x3" cy="6858000" cx="9144000"/>
  <p:notesSz cx="6858000" cy="9144000"/>
  <p:defaultTextStyle>
    <a:defPPr>
      <a:defRPr lang="zh-CN"/>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horzBarState="maximized">
    <p:restoredLeft sz="15987" autoAdjust="0"/>
    <p:restoredTop sz="94660"/>
  </p:normalViewPr>
  <p:slideViewPr>
    <p:cSldViewPr snapToGrid="0">
      <p:cViewPr varScale="1">
        <p:scale>
          <a:sx n="116" d="100"/>
          <a:sy n="116" d="100"/>
        </p:scale>
        <p:origin x="1446" y="108"/>
      </p:cViewPr>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tableStyles" Target="tableStyles.xml"/><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65" name=""/>
        <p:cNvGrpSpPr/>
        <p:nvPr/>
      </p:nvGrpSpPr>
      <p:grpSpPr>
        <a:xfrm>
          <a:off x="0" y="0"/>
          <a:ext cx="0" cy="0"/>
          <a:chOff x="0" y="0"/>
          <a:chExt cx="0" cy="0"/>
        </a:xfrm>
      </p:grpSpPr>
      <p:sp>
        <p:nvSpPr>
          <p:cNvPr id="1048666"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67"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68"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69"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70"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71"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39" name=""/>
        <p:cNvGrpSpPr/>
        <p:nvPr/>
      </p:nvGrpSpPr>
      <p:grpSpPr>
        <a:xfrm>
          <a:off x="0" y="0"/>
          <a:ext cx="0" cy="0"/>
          <a:chOff x="0" y="0"/>
          <a:chExt cx="0" cy="0"/>
        </a:xfrm>
      </p:grpSpPr>
      <p:sp>
        <p:nvSpPr>
          <p:cNvPr id="1048591" name="Title 1"/>
          <p:cNvSpPr>
            <a:spLocks noGrp="1"/>
          </p:cNvSpPr>
          <p:nvPr>
            <p:ph type="ctrTitle"/>
          </p:nvPr>
        </p:nvSpPr>
        <p:spPr>
          <a:xfrm>
            <a:off x="685800" y="1122363"/>
            <a:ext cx="7772400" cy="2387600"/>
          </a:xfrm>
        </p:spPr>
        <p:txBody>
          <a:bodyPr anchor="b"/>
          <a:lstStyle>
            <a:lvl1pPr algn="ctr">
              <a:defRPr sz="6000"/>
            </a:lvl1pPr>
          </a:lstStyle>
          <a:p>
            <a:r>
              <a:rPr altLang="zh-CN" lang="en-US" smtClean="0"/>
              <a:t>Click to edit Master title style</a:t>
            </a:r>
            <a:endParaRPr dirty="0" lang="en-US"/>
          </a:p>
        </p:txBody>
      </p:sp>
      <p:sp>
        <p:nvSpPr>
          <p:cNvPr id="1048592" name="Subtitle 2"/>
          <p:cNvSpPr>
            <a:spLocks noGrp="1"/>
          </p:cNvSpPr>
          <p:nvPr>
            <p:ph type="subTitle" idx="1"/>
          </p:nvPr>
        </p:nvSpPr>
        <p:spPr>
          <a:xfrm>
            <a:off x="1143000" y="3602038"/>
            <a:ext cx="6858000" cy="1655762"/>
          </a:xfrm>
        </p:spPr>
        <p:txBody>
          <a:bodyPr/>
          <a:lstStyle>
            <a:lvl1pPr algn="ctr" indent="0" marL="0">
              <a:buNone/>
              <a:defRPr sz="2400"/>
            </a:lvl1pPr>
            <a:lvl2pPr algn="ctr" indent="0" marL="457200">
              <a:buNone/>
              <a:defRPr sz="2000"/>
            </a:lvl2pPr>
            <a:lvl3pPr algn="ctr" indent="0" marL="914400">
              <a:buNone/>
              <a:defRPr sz="1800"/>
            </a:lvl3pPr>
            <a:lvl4pPr algn="ctr" indent="0" marL="1371600">
              <a:buNone/>
              <a:defRPr sz="1600"/>
            </a:lvl4pPr>
            <a:lvl5pPr algn="ctr" indent="0" marL="1828800">
              <a:buNone/>
              <a:defRPr sz="1600"/>
            </a:lvl5pPr>
            <a:lvl6pPr algn="ctr" indent="0" marL="2286000">
              <a:buNone/>
              <a:defRPr sz="1600"/>
            </a:lvl6pPr>
            <a:lvl7pPr algn="ctr" indent="0" marL="2743200">
              <a:buNone/>
              <a:defRPr sz="1600"/>
            </a:lvl7pPr>
            <a:lvl8pPr algn="ctr" indent="0" marL="3200400">
              <a:buNone/>
              <a:defRPr sz="1600"/>
            </a:lvl8pPr>
            <a:lvl9pPr algn="ctr" indent="0" marL="3657600">
              <a:buNone/>
              <a:defRPr sz="1600"/>
            </a:lvl9pPr>
          </a:lstStyle>
          <a:p>
            <a:r>
              <a:rPr altLang="zh-CN" lang="en-US" smtClean="0"/>
              <a:t>Click to edit Master subtitle style</a:t>
            </a:r>
            <a:endParaRPr dirty="0" lang="en-US"/>
          </a:p>
        </p:txBody>
      </p:sp>
      <p:sp>
        <p:nvSpPr>
          <p:cNvPr id="1048593"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94" name="Footer Placeholder 4"/>
          <p:cNvSpPr>
            <a:spLocks noGrp="1"/>
          </p:cNvSpPr>
          <p:nvPr>
            <p:ph type="ftr" sz="quarter" idx="11"/>
          </p:nvPr>
        </p:nvSpPr>
        <p:spPr/>
        <p:txBody>
          <a:bodyPr/>
          <a:p>
            <a:endParaRPr altLang="en-US" lang="zh-CN"/>
          </a:p>
        </p:txBody>
      </p:sp>
      <p:sp>
        <p:nvSpPr>
          <p:cNvPr id="1048595"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59" name=""/>
        <p:cNvGrpSpPr/>
        <p:nvPr/>
      </p:nvGrpSpPr>
      <p:grpSpPr>
        <a:xfrm>
          <a:off x="0" y="0"/>
          <a:ext cx="0" cy="0"/>
          <a:chOff x="0" y="0"/>
          <a:chExt cx="0" cy="0"/>
        </a:xfrm>
      </p:grpSpPr>
      <p:sp>
        <p:nvSpPr>
          <p:cNvPr id="1048633" name="Title 1"/>
          <p:cNvSpPr>
            <a:spLocks noGrp="1"/>
          </p:cNvSpPr>
          <p:nvPr>
            <p:ph type="title"/>
          </p:nvPr>
        </p:nvSpPr>
        <p:spPr/>
        <p:txBody>
          <a:bodyPr/>
          <a:p>
            <a:r>
              <a:rPr altLang="zh-CN" lang="en-US" smtClean="0"/>
              <a:t>Click to edit Master title style</a:t>
            </a:r>
            <a:endParaRPr dirty="0" lang="en-US"/>
          </a:p>
        </p:txBody>
      </p:sp>
      <p:sp>
        <p:nvSpPr>
          <p:cNvPr id="1048634" name="Vertical Text Placeholder 2"/>
          <p:cNvSpPr>
            <a:spLocks noGrp="1"/>
          </p:cNvSpPr>
          <p:nvPr>
            <p:ph type="body" orient="vert" idx="1"/>
          </p:nvPr>
        </p:nvSpPr>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35"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6" name="Footer Placeholder 4"/>
          <p:cNvSpPr>
            <a:spLocks noGrp="1"/>
          </p:cNvSpPr>
          <p:nvPr>
            <p:ph type="ftr" sz="quarter" idx="11"/>
          </p:nvPr>
        </p:nvSpPr>
        <p:spPr/>
        <p:txBody>
          <a:bodyPr/>
          <a:p>
            <a:endParaRPr altLang="en-US" lang="zh-CN"/>
          </a:p>
        </p:txBody>
      </p:sp>
      <p:sp>
        <p:nvSpPr>
          <p:cNvPr id="1048637"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57" name=""/>
        <p:cNvGrpSpPr/>
        <p:nvPr/>
      </p:nvGrpSpPr>
      <p:grpSpPr>
        <a:xfrm>
          <a:off x="0" y="0"/>
          <a:ext cx="0" cy="0"/>
          <a:chOff x="0" y="0"/>
          <a:chExt cx="0" cy="0"/>
        </a:xfrm>
      </p:grpSpPr>
      <p:sp>
        <p:nvSpPr>
          <p:cNvPr id="1048622" name="Vertical Title 1"/>
          <p:cNvSpPr>
            <a:spLocks noGrp="1"/>
          </p:cNvSpPr>
          <p:nvPr>
            <p:ph type="title" orient="vert"/>
          </p:nvPr>
        </p:nvSpPr>
        <p:spPr>
          <a:xfrm>
            <a:off x="6543675" y="365125"/>
            <a:ext cx="1971675" cy="5811838"/>
          </a:xfrm>
        </p:spPr>
        <p:txBody>
          <a:bodyPr vert="eaVert"/>
          <a:p>
            <a:r>
              <a:rPr altLang="zh-CN" lang="en-US" smtClean="0"/>
              <a:t>Click to edit Master title style</a:t>
            </a:r>
            <a:endParaRPr dirty="0" lang="en-US"/>
          </a:p>
        </p:txBody>
      </p:sp>
      <p:sp>
        <p:nvSpPr>
          <p:cNvPr id="1048623" name="Vertical Text Placeholder 2"/>
          <p:cNvSpPr>
            <a:spLocks noGrp="1"/>
          </p:cNvSpPr>
          <p:nvPr>
            <p:ph type="body" orient="vert" idx="1"/>
          </p:nvPr>
        </p:nvSpPr>
        <p:spPr>
          <a:xfrm>
            <a:off x="628650" y="365125"/>
            <a:ext cx="5800725" cy="5811838"/>
          </a:xfrm>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4"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25" name="Footer Placeholder 4"/>
          <p:cNvSpPr>
            <a:spLocks noGrp="1"/>
          </p:cNvSpPr>
          <p:nvPr>
            <p:ph type="ftr" sz="quarter" idx="11"/>
          </p:nvPr>
        </p:nvSpPr>
        <p:spPr/>
        <p:txBody>
          <a:bodyPr/>
          <a:p>
            <a:endParaRPr altLang="en-US" lang="zh-CN"/>
          </a:p>
        </p:txBody>
      </p:sp>
      <p:sp>
        <p:nvSpPr>
          <p:cNvPr id="1048626"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34" name=""/>
        <p:cNvGrpSpPr/>
        <p:nvPr/>
      </p:nvGrpSpPr>
      <p:grpSpPr>
        <a:xfrm>
          <a:off x="0" y="0"/>
          <a:ext cx="0" cy="0"/>
          <a:chOff x="0" y="0"/>
          <a:chExt cx="0" cy="0"/>
        </a:xfrm>
      </p:grpSpPr>
      <p:sp>
        <p:nvSpPr>
          <p:cNvPr id="1048581" name="Title 1"/>
          <p:cNvSpPr>
            <a:spLocks noGrp="1"/>
          </p:cNvSpPr>
          <p:nvPr>
            <p:ph type="title"/>
          </p:nvPr>
        </p:nvSpPr>
        <p:spPr/>
        <p:txBody>
          <a:bodyPr/>
          <a:p>
            <a:r>
              <a:rPr altLang="zh-CN" lang="en-US" smtClean="0"/>
              <a:t>Click to edit Master title style</a:t>
            </a:r>
            <a:endParaRPr dirty="0" lang="en-US"/>
          </a:p>
        </p:txBody>
      </p:sp>
      <p:sp>
        <p:nvSpPr>
          <p:cNvPr id="1048582" name="Content Placeholder 2"/>
          <p:cNvSpPr>
            <a:spLocks noGrp="1"/>
          </p:cNvSpPr>
          <p:nvPr>
            <p:ph idx="1"/>
          </p:nvPr>
        </p:nvSpPr>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83"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84" name="Footer Placeholder 4"/>
          <p:cNvSpPr>
            <a:spLocks noGrp="1"/>
          </p:cNvSpPr>
          <p:nvPr>
            <p:ph type="ftr" sz="quarter" idx="11"/>
          </p:nvPr>
        </p:nvSpPr>
        <p:spPr/>
        <p:txBody>
          <a:bodyPr/>
          <a:p>
            <a:endParaRPr altLang="en-US" lang="zh-CN"/>
          </a:p>
        </p:txBody>
      </p:sp>
      <p:sp>
        <p:nvSpPr>
          <p:cNvPr id="1048585"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60" name=""/>
        <p:cNvGrpSpPr/>
        <p:nvPr/>
      </p:nvGrpSpPr>
      <p:grpSpPr>
        <a:xfrm>
          <a:off x="0" y="0"/>
          <a:ext cx="0" cy="0"/>
          <a:chOff x="0" y="0"/>
          <a:chExt cx="0" cy="0"/>
        </a:xfrm>
      </p:grpSpPr>
      <p:sp>
        <p:nvSpPr>
          <p:cNvPr id="1048638" name="Title 1"/>
          <p:cNvSpPr>
            <a:spLocks noGrp="1"/>
          </p:cNvSpPr>
          <p:nvPr>
            <p:ph type="title"/>
          </p:nvPr>
        </p:nvSpPr>
        <p:spPr>
          <a:xfrm>
            <a:off x="623888" y="1709739"/>
            <a:ext cx="7886700" cy="2852737"/>
          </a:xfrm>
        </p:spPr>
        <p:txBody>
          <a:bodyPr anchor="b"/>
          <a:lstStyle>
            <a:lvl1pPr>
              <a:defRPr sz="6000"/>
            </a:lvl1pPr>
          </a:lstStyle>
          <a:p>
            <a:r>
              <a:rPr altLang="zh-CN" lang="en-US" smtClean="0"/>
              <a:t>Click to edit Master title style</a:t>
            </a:r>
            <a:endParaRPr dirty="0" lang="en-US"/>
          </a:p>
        </p:txBody>
      </p:sp>
      <p:sp>
        <p:nvSpPr>
          <p:cNvPr id="1048639" name="Text Placeholder 2"/>
          <p:cNvSpPr>
            <a:spLocks noGrp="1"/>
          </p:cNvSpPr>
          <p:nvPr>
            <p:ph type="body" idx="1"/>
          </p:nvPr>
        </p:nvSpPr>
        <p:spPr>
          <a:xfrm>
            <a:off x="623888" y="4589464"/>
            <a:ext cx="7886700" cy="1500187"/>
          </a:xfrm>
        </p:spPr>
        <p:txBody>
          <a:bodyPr/>
          <a:lstStyle>
            <a:lvl1pPr indent="0" marL="0">
              <a:buNone/>
              <a:defRPr sz="2400">
                <a:solidFill>
                  <a:schemeClr val="tx1"/>
                </a:solidFill>
              </a:defRPr>
            </a:lvl1pPr>
            <a:lvl2pPr indent="0" marL="457200">
              <a:buNone/>
              <a:defRPr sz="2000">
                <a:solidFill>
                  <a:schemeClr val="tx1">
                    <a:tint val="75000"/>
                  </a:schemeClr>
                </a:solidFill>
              </a:defRPr>
            </a:lvl2pPr>
            <a:lvl3pPr indent="0" marL="914400">
              <a:buNone/>
              <a:defRPr sz="1800">
                <a:solidFill>
                  <a:schemeClr val="tx1">
                    <a:tint val="75000"/>
                  </a:schemeClr>
                </a:solidFill>
              </a:defRPr>
            </a:lvl3pPr>
            <a:lvl4pPr indent="0" marL="1371600">
              <a:buNone/>
              <a:defRPr sz="1600">
                <a:solidFill>
                  <a:schemeClr val="tx1">
                    <a:tint val="75000"/>
                  </a:schemeClr>
                </a:solidFill>
              </a:defRPr>
            </a:lvl4pPr>
            <a:lvl5pPr indent="0" marL="1828800">
              <a:buNone/>
              <a:defRPr sz="1600">
                <a:solidFill>
                  <a:schemeClr val="tx1">
                    <a:tint val="75000"/>
                  </a:schemeClr>
                </a:solidFill>
              </a:defRPr>
            </a:lvl5pPr>
            <a:lvl6pPr indent="0" marL="2286000">
              <a:buNone/>
              <a:defRPr sz="1600">
                <a:solidFill>
                  <a:schemeClr val="tx1">
                    <a:tint val="75000"/>
                  </a:schemeClr>
                </a:solidFill>
              </a:defRPr>
            </a:lvl6pPr>
            <a:lvl7pPr indent="0" marL="2743200">
              <a:buNone/>
              <a:defRPr sz="1600">
                <a:solidFill>
                  <a:schemeClr val="tx1">
                    <a:tint val="75000"/>
                  </a:schemeClr>
                </a:solidFill>
              </a:defRPr>
            </a:lvl7pPr>
            <a:lvl8pPr indent="0" marL="3200400">
              <a:buNone/>
              <a:defRPr sz="1600">
                <a:solidFill>
                  <a:schemeClr val="tx1">
                    <a:tint val="75000"/>
                  </a:schemeClr>
                </a:solidFill>
              </a:defRPr>
            </a:lvl8pPr>
            <a:lvl9pPr indent="0" marL="3657600">
              <a:buNone/>
              <a:defRPr sz="1600">
                <a:solidFill>
                  <a:schemeClr val="tx1">
                    <a:tint val="75000"/>
                  </a:schemeClr>
                </a:solidFill>
              </a:defRPr>
            </a:lvl9pPr>
          </a:lstStyle>
          <a:p>
            <a:pPr lvl="0"/>
            <a:r>
              <a:rPr altLang="zh-CN" lang="en-US" smtClean="0"/>
              <a:t>Click to edit Master text styles</a:t>
            </a:r>
          </a:p>
        </p:txBody>
      </p:sp>
      <p:sp>
        <p:nvSpPr>
          <p:cNvPr id="1048640"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41" name="Footer Placeholder 4"/>
          <p:cNvSpPr>
            <a:spLocks noGrp="1"/>
          </p:cNvSpPr>
          <p:nvPr>
            <p:ph type="ftr" sz="quarter" idx="11"/>
          </p:nvPr>
        </p:nvSpPr>
        <p:spPr/>
        <p:txBody>
          <a:bodyPr/>
          <a:p>
            <a:endParaRPr altLang="en-US" lang="zh-CN"/>
          </a:p>
        </p:txBody>
      </p:sp>
      <p:sp>
        <p:nvSpPr>
          <p:cNvPr id="1048642"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61" name=""/>
        <p:cNvGrpSpPr/>
        <p:nvPr/>
      </p:nvGrpSpPr>
      <p:grpSpPr>
        <a:xfrm>
          <a:off x="0" y="0"/>
          <a:ext cx="0" cy="0"/>
          <a:chOff x="0" y="0"/>
          <a:chExt cx="0" cy="0"/>
        </a:xfrm>
      </p:grpSpPr>
      <p:sp>
        <p:nvSpPr>
          <p:cNvPr id="1048643" name="Title 1"/>
          <p:cNvSpPr>
            <a:spLocks noGrp="1"/>
          </p:cNvSpPr>
          <p:nvPr>
            <p:ph type="title"/>
          </p:nvPr>
        </p:nvSpPr>
        <p:spPr/>
        <p:txBody>
          <a:bodyPr/>
          <a:p>
            <a:r>
              <a:rPr altLang="zh-CN" lang="en-US" smtClean="0"/>
              <a:t>Click to edit Master title style</a:t>
            </a:r>
            <a:endParaRPr dirty="0" lang="en-US"/>
          </a:p>
        </p:txBody>
      </p:sp>
      <p:sp>
        <p:nvSpPr>
          <p:cNvPr id="1048644" name="Content Placeholder 2"/>
          <p:cNvSpPr>
            <a:spLocks noGrp="1"/>
          </p:cNvSpPr>
          <p:nvPr>
            <p:ph sz="half" idx="1"/>
          </p:nvPr>
        </p:nvSpPr>
        <p:spPr>
          <a:xfrm>
            <a:off x="6286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45" name="Content Placeholder 3"/>
          <p:cNvSpPr>
            <a:spLocks noGrp="1"/>
          </p:cNvSpPr>
          <p:nvPr>
            <p:ph sz="half" idx="2"/>
          </p:nvPr>
        </p:nvSpPr>
        <p:spPr>
          <a:xfrm>
            <a:off x="46291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46"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47" name="Footer Placeholder 5"/>
          <p:cNvSpPr>
            <a:spLocks noGrp="1"/>
          </p:cNvSpPr>
          <p:nvPr>
            <p:ph type="ftr" sz="quarter" idx="11"/>
          </p:nvPr>
        </p:nvSpPr>
        <p:spPr/>
        <p:txBody>
          <a:bodyPr/>
          <a:p>
            <a:endParaRPr altLang="en-US" lang="zh-CN"/>
          </a:p>
        </p:txBody>
      </p:sp>
      <p:sp>
        <p:nvSpPr>
          <p:cNvPr id="1048648"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62" name=""/>
        <p:cNvGrpSpPr/>
        <p:nvPr/>
      </p:nvGrpSpPr>
      <p:grpSpPr>
        <a:xfrm>
          <a:off x="0" y="0"/>
          <a:ext cx="0" cy="0"/>
          <a:chOff x="0" y="0"/>
          <a:chExt cx="0" cy="0"/>
        </a:xfrm>
      </p:grpSpPr>
      <p:sp>
        <p:nvSpPr>
          <p:cNvPr id="1048649" name="Title 1"/>
          <p:cNvSpPr>
            <a:spLocks noGrp="1"/>
          </p:cNvSpPr>
          <p:nvPr>
            <p:ph type="title"/>
          </p:nvPr>
        </p:nvSpPr>
        <p:spPr>
          <a:xfrm>
            <a:off x="629841" y="365126"/>
            <a:ext cx="7886700" cy="1325563"/>
          </a:xfrm>
        </p:spPr>
        <p:txBody>
          <a:bodyPr/>
          <a:p>
            <a:r>
              <a:rPr altLang="zh-CN" lang="en-US" smtClean="0"/>
              <a:t>Click to edit Master title style</a:t>
            </a:r>
            <a:endParaRPr dirty="0" lang="en-US"/>
          </a:p>
        </p:txBody>
      </p:sp>
      <p:sp>
        <p:nvSpPr>
          <p:cNvPr id="1048650" name="Text Placeholder 2"/>
          <p:cNvSpPr>
            <a:spLocks noGrp="1"/>
          </p:cNvSpPr>
          <p:nvPr>
            <p:ph type="body" idx="1"/>
          </p:nvPr>
        </p:nvSpPr>
        <p:spPr>
          <a:xfrm>
            <a:off x="629842" y="1681163"/>
            <a:ext cx="3868340"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51" name="Content Placeholder 3"/>
          <p:cNvSpPr>
            <a:spLocks noGrp="1"/>
          </p:cNvSpPr>
          <p:nvPr>
            <p:ph sz="half" idx="2"/>
          </p:nvPr>
        </p:nvSpPr>
        <p:spPr>
          <a:xfrm>
            <a:off x="629842" y="2505075"/>
            <a:ext cx="3868340"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52" name="Text Placeholder 4"/>
          <p:cNvSpPr>
            <a:spLocks noGrp="1"/>
          </p:cNvSpPr>
          <p:nvPr>
            <p:ph type="body" sz="quarter" idx="3"/>
          </p:nvPr>
        </p:nvSpPr>
        <p:spPr>
          <a:xfrm>
            <a:off x="4629150" y="1681163"/>
            <a:ext cx="3887391"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53" name="Content Placeholder 5"/>
          <p:cNvSpPr>
            <a:spLocks noGrp="1"/>
          </p:cNvSpPr>
          <p:nvPr>
            <p:ph sz="quarter" idx="4"/>
          </p:nvPr>
        </p:nvSpPr>
        <p:spPr>
          <a:xfrm>
            <a:off x="4629150" y="2505075"/>
            <a:ext cx="3887391"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54" name="Date Placeholder 6"/>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55" name="Footer Placeholder 7"/>
          <p:cNvSpPr>
            <a:spLocks noGrp="1"/>
          </p:cNvSpPr>
          <p:nvPr>
            <p:ph type="ftr" sz="quarter" idx="11"/>
          </p:nvPr>
        </p:nvSpPr>
        <p:spPr/>
        <p:txBody>
          <a:bodyPr/>
          <a:p>
            <a:endParaRPr altLang="en-US" lang="zh-CN"/>
          </a:p>
        </p:txBody>
      </p:sp>
      <p:sp>
        <p:nvSpPr>
          <p:cNvPr id="1048656" name="Slide Number Placeholder 8"/>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56" name=""/>
        <p:cNvGrpSpPr/>
        <p:nvPr/>
      </p:nvGrpSpPr>
      <p:grpSpPr>
        <a:xfrm>
          <a:off x="0" y="0"/>
          <a:ext cx="0" cy="0"/>
          <a:chOff x="0" y="0"/>
          <a:chExt cx="0" cy="0"/>
        </a:xfrm>
      </p:grpSpPr>
      <p:sp>
        <p:nvSpPr>
          <p:cNvPr id="1048618" name="Title 1"/>
          <p:cNvSpPr>
            <a:spLocks noGrp="1"/>
          </p:cNvSpPr>
          <p:nvPr>
            <p:ph type="title"/>
          </p:nvPr>
        </p:nvSpPr>
        <p:spPr/>
        <p:txBody>
          <a:bodyPr/>
          <a:p>
            <a:r>
              <a:rPr altLang="zh-CN" lang="en-US" smtClean="0"/>
              <a:t>Click to edit Master title style</a:t>
            </a:r>
            <a:endParaRPr dirty="0" lang="en-US"/>
          </a:p>
        </p:txBody>
      </p:sp>
      <p:sp>
        <p:nvSpPr>
          <p:cNvPr id="1048619" name="Date Placeholder 2"/>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20" name="Footer Placeholder 3"/>
          <p:cNvSpPr>
            <a:spLocks noGrp="1"/>
          </p:cNvSpPr>
          <p:nvPr>
            <p:ph type="ftr" sz="quarter" idx="11"/>
          </p:nvPr>
        </p:nvSpPr>
        <p:spPr/>
        <p:txBody>
          <a:bodyPr/>
          <a:p>
            <a:endParaRPr altLang="en-US" lang="zh-CN"/>
          </a:p>
        </p:txBody>
      </p:sp>
      <p:sp>
        <p:nvSpPr>
          <p:cNvPr id="1048621" name="Slide Number Placeholder 4"/>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63" name=""/>
        <p:cNvGrpSpPr/>
        <p:nvPr/>
      </p:nvGrpSpPr>
      <p:grpSpPr>
        <a:xfrm>
          <a:off x="0" y="0"/>
          <a:ext cx="0" cy="0"/>
          <a:chOff x="0" y="0"/>
          <a:chExt cx="0" cy="0"/>
        </a:xfrm>
      </p:grpSpPr>
      <p:sp>
        <p:nvSpPr>
          <p:cNvPr id="1048657" name="Date Placeholder 1"/>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58" name="Footer Placeholder 2"/>
          <p:cNvSpPr>
            <a:spLocks noGrp="1"/>
          </p:cNvSpPr>
          <p:nvPr>
            <p:ph type="ftr" sz="quarter" idx="11"/>
          </p:nvPr>
        </p:nvSpPr>
        <p:spPr/>
        <p:txBody>
          <a:bodyPr/>
          <a:p>
            <a:endParaRPr altLang="en-US" lang="zh-CN"/>
          </a:p>
        </p:txBody>
      </p:sp>
      <p:sp>
        <p:nvSpPr>
          <p:cNvPr id="1048659" name="Slide Number Placeholder 3"/>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64" name=""/>
        <p:cNvGrpSpPr/>
        <p:nvPr/>
      </p:nvGrpSpPr>
      <p:grpSpPr>
        <a:xfrm>
          <a:off x="0" y="0"/>
          <a:ext cx="0" cy="0"/>
          <a:chOff x="0" y="0"/>
          <a:chExt cx="0" cy="0"/>
        </a:xfrm>
      </p:grpSpPr>
      <p:sp>
        <p:nvSpPr>
          <p:cNvPr id="1048660"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61"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62"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63"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64" name="Footer Placeholder 5"/>
          <p:cNvSpPr>
            <a:spLocks noGrp="1"/>
          </p:cNvSpPr>
          <p:nvPr>
            <p:ph type="ftr" sz="quarter" idx="11"/>
          </p:nvPr>
        </p:nvSpPr>
        <p:spPr/>
        <p:txBody>
          <a:bodyPr/>
          <a:p>
            <a:endParaRPr altLang="en-US" lang="zh-CN"/>
          </a:p>
        </p:txBody>
      </p:sp>
      <p:sp>
        <p:nvSpPr>
          <p:cNvPr id="1048665"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58" name=""/>
        <p:cNvGrpSpPr/>
        <p:nvPr/>
      </p:nvGrpSpPr>
      <p:grpSpPr>
        <a:xfrm>
          <a:off x="0" y="0"/>
          <a:ext cx="0" cy="0"/>
          <a:chOff x="0" y="0"/>
          <a:chExt cx="0" cy="0"/>
        </a:xfrm>
      </p:grpSpPr>
      <p:sp>
        <p:nvSpPr>
          <p:cNvPr id="1048627"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28" name="Picture Placeholder 2"/>
          <p:cNvSpPr>
            <a:spLocks noChangeAspect="1" noGrp="1"/>
          </p:cNvSpPr>
          <p:nvPr>
            <p:ph type="pic" idx="1"/>
          </p:nvPr>
        </p:nvSpPr>
        <p:spPr>
          <a:xfrm>
            <a:off x="3887391" y="987426"/>
            <a:ext cx="4629150" cy="4873625"/>
          </a:xfrm>
        </p:spPr>
        <p:txBody>
          <a:bodyPr anchor="t"/>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r>
              <a:rPr altLang="zh-CN" lang="en-US" smtClean="0"/>
              <a:t>Click icon to add picture</a:t>
            </a:r>
            <a:endParaRPr dirty="0" lang="en-US"/>
          </a:p>
        </p:txBody>
      </p:sp>
      <p:sp>
        <p:nvSpPr>
          <p:cNvPr id="1048629"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30"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1" name="Footer Placeholder 5"/>
          <p:cNvSpPr>
            <a:spLocks noGrp="1"/>
          </p:cNvSpPr>
          <p:nvPr>
            <p:ph type="ftr" sz="quarter" idx="11"/>
          </p:nvPr>
        </p:nvSpPr>
        <p:spPr/>
        <p:txBody>
          <a:bodyPr/>
          <a:p>
            <a:endParaRPr altLang="en-US" lang="zh-CN"/>
          </a:p>
        </p:txBody>
      </p:sp>
      <p:sp>
        <p:nvSpPr>
          <p:cNvPr id="1048632"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22" name=""/>
        <p:cNvGrpSpPr/>
        <p:nvPr/>
      </p:nvGrpSpPr>
      <p:grpSpPr>
        <a:xfrm>
          <a:off x="0" y="0"/>
          <a:ext cx="0" cy="0"/>
          <a:chOff x="0" y="0"/>
          <a:chExt cx="0" cy="0"/>
        </a:xfrm>
      </p:grpSpPr>
      <p:sp>
        <p:nvSpPr>
          <p:cNvPr id="1048576" name="Title Placeholder 1"/>
          <p:cNvSpPr>
            <a:spLocks noGrp="1"/>
          </p:cNvSpPr>
          <p:nvPr>
            <p:ph type="title"/>
          </p:nvPr>
        </p:nvSpPr>
        <p:spPr>
          <a:xfrm>
            <a:off x="628650" y="365126"/>
            <a:ext cx="7886700" cy="1325563"/>
          </a:xfrm>
          <a:prstGeom prst="rect"/>
        </p:spPr>
        <p:txBody>
          <a:bodyPr anchor="ctr" bIns="45720" lIns="91440" rIns="91440" rtlCol="0" tIns="45720" vert="horz">
            <a:normAutofit/>
          </a:bodyPr>
          <a:p>
            <a:r>
              <a:rPr altLang="zh-CN" lang="en-US" smtClean="0"/>
              <a:t>Click to edit Master title style</a:t>
            </a:r>
            <a:endParaRPr dirty="0" lang="en-US"/>
          </a:p>
        </p:txBody>
      </p:sp>
      <p:sp>
        <p:nvSpPr>
          <p:cNvPr id="1048577" name="Text Placeholder 2"/>
          <p:cNvSpPr>
            <a:spLocks noGrp="1"/>
          </p:cNvSpPr>
          <p:nvPr>
            <p:ph type="body" idx="1"/>
          </p:nvPr>
        </p:nvSpPr>
        <p:spPr>
          <a:xfrm>
            <a:off x="628650" y="1825625"/>
            <a:ext cx="7886700" cy="4351338"/>
          </a:xfrm>
          <a:prstGeom prst="rect"/>
        </p:spPr>
        <p:txBody>
          <a:bodyPr bIns="45720" lIns="91440" rIns="91440" rtlCol="0" tIns="45720" vert="horz">
            <a:normAutofit/>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78" name="Date Placeholder 3"/>
          <p:cNvSpPr>
            <a:spLocks noGrp="1"/>
          </p:cNvSpPr>
          <p:nvPr>
            <p:ph type="dt" sz="half" idx="2"/>
          </p:nvPr>
        </p:nvSpPr>
        <p:spPr>
          <a:xfrm>
            <a:off x="628650" y="6356351"/>
            <a:ext cx="2057400" cy="365125"/>
          </a:xfrm>
          <a:prstGeom prst="rect"/>
        </p:spPr>
        <p:txBody>
          <a:bodyPr anchor="ctr" bIns="45720" lIns="91440" rIns="91440" rtlCol="0" tIns="45720" vert="horz"/>
          <a:lstStyle>
            <a:lvl1pPr algn="l">
              <a:defRPr sz="1200">
                <a:solidFill>
                  <a:schemeClr val="tx1">
                    <a:tint val="75000"/>
                  </a:schemeClr>
                </a:solidFill>
              </a:defRPr>
            </a:lvl1pPr>
          </a:lstStyle>
          <a:p>
            <a:fld id="{70BC1078-46ED-40F9-8930-935BAD7C2B02}" type="datetimeFigureOut">
              <a:rPr altLang="en-US" lang="zh-CN" smtClean="0"/>
              <a:t>2015/5/12</a:t>
            </a:fld>
            <a:endParaRPr altLang="en-US" lang="zh-CN"/>
          </a:p>
        </p:txBody>
      </p:sp>
      <p:sp>
        <p:nvSpPr>
          <p:cNvPr id="1048579" name="Footer Placeholder 4"/>
          <p:cNvSpPr>
            <a:spLocks noGrp="1"/>
          </p:cNvSpPr>
          <p:nvPr>
            <p:ph type="ftr" sz="quarter" idx="3"/>
          </p:nvPr>
        </p:nvSpPr>
        <p:spPr>
          <a:xfrm>
            <a:off x="3028950" y="6356351"/>
            <a:ext cx="3086100" cy="365125"/>
          </a:xfrm>
          <a:prstGeom prst="rect"/>
        </p:spPr>
        <p:txBody>
          <a:bodyPr anchor="ctr" bIns="45720" lIns="91440" rIns="91440" rtlCol="0" tIns="45720" vert="horz"/>
          <a:lstStyle>
            <a:lvl1pPr algn="ctr">
              <a:defRPr sz="1200">
                <a:solidFill>
                  <a:schemeClr val="tx1">
                    <a:tint val="75000"/>
                  </a:schemeClr>
                </a:solidFill>
              </a:defRPr>
            </a:lvl1pPr>
          </a:lstStyle>
          <a:p>
            <a:endParaRPr altLang="en-US" lang="zh-CN"/>
          </a:p>
        </p:txBody>
      </p:sp>
      <p:sp>
        <p:nvSpPr>
          <p:cNvPr id="1048580" name="Slide Number Placeholder 5"/>
          <p:cNvSpPr>
            <a:spLocks noGrp="1"/>
          </p:cNvSpPr>
          <p:nvPr>
            <p:ph type="sldNum" sz="quarter" idx="4"/>
          </p:nvPr>
        </p:nvSpPr>
        <p:spPr>
          <a:xfrm>
            <a:off x="6457950" y="6356351"/>
            <a:ext cx="2057400" cy="365125"/>
          </a:xfrm>
          <a:prstGeom prst="rect"/>
        </p:spPr>
        <p:txBody>
          <a:bodyPr anchor="ctr" bIns="45720" lIns="91440" rIns="91440" rtlCol="0" tIns="45720" vert="horz"/>
          <a:lstStyle>
            <a:lvl1pPr algn="r">
              <a:defRPr sz="1200">
                <a:solidFill>
                  <a:schemeClr val="tx1">
                    <a:tint val="75000"/>
                  </a:schemeClr>
                </a:solidFill>
              </a:defRPr>
            </a:lvl1pPr>
          </a:lstStyle>
          <a:p>
            <a:fld id="{D5B52ADC-5BFA-4FBD-BEE2-16096B7F4166}" type="slidenum">
              <a:rPr altLang="en-US" lang="zh-CN" smtClean="0"/>
              <a:t>‹#›</a:t>
            </a:fld>
            <a:endParaRPr altLang="en-US" lang="zh-CN"/>
          </a:p>
        </p:txBody>
      </p:sp>
    </p:spTree>
  </p:cSld>
  <p:clrMap accent1="accent1" accent2="accent2" accent3="accent3" accent4="accent4" accent5="accent5" accent6="accent6" bg1="lt1" bg2="lt2" tx1="dk1" tx2="dk2"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eaLnBrk="1" hangingPunct="1" latinLnBrk="0" rtl="0">
        <a:lnSpc>
          <a:spcPct val="90000"/>
        </a:lnSpc>
        <a:spcBef>
          <a:spcPct val="0"/>
        </a:spcBef>
        <a:buNone/>
        <a:defRPr sz="4400" kern="1200">
          <a:solidFill>
            <a:schemeClr val="tx1"/>
          </a:solidFill>
          <a:latin typeface="+mj-lt"/>
          <a:ea typeface="+mj-ea"/>
          <a:cs typeface="+mj-cs"/>
        </a:defRPr>
      </a:lvl1pPr>
    </p:titleStyle>
    <p:bodyStyle>
      <a:lvl1pPr algn="l" defTabSz="914400" eaLnBrk="1" hangingPunct="1" indent="-228600" latinLnBrk="0" marL="228600" rtl="0">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algn="l" defTabSz="914400" eaLnBrk="1" hangingPunct="1" indent="-228600" latinLnBrk="0" marL="685800" rtl="0">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algn="l" defTabSz="914400" eaLnBrk="1" hangingPunct="1" indent="-228600" latinLnBrk="0" marL="1143000" rtl="0">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algn="l" defTabSz="914400" eaLnBrk="1" hangingPunct="1" indent="-228600" latinLnBrk="0" marL="1600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algn="l" defTabSz="914400" eaLnBrk="1" hangingPunct="1" indent="-228600" latinLnBrk="0" marL="20574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00" eaLnBrk="1" hangingPunct="1" indent="-228600" latinLnBrk="0" marL="29718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00" eaLnBrk="1" hangingPunct="1" indent="-228600" latinLnBrk="0" marL="34290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00" eaLnBrk="1" hangingPunct="1" indent="-228600" latinLnBrk="0" marL="3886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40" name=""/>
        <p:cNvGrpSpPr/>
        <p:nvPr/>
      </p:nvGrpSpPr>
      <p:grpSpPr>
        <a:xfrm>
          <a:off x="0" y="0"/>
          <a:ext cx="0" cy="0"/>
          <a:chOff x="0" y="0"/>
          <a:chExt cx="0" cy="0"/>
        </a:xfrm>
      </p:grpSpPr>
      <p:sp>
        <p:nvSpPr>
          <p:cNvPr id="1048596" name="Title 1"/>
          <p:cNvSpPr>
            <a:spLocks noGrp="1"/>
          </p:cNvSpPr>
          <p:nvPr>
            <p:ph type="ctrTitle"/>
          </p:nvPr>
        </p:nvSpPr>
        <p:spPr/>
        <p:txBody>
          <a:bodyPr/>
          <a:p>
            <a:endParaRPr altLang="zh-CN" lang="en-US"/>
          </a:p>
        </p:txBody>
      </p:sp>
      <p:sp>
        <p:nvSpPr>
          <p:cNvPr id="1048597" name="Subtitle 2"/>
          <p:cNvSpPr>
            <a:spLocks noGrp="1"/>
          </p:cNvSpPr>
          <p:nvPr>
            <p:ph type="subTitle" idx="1"/>
          </p:nvPr>
        </p:nvSpPr>
        <p:spPr/>
        <p:txBody>
          <a:bodyPr/>
          <a:p>
            <a:endParaRPr altLang="zh-CN" lang="en-US"/>
          </a:p>
        </p:txBody>
      </p:sp>
      <p:pic>
        <p:nvPicPr>
          <p:cNvPr id="2097152" name="Picture 2" descr="Picture background"/>
          <p:cNvPicPr>
            <a:picLocks/>
          </p:cNvPicPr>
          <p:nvPr/>
        </p:nvPicPr>
        <p:blipFill>
          <a:blip xmlns:r="http://schemas.openxmlformats.org/officeDocument/2006/relationships" r:embed="rId1"/>
          <a:srcRect/>
          <a:stretch>
            <a:fillRect/>
          </a:stretch>
        </p:blipFill>
        <p:spPr bwMode="auto">
          <a:xfrm>
            <a:off x="0" y="0"/>
            <a:ext cx="9144000" cy="6858000"/>
          </a:xfrm>
          <a:prstGeom prst="rect"/>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49" name=""/>
        <p:cNvGrpSpPr/>
        <p:nvPr/>
      </p:nvGrpSpPr>
      <p:grpSpPr>
        <a:xfrm>
          <a:off x="0" y="0"/>
          <a:ext cx="0" cy="0"/>
          <a:chOff x="0" y="0"/>
          <a:chExt cx="0" cy="0"/>
        </a:xfrm>
      </p:grpSpPr>
      <p:sp>
        <p:nvSpPr>
          <p:cNvPr id="1048610" name=""/>
          <p:cNvSpPr>
            <a:spLocks noGrp="1"/>
          </p:cNvSpPr>
          <p:nvPr>
            <p:ph idx="1"/>
          </p:nvPr>
        </p:nvSpPr>
        <p:spPr>
          <a:xfrm>
            <a:off x="628650" y="0"/>
            <a:ext cx="7886700" cy="6568798"/>
          </a:xfrm>
          <a:solidFill>
            <a:srgbClr val="92D04F"/>
          </a:solidFill>
        </p:spPr>
        <p:txBody>
          <a:bodyPr>
            <a:normAutofit fontScale="78571" lnSpcReduction="20000"/>
          </a:bodyPr>
          <a:p>
            <a:pPr>
              <a:lnSpc>
                <a:spcPct val="100000"/>
              </a:lnSpc>
            </a:pPr>
            <a:r>
              <a:rPr altLang="uz" lang="en-US"/>
              <a:t>Xususiy mulk egalariga tegishli bo‘lgan «Mulkiy yerlar»ning asosiy qismi</a:t>
            </a:r>
            <a:endParaRPr lang="uz-UZ-#Latn"/>
          </a:p>
          <a:p>
            <a:pPr>
              <a:lnSpc>
                <a:spcPct val="100000"/>
              </a:lnSpc>
            </a:pPr>
            <a:r>
              <a:rPr altLang="uz" lang="en-US"/>
              <a:t>katta yer egalari qo‘lida to‘plangan. Mulkiy yerlar erkin sotilgan. Katta yer egalari</a:t>
            </a:r>
            <a:endParaRPr lang="uz-UZ-#Latn"/>
          </a:p>
          <a:p>
            <a:pPr>
              <a:lnSpc>
                <a:spcPct val="100000"/>
              </a:lnSpc>
            </a:pPr>
            <a:r>
              <a:rPr altLang="uz" lang="en-US"/>
              <a:t>o‘zlarining xususiy mulklaridan kelgan daromadga bevosita egalik qilganlar. </a:t>
            </a:r>
            <a:endParaRPr lang="uz-UZ-#Latn"/>
          </a:p>
          <a:p>
            <a:pPr>
              <a:lnSpc>
                <a:spcPct val="100000"/>
              </a:lnSpc>
            </a:pPr>
            <a:r>
              <a:rPr altLang="uz" lang="en-US"/>
              <a:t>Mulkiy yerlardan davlatga qanday soliq to‘langanligi haqida aniq ma’lumotlar</a:t>
            </a:r>
            <a:endParaRPr lang="uz-UZ-#Latn"/>
          </a:p>
          <a:p>
            <a:pPr>
              <a:lnSpc>
                <a:spcPct val="100000"/>
              </a:lnSpc>
            </a:pPr>
            <a:r>
              <a:rPr altLang="uz" lang="en-US"/>
              <a:t>mavjud emas. Biroq, ayrim hujjatlarning guvohlik berishicha, XVI asrning II</a:t>
            </a:r>
            <a:endParaRPr lang="uz-UZ-#Latn"/>
          </a:p>
          <a:p>
            <a:pPr>
              <a:lnSpc>
                <a:spcPct val="100000"/>
              </a:lnSpc>
            </a:pPr>
            <a:r>
              <a:rPr altLang="uz" lang="en-US"/>
              <a:t>yarmidan boshlab mulk egalari yerlarining bir qismini bo‘lsa —da, davlat</a:t>
            </a:r>
            <a:endParaRPr lang="uz-UZ-#Latn"/>
          </a:p>
          <a:p>
            <a:pPr>
              <a:lnSpc>
                <a:spcPct val="100000"/>
              </a:lnSpc>
            </a:pPr>
            <a:r>
              <a:rPr altLang="uz" lang="en-US"/>
              <a:t>solig‘idan ozod qilishga uringanlar. Buning uchun xonning maxsus farmoniga</a:t>
            </a:r>
            <a:endParaRPr lang="uz-UZ-#Latn"/>
          </a:p>
          <a:p>
            <a:pPr>
              <a:lnSpc>
                <a:spcPct val="100000"/>
              </a:lnSpc>
            </a:pPr>
            <a:r>
              <a:rPr altLang="uz" lang="en-US"/>
              <a:t>muvofiq mulk egasi yerining katta qismi (ko‘pincha 3/4 qismi)ni davlat foydasiga</a:t>
            </a:r>
            <a:endParaRPr lang="uz-UZ-#Latn"/>
          </a:p>
          <a:p>
            <a:pPr>
              <a:lnSpc>
                <a:spcPct val="100000"/>
              </a:lnSpc>
            </a:pPr>
            <a:r>
              <a:rPr altLang="uz" lang="en-US"/>
              <a:t>berishi, ya’ni amlokka aylantirishi, qolgan kichik qismi (1/4 qismi) yer egasining</a:t>
            </a:r>
            <a:endParaRPr lang="uz-UZ-#Latn"/>
          </a:p>
          <a:p>
            <a:pPr>
              <a:lnSpc>
                <a:spcPct val="100000"/>
              </a:lnSpc>
            </a:pPr>
            <a:r>
              <a:rPr altLang="uz" lang="en-US"/>
              <a:t>ixtiyorida qolishi shart bo‘lgan. Bunday yerlar «Mulki hurri —holis» yoki «Mulki</a:t>
            </a:r>
            <a:endParaRPr lang="uz-UZ-#Latn"/>
          </a:p>
          <a:p>
            <a:pPr>
              <a:lnSpc>
                <a:spcPct val="100000"/>
              </a:lnSpc>
            </a:pPr>
            <a:r>
              <a:rPr altLang="uz" lang="en-US"/>
              <a:t>holis» deb atalgan.</a:t>
            </a:r>
            <a:endParaRPr lang="uz-UZ-#Latn"/>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50" name=""/>
        <p:cNvGrpSpPr/>
        <p:nvPr/>
      </p:nvGrpSpPr>
      <p:grpSpPr>
        <a:xfrm>
          <a:off x="0" y="0"/>
          <a:ext cx="0" cy="0"/>
          <a:chOff x="0" y="0"/>
          <a:chExt cx="0" cy="0"/>
        </a:xfrm>
      </p:grpSpPr>
      <p:sp>
        <p:nvSpPr>
          <p:cNvPr id="1048611" name=""/>
          <p:cNvSpPr>
            <a:spLocks noGrp="1"/>
          </p:cNvSpPr>
          <p:nvPr>
            <p:ph idx="1"/>
          </p:nvPr>
        </p:nvSpPr>
        <p:spPr>
          <a:xfrm>
            <a:off x="628650" y="241723"/>
            <a:ext cx="7886700" cy="6284789"/>
          </a:xfrm>
          <a:solidFill>
            <a:srgbClr val="02A5E3"/>
          </a:solidFill>
        </p:spPr>
        <p:txBody>
          <a:bodyPr>
            <a:normAutofit fontScale="92857" lnSpcReduction="20000"/>
          </a:bodyPr>
          <a:p>
            <a:r>
              <a:rPr altLang="uz" sz="3200" lang="en-US"/>
              <a:t>Yerga egalik qilishning uchinchi shakli — vaqf yerlari bo‘lib, bu yerlar</a:t>
            </a:r>
            <a:endParaRPr sz="3600" lang="uz-UZ-#Latn"/>
          </a:p>
          <a:p>
            <a:r>
              <a:rPr altLang="uz" sz="3200" lang="en-US"/>
              <a:t>diniy muassasalar — masjid, madrasa, mozor va hokazolar ixtiyoriga berilgan. </a:t>
            </a:r>
            <a:endParaRPr sz="3600" lang="uz-UZ-#Latn"/>
          </a:p>
          <a:p>
            <a:r>
              <a:rPr altLang="uz" sz="3200" lang="en-US"/>
              <a:t>Vaqf yerlarini idora qilish huquqi dastlab dindorlar orasidan tayinlangan</a:t>
            </a:r>
            <a:endParaRPr sz="3600" lang="uz-UZ-#Latn"/>
          </a:p>
          <a:p>
            <a:r>
              <a:rPr altLang="uz" sz="3200" lang="en-US"/>
              <a:t>mutavalliga berilgan</a:t>
            </a:r>
            <a:r>
              <a:rPr altLang="uz" sz="2800" lang="en-US"/>
              <a:t>. Biroq, keyinchalik bunday yerlardan ruhoniylar ko‘proq o‘z</a:t>
            </a:r>
            <a:endParaRPr sz="3200" lang="uz-UZ-#Latn"/>
          </a:p>
          <a:p>
            <a:r>
              <a:rPr altLang="uz" sz="2800" lang="en-US"/>
              <a:t>manfaatlari yo‘lida foydalanganlar. XVI asrda diniy muassasalar foydasiga katta</a:t>
            </a:r>
            <a:endParaRPr sz="3200" lang="uz-UZ-#Latn"/>
          </a:p>
          <a:p>
            <a:r>
              <a:rPr altLang="uz" sz="2800" lang="en-US"/>
              <a:t>miqdorda vaqf yerlarining ajratilishi, ruhoniylarning katta yer egalariga aylanishiga</a:t>
            </a:r>
            <a:endParaRPr sz="3200" lang="uz-UZ-#Latn"/>
          </a:p>
          <a:p>
            <a:r>
              <a:rPr altLang="uz" sz="2800" lang="en-US"/>
              <a:t>qulay sharoit yaratdi.</a:t>
            </a:r>
            <a:r>
              <a:rPr altLang="uz" sz="2800" lang="en-US"/>
              <a:t>Masalan, Sirdaryo bo‘yidagi Shohruxiyada</a:t>
            </a:r>
            <a:endParaRPr sz="3200" lang="uz-UZ-#Latn"/>
          </a:p>
          <a:p>
            <a:r>
              <a:rPr altLang="uz" sz="2800" lang="en-US"/>
              <a:t>yashagan Amir Asadulla Abduvali eshon va uning yaqinlari foydasiga Abdullaxon</a:t>
            </a:r>
            <a:endParaRPr sz="3200" lang="uz-UZ-#Latn"/>
          </a:p>
          <a:p>
            <a:r>
              <a:rPr altLang="uz" sz="2800" lang="en-US"/>
              <a:t>5500 gektardan orti</a:t>
            </a:r>
            <a:r>
              <a:rPr altLang="uz" sz="3200" lang="en-US"/>
              <a:t>qroq yerni vaqf qilib bergan.</a:t>
            </a:r>
            <a:endParaRPr lang="uz-UZ-#Latn"/>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51" name=""/>
        <p:cNvGrpSpPr/>
        <p:nvPr/>
      </p:nvGrpSpPr>
      <p:grpSpPr>
        <a:xfrm>
          <a:off x="0" y="0"/>
          <a:ext cx="0" cy="0"/>
          <a:chOff x="0" y="0"/>
          <a:chExt cx="0" cy="0"/>
        </a:xfrm>
      </p:grpSpPr>
      <p:sp>
        <p:nvSpPr>
          <p:cNvPr id="1048612" name=""/>
          <p:cNvSpPr>
            <a:spLocks noGrp="1"/>
          </p:cNvSpPr>
          <p:nvPr>
            <p:ph idx="1"/>
          </p:nvPr>
        </p:nvSpPr>
        <p:spPr>
          <a:xfrm>
            <a:off x="628649" y="640853"/>
            <a:ext cx="7886700" cy="6164631"/>
          </a:xfrm>
          <a:solidFill>
            <a:srgbClr val="FFE100"/>
          </a:solidFill>
        </p:spPr>
        <p:txBody>
          <a:bodyPr>
            <a:normAutofit fontScale="67857" lnSpcReduction="20000"/>
          </a:bodyPr>
          <a:p>
            <a:pPr indent="0" marL="0">
              <a:buNone/>
            </a:pPr>
            <a:r>
              <a:rPr altLang="uz" lang="en-US"/>
              <a:t>Iqto atamasi XIV asrning ikkinchi yarmidan boshlab garchi muomaladan </a:t>
            </a:r>
            <a:endParaRPr lang="uz-UZ-#Latn"/>
          </a:p>
          <a:p>
            <a:pPr indent="0" marL="0">
              <a:buNone/>
            </a:pPr>
            <a:r>
              <a:rPr altLang="uz" lang="en-US"/>
              <a:t>chiqib, o‘z o‘rnini turkiycha “suyurg‘ol” atamasiga bo‘shatib bergan bo‘lsa-da, </a:t>
            </a:r>
            <a:endParaRPr lang="uz-UZ-#Latn"/>
          </a:p>
          <a:p>
            <a:pPr indent="0" marL="0">
              <a:buNone/>
            </a:pPr>
            <a:r>
              <a:rPr altLang="uz" lang="en-US"/>
              <a:t>shayboniylar davri ayrim manbalari va hujjatlarida “iqto” atamasini uchratish </a:t>
            </a:r>
            <a:endParaRPr lang="uz-UZ-#Latn"/>
          </a:p>
          <a:p>
            <a:pPr indent="0" marL="0">
              <a:buNone/>
            </a:pPr>
            <a:r>
              <a:rPr altLang="uz" lang="en-US"/>
              <a:t>mumkin. Chunki, iqto‘, suyurgol, tanho atamalari va shu shakldagi yer mulki </a:t>
            </a:r>
            <a:endParaRPr lang="uz-UZ-#Latn"/>
          </a:p>
          <a:p>
            <a:pPr indent="0" marL="0">
              <a:buNone/>
            </a:pPr>
            <a:r>
              <a:rPr altLang="uz" lang="en-US"/>
              <a:t>huquqining mazmuni bir-biriga deyarli yaqin bo‘lgan. Ya’ni, bunday yer mulklari </a:t>
            </a:r>
            <a:endParaRPr lang="uz-UZ-#Latn"/>
          </a:p>
          <a:p>
            <a:pPr indent="0" marL="0">
              <a:buNone/>
            </a:pPr>
            <a:r>
              <a:rPr altLang="uz" lang="en-US"/>
              <a:t>davlat oldidagi ma’lum bir xizmatlari uchun ma’lum hadya yoki in’om ma’nosini </a:t>
            </a:r>
            <a:endParaRPr lang="uz-UZ-#Latn"/>
          </a:p>
          <a:p>
            <a:pPr indent="0" marL="0">
              <a:buNone/>
            </a:pPr>
            <a:r>
              <a:rPr altLang="uz" lang="en-US"/>
              <a:t>anglatgan.</a:t>
            </a:r>
            <a:endParaRPr lang="uz-UZ-#Latn"/>
          </a:p>
          <a:p>
            <a:pPr indent="0" marL="0">
              <a:buNone/>
            </a:pPr>
            <a:r>
              <a:rPr altLang="uz" lang="en-US"/>
              <a:t>Suyurg‘ol shayboniylar davrida ham keng qo‘llanilgan bo‘lib, shaxzodalar, </a:t>
            </a:r>
            <a:endParaRPr lang="uz-UZ-#Latn"/>
          </a:p>
          <a:p>
            <a:pPr indent="0" marL="0">
              <a:buNone/>
            </a:pPr>
            <a:r>
              <a:rPr altLang="uz" lang="en-US"/>
              <a:t>yirik zodagonlar va nufuzli din peshnolariga ma’lum shart va imtiyozlar asosida </a:t>
            </a:r>
            <a:endParaRPr lang="uz-UZ-#Latn"/>
          </a:p>
          <a:p>
            <a:pPr indent="0" marL="0">
              <a:buNone/>
            </a:pPr>
            <a:r>
              <a:rPr altLang="uz" lang="en-US"/>
              <a:t>berilgan yer mulki bo‘lib, u nasldan naslga o‘tgan. Suyurgol egasi davlatga </a:t>
            </a:r>
            <a:endParaRPr lang="uz-UZ-#Latn"/>
          </a:p>
          <a:p>
            <a:pPr indent="0" marL="0">
              <a:buNone/>
            </a:pPr>
            <a:r>
              <a:rPr altLang="uz" lang="en-US"/>
              <a:t>to‘lanadigan soliqlardan ozod qilingan bo‘lib, o‘z suyurgolidan oladigan </a:t>
            </a:r>
            <a:endParaRPr lang="uz-UZ-#Latn"/>
          </a:p>
          <a:p>
            <a:pPr indent="0" marL="0">
              <a:buNone/>
            </a:pPr>
            <a:r>
              <a:rPr altLang="uz" lang="en-US"/>
              <a:t>daromaddan o‘z ixtiyoricha foydalangan. Bunday imtiyozli suyurg‘ol “Darubast </a:t>
            </a:r>
            <a:endParaRPr lang="uz-UZ-#Latn"/>
          </a:p>
          <a:p>
            <a:pPr indent="0" marL="0">
              <a:buNone/>
            </a:pPr>
            <a:r>
              <a:rPr altLang="uz" lang="en-US"/>
              <a:t>suyurg‘ol” deb atalgan.</a:t>
            </a:r>
            <a:endParaRPr lang="uz-UZ-#Latn"/>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52" name=""/>
        <p:cNvGrpSpPr/>
        <p:nvPr/>
      </p:nvGrpSpPr>
      <p:grpSpPr>
        <a:xfrm>
          <a:off x="0" y="0"/>
          <a:ext cx="0" cy="0"/>
          <a:chOff x="0" y="0"/>
          <a:chExt cx="0" cy="0"/>
        </a:xfrm>
      </p:grpSpPr>
      <p:sp>
        <p:nvSpPr>
          <p:cNvPr id="1048613" name=""/>
          <p:cNvSpPr>
            <a:spLocks noGrp="1"/>
          </p:cNvSpPr>
          <p:nvPr>
            <p:ph idx="1"/>
          </p:nvPr>
        </p:nvSpPr>
        <p:spPr>
          <a:xfrm>
            <a:off x="628649" y="0"/>
            <a:ext cx="7886700" cy="6699880"/>
          </a:xfrm>
          <a:solidFill>
            <a:srgbClr val="FFCB00"/>
          </a:solidFill>
          <a:ln w="25400">
            <a:solidFill>
              <a:srgbClr val="000000"/>
            </a:solidFill>
            <a:prstDash val="solid"/>
          </a:ln>
        </p:spPr>
        <p:txBody>
          <a:bodyPr>
            <a:normAutofit fontScale="64286" lnSpcReduction="20000"/>
          </a:bodyPr>
          <a:p>
            <a:pPr>
              <a:lnSpc>
                <a:spcPct val="120000"/>
              </a:lnSpc>
            </a:pPr>
            <a:r>
              <a:rPr altLang="uz" lang="en-US"/>
              <a:t>Shayboniylar davrida ham iqtisodiy hayotda sun’iy sug‘orish bilan bog‘liq </a:t>
            </a:r>
            <a:endParaRPr lang="uz-UZ-#Latn"/>
          </a:p>
          <a:p>
            <a:pPr>
              <a:lnSpc>
                <a:spcPct val="120000"/>
              </a:lnSpc>
            </a:pPr>
            <a:r>
              <a:rPr altLang="uz" lang="en-US"/>
              <a:t>muammolarni hal etish ishiga jiddiy e’tibor bilan qaralgan.</a:t>
            </a:r>
            <a:endParaRPr lang="uz-UZ-#Latn"/>
          </a:p>
          <a:p>
            <a:pPr>
              <a:lnSpc>
                <a:spcPct val="120000"/>
              </a:lnSpc>
            </a:pPr>
            <a:r>
              <a:rPr altLang="uz" lang="en-US"/>
              <a:t>Shayboniyxon avlodlari keyinchalik Qashqadaryoning irmoqlaridan Kesh </a:t>
            </a:r>
            <a:endParaRPr lang="uz-UZ-#Latn"/>
          </a:p>
          <a:p>
            <a:pPr>
              <a:lnSpc>
                <a:spcPct val="120000"/>
              </a:lnSpc>
            </a:pPr>
            <a:r>
              <a:rPr altLang="uz" lang="en-US"/>
              <a:t>viloyati yerlarini sug‘orish uchun 10 dan ortiq kanallar qazitganlar. Sun’iy </a:t>
            </a:r>
            <a:endParaRPr lang="uz-UZ-#Latn"/>
          </a:p>
          <a:p>
            <a:pPr>
              <a:lnSpc>
                <a:spcPct val="120000"/>
              </a:lnSpc>
            </a:pPr>
            <a:r>
              <a:rPr altLang="uz" lang="en-US"/>
              <a:t>sug‘orish ishlari, ayniqsa, Abdullaxon II davrida keng rivojlangan. Masalan, 1556-</a:t>
            </a:r>
            <a:endParaRPr lang="uz-UZ-#Latn"/>
          </a:p>
          <a:p>
            <a:pPr>
              <a:lnSpc>
                <a:spcPct val="120000"/>
              </a:lnSpc>
            </a:pPr>
            <a:r>
              <a:rPr altLang="uz" lang="en-US"/>
              <a:t>1585-yillar oralig‘ida Zarafshon daryosida Karmana, Mehtar Qosim, Chahorminor, </a:t>
            </a:r>
            <a:endParaRPr lang="uz-UZ-#Latn"/>
          </a:p>
          <a:p>
            <a:pPr>
              <a:lnSpc>
                <a:spcPct val="120000"/>
              </a:lnSpc>
            </a:pPr>
            <a:r>
              <a:rPr altLang="uz" lang="en-US"/>
              <a:t>Jondor suv ayirg‘ichlari; Murg‘ob vohasida Sangzor, Hovuzixon suv omborlari </a:t>
            </a:r>
            <a:endParaRPr lang="uz-UZ-#Latn"/>
          </a:p>
          <a:p>
            <a:pPr>
              <a:lnSpc>
                <a:spcPct val="120000"/>
              </a:lnSpc>
            </a:pPr>
            <a:r>
              <a:rPr altLang="uz" lang="en-US"/>
              <a:t>qurilgan. Bundan tashqari, Sangzor daryosidan Jizzax vohasiga Tuyatortar kanali, </a:t>
            </a:r>
            <a:endParaRPr lang="uz-UZ-#Latn"/>
          </a:p>
          <a:p>
            <a:pPr>
              <a:lnSpc>
                <a:spcPct val="120000"/>
              </a:lnSpc>
            </a:pPr>
            <a:r>
              <a:rPr altLang="uz" lang="en-US"/>
              <a:t>Somonjuq dashtini obodonlashtirishga xizmat qilgan Xoja Ka’ab kanali, Afshona </a:t>
            </a:r>
            <a:endParaRPr lang="uz-UZ-#Latn"/>
          </a:p>
          <a:p>
            <a:pPr>
              <a:lnSpc>
                <a:spcPct val="120000"/>
              </a:lnSpc>
            </a:pPr>
            <a:r>
              <a:rPr altLang="uz" lang="en-US"/>
              <a:t>kanali, Amudaryodan Chorjo‘yga, Murg‘obdan Marvga, Vaxshdan uning atrof </a:t>
            </a:r>
            <a:endParaRPr lang="uz-UZ-#Latn"/>
          </a:p>
          <a:p>
            <a:pPr>
              <a:lnSpc>
                <a:spcPct val="120000"/>
              </a:lnSpc>
            </a:pPr>
            <a:r>
              <a:rPr altLang="uz" lang="en-US"/>
              <a:t>vohalariga suv chiqarishga imkon beruvchi kanallar qazilgan.</a:t>
            </a:r>
            <a:endParaRPr lang="uz-UZ-#Latn"/>
          </a:p>
          <a:p>
            <a:pPr>
              <a:lnSpc>
                <a:spcPct val="120000"/>
              </a:lnSpc>
            </a:pPr>
            <a:endParaRPr lang="uz-UZ-#Latn"/>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53" name=""/>
        <p:cNvGrpSpPr/>
        <p:nvPr/>
      </p:nvGrpSpPr>
      <p:grpSpPr>
        <a:xfrm>
          <a:off x="0" y="0"/>
          <a:ext cx="0" cy="0"/>
          <a:chOff x="0" y="0"/>
          <a:chExt cx="0" cy="0"/>
        </a:xfrm>
      </p:grpSpPr>
      <p:sp>
        <p:nvSpPr>
          <p:cNvPr id="1048614" name=""/>
          <p:cNvSpPr>
            <a:spLocks noGrp="1"/>
          </p:cNvSpPr>
          <p:nvPr>
            <p:ph type="title"/>
          </p:nvPr>
        </p:nvSpPr>
        <p:spPr>
          <a:solidFill>
            <a:srgbClr val="02A5E3"/>
          </a:solidFill>
        </p:spPr>
        <p:txBody>
          <a:bodyPr/>
          <a:p>
            <a:r>
              <a:rPr altLang="uz" lang="en-US"/>
              <a:t>Ashtarxoniylar</a:t>
            </a:r>
            <a:r>
              <a:rPr altLang="uz" lang="en-US"/>
              <a:t> </a:t>
            </a:r>
            <a:r>
              <a:rPr altLang="uz" lang="en-US"/>
              <a:t>davrida</a:t>
            </a:r>
            <a:r>
              <a:rPr altLang="uz" lang="en-US"/>
              <a:t> </a:t>
            </a:r>
            <a:r>
              <a:rPr altLang="uz" lang="en-US"/>
              <a:t>yer</a:t>
            </a:r>
            <a:r>
              <a:rPr altLang="uz" lang="en-US"/>
              <a:t> </a:t>
            </a:r>
            <a:r>
              <a:rPr altLang="uz" lang="en-US"/>
              <a:t>va suv</a:t>
            </a:r>
            <a:r>
              <a:rPr altLang="uz" lang="en-US"/>
              <a:t> </a:t>
            </a:r>
            <a:r>
              <a:rPr altLang="uz" lang="en-US"/>
              <a:t>munosabatlari</a:t>
            </a:r>
            <a:r>
              <a:rPr altLang="uz" lang="en-US"/>
              <a:t> </a:t>
            </a:r>
            <a:endParaRPr lang="uz-UZ-#Latn"/>
          </a:p>
        </p:txBody>
      </p:sp>
      <p:sp>
        <p:nvSpPr>
          <p:cNvPr id="1048615" name=""/>
          <p:cNvSpPr>
            <a:spLocks noGrp="1"/>
          </p:cNvSpPr>
          <p:nvPr>
            <p:ph idx="1"/>
          </p:nvPr>
        </p:nvSpPr>
        <p:spPr>
          <a:solidFill>
            <a:srgbClr val="FF9900"/>
          </a:solidFill>
        </p:spPr>
        <p:txBody>
          <a:bodyPr>
            <a:normAutofit fontScale="60714" lnSpcReduction="20000"/>
          </a:bodyPr>
          <a:p>
            <a:r>
              <a:rPr lang="uz-UZ-#Latn"/>
              <a:t>Shayboniylar davrida bo‘lgani kabi ashtarxoniylar davrida ham davlat yerlari </a:t>
            </a:r>
            <a:endParaRPr lang="uz-UZ-#Latn"/>
          </a:p>
          <a:p>
            <a:r>
              <a:rPr lang="uz-UZ-#Latn"/>
              <a:t>mamlakai devon, mamlakai podshohi, zamini mamla, mamlakai sultoni, mamlaka </a:t>
            </a:r>
            <a:endParaRPr lang="uz-UZ-#Latn"/>
          </a:p>
          <a:p>
            <a:r>
              <a:rPr lang="uz-UZ-#Latn"/>
              <a:t>kabi nomlar bilan atalgan. Oliy hukmdor yerni sotish, hadya etish yoki vaqf </a:t>
            </a:r>
            <a:endParaRPr lang="uz-UZ-#Latn"/>
          </a:p>
          <a:p>
            <a:r>
              <a:rPr lang="uz-UZ-#Latn"/>
              <a:t>mulkiga o‘tkazish huquqiga ega bo‘lgan. Shartli yer egalari suyurg‘ol, iqto, tanho, </a:t>
            </a:r>
            <a:endParaRPr lang="uz-UZ-#Latn"/>
          </a:p>
          <a:p>
            <a:r>
              <a:rPr lang="uz-UZ-#Latn"/>
              <a:t>tiyul kabi nomlar bilan atalgan. Ta’kidlash lozimki, XVII-XVIII asrlarga kelib </a:t>
            </a:r>
            <a:endParaRPr lang="uz-UZ-#Latn"/>
          </a:p>
          <a:p>
            <a:r>
              <a:rPr lang="uz-UZ-#Latn"/>
              <a:t>suyurg‘olning mazmuni o‘zgaradi. Bu davrga kelib suyurg‘ol asosan, hukmdor </a:t>
            </a:r>
            <a:endParaRPr lang="uz-UZ-#Latn"/>
          </a:p>
          <a:p>
            <a:r>
              <a:rPr lang="uz-UZ-#Latn"/>
              <a:t>xizmatida bo‘lgan ruhoniylar sayyidlar, xo‘jalar, shayxlar, ulamolar, shuningdek </a:t>
            </a:r>
            <a:endParaRPr lang="uz-UZ-#Latn"/>
          </a:p>
          <a:p>
            <a:r>
              <a:rPr lang="uz-UZ-#Latn"/>
              <a:t>shoirlarga hadya qilingan. Mahmud ibn Vali shunday ma’lumot beradi: Agar </a:t>
            </a:r>
            <a:endParaRPr lang="uz-UZ-#Latn"/>
          </a:p>
          <a:p>
            <a:r>
              <a:rPr lang="uz-UZ-#Latn"/>
              <a:t>podsho yerni kimgadir hadya tariqasida bersa, bunday yerlar ulamolar va </a:t>
            </a:r>
            <a:endParaRPr lang="uz-UZ-#Latn"/>
          </a:p>
          <a:p>
            <a:r>
              <a:rPr lang="uz-UZ-#Latn"/>
              <a:t>sayidlarga berilsa, suyurg‘ol deyiladi, agar harbiylarga berilsa, u holda tanho </a:t>
            </a:r>
            <a:endParaRPr lang="uz-UZ-#Latn"/>
          </a:p>
          <a:p>
            <a:r>
              <a:rPr lang="uz-UZ-#Latn"/>
              <a:t>deyiladi.</a:t>
            </a:r>
            <a:endParaRPr lang="uz-UZ-#Latn"/>
          </a:p>
          <a:p>
            <a:endParaRPr lang="uz-UZ-#Latn"/>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54" name=""/>
        <p:cNvGrpSpPr/>
        <p:nvPr/>
      </p:nvGrpSpPr>
      <p:grpSpPr>
        <a:xfrm>
          <a:off x="0" y="0"/>
          <a:ext cx="0" cy="0"/>
          <a:chOff x="0" y="0"/>
          <a:chExt cx="0" cy="0"/>
        </a:xfrm>
      </p:grpSpPr>
      <p:sp>
        <p:nvSpPr>
          <p:cNvPr id="1048616" name=""/>
          <p:cNvSpPr>
            <a:spLocks noGrp="1"/>
          </p:cNvSpPr>
          <p:nvPr>
            <p:ph idx="1"/>
          </p:nvPr>
        </p:nvSpPr>
        <p:spPr>
          <a:xfrm>
            <a:off x="628650" y="285786"/>
            <a:ext cx="7886700" cy="6241095"/>
          </a:xfrm>
          <a:solidFill>
            <a:srgbClr val="92D04F"/>
          </a:solidFill>
          <a:ln>
            <a:solidFill>
              <a:srgbClr val="800000"/>
            </a:solidFill>
            <a:prstDash val="solid"/>
          </a:ln>
        </p:spPr>
        <p:txBody>
          <a:bodyPr>
            <a:normAutofit fontScale="70000" lnSpcReduction="20000"/>
          </a:bodyPr>
          <a:p>
            <a:r>
              <a:rPr altLang="uz" sz="2400" lang="en-US"/>
              <a:t>XVII —XVIII asrlarda ham Turkiston xonliklarida ilgarigi davrlardagidek</a:t>
            </a:r>
            <a:endParaRPr sz="2000" lang="uz-UZ-#Latn"/>
          </a:p>
          <a:p>
            <a:r>
              <a:rPr altLang="uz" sz="2400" lang="en-US"/>
              <a:t>yer mulklari va sug‘orish tizimlari asosan hukmron tabaqalar va yirik feodallar</a:t>
            </a:r>
            <a:endParaRPr sz="2000" lang="uz-UZ-#Latn"/>
          </a:p>
          <a:p>
            <a:r>
              <a:rPr altLang="uz" sz="2400" lang="en-US"/>
              <a:t>ixtiyorida bo‘lib, ular o‘z yer — mulklarida asosiy ishlab chiqarish vositalaridan</a:t>
            </a:r>
            <a:endParaRPr sz="2000" lang="uz-UZ-#Latn"/>
          </a:p>
          <a:p>
            <a:r>
              <a:rPr altLang="uz" sz="2400" lang="en-US"/>
              <a:t>mahrum bo‘lgan dehqonlar kuchidan keng foydalanar edilar. Bu davrda yerga</a:t>
            </a:r>
            <a:endParaRPr sz="2000" lang="uz-UZ-#Latn"/>
          </a:p>
          <a:p>
            <a:r>
              <a:rPr altLang="uz" sz="2400" lang="en-US"/>
              <a:t>egalik qilishda o‘zgarish sezilmaydi. Faqat Buxoro xonlari davlat mulkidan</a:t>
            </a:r>
            <a:endParaRPr sz="2000" lang="uz-UZ-#Latn"/>
          </a:p>
          <a:p>
            <a:r>
              <a:rPr altLang="uz" sz="2400" lang="en-US"/>
              <a:t>«tanho» olishni kuchaytirish bilan bir qatorda, davlatga tegishli yerlarning ma’lum</a:t>
            </a:r>
            <a:endParaRPr sz="2000" lang="uz-UZ-#Latn"/>
          </a:p>
          <a:p>
            <a:r>
              <a:rPr altLang="uz" sz="2400" lang="en-US"/>
              <a:t>qismini ayrim farmonlar bilan yirik yer egalariga sotishgan yoki hadya etishgan. </a:t>
            </a:r>
            <a:endParaRPr sz="2000" lang="uz-UZ-#Latn"/>
          </a:p>
          <a:p>
            <a:r>
              <a:rPr altLang="uz" sz="2400" lang="en-US"/>
              <a:t>Masalan, 1620-yilda Imomqulxon Miyonqoldagi bir necha qishloqlarni ularga</a:t>
            </a:r>
            <a:endParaRPr sz="2000" lang="uz-UZ-#Latn"/>
          </a:p>
          <a:p>
            <a:r>
              <a:rPr altLang="uz" sz="2400" lang="en-US"/>
              <a:t>tegishli yerlari bilan o‘zining amaldorlaridan biri Raximbek parvonachiga 15000 </a:t>
            </a:r>
            <a:endParaRPr sz="2000" lang="uz-UZ-#Latn"/>
          </a:p>
          <a:p>
            <a:r>
              <a:rPr altLang="uz" sz="2400" lang="en-US"/>
              <a:t>tangaga sotgan. 1657-yilda Abdulazizxon Buxoro yaqinidagi Komot mavzeidagi</a:t>
            </a:r>
            <a:endParaRPr sz="2000" lang="uz-UZ-#Latn"/>
          </a:p>
          <a:p>
            <a:r>
              <a:rPr altLang="uz" sz="2400" lang="en-US"/>
              <a:t>davlatga tegishli yerlardan 2700 tanobini Xo‘jakalon degan shaxsga 10000 </a:t>
            </a:r>
            <a:endParaRPr sz="2000" lang="uz-UZ-#Latn"/>
          </a:p>
          <a:p>
            <a:r>
              <a:rPr altLang="uz" sz="2400" lang="en-US"/>
              <a:t>tangaga, 1670-yilda Samarqand viloyatidagi katta yer maydoni (bir necha ming</a:t>
            </a:r>
            <a:endParaRPr sz="2000" lang="uz-UZ-#Latn"/>
          </a:p>
          <a:p>
            <a:r>
              <a:rPr altLang="uz" sz="2400" lang="en-US"/>
              <a:t>tanob yer)ni Hojimqul yasovulga 50000 tangaga, 1655-yili Buxoro atrofidagi katta</a:t>
            </a:r>
            <a:endParaRPr sz="2000" lang="uz-UZ-#Latn"/>
          </a:p>
          <a:p>
            <a:r>
              <a:rPr altLang="uz" sz="2400" lang="en-US"/>
              <a:t>yer maydonlarini Mahmudbek degan shaxsga 10000 tangaga sot</a:t>
            </a:r>
            <a:r>
              <a:rPr altLang="uz" sz="2000" lang="en-US"/>
              <a:t>gan. </a:t>
            </a:r>
            <a:endParaRPr lang="uz-UZ-#Latn"/>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55" name=""/>
        <p:cNvGrpSpPr/>
        <p:nvPr/>
      </p:nvGrpSpPr>
      <p:grpSpPr>
        <a:xfrm>
          <a:off x="0" y="0"/>
          <a:ext cx="0" cy="0"/>
          <a:chOff x="0" y="0"/>
          <a:chExt cx="0" cy="0"/>
        </a:xfrm>
      </p:grpSpPr>
      <p:sp>
        <p:nvSpPr>
          <p:cNvPr id="1048617" name=""/>
          <p:cNvSpPr>
            <a:spLocks noGrp="1"/>
          </p:cNvSpPr>
          <p:nvPr>
            <p:ph idx="1"/>
          </p:nvPr>
        </p:nvSpPr>
        <p:spPr>
          <a:xfrm>
            <a:off x="628650" y="499883"/>
            <a:ext cx="7886700" cy="5858233"/>
          </a:xfrm>
          <a:solidFill>
            <a:srgbClr val="FFE100"/>
          </a:solidFill>
          <a:ln>
            <a:solidFill>
              <a:srgbClr val="02A5E3"/>
            </a:solidFill>
            <a:prstDash val="solid"/>
          </a:ln>
        </p:spPr>
        <p:txBody>
          <a:bodyPr>
            <a:normAutofit fontScale="92857" lnSpcReduction="20000"/>
          </a:bodyPr>
          <a:p>
            <a:r>
              <a:rPr altLang="uz" lang="en-US"/>
              <a:t>Turkistonda sug‘orish inshoatlarining bunyod etilishi va kanallarning</a:t>
            </a:r>
            <a:endParaRPr lang="uz-UZ-#Latn"/>
          </a:p>
          <a:p>
            <a:r>
              <a:rPr altLang="uz" lang="en-US"/>
              <a:t>ko‘payishi, ekin maydonlarining kengayishiga imkon yaratdi. Biroq, bu yerlardan</a:t>
            </a:r>
            <a:endParaRPr lang="uz-UZ-#Latn"/>
          </a:p>
          <a:p>
            <a:r>
              <a:rPr altLang="uz" lang="en-US"/>
              <a:t>tushadigan daromadlar, asosan davlat xazinasi va hukmdorlar cho‘ntagiga tushgan. </a:t>
            </a:r>
            <a:endParaRPr lang="uz-UZ-#Latn"/>
          </a:p>
          <a:p>
            <a:r>
              <a:rPr altLang="uz" lang="en-US"/>
              <a:t>XVI — XVII asr boshlarida yangi sug‘oriladigan yerlarning asosiy qismi Jo‘ybor</a:t>
            </a:r>
            <a:endParaRPr lang="uz-UZ-#Latn"/>
          </a:p>
          <a:p>
            <a:r>
              <a:rPr altLang="uz" lang="en-US"/>
              <a:t>shayxlariga berilgan. 1637-yilda Imomqullixon tomonidan chiqarilgan yorliqqa</a:t>
            </a:r>
            <a:endParaRPr lang="uz-UZ-#Latn"/>
          </a:p>
          <a:p>
            <a:r>
              <a:rPr altLang="uz" lang="en-US"/>
              <a:t>ko‘ra, sayid Burxoniddin Qilich avlodlariga tegishli yerlardan o‘tadigan ariqlar</a:t>
            </a:r>
            <a:endParaRPr lang="uz-UZ-#Latn"/>
          </a:p>
          <a:p>
            <a:r>
              <a:rPr altLang="uz" lang="en-US"/>
              <a:t>ularning xtiyoriga berilgan. Shariat qonunlariga ko‘ra, suvni sotish va sotib olish</a:t>
            </a:r>
            <a:endParaRPr lang="uz-UZ-#Latn"/>
          </a:p>
          <a:p>
            <a:r>
              <a:rPr altLang="uz" lang="en-US"/>
              <a:t>mumkin emasligiga qaramasdan, yirik yer egalari (ularning diniy yoki dunyoviy</a:t>
            </a:r>
            <a:endParaRPr lang="uz-UZ-#Latn"/>
          </a:p>
          <a:p>
            <a:r>
              <a:rPr altLang="uz" lang="en-US"/>
              <a:t>bo‘lishlaridan qatiy nazar) sug‘orish kanallarini egallab olganlar.</a:t>
            </a:r>
            <a:endParaRPr lang="uz-UZ-#Latn"/>
          </a:p>
          <a:p>
            <a:endParaRPr lang="uz-UZ-#Latn"/>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38" name=""/>
        <p:cNvGrpSpPr/>
        <p:nvPr/>
      </p:nvGrpSpPr>
      <p:grpSpPr>
        <a:xfrm>
          <a:off x="0" y="0"/>
          <a:ext cx="0" cy="0"/>
          <a:chOff x="0" y="0"/>
          <a:chExt cx="0" cy="0"/>
        </a:xfrm>
      </p:grpSpPr>
      <p:sp>
        <p:nvSpPr>
          <p:cNvPr id="1048590" name=""/>
          <p:cNvSpPr>
            <a:spLocks noGrp="1"/>
          </p:cNvSpPr>
          <p:nvPr>
            <p:ph idx="1"/>
          </p:nvPr>
        </p:nvSpPr>
        <p:spPr>
          <a:xfrm rot="21600000">
            <a:off x="628649" y="99523"/>
            <a:ext cx="7886700" cy="6339406"/>
          </a:xfrm>
          <a:solidFill>
            <a:srgbClr val="00B0F0"/>
          </a:solidFill>
        </p:spPr>
        <p:txBody>
          <a:bodyPr>
            <a:normAutofit fontScale="89286" lnSpcReduction="20000"/>
          </a:bodyPr>
          <a:p>
            <a:pPr>
              <a:lnSpc>
                <a:spcPct val="100000"/>
              </a:lnSpc>
            </a:pPr>
            <a:r>
              <a:rPr altLang="uz" lang="en-US"/>
              <a:t>XVII asr oxiri - XVIII asr boshlarida mamlakat iqtisodiyotidagi umumiy</a:t>
            </a:r>
            <a:endParaRPr lang="uz-UZ-#Latn"/>
          </a:p>
          <a:p>
            <a:pPr>
              <a:lnSpc>
                <a:spcPct val="100000"/>
              </a:lnSpc>
            </a:pPr>
            <a:r>
              <a:rPr altLang="uz" lang="en-US"/>
              <a:t>tushkunlik qishloq xo‘jaligiga ham jiddiy ta’sir ko‘rsatdi. </a:t>
            </a:r>
            <a:r>
              <a:rPr altLang="uz" lang="en-US"/>
              <a:t>Siyosiy beqarorlik va o‘zaro urushlar davom etib turgan og‘ir sharoitlarda </a:t>
            </a:r>
            <a:endParaRPr lang="uz-UZ-#Latn"/>
          </a:p>
          <a:p>
            <a:pPr>
              <a:lnSpc>
                <a:spcPct val="100000"/>
              </a:lnSpc>
            </a:pPr>
            <a:r>
              <a:rPr altLang="uz" lang="en-US"/>
              <a:t>ham dehqonlar o‘z xo‘jaliklarini davom ettirishga harakat qilganlar. Buxoro </a:t>
            </a:r>
            <a:endParaRPr lang="uz-UZ-#Latn"/>
          </a:p>
          <a:p>
            <a:pPr>
              <a:lnSpc>
                <a:spcPct val="100000"/>
              </a:lnSpc>
            </a:pPr>
            <a:r>
              <a:rPr altLang="uz" lang="en-US"/>
              <a:t>xonligining asosiy dehqonchilik hududi Zarafshon vohasi edi. So‘nggi o‘rta asrlar </a:t>
            </a:r>
            <a:endParaRPr lang="uz-UZ-#Latn"/>
          </a:p>
          <a:p>
            <a:pPr>
              <a:lnSpc>
                <a:spcPct val="100000"/>
              </a:lnSpc>
            </a:pPr>
            <a:r>
              <a:rPr altLang="uz" lang="en-US"/>
              <a:t>mualliflari boshqa viloyatlarda ham ekinlar va bog‘-rog‘lar mavjudligi haqida </a:t>
            </a:r>
            <a:endParaRPr lang="uz-UZ-#Latn"/>
          </a:p>
          <a:p>
            <a:pPr>
              <a:lnSpc>
                <a:spcPct val="100000"/>
              </a:lnSpc>
            </a:pPr>
            <a:r>
              <a:rPr altLang="uz" lang="en-US"/>
              <a:t>ma’lumotlar beradilar. Misol uchun, Farg‘onaning “ajoyib bog‘lari va dalalari”, </a:t>
            </a:r>
            <a:endParaRPr lang="uz-UZ-#Latn"/>
          </a:p>
          <a:p>
            <a:pPr>
              <a:lnSpc>
                <a:spcPct val="100000"/>
              </a:lnSpc>
            </a:pPr>
            <a:r>
              <a:rPr altLang="uz" lang="en-US"/>
              <a:t>Qarshining sug‘oriladigan yerlari”, Toshkent vohasining “tog‘li g‘allakor </a:t>
            </a:r>
            <a:endParaRPr lang="uz-UZ-#Latn"/>
          </a:p>
          <a:p>
            <a:pPr>
              <a:lnSpc>
                <a:spcPct val="100000"/>
              </a:lnSpc>
            </a:pPr>
            <a:r>
              <a:rPr altLang="uz" lang="en-US"/>
              <a:t>tumanlari”, Termizning “yaxshi qovunlari va g‘allasi”, Shahrisabzning “hosil </a:t>
            </a:r>
            <a:endParaRPr lang="uz-UZ-#Latn"/>
          </a:p>
          <a:p>
            <a:pPr>
              <a:lnSpc>
                <a:spcPct val="100000"/>
              </a:lnSpc>
            </a:pPr>
            <a:r>
              <a:rPr altLang="uz" lang="en-US"/>
              <a:t>beruvchi yerlari” haqida ma’lumotlar bor.</a:t>
            </a:r>
            <a:endParaRPr lang="uz-UZ-#Latn"/>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37" name=""/>
        <p:cNvGrpSpPr/>
        <p:nvPr/>
      </p:nvGrpSpPr>
      <p:grpSpPr>
        <a:xfrm>
          <a:off x="0" y="0"/>
          <a:ext cx="0" cy="0"/>
          <a:chOff x="0" y="0"/>
          <a:chExt cx="0" cy="0"/>
        </a:xfrm>
      </p:grpSpPr>
      <p:sp>
        <p:nvSpPr>
          <p:cNvPr id="1048589" name=""/>
          <p:cNvSpPr>
            <a:spLocks noGrp="1"/>
          </p:cNvSpPr>
          <p:nvPr>
            <p:ph idx="1"/>
          </p:nvPr>
        </p:nvSpPr>
        <p:spPr>
          <a:xfrm>
            <a:off x="628650" y="296340"/>
            <a:ext cx="7886700" cy="6231345"/>
          </a:xfrm>
          <a:solidFill>
            <a:srgbClr val="FFE100"/>
          </a:solidFill>
        </p:spPr>
        <p:txBody>
          <a:bodyPr>
            <a:normAutofit/>
          </a:bodyPr>
          <a:p>
            <a:pPr>
              <a:lnSpc>
                <a:spcPct val="120000"/>
              </a:lnSpc>
            </a:pPr>
            <a:r>
              <a:rPr altLang="uz" lang="en-US"/>
              <a:t>Ashtarxoniylar davrida sug‘oriladigan yerlarga O‘rta Osiyo mintaqasi uchun </a:t>
            </a:r>
            <a:endParaRPr lang="uz-UZ-#Latn"/>
          </a:p>
          <a:p>
            <a:pPr>
              <a:lnSpc>
                <a:spcPct val="120000"/>
              </a:lnSpc>
            </a:pPr>
            <a:r>
              <a:rPr altLang="uz" lang="en-US"/>
              <a:t>an’anaviy bo‘lgan bug‘doy, arpa, jo‘xori, loviya, mosh, sholi, paxta, sabzavot va </a:t>
            </a:r>
            <a:endParaRPr lang="uz-UZ-#Latn"/>
          </a:p>
          <a:p>
            <a:pPr>
              <a:lnSpc>
                <a:spcPct val="120000"/>
              </a:lnSpc>
            </a:pPr>
            <a:r>
              <a:rPr altLang="uz" lang="en-US"/>
              <a:t>poliz ekinlari, dasht va tog‘oldilaridagi adirlardagi lalmi yerlarda bug‘doy arpa, </a:t>
            </a:r>
            <a:endParaRPr lang="uz-UZ-#Latn"/>
          </a:p>
          <a:p>
            <a:pPr>
              <a:lnSpc>
                <a:spcPct val="120000"/>
              </a:lnSpc>
            </a:pPr>
            <a:r>
              <a:rPr altLang="uz" lang="en-US"/>
              <a:t>qovun, tarvuz va boshqalar ekilib dehqonchilik qilingan. O‘zaro urushlar </a:t>
            </a:r>
            <a:endParaRPr lang="uz-UZ-#Latn"/>
          </a:p>
          <a:p>
            <a:pPr>
              <a:lnSpc>
                <a:spcPct val="120000"/>
              </a:lnSpc>
            </a:pPr>
            <a:r>
              <a:rPr altLang="uz" lang="en-US"/>
              <a:t>dehqonchilik taraqqiyotini birmuncha orqaga surib turgan bo‘lishiga qaramasdan, </a:t>
            </a:r>
            <a:endParaRPr lang="uz-UZ-#Latn"/>
          </a:p>
          <a:p>
            <a:pPr>
              <a:lnSpc>
                <a:spcPct val="120000"/>
              </a:lnSpc>
            </a:pPr>
            <a:r>
              <a:rPr altLang="uz" lang="en-US"/>
              <a:t>tinchlik davrlarida yerlardan ancha yuqori hosil olingan</a:t>
            </a:r>
            <a:endParaRPr lang="uz-UZ-#Latn"/>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36" name=""/>
        <p:cNvGrpSpPr/>
        <p:nvPr/>
      </p:nvGrpSpPr>
      <p:grpSpPr>
        <a:xfrm>
          <a:off x="0" y="0"/>
          <a:ext cx="0" cy="0"/>
          <a:chOff x="0" y="0"/>
          <a:chExt cx="0" cy="0"/>
        </a:xfrm>
      </p:grpSpPr>
      <p:sp>
        <p:nvSpPr>
          <p:cNvPr id="1048588" name=""/>
          <p:cNvSpPr>
            <a:spLocks noGrp="1"/>
          </p:cNvSpPr>
          <p:nvPr>
            <p:ph idx="1"/>
          </p:nvPr>
        </p:nvSpPr>
        <p:spPr>
          <a:xfrm>
            <a:off x="628650" y="363069"/>
            <a:ext cx="7886700" cy="6131860"/>
          </a:xfrm>
          <a:solidFill>
            <a:srgbClr val="92D04F"/>
          </a:solidFill>
        </p:spPr>
        <p:txBody>
          <a:bodyPr>
            <a:normAutofit/>
          </a:bodyPr>
          <a:p>
            <a:r>
              <a:rPr altLang="uz" lang="en-US"/>
              <a:t>Sug‘oriladigan yerlarning ko‘pchilik qismini bog‘lar va uzumzorlar tashkil </a:t>
            </a:r>
            <a:endParaRPr lang="uz-UZ-#Latn"/>
          </a:p>
          <a:p>
            <a:r>
              <a:rPr altLang="uz" lang="en-US"/>
              <a:t>qilgan. Samarqand , Buxoro, Toshkent kabi shaharlar atrofida bog‘lar, chorbog‘lar </a:t>
            </a:r>
            <a:endParaRPr lang="uz-UZ-#Latn"/>
          </a:p>
          <a:p>
            <a:r>
              <a:rPr altLang="uz" lang="en-US"/>
              <a:t>mavjud bo‘lgan. Bu davrda chorvachilik ham qishloq xo‘jaligining yetakchi </a:t>
            </a:r>
            <a:endParaRPr lang="uz-UZ-#Latn"/>
          </a:p>
          <a:p>
            <a:r>
              <a:rPr altLang="uz" lang="en-US"/>
              <a:t>tarmog‘i sifatida katta ahamiyatga ega edi. Xon va yirik saroy amaldorlari, din </a:t>
            </a:r>
            <a:endParaRPr lang="uz-UZ-#Latn"/>
          </a:p>
          <a:p>
            <a:r>
              <a:rPr altLang="uz" lang="en-US"/>
              <a:t>peshvolari, qabila boshliqlari, yirik chorvador boylarga tegishli katta-katta </a:t>
            </a:r>
            <a:endParaRPr lang="uz-UZ-#Latn"/>
          </a:p>
          <a:p>
            <a:r>
              <a:rPr altLang="uz" lang="en-US"/>
              <a:t>yaylovlarda, dasht hududlarda ming-minglab qo‘ylar, podalar, yilqilar, tuyalar </a:t>
            </a:r>
            <a:endParaRPr lang="uz-UZ-#Latn"/>
          </a:p>
          <a:p>
            <a:r>
              <a:rPr altLang="uz" lang="en-US"/>
              <a:t>boqilgan. </a:t>
            </a:r>
            <a:endParaRPr lang="uz-UZ-#Latn"/>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92D04F"/>
        </a:solidFill>
      </p:bgPr>
    </p:bg>
    <p:spTree>
      <p:nvGrpSpPr>
        <p:cNvPr id="41" name=""/>
        <p:cNvGrpSpPr/>
        <p:nvPr/>
      </p:nvGrpSpPr>
      <p:grpSpPr>
        <a:xfrm>
          <a:off x="0" y="0"/>
          <a:ext cx="0" cy="0"/>
          <a:chOff x="0" y="0"/>
          <a:chExt cx="0" cy="0"/>
        </a:xfrm>
      </p:grpSpPr>
      <p:sp>
        <p:nvSpPr>
          <p:cNvPr id="1048598" name=""/>
          <p:cNvSpPr>
            <a:spLocks noGrp="1"/>
          </p:cNvSpPr>
          <p:nvPr>
            <p:ph type="ctrTitle"/>
          </p:nvPr>
        </p:nvSpPr>
        <p:spPr>
          <a:xfrm>
            <a:off x="252024" y="1217929"/>
            <a:ext cx="8206176" cy="2292033"/>
          </a:xfrm>
        </p:spPr>
        <p:txBody>
          <a:bodyPr>
            <a:normAutofit/>
          </a:bodyPr>
          <a:p>
            <a:r>
              <a:rPr altLang="uz" sz="2800" lang="en-US"/>
              <a:t>MM1-T25-GURUH</a:t>
            </a:r>
            <a:r>
              <a:rPr altLang="uz" sz="2800" lang="en-US"/>
              <a:t> </a:t>
            </a:r>
            <a:r>
              <a:rPr altLang="uz" sz="2800" lang="en-US"/>
              <a:t>magistranti</a:t>
            </a:r>
            <a:r>
              <a:rPr altLang="uz" sz="2800" lang="en-US"/>
              <a:t> </a:t>
            </a:r>
            <a:r>
              <a:rPr altLang="uz" sz="2800" lang="en-US"/>
              <a:t>Turdiyev</a:t>
            </a:r>
            <a:r>
              <a:rPr altLang="uz" sz="2800" lang="en-US"/>
              <a:t> </a:t>
            </a:r>
            <a:r>
              <a:rPr altLang="uz" sz="2800" lang="en-US"/>
              <a:t>A</a:t>
            </a:r>
            <a:r>
              <a:rPr altLang="uz" sz="2800" lang="en-US"/>
              <a:t>b</a:t>
            </a:r>
            <a:r>
              <a:rPr altLang="uz" sz="2800" lang="en-US"/>
              <a:t>r</a:t>
            </a:r>
            <a:r>
              <a:rPr altLang="uz" sz="2800" lang="en-US"/>
              <a:t>o</a:t>
            </a:r>
            <a:r>
              <a:rPr altLang="uz" sz="2800" lang="en-US"/>
              <a:t>r</a:t>
            </a:r>
            <a:r>
              <a:rPr altLang="uz" sz="2800" lang="en-US"/>
              <a:t>n</a:t>
            </a:r>
            <a:r>
              <a:rPr altLang="uz" sz="2800" lang="en-US"/>
              <a:t>i</a:t>
            </a:r>
            <a:r>
              <a:rPr altLang="uz" sz="2800" lang="en-US"/>
              <a:t>n</a:t>
            </a:r>
            <a:r>
              <a:rPr altLang="uz" sz="2800" lang="en-US"/>
              <a:t>g</a:t>
            </a:r>
            <a:endParaRPr lang="uz-UZ-#Latn"/>
          </a:p>
        </p:txBody>
      </p:sp>
      <p:sp>
        <p:nvSpPr>
          <p:cNvPr id="1048599" name=""/>
          <p:cNvSpPr>
            <a:spLocks noGrp="1"/>
          </p:cNvSpPr>
          <p:nvPr>
            <p:ph type="subTitle" idx="1"/>
          </p:nvPr>
        </p:nvSpPr>
        <p:spPr/>
        <p:txBody>
          <a:bodyPr>
            <a:normAutofit fontScale="33333" lnSpcReduction="20000"/>
          </a:bodyPr>
          <a:p>
            <a:r>
              <a:rPr altLang="uz" sz="11500" lang="en-US">
                <a:solidFill>
                  <a:srgbClr val="BF0000"/>
                </a:solidFill>
              </a:rPr>
              <a:t>"</a:t>
            </a:r>
            <a:r>
              <a:rPr altLang="uz" sz="11500" lang="en-US">
                <a:solidFill>
                  <a:srgbClr val="BF0000"/>
                </a:solidFill>
              </a:rPr>
              <a:t>Buxoro</a:t>
            </a:r>
            <a:r>
              <a:rPr altLang="uz" sz="11500" lang="en-US">
                <a:solidFill>
                  <a:srgbClr val="BF0000"/>
                </a:solidFill>
              </a:rPr>
              <a:t> </a:t>
            </a:r>
            <a:r>
              <a:rPr altLang="uz" sz="11500" lang="en-US">
                <a:solidFill>
                  <a:srgbClr val="BF0000"/>
                </a:solidFill>
              </a:rPr>
              <a:t>xonligida</a:t>
            </a:r>
            <a:r>
              <a:rPr altLang="uz" sz="11500" lang="en-US">
                <a:solidFill>
                  <a:srgbClr val="BF0000"/>
                </a:solidFill>
              </a:rPr>
              <a:t> </a:t>
            </a:r>
            <a:r>
              <a:rPr altLang="uz" sz="11500" lang="en-US">
                <a:solidFill>
                  <a:srgbClr val="BF0000"/>
                </a:solidFill>
              </a:rPr>
              <a:t>yer-suv</a:t>
            </a:r>
            <a:r>
              <a:rPr altLang="uz" sz="11500" lang="en-US">
                <a:solidFill>
                  <a:srgbClr val="BF0000"/>
                </a:solidFill>
              </a:rPr>
              <a:t> </a:t>
            </a:r>
            <a:r>
              <a:rPr altLang="uz" sz="11500" lang="en-US">
                <a:solidFill>
                  <a:srgbClr val="BF0000"/>
                </a:solidFill>
              </a:rPr>
              <a:t>munosabatlari</a:t>
            </a:r>
            <a:r>
              <a:rPr altLang="uz" sz="11500" lang="en-US">
                <a:solidFill>
                  <a:srgbClr val="BF0000"/>
                </a:solidFill>
              </a:rPr>
              <a:t> </a:t>
            </a:r>
            <a:r>
              <a:rPr altLang="uz" sz="11500" lang="en-US">
                <a:solidFill>
                  <a:srgbClr val="BF0000"/>
                </a:solidFill>
              </a:rPr>
              <a:t>va</a:t>
            </a:r>
            <a:r>
              <a:rPr altLang="uz" sz="11500" lang="en-US">
                <a:solidFill>
                  <a:srgbClr val="BF0000"/>
                </a:solidFill>
              </a:rPr>
              <a:t> </a:t>
            </a:r>
            <a:r>
              <a:rPr altLang="uz" sz="11500" lang="en-US">
                <a:solidFill>
                  <a:srgbClr val="BF0000"/>
                </a:solidFill>
              </a:rPr>
              <a:t>dehqonchilik</a:t>
            </a:r>
            <a:r>
              <a:rPr altLang="uz" sz="11500" lang="en-US">
                <a:solidFill>
                  <a:srgbClr val="BF0000"/>
                </a:solidFill>
              </a:rPr>
              <a:t>"</a:t>
            </a:r>
            <a:r>
              <a:rPr altLang="uz" sz="11500" lang="en-US">
                <a:solidFill>
                  <a:srgbClr val="BF0000"/>
                </a:solidFill>
              </a:rPr>
              <a:t> </a:t>
            </a:r>
            <a:r>
              <a:rPr altLang="uz" sz="11500" lang="en-US">
                <a:solidFill>
                  <a:srgbClr val="BF0000"/>
                </a:solidFill>
              </a:rPr>
              <a:t>mavzusida</a:t>
            </a:r>
            <a:r>
              <a:rPr altLang="uz" sz="11500" lang="en-US">
                <a:solidFill>
                  <a:srgbClr val="BF0000"/>
                </a:solidFill>
              </a:rPr>
              <a:t> </a:t>
            </a:r>
            <a:r>
              <a:rPr altLang="uz" sz="11500" lang="en-US">
                <a:solidFill>
                  <a:srgbClr val="BF0000"/>
                </a:solidFill>
              </a:rPr>
              <a:t>taqdimoti</a:t>
            </a:r>
            <a:r>
              <a:rPr altLang="uz" lang="en-US">
                <a:solidFill>
                  <a:srgbClr val="BF0000"/>
                </a:solidFill>
              </a:rPr>
              <a:t>.</a:t>
            </a:r>
            <a:r>
              <a:rPr altLang="uz" lang="en-US">
                <a:solidFill>
                  <a:srgbClr val="BF0000"/>
                </a:solidFill>
              </a:rPr>
              <a:t> </a:t>
            </a:r>
            <a:endParaRPr lang="uz-UZ-#Latn">
              <a:solidFill>
                <a:srgbClr val="BF00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35" name=""/>
        <p:cNvGrpSpPr/>
        <p:nvPr/>
      </p:nvGrpSpPr>
      <p:grpSpPr>
        <a:xfrm>
          <a:off x="0" y="0"/>
          <a:ext cx="0" cy="0"/>
          <a:chOff x="0" y="0"/>
          <a:chExt cx="0" cy="0"/>
        </a:xfrm>
      </p:grpSpPr>
      <p:sp>
        <p:nvSpPr>
          <p:cNvPr id="1048586" name=""/>
          <p:cNvSpPr>
            <a:spLocks noGrp="1"/>
          </p:cNvSpPr>
          <p:nvPr>
            <p:ph type="title"/>
          </p:nvPr>
        </p:nvSpPr>
        <p:spPr/>
        <p:txBody>
          <a:bodyPr/>
          <a:p>
            <a:r>
              <a:rPr altLang="uz" lang="en-US"/>
              <a:t>X</a:t>
            </a:r>
            <a:r>
              <a:rPr altLang="uz" lang="en-US"/>
              <a:t>u</a:t>
            </a:r>
            <a:r>
              <a:rPr altLang="uz" lang="en-US"/>
              <a:t>l</a:t>
            </a:r>
            <a:r>
              <a:rPr altLang="uz" lang="en-US"/>
              <a:t>o</a:t>
            </a:r>
            <a:r>
              <a:rPr altLang="uz" lang="en-US"/>
              <a:t>s</a:t>
            </a:r>
            <a:r>
              <a:rPr altLang="uz" lang="en-US"/>
              <a:t>a</a:t>
            </a:r>
            <a:endParaRPr lang="uz-UZ-#Latn"/>
          </a:p>
        </p:txBody>
      </p:sp>
      <p:sp>
        <p:nvSpPr>
          <p:cNvPr id="1048587" name=""/>
          <p:cNvSpPr>
            <a:spLocks noGrp="1"/>
          </p:cNvSpPr>
          <p:nvPr>
            <p:ph idx="1"/>
          </p:nvPr>
        </p:nvSpPr>
        <p:spPr/>
        <p:txBody>
          <a:bodyPr>
            <a:normAutofit/>
          </a:bodyPr>
          <a:p>
            <a:pPr>
              <a:lnSpc>
                <a:spcPct val="100000"/>
              </a:lnSpc>
            </a:pPr>
            <a:r>
              <a:rPr sz="2000" lang="uz-UZ-#Latn"/>
              <a:t>Buxoro xonligi tarixida yer va suv munosabatlari davlat hayotining eng muhim asosini tashkil etgan. Yer davlat boyligi, suv esa dehqonchilikning hal qiluvchi omili bo‘lgan. Sug‘orish tizimi qat’iy nazorat ostida yuritilib, butun iqtisodiyot dehqonchilikka tayangan.</a:t>
            </a:r>
            <a:endParaRPr sz="2000" lang="uz-UZ-#Latn"/>
          </a:p>
          <a:p>
            <a:pPr>
              <a:lnSpc>
                <a:spcPct val="100000"/>
              </a:lnSpc>
            </a:pPr>
            <a:r>
              <a:rPr sz="2000" lang="uz-UZ-#Latn"/>
              <a:t>Shayboniylar davrida agrar tizim rivojlangan, Ashtarxoniylar davrida inqirozga uchragan, Mang‘itlar davrida esa qisman tiklangan. Dehqonlar jamiyatning asosiy ishlab chiqaruvchi kuchi bo‘lib, davlat daromadining katta qismi qishloq xo‘jaligidan kelgan.</a:t>
            </a:r>
            <a:endParaRPr sz="2000" lang="uz-UZ-#Latn"/>
          </a:p>
          <a:p>
            <a:pPr>
              <a:lnSpc>
                <a:spcPct val="100000"/>
              </a:lnSpc>
            </a:pPr>
            <a:r>
              <a:rPr sz="2000" lang="uz-UZ-#Latn"/>
              <a:t>Umuman, yer, suv va dehqonchilik Buxoro xonligi iqtisodiyoti va davlat barqarorligining poydevori bo‘lib xizmat qilgan.</a:t>
            </a:r>
            <a:endParaRPr sz="2000" lang="uz-UZ-#Latn"/>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5D87C2"/>
        </a:solidFill>
      </p:bgPr>
    </p:bg>
    <p:spTree>
      <p:nvGrpSpPr>
        <p:cNvPr id="42" name=""/>
        <p:cNvGrpSpPr/>
        <p:nvPr/>
      </p:nvGrpSpPr>
      <p:grpSpPr>
        <a:xfrm>
          <a:off x="0" y="0"/>
          <a:ext cx="0" cy="0"/>
          <a:chOff x="0" y="0"/>
          <a:chExt cx="0" cy="0"/>
        </a:xfrm>
      </p:grpSpPr>
      <p:sp>
        <p:nvSpPr>
          <p:cNvPr id="1048600" name=""/>
          <p:cNvSpPr>
            <a:spLocks noGrp="1"/>
          </p:cNvSpPr>
          <p:nvPr>
            <p:ph type="title"/>
          </p:nvPr>
        </p:nvSpPr>
        <p:spPr>
          <a:solidFill>
            <a:srgbClr val="92D04F"/>
          </a:solidFill>
        </p:spPr>
        <p:txBody>
          <a:bodyPr/>
          <a:p>
            <a:r>
              <a:rPr altLang="uz" lang="en-US"/>
              <a:t>Reja</a:t>
            </a:r>
            <a:r>
              <a:rPr altLang="uz" lang="en-US"/>
              <a:t>:</a:t>
            </a:r>
            <a:endParaRPr lang="uz-UZ-#Latn"/>
          </a:p>
        </p:txBody>
      </p:sp>
      <p:sp>
        <p:nvSpPr>
          <p:cNvPr id="1048601" name=""/>
          <p:cNvSpPr>
            <a:spLocks noGrp="1"/>
          </p:cNvSpPr>
          <p:nvPr>
            <p:ph idx="1"/>
          </p:nvPr>
        </p:nvSpPr>
        <p:spPr>
          <a:xfrm>
            <a:off x="-16637" y="1868641"/>
            <a:ext cx="9160637" cy="4206771"/>
          </a:xfrm>
          <a:solidFill>
            <a:srgbClr val="00B0F0"/>
          </a:solidFill>
          <a:ln>
            <a:solidFill>
              <a:srgbClr val="92D04F"/>
            </a:solidFill>
            <a:prstDash val="solid"/>
          </a:ln>
        </p:spPr>
        <p:txBody>
          <a:bodyPr vert="horz"/>
          <a:p>
            <a:pPr algn="ctr" indent="0" marL="0">
              <a:buNone/>
            </a:pPr>
            <a:r>
              <a:rPr altLang="uz" lang="en-US">
                <a:solidFill>
                  <a:srgbClr val="000000"/>
                </a:solidFill>
              </a:rPr>
              <a:t>1.Shayboniylar</a:t>
            </a:r>
            <a:r>
              <a:rPr altLang="uz" lang="en-US">
                <a:solidFill>
                  <a:srgbClr val="000000"/>
                </a:solidFill>
              </a:rPr>
              <a:t> </a:t>
            </a:r>
            <a:r>
              <a:rPr altLang="uz" lang="en-US">
                <a:solidFill>
                  <a:srgbClr val="000000"/>
                </a:solidFill>
              </a:rPr>
              <a:t>davrıda</a:t>
            </a:r>
            <a:r>
              <a:rPr altLang="uz" lang="en-US">
                <a:solidFill>
                  <a:srgbClr val="000000"/>
                </a:solidFill>
              </a:rPr>
              <a:t> </a:t>
            </a:r>
            <a:r>
              <a:rPr altLang="uz" lang="en-US">
                <a:solidFill>
                  <a:srgbClr val="000000"/>
                </a:solidFill>
              </a:rPr>
              <a:t>yer-suv</a:t>
            </a:r>
            <a:r>
              <a:rPr altLang="uz" lang="en-US">
                <a:solidFill>
                  <a:srgbClr val="000000"/>
                </a:solidFill>
              </a:rPr>
              <a:t> </a:t>
            </a:r>
            <a:r>
              <a:rPr altLang="uz" lang="en-US">
                <a:solidFill>
                  <a:srgbClr val="000000"/>
                </a:solidFill>
              </a:rPr>
              <a:t>m</a:t>
            </a:r>
            <a:r>
              <a:rPr altLang="uz" lang="en-US">
                <a:solidFill>
                  <a:srgbClr val="000000"/>
                </a:solidFill>
              </a:rPr>
              <a:t>u</a:t>
            </a:r>
            <a:r>
              <a:rPr altLang="uz" lang="en-US">
                <a:solidFill>
                  <a:srgbClr val="000000"/>
                </a:solidFill>
              </a:rPr>
              <a:t>n</a:t>
            </a:r>
            <a:r>
              <a:rPr altLang="uz" lang="en-US">
                <a:solidFill>
                  <a:srgbClr val="000000"/>
                </a:solidFill>
              </a:rPr>
              <a:t>o</a:t>
            </a:r>
            <a:r>
              <a:rPr altLang="uz" lang="en-US">
                <a:solidFill>
                  <a:srgbClr val="000000"/>
                </a:solidFill>
              </a:rPr>
              <a:t>s</a:t>
            </a:r>
            <a:r>
              <a:rPr altLang="uz" lang="en-US">
                <a:solidFill>
                  <a:srgbClr val="000000"/>
                </a:solidFill>
              </a:rPr>
              <a:t>a</a:t>
            </a:r>
            <a:r>
              <a:rPr altLang="uz" lang="en-US">
                <a:solidFill>
                  <a:srgbClr val="000000"/>
                </a:solidFill>
              </a:rPr>
              <a:t>b</a:t>
            </a:r>
            <a:r>
              <a:rPr altLang="uz" lang="en-US">
                <a:solidFill>
                  <a:srgbClr val="000000"/>
                </a:solidFill>
              </a:rPr>
              <a:t>a</a:t>
            </a:r>
            <a:r>
              <a:rPr altLang="uz" lang="en-US">
                <a:solidFill>
                  <a:srgbClr val="000000"/>
                </a:solidFill>
              </a:rPr>
              <a:t>t</a:t>
            </a:r>
            <a:r>
              <a:rPr altLang="uz" lang="en-US">
                <a:solidFill>
                  <a:srgbClr val="000000"/>
                </a:solidFill>
              </a:rPr>
              <a:t>l</a:t>
            </a:r>
            <a:r>
              <a:rPr altLang="uz" lang="en-US">
                <a:solidFill>
                  <a:srgbClr val="000000"/>
                </a:solidFill>
              </a:rPr>
              <a:t>a</a:t>
            </a:r>
            <a:r>
              <a:rPr altLang="uz" lang="en-US">
                <a:solidFill>
                  <a:srgbClr val="000000"/>
                </a:solidFill>
              </a:rPr>
              <a:t>r</a:t>
            </a:r>
            <a:r>
              <a:rPr altLang="uz" lang="en-US">
                <a:solidFill>
                  <a:srgbClr val="000000"/>
                </a:solidFill>
              </a:rPr>
              <a:t>i</a:t>
            </a:r>
            <a:endParaRPr lang="uz-UZ-#Latn">
              <a:solidFill>
                <a:srgbClr val="000000"/>
              </a:solidFill>
            </a:endParaRPr>
          </a:p>
          <a:p>
            <a:pPr algn="ctr" indent="0" marL="0">
              <a:buNone/>
            </a:pPr>
            <a:r>
              <a:rPr altLang="uz" lang="en-US">
                <a:solidFill>
                  <a:srgbClr val="000000"/>
                </a:solidFill>
              </a:rPr>
              <a:t>2.Ashtarxoniylar</a:t>
            </a:r>
            <a:r>
              <a:rPr altLang="uz" lang="en-US">
                <a:solidFill>
                  <a:srgbClr val="000000"/>
                </a:solidFill>
              </a:rPr>
              <a:t> </a:t>
            </a:r>
            <a:r>
              <a:rPr altLang="uz" lang="en-US">
                <a:solidFill>
                  <a:srgbClr val="000000"/>
                </a:solidFill>
              </a:rPr>
              <a:t>davrıda</a:t>
            </a:r>
            <a:r>
              <a:rPr altLang="uz" lang="en-US">
                <a:solidFill>
                  <a:srgbClr val="000000"/>
                </a:solidFill>
              </a:rPr>
              <a:t> </a:t>
            </a:r>
            <a:r>
              <a:rPr altLang="uz" lang="en-US">
                <a:solidFill>
                  <a:srgbClr val="000000"/>
                </a:solidFill>
              </a:rPr>
              <a:t>yer-suv</a:t>
            </a:r>
            <a:r>
              <a:rPr altLang="uz" lang="en-US">
                <a:solidFill>
                  <a:srgbClr val="000000"/>
                </a:solidFill>
              </a:rPr>
              <a:t> </a:t>
            </a:r>
            <a:r>
              <a:rPr altLang="uz" lang="en-US">
                <a:solidFill>
                  <a:srgbClr val="000000"/>
                </a:solidFill>
              </a:rPr>
              <a:t>m</a:t>
            </a:r>
            <a:r>
              <a:rPr altLang="uz" lang="en-US">
                <a:solidFill>
                  <a:srgbClr val="000000"/>
                </a:solidFill>
              </a:rPr>
              <a:t>u</a:t>
            </a:r>
            <a:r>
              <a:rPr altLang="uz" lang="en-US">
                <a:solidFill>
                  <a:srgbClr val="000000"/>
                </a:solidFill>
              </a:rPr>
              <a:t>n</a:t>
            </a:r>
            <a:r>
              <a:rPr altLang="uz" lang="en-US">
                <a:solidFill>
                  <a:srgbClr val="000000"/>
                </a:solidFill>
              </a:rPr>
              <a:t>o</a:t>
            </a:r>
            <a:r>
              <a:rPr altLang="uz" lang="en-US">
                <a:solidFill>
                  <a:srgbClr val="000000"/>
                </a:solidFill>
              </a:rPr>
              <a:t>s</a:t>
            </a:r>
            <a:r>
              <a:rPr altLang="uz" lang="en-US">
                <a:solidFill>
                  <a:srgbClr val="000000"/>
                </a:solidFill>
              </a:rPr>
              <a:t>a</a:t>
            </a:r>
            <a:r>
              <a:rPr altLang="uz" lang="en-US">
                <a:solidFill>
                  <a:srgbClr val="000000"/>
                </a:solidFill>
              </a:rPr>
              <a:t>b</a:t>
            </a:r>
            <a:r>
              <a:rPr altLang="uz" lang="en-US">
                <a:solidFill>
                  <a:srgbClr val="000000"/>
                </a:solidFill>
              </a:rPr>
              <a:t>a</a:t>
            </a:r>
            <a:r>
              <a:rPr altLang="uz" lang="en-US">
                <a:solidFill>
                  <a:srgbClr val="000000"/>
                </a:solidFill>
              </a:rPr>
              <a:t>t</a:t>
            </a:r>
            <a:r>
              <a:rPr altLang="uz" lang="en-US">
                <a:solidFill>
                  <a:srgbClr val="000000"/>
                </a:solidFill>
              </a:rPr>
              <a:t>l</a:t>
            </a:r>
            <a:r>
              <a:rPr altLang="uz" lang="en-US">
                <a:solidFill>
                  <a:srgbClr val="000000"/>
                </a:solidFill>
              </a:rPr>
              <a:t>a</a:t>
            </a:r>
            <a:r>
              <a:rPr altLang="uz" lang="en-US">
                <a:solidFill>
                  <a:srgbClr val="000000"/>
                </a:solidFill>
              </a:rPr>
              <a:t>r</a:t>
            </a:r>
            <a:r>
              <a:rPr altLang="uz" lang="en-US">
                <a:solidFill>
                  <a:srgbClr val="000000"/>
                </a:solidFill>
              </a:rPr>
              <a:t>i</a:t>
            </a:r>
            <a:endParaRPr lang="uz-UZ-#Latn">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43" name=""/>
        <p:cNvGrpSpPr/>
        <p:nvPr/>
      </p:nvGrpSpPr>
      <p:grpSpPr>
        <a:xfrm>
          <a:off x="0" y="0"/>
          <a:ext cx="0" cy="0"/>
          <a:chOff x="0" y="0"/>
          <a:chExt cx="0" cy="0"/>
        </a:xfrm>
      </p:grpSpPr>
      <p:sp>
        <p:nvSpPr>
          <p:cNvPr id="1048602" name=""/>
          <p:cNvSpPr>
            <a:spLocks noGrp="1"/>
          </p:cNvSpPr>
          <p:nvPr>
            <p:ph type="title"/>
          </p:nvPr>
        </p:nvSpPr>
        <p:spPr>
          <a:xfrm rot="10800000" flipV="1">
            <a:off x="628650" y="-25419"/>
            <a:ext cx="7886700" cy="1710171"/>
          </a:xfrm>
          <a:solidFill>
            <a:srgbClr val="FFE100"/>
          </a:solidFill>
        </p:spPr>
        <p:txBody>
          <a:bodyPr>
            <a:normAutofit/>
          </a:bodyPr>
          <a:p>
            <a:r>
              <a:rPr altLang="uz" lang="en-US"/>
              <a:t>K</a:t>
            </a:r>
            <a:r>
              <a:rPr altLang="uz" lang="en-US"/>
              <a:t>I</a:t>
            </a:r>
            <a:r>
              <a:rPr altLang="uz" lang="en-US"/>
              <a:t>R</a:t>
            </a:r>
            <a:r>
              <a:rPr altLang="uz" lang="en-US"/>
              <a:t>I</a:t>
            </a:r>
            <a:r>
              <a:rPr altLang="uz" lang="en-US"/>
              <a:t>S</a:t>
            </a:r>
            <a:r>
              <a:rPr altLang="uz" lang="en-US"/>
              <a:t>H</a:t>
            </a:r>
            <a:endParaRPr lang="uz-UZ-#Latn"/>
          </a:p>
        </p:txBody>
      </p:sp>
      <p:sp>
        <p:nvSpPr>
          <p:cNvPr id="1048603" name=""/>
          <p:cNvSpPr>
            <a:spLocks noGrp="1"/>
          </p:cNvSpPr>
          <p:nvPr>
            <p:ph idx="1"/>
          </p:nvPr>
        </p:nvSpPr>
        <p:spPr>
          <a:solidFill>
            <a:srgbClr val="92D04F"/>
          </a:solidFill>
        </p:spPr>
        <p:txBody>
          <a:bodyPr>
            <a:normAutofit fontScale="78571" lnSpcReduction="20000"/>
          </a:bodyPr>
          <a:p>
            <a:pPr>
              <a:lnSpc>
                <a:spcPct val="120000"/>
              </a:lnSpc>
            </a:pPr>
            <a:r>
              <a:rPr lang="uz-UZ-#Latn"/>
              <a:t>Markaziy Osiyo tarixida agrar tizim davlat barqarorligi va jamiyat taraqqiyotining asosiy omili bo‘lgan. Ayniqsa Buxoro xonligi davrida yer va suv masalasi iqtisodiy siyosatning markazida turdi. Chunki xonlik hududi asosan qurg‘oqchil iqlimga ega bo‘lib, dehqonchilik faqat sun’iy sug‘orish orqali mavjud bo‘lishi mumkin edi.</a:t>
            </a:r>
            <a:endParaRPr lang="uz-UZ-#Latn"/>
          </a:p>
          <a:p>
            <a:pPr>
              <a:lnSpc>
                <a:spcPct val="120000"/>
              </a:lnSpc>
            </a:pPr>
            <a:r>
              <a:rPr lang="uz-UZ-#Latn"/>
              <a:t>Buxoro iqtisodiyoti agrar-feodal tizimga asoslangan bo‘lib:</a:t>
            </a:r>
            <a:endParaRPr lang="uz-UZ-#Latn"/>
          </a:p>
          <a:p>
            <a:pPr>
              <a:lnSpc>
                <a:spcPct val="120000"/>
              </a:lnSpc>
            </a:pPr>
            <a:r>
              <a:rPr lang="uz-UZ-#Latn"/>
              <a:t>yer – asosiy boylik</a:t>
            </a:r>
            <a:endParaRPr lang="uz-UZ-#Latn"/>
          </a:p>
          <a:p>
            <a:pPr>
              <a:lnSpc>
                <a:spcPct val="120000"/>
              </a:lnSpc>
            </a:pPr>
            <a:r>
              <a:rPr lang="uz-UZ-#Latn"/>
              <a:t>suv – hayot manbai</a:t>
            </a:r>
            <a:endParaRPr lang="uz-UZ-#Latn"/>
          </a:p>
          <a:p>
            <a:pPr>
              <a:lnSpc>
                <a:spcPct val="120000"/>
              </a:lnSpc>
            </a:pPr>
            <a:r>
              <a:rPr lang="uz-UZ-#Latn"/>
              <a:t>dehqon – ishlab chiqaruvchi kuch sifatida </a:t>
            </a:r>
            <a:r>
              <a:rPr altLang="uz" lang="en-US"/>
              <a:t>qaraldi</a:t>
            </a:r>
            <a:r>
              <a:rPr altLang="uz" lang="en-US"/>
              <a:t>.</a:t>
            </a:r>
            <a:r>
              <a:rPr altLang="uz" lang="en-US"/>
              <a:t> </a:t>
            </a:r>
            <a:endParaRPr lang="uz-UZ-#Latn"/>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44" name=""/>
        <p:cNvGrpSpPr/>
        <p:nvPr/>
      </p:nvGrpSpPr>
      <p:grpSpPr>
        <a:xfrm>
          <a:off x="0" y="0"/>
          <a:ext cx="0" cy="0"/>
          <a:chOff x="0" y="0"/>
          <a:chExt cx="0" cy="0"/>
        </a:xfrm>
      </p:grpSpPr>
      <p:sp>
        <p:nvSpPr>
          <p:cNvPr id="1048604" name=""/>
          <p:cNvSpPr>
            <a:spLocks noGrp="1"/>
          </p:cNvSpPr>
          <p:nvPr>
            <p:ph idx="1"/>
          </p:nvPr>
        </p:nvSpPr>
        <p:spPr>
          <a:xfrm rot="21600000">
            <a:off x="399585" y="312928"/>
            <a:ext cx="8324579" cy="6232140"/>
          </a:xfrm>
          <a:solidFill>
            <a:srgbClr val="92D04F"/>
          </a:solidFill>
        </p:spPr>
        <p:txBody>
          <a:bodyPr/>
          <a:p>
            <a:pPr>
              <a:lnSpc>
                <a:spcPct val="100000"/>
              </a:lnSpc>
            </a:pPr>
            <a:r>
              <a:rPr altLang="uz" lang="en-US"/>
              <a:t>Bu  Buxoro xonligining </a:t>
            </a:r>
            <a:r>
              <a:rPr altLang="uz" lang="en-US"/>
              <a:t>quyidagi</a:t>
            </a:r>
            <a:r>
              <a:rPr altLang="uz" lang="en-US"/>
              <a:t> </a:t>
            </a:r>
            <a:r>
              <a:rPr altLang="uz" lang="en-US"/>
              <a:t>asosiy bosqichini qamrab oladi:</a:t>
            </a:r>
            <a:endParaRPr lang="uz-UZ-#Latn"/>
          </a:p>
          <a:p>
            <a:pPr>
              <a:lnSpc>
                <a:spcPct val="100000"/>
              </a:lnSpc>
            </a:pPr>
            <a:r>
              <a:rPr altLang="uz" lang="en-US"/>
              <a:t>Shayboniylar davri</a:t>
            </a:r>
            <a:endParaRPr lang="uz-UZ-#Latn"/>
          </a:p>
          <a:p>
            <a:pPr>
              <a:lnSpc>
                <a:spcPct val="100000"/>
              </a:lnSpc>
            </a:pPr>
            <a:r>
              <a:rPr altLang="uz" lang="en-US"/>
              <a:t>Ashtarxoniylar davri</a:t>
            </a:r>
            <a:endParaRPr lang="uz-UZ-#Latn"/>
          </a:p>
          <a:p>
            <a:pPr>
              <a:lnSpc>
                <a:spcPct val="100000"/>
              </a:lnSpc>
            </a:pPr>
            <a:endParaRPr lang="uz-UZ-#Latn"/>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45" name=""/>
        <p:cNvGrpSpPr/>
        <p:nvPr/>
      </p:nvGrpSpPr>
      <p:grpSpPr>
        <a:xfrm>
          <a:off x="0" y="0"/>
          <a:ext cx="0" cy="0"/>
          <a:chOff x="0" y="0"/>
          <a:chExt cx="0" cy="0"/>
        </a:xfrm>
      </p:grpSpPr>
      <p:sp>
        <p:nvSpPr>
          <p:cNvPr id="1048605" name=""/>
          <p:cNvSpPr>
            <a:spLocks noGrp="1"/>
          </p:cNvSpPr>
          <p:nvPr>
            <p:ph type="title"/>
          </p:nvPr>
        </p:nvSpPr>
        <p:spPr>
          <a:xfrm>
            <a:off x="628650" y="365126"/>
            <a:ext cx="7886700" cy="798054"/>
          </a:xfrm>
          <a:solidFill>
            <a:srgbClr val="02A5E3"/>
          </a:solidFill>
        </p:spPr>
        <p:txBody>
          <a:bodyPr>
            <a:noAutofit/>
          </a:bodyPr>
          <a:p>
            <a:r>
              <a:rPr altLang="uz" sz="2800" lang="en-US"/>
              <a:t> </a:t>
            </a:r>
            <a:r>
              <a:rPr altLang="uz" sz="2800" lang="en-US"/>
              <a:t>BUXORO XONLIGIDA YER MUNOSABATLARI TIZIMI</a:t>
            </a:r>
            <a:endParaRPr lang="uz-UZ-#Latn"/>
          </a:p>
        </p:txBody>
      </p:sp>
      <p:sp>
        <p:nvSpPr>
          <p:cNvPr id="1048606" name=""/>
          <p:cNvSpPr>
            <a:spLocks noGrp="1"/>
          </p:cNvSpPr>
          <p:nvPr>
            <p:ph idx="1"/>
          </p:nvPr>
        </p:nvSpPr>
        <p:spPr>
          <a:xfrm>
            <a:off x="361026" y="1540717"/>
            <a:ext cx="7886700" cy="4846431"/>
          </a:xfrm>
          <a:solidFill>
            <a:srgbClr val="C0C0C0"/>
          </a:solidFill>
        </p:spPr>
        <p:txBody>
          <a:bodyPr>
            <a:normAutofit fontScale="75000" lnSpcReduction="20000"/>
          </a:bodyPr>
          <a:p>
            <a:pPr algn="l" indent="0" marL="0">
              <a:lnSpc>
                <a:spcPct val="120000"/>
              </a:lnSpc>
              <a:buNone/>
            </a:pPr>
            <a:r>
              <a:rPr lang="uz-UZ-#Latn"/>
              <a:t>S</a:t>
            </a:r>
            <a:r>
              <a:rPr sz="2400" lang="uz-UZ-#Latn">
                <a:latin typeface="Noto Serif Yezidi"/>
                <a:ea typeface="Noto Sans CJK HK"/>
                <a:cs typeface="Noto Serif Yezidi"/>
              </a:rPr>
              <a:t>hayboniylar davrida sug‘orma dehqonchilik tizimiga alohida e’tibor</a:t>
            </a:r>
            <a:r>
              <a:rPr sz="2400" lang="uz-UZ-#Latn">
                <a:latin typeface="Noto Serif Yezidi"/>
                <a:ea typeface="Noto Sans CJK HK"/>
                <a:cs typeface="Noto Serif Yezidi"/>
              </a:rPr>
              <a:t>qaratilgan. O‘rta Osiyo sug‘orma dehqonchiligining muhim manbalari —</a:t>
            </a:r>
            <a:r>
              <a:rPr sz="2400" lang="uz-UZ-#Latn">
                <a:latin typeface="Noto Serif Yezidi"/>
                <a:ea typeface="Noto Sans CJK HK"/>
                <a:cs typeface="Noto Serif Yezidi"/>
              </a:rPr>
              <a:t>Amudaryo, Sirdaryo, Zarafshon, Murg‘ob daryolari va ularning </a:t>
            </a:r>
            <a:r>
              <a:rPr altLang="uz" sz="2400" lang="en-US">
                <a:latin typeface="Noto Serif Yezidi"/>
                <a:ea typeface="Noto Sans CJK HK"/>
                <a:cs typeface="Noto Serif Yezidi"/>
              </a:rPr>
              <a:t>irmoqlaridan</a:t>
            </a:r>
            <a:r>
              <a:rPr altLang="uz" sz="2400" lang="en-US">
                <a:latin typeface="Noto Serif Yezidi"/>
                <a:ea typeface="Noto Sans CJK HK"/>
                <a:cs typeface="Noto Serif Yezidi"/>
              </a:rPr>
              <a:t> </a:t>
            </a:r>
            <a:r>
              <a:rPr sz="2400" lang="uz-UZ-#Latn">
                <a:latin typeface="Noto Serif Yezidi"/>
                <a:ea typeface="Noto Sans CJK HK"/>
                <a:cs typeface="Noto Serif Yezidi"/>
              </a:rPr>
              <a:t>samarali foydalanishga harakat qilingan. «Mehmonnomai Buxoro» asarining</a:t>
            </a:r>
            <a:endParaRPr sz="2000" lang="uz-UZ-#Latn">
              <a:latin typeface="Noto Serif Yezidi"/>
              <a:ea typeface="Noto Sans CJK HK"/>
              <a:cs typeface="Noto Serif Yezidi"/>
            </a:endParaRPr>
          </a:p>
          <a:p>
            <a:pPr algn="l" indent="0" marL="0">
              <a:lnSpc>
                <a:spcPct val="120000"/>
              </a:lnSpc>
              <a:buNone/>
            </a:pPr>
            <a:r>
              <a:rPr sz="2400" lang="uz-UZ-#Latn">
                <a:latin typeface="Noto Serif Yezidi"/>
                <a:ea typeface="Noto Sans CJK HK"/>
                <a:cs typeface="Noto Serif Yezidi"/>
              </a:rPr>
              <a:t>muallifi Sirdaryo haqidagi ma’lumotida, bu daryoning kechuv joylaridan, </a:t>
            </a:r>
            <a:endParaRPr sz="2000" lang="uz-UZ-#Latn">
              <a:latin typeface="Noto Serif Yezidi"/>
              <a:ea typeface="Noto Sans CJK HK"/>
              <a:cs typeface="Noto Serif Yezidi"/>
            </a:endParaRPr>
          </a:p>
          <a:p>
            <a:pPr algn="l" indent="0" marL="0">
              <a:lnSpc>
                <a:spcPct val="120000"/>
              </a:lnSpc>
              <a:buNone/>
            </a:pPr>
            <a:r>
              <a:rPr sz="2400" lang="uz-UZ-#Latn">
                <a:latin typeface="Noto Serif Yezidi"/>
                <a:ea typeface="Noto Sans CJK HK"/>
                <a:cs typeface="Noto Serif Yezidi"/>
              </a:rPr>
              <a:t>irmoqlaridan ko‘plab anhorlar qazilgani va ularning </a:t>
            </a:r>
            <a:r>
              <a:rPr altLang="uz" sz="2400" lang="en-US">
                <a:latin typeface="Noto Serif Yezidi"/>
                <a:ea typeface="Noto Sans CJK HK"/>
                <a:cs typeface="Noto Serif Yezidi"/>
              </a:rPr>
              <a:t>s</a:t>
            </a:r>
            <a:r>
              <a:rPr altLang="uz" sz="2400" lang="en-US">
                <a:latin typeface="Noto Serif Yezidi"/>
                <a:ea typeface="Noto Sans CJK HK"/>
                <a:cs typeface="Noto Serif Yezidi"/>
              </a:rPr>
              <a:t>u</a:t>
            </a:r>
            <a:r>
              <a:rPr altLang="uz" sz="2400" lang="en-US">
                <a:latin typeface="Noto Serif Yezidi"/>
                <a:ea typeface="Noto Sans CJK HK"/>
                <a:cs typeface="Noto Serif Yezidi"/>
              </a:rPr>
              <a:t>v</a:t>
            </a:r>
            <a:r>
              <a:rPr sz="2400" lang="uz-UZ-#Latn">
                <a:latin typeface="Noto Serif Yezidi"/>
                <a:ea typeface="Noto Sans CJK HK"/>
                <a:cs typeface="Noto Serif Yezidi"/>
              </a:rPr>
              <a:t>dan </a:t>
            </a:r>
            <a:r>
              <a:rPr altLang="uz" sz="2400" lang="en-US">
                <a:latin typeface="Noto Serif Yezidi"/>
                <a:ea typeface="Noto Sans CJK HK"/>
                <a:cs typeface="Noto Serif Yezidi"/>
              </a:rPr>
              <a:t>Buxoro</a:t>
            </a:r>
            <a:r>
              <a:rPr altLang="uz" sz="2400" lang="en-US">
                <a:latin typeface="Noto Serif Yezidi"/>
                <a:ea typeface="Noto Sans CJK HK"/>
                <a:cs typeface="Noto Serif Yezidi"/>
              </a:rPr>
              <a:t> </a:t>
            </a:r>
            <a:r>
              <a:rPr sz="2400" lang="uz-UZ-#Latn">
                <a:latin typeface="Noto Serif Yezidi"/>
                <a:ea typeface="Noto Sans CJK HK"/>
                <a:cs typeface="Noto Serif Yezidi"/>
              </a:rPr>
              <a:t>atrofdagi </a:t>
            </a:r>
            <a:r>
              <a:rPr altLang="uz" sz="2400" lang="en-US">
                <a:latin typeface="Noto Serif Yezidi"/>
                <a:ea typeface="Noto Sans CJK HK"/>
                <a:cs typeface="Noto Serif Yezidi"/>
              </a:rPr>
              <a:t>ekinzorlar</a:t>
            </a:r>
            <a:r>
              <a:rPr altLang="uz" sz="2400" lang="en-US">
                <a:latin typeface="Noto Serif Yezidi"/>
                <a:ea typeface="Noto Sans CJK HK"/>
                <a:cs typeface="Noto Serif Yezidi"/>
              </a:rPr>
              <a:t> </a:t>
            </a:r>
            <a:r>
              <a:rPr sz="2400" lang="uz-UZ-#Latn">
                <a:latin typeface="Noto Serif Yezidi"/>
                <a:ea typeface="Noto Sans CJK HK"/>
                <a:cs typeface="Noto Serif Yezidi"/>
              </a:rPr>
              <a:t>sug‘orilganini ta’kidlab o‘tgan. Shuningdek, Shayboniyxon davrida Zarafshon</a:t>
            </a:r>
            <a:endParaRPr sz="2000" lang="uz-UZ-#Latn">
              <a:latin typeface="Noto Serif Yezidi"/>
              <a:ea typeface="Noto Sans CJK HK"/>
              <a:cs typeface="Noto Serif Yezidi"/>
            </a:endParaRPr>
          </a:p>
          <a:p>
            <a:pPr algn="l" indent="0" marL="0">
              <a:lnSpc>
                <a:spcPct val="120000"/>
              </a:lnSpc>
              <a:buNone/>
            </a:pPr>
            <a:r>
              <a:rPr sz="2400" lang="uz-UZ-#Latn">
                <a:latin typeface="Noto Serif Yezidi"/>
                <a:ea typeface="Noto Sans CJK HK"/>
                <a:cs typeface="Noto Serif Yezidi"/>
              </a:rPr>
              <a:t>daryosiga qurilgan (1502-yili) ko‘prik — suvayirg‘ich vodiy bo‘ylab </a:t>
            </a:r>
            <a:r>
              <a:rPr altLang="uz" sz="2400" lang="en-US">
                <a:latin typeface="Noto Serif Yezidi"/>
                <a:ea typeface="Noto Sans CJK HK"/>
                <a:cs typeface="Noto Serif Yezidi"/>
              </a:rPr>
              <a:t>suv</a:t>
            </a:r>
            <a:r>
              <a:rPr altLang="uz" sz="2400" lang="en-US">
                <a:latin typeface="Noto Serif Yezidi"/>
                <a:ea typeface="Noto Sans CJK HK"/>
                <a:cs typeface="Noto Serif Yezidi"/>
              </a:rPr>
              <a:t> </a:t>
            </a:r>
            <a:r>
              <a:rPr sz="2400" lang="uz-UZ-#Latn">
                <a:latin typeface="Noto Serif Yezidi"/>
                <a:ea typeface="Noto Sans CJK HK"/>
                <a:cs typeface="Noto Serif Yezidi"/>
              </a:rPr>
              <a:t>taqsimotini yaxshilashga xizmat qilgan</a:t>
            </a:r>
            <a:r>
              <a:rPr lang="uz-UZ-#Latn"/>
              <a:t>.</a:t>
            </a:r>
            <a:endParaRPr sz="2000" lang="uz-UZ-#Latn">
              <a:latin typeface="Noto Serif Yezidi"/>
              <a:ea typeface="Noto Sans CJK HK"/>
              <a:cs typeface="Noto Serif Yezid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46" name=""/>
        <p:cNvGrpSpPr/>
        <p:nvPr/>
      </p:nvGrpSpPr>
      <p:grpSpPr>
        <a:xfrm>
          <a:off x="0" y="0"/>
          <a:ext cx="0" cy="0"/>
          <a:chOff x="0" y="0"/>
          <a:chExt cx="0" cy="0"/>
        </a:xfrm>
      </p:grpSpPr>
      <p:sp>
        <p:nvSpPr>
          <p:cNvPr id="1048607" name=""/>
          <p:cNvSpPr>
            <a:spLocks noGrp="1"/>
          </p:cNvSpPr>
          <p:nvPr>
            <p:ph idx="1"/>
          </p:nvPr>
        </p:nvSpPr>
        <p:spPr>
          <a:xfrm rot="12703">
            <a:off x="624980" y="199709"/>
            <a:ext cx="7886700" cy="6337346"/>
          </a:xfrm>
          <a:solidFill>
            <a:srgbClr val="FFC000"/>
          </a:solidFill>
          <a:ln>
            <a:solidFill>
              <a:srgbClr val="92D04F"/>
            </a:solidFill>
            <a:prstDash val="solid"/>
          </a:ln>
        </p:spPr>
        <p:txBody>
          <a:bodyPr anchor="t">
            <a:normAutofit fontScale="64286" lnSpcReduction="20000"/>
          </a:bodyPr>
          <a:p>
            <a:pPr>
              <a:lnSpc>
                <a:spcPct val="170000"/>
              </a:lnSpc>
            </a:pPr>
            <a:r>
              <a:rPr lang="uz-UZ-#Latn"/>
              <a:t>XVI asrning 80-yillarida Abdullaxon II ning farmoni bilan Nurota </a:t>
            </a:r>
            <a:r>
              <a:rPr altLang="uz" lang="en-US"/>
              <a:t>tumani</a:t>
            </a:r>
            <a:r>
              <a:rPr altLang="uz" lang="en-US"/>
              <a:t> </a:t>
            </a:r>
            <a:r>
              <a:rPr lang="uz-UZ-#Latn"/>
              <a:t>markazidan 65 km sharqda, eski Oqchob qishlog‘i yaqinidagi Beklarsoy </a:t>
            </a:r>
            <a:r>
              <a:rPr altLang="uz" lang="en-US"/>
              <a:t>darasida</a:t>
            </a:r>
            <a:r>
              <a:rPr altLang="uz" lang="en-US"/>
              <a:t> </a:t>
            </a:r>
            <a:r>
              <a:rPr lang="uz-UZ-#Latn"/>
              <a:t>bunyod etilgan to‘g‘on («Abdullaxon bandi») o‘z davrining </a:t>
            </a:r>
            <a:r>
              <a:rPr altLang="uz" lang="en-US"/>
              <a:t>murakkabroq</a:t>
            </a:r>
            <a:r>
              <a:rPr altLang="uz" lang="en-US"/>
              <a:t> </a:t>
            </a:r>
            <a:r>
              <a:rPr lang="uz-UZ-#Latn"/>
              <a:t>muhandislik inshooti bo‘lib, u suv to‘planishi va sarfini tartibga solib turgan. </a:t>
            </a:r>
            <a:endParaRPr lang="uz-UZ-#Latn"/>
          </a:p>
          <a:p>
            <a:pPr>
              <a:lnSpc>
                <a:spcPct val="170000"/>
              </a:lnSpc>
            </a:pPr>
            <a:r>
              <a:rPr lang="uz-UZ-#Latn"/>
              <a:t>To‘g‘on slanets toshlardan qurilgan bo‘lib, ular suvga chidamli maxsus </a:t>
            </a:r>
            <a:r>
              <a:rPr altLang="uz" lang="en-US"/>
              <a:t>ganch</a:t>
            </a:r>
            <a:r>
              <a:rPr altLang="uz" lang="en-US"/>
              <a:t> </a:t>
            </a:r>
            <a:r>
              <a:rPr lang="uz-UZ-#Latn"/>
              <a:t>qorishmasi —qir bilan biriktirilgan. To‘g‘onning uzunligi asosida 73 m, </a:t>
            </a:r>
            <a:r>
              <a:rPr altLang="uz" lang="en-US"/>
              <a:t>yuqorisida</a:t>
            </a:r>
            <a:r>
              <a:rPr altLang="uz" lang="en-US"/>
              <a:t> </a:t>
            </a:r>
            <a:r>
              <a:rPr lang="uz-UZ-#Latn"/>
              <a:t>85 m, balandligi 14,5 m bo‘lgan. Bunda suv bosimi hamda uning </a:t>
            </a:r>
            <a:r>
              <a:rPr altLang="uz" lang="en-US"/>
              <a:t>ag‘daruvchi</a:t>
            </a:r>
            <a:r>
              <a:rPr altLang="uz" lang="en-US"/>
              <a:t> </a:t>
            </a:r>
            <a:r>
              <a:rPr lang="uz-UZ-#Latn"/>
              <a:t>kuchi hisobga olingan holda to‘g‘on asosining qalinligi 15,3 m, ustki qismi 4,5 </a:t>
            </a:r>
            <a:r>
              <a:rPr altLang="uz" lang="en-US"/>
              <a:t>m</a:t>
            </a:r>
            <a:r>
              <a:rPr altLang="uz" lang="en-US"/>
              <a:t> </a:t>
            </a:r>
            <a:r>
              <a:rPr lang="uz-UZ-#Latn"/>
              <a:t>qilinib, zinapoya shaklida qurilgan. Suv omborining uzunligi 1,5 km, eni 75—125 </a:t>
            </a:r>
            <a:r>
              <a:rPr lang="uz-UZ-#Latn"/>
              <a:t>m. Abdullaxon bandida taxminan 1,2 mln. kubometr suv to‘nlangan. Suv </a:t>
            </a:r>
            <a:r>
              <a:rPr altLang="uz" lang="en-US"/>
              <a:t>ombori</a:t>
            </a:r>
            <a:r>
              <a:rPr altLang="uz" lang="en-US"/>
              <a:t> </a:t>
            </a:r>
            <a:r>
              <a:rPr lang="uz-UZ-#Latn"/>
              <a:t>quyida joylashgan Jilon, Tamg‘ali, Kamar, Oqchob, Ravot, Soykechar </a:t>
            </a:r>
            <a:r>
              <a:rPr altLang="uz" lang="en-US"/>
              <a:t>va</a:t>
            </a:r>
            <a:r>
              <a:rPr altLang="uz" lang="en-US"/>
              <a:t> </a:t>
            </a:r>
            <a:r>
              <a:rPr lang="uz-UZ-#Latn"/>
              <a:t>O‘rganjiy qishloqlari aholisiga tegishli qariyb 1,2 ming ga yerlar sug‘orilgan.</a:t>
            </a:r>
            <a:endParaRPr lang="uz-UZ-#Latn"/>
          </a:p>
          <a:p>
            <a:pPr>
              <a:lnSpc>
                <a:spcPct val="170000"/>
              </a:lnSpc>
            </a:pPr>
            <a:endParaRPr lang="uz-UZ-#Latn"/>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47" name=""/>
        <p:cNvGrpSpPr/>
        <p:nvPr/>
      </p:nvGrpSpPr>
      <p:grpSpPr>
        <a:xfrm>
          <a:off x="0" y="0"/>
          <a:ext cx="0" cy="0"/>
          <a:chOff x="0" y="0"/>
          <a:chExt cx="0" cy="0"/>
        </a:xfrm>
      </p:grpSpPr>
      <p:sp>
        <p:nvSpPr>
          <p:cNvPr id="1048608" name=""/>
          <p:cNvSpPr>
            <a:spLocks noGrp="1"/>
          </p:cNvSpPr>
          <p:nvPr>
            <p:ph idx="1"/>
          </p:nvPr>
        </p:nvSpPr>
        <p:spPr>
          <a:xfrm rot="21595900">
            <a:off x="357828" y="133502"/>
            <a:ext cx="7886700" cy="6028815"/>
          </a:xfrm>
          <a:solidFill>
            <a:srgbClr val="FFFF00"/>
          </a:solidFill>
        </p:spPr>
        <p:txBody>
          <a:bodyPr>
            <a:normAutofit fontScale="67857" lnSpcReduction="20000"/>
          </a:bodyPr>
          <a:p>
            <a:pPr>
              <a:lnSpc>
                <a:spcPct val="150000"/>
              </a:lnSpc>
            </a:pPr>
            <a:r>
              <a:rPr altLang="uz" lang="en-US"/>
              <a:t>XVI asrning II yarmida, asosan Abdullaxon II hukmronligi davrida, </a:t>
            </a:r>
            <a:endParaRPr lang="uz-UZ-#Latn"/>
          </a:p>
          <a:p>
            <a:pPr>
              <a:lnSpc>
                <a:spcPct val="150000"/>
              </a:lnSpc>
            </a:pPr>
            <a:r>
              <a:rPr altLang="uz" lang="en-US"/>
              <a:t>Zarafshon daryosiga qurilgan Puli Karmana, Puli Mehtar, Puli Jondor va </a:t>
            </a:r>
            <a:r>
              <a:rPr altLang="uz" lang="en-US"/>
              <a:t>boshqa</a:t>
            </a:r>
            <a:r>
              <a:rPr altLang="uz" lang="en-US"/>
              <a:t> </a:t>
            </a:r>
            <a:r>
              <a:rPr altLang="uz" lang="en-US"/>
              <a:t>sug‘orish inshootlari, Zarafshon daryosidan Jizzax vohasiga tomon </a:t>
            </a:r>
            <a:r>
              <a:rPr altLang="uz" lang="en-US"/>
              <a:t>qazilgan</a:t>
            </a:r>
            <a:r>
              <a:rPr altLang="uz" lang="en-US"/>
              <a:t> </a:t>
            </a:r>
            <a:r>
              <a:rPr altLang="uz" lang="en-US"/>
              <a:t>Tuyatortar kanali, Murg‘ob vohasidagi Hovuzxon suv ombori, </a:t>
            </a:r>
            <a:r>
              <a:rPr altLang="uz" lang="en-US"/>
              <a:t>Murg‘ob</a:t>
            </a:r>
            <a:r>
              <a:rPr altLang="uz" lang="en-US"/>
              <a:t> </a:t>
            </a:r>
            <a:r>
              <a:rPr altLang="uz" lang="en-US"/>
              <a:t>daryosidan Marv atroflariga suv chiqarish maksadida tortilgan kanallar sug‘orish</a:t>
            </a:r>
            <a:endParaRPr lang="uz-UZ-#Latn"/>
          </a:p>
          <a:p>
            <a:pPr>
              <a:lnSpc>
                <a:spcPct val="150000"/>
              </a:lnSpc>
            </a:pPr>
            <a:r>
              <a:rPr altLang="uz" lang="en-US"/>
              <a:t>tizimi va daryolar suvlari taksimotini yaxshilashda </a:t>
            </a:r>
            <a:r>
              <a:rPr altLang="uz" lang="en-US"/>
              <a:t>katta</a:t>
            </a:r>
            <a:r>
              <a:rPr altLang="uz" lang="en-US"/>
              <a:t> </a:t>
            </a:r>
            <a:r>
              <a:rPr altLang="uz" lang="en-US"/>
              <a:t>ahamiyatga ega bo‘lgan. </a:t>
            </a:r>
            <a:endParaRPr lang="uz-UZ-#Latn"/>
          </a:p>
          <a:p>
            <a:pPr>
              <a:lnSpc>
                <a:spcPct val="150000"/>
              </a:lnSpc>
            </a:pPr>
            <a:r>
              <a:rPr altLang="uz" lang="en-US"/>
              <a:t>Bu davrda Jo‘ybor shayxlariga tegishli yerlarni kengaytirish va bu yerlardan</a:t>
            </a:r>
            <a:endParaRPr lang="uz-UZ-#Latn"/>
          </a:p>
          <a:p>
            <a:pPr>
              <a:lnSpc>
                <a:spcPct val="150000"/>
              </a:lnSpc>
            </a:pPr>
            <a:r>
              <a:rPr altLang="uz" lang="en-US"/>
              <a:t>olinadigan daromadlarni oshirish maqsadida Vaxsh daryosidan bir necha yil</a:t>
            </a:r>
            <a:endParaRPr lang="uz-UZ-#Latn"/>
          </a:p>
          <a:p>
            <a:pPr>
              <a:lnSpc>
                <a:spcPct val="150000"/>
              </a:lnSpc>
            </a:pPr>
            <a:r>
              <a:rPr altLang="uz" lang="en-US"/>
              <a:t>davomida kanallar chiqaril</a:t>
            </a:r>
            <a:r>
              <a:rPr altLang="uz" lang="en-US"/>
              <a:t>chi</a:t>
            </a:r>
            <a:r>
              <a:rPr altLang="uz" lang="en-US"/>
              <a:t>.</a:t>
            </a:r>
            <a:r>
              <a:rPr altLang="uz" lang="en-US"/>
              <a:t> </a:t>
            </a:r>
            <a:endParaRPr lang="uz-UZ-#Latn"/>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48" name=""/>
        <p:cNvGrpSpPr/>
        <p:nvPr/>
      </p:nvGrpSpPr>
      <p:grpSpPr>
        <a:xfrm>
          <a:off x="0" y="0"/>
          <a:ext cx="0" cy="0"/>
          <a:chOff x="0" y="0"/>
          <a:chExt cx="0" cy="0"/>
        </a:xfrm>
      </p:grpSpPr>
      <p:sp>
        <p:nvSpPr>
          <p:cNvPr id="1048609" name=""/>
          <p:cNvSpPr>
            <a:spLocks noGrp="1"/>
          </p:cNvSpPr>
          <p:nvPr>
            <p:ph idx="1"/>
          </p:nvPr>
        </p:nvSpPr>
        <p:spPr>
          <a:xfrm>
            <a:off x="555631" y="727803"/>
            <a:ext cx="7948492" cy="5144419"/>
          </a:xfrm>
          <a:solidFill>
            <a:srgbClr val="98CC00"/>
          </a:solidFill>
        </p:spPr>
        <p:txBody>
          <a:bodyPr>
            <a:normAutofit fontScale="57143" lnSpcReduction="20000"/>
          </a:bodyPr>
          <a:p>
            <a:pPr>
              <a:lnSpc>
                <a:spcPct val="100000"/>
              </a:lnSpc>
            </a:pPr>
            <a:r>
              <a:rPr altLang="uz" lang="en-US">
                <a:latin typeface="Noto Sans CJK HK"/>
                <a:ea typeface="Noto Sans CJK HK"/>
              </a:rPr>
              <a:t>Shayboniylar istilosidan keyin O‘rta Osiyoda yerlarning asosiy qismi davlat</a:t>
            </a:r>
            <a:endParaRPr lang="uz-UZ-#Latn">
              <a:latin typeface="Noto Sans CJK HK"/>
              <a:ea typeface="Noto Sans CJK HK"/>
            </a:endParaRPr>
          </a:p>
          <a:p>
            <a:pPr>
              <a:lnSpc>
                <a:spcPct val="100000"/>
              </a:lnSpc>
            </a:pPr>
            <a:r>
              <a:rPr altLang="uz" lang="en-US">
                <a:latin typeface="Noto Sans CJK HK"/>
                <a:ea typeface="Noto Sans CJK HK"/>
              </a:rPr>
              <a:t>ixtiyorida bo‘lib, bunday yerlar «Amloki podshohiy» yoki «Amloki sultoniy» deb</a:t>
            </a:r>
            <a:endParaRPr lang="uz-UZ-#Latn">
              <a:latin typeface="Noto Sans CJK HK"/>
              <a:ea typeface="Noto Sans CJK HK"/>
            </a:endParaRPr>
          </a:p>
          <a:p>
            <a:pPr>
              <a:lnSpc>
                <a:spcPct val="100000"/>
              </a:lnSpc>
            </a:pPr>
            <a:r>
              <a:rPr altLang="uz" lang="en-US">
                <a:latin typeface="Noto Sans CJK HK"/>
                <a:ea typeface="Noto Sans CJK HK"/>
              </a:rPr>
              <a:t>atalgan. Tarixda ilgaridan «Mulki devoniy» nomi bilan mashhur bo‘lgan bunday</a:t>
            </a:r>
            <a:endParaRPr lang="uz-UZ-#Latn">
              <a:latin typeface="Noto Sans CJK HK"/>
              <a:ea typeface="Noto Sans CJK HK"/>
            </a:endParaRPr>
          </a:p>
          <a:p>
            <a:pPr>
              <a:lnSpc>
                <a:spcPct val="100000"/>
              </a:lnSpc>
            </a:pPr>
            <a:r>
              <a:rPr altLang="uz" lang="en-US">
                <a:latin typeface="Noto Sans CJK HK"/>
                <a:ea typeface="Noto Sans CJK HK"/>
              </a:rPr>
              <a:t>yerlar Buxoro amirligi va Xiva xonliklarida ular tugatilguncha qadar mavjud</a:t>
            </a:r>
            <a:endParaRPr lang="uz-UZ-#Latn">
              <a:latin typeface="Noto Sans CJK HK"/>
              <a:ea typeface="Noto Sans CJK HK"/>
            </a:endParaRPr>
          </a:p>
          <a:p>
            <a:pPr>
              <a:lnSpc>
                <a:spcPct val="100000"/>
              </a:lnSpc>
            </a:pPr>
            <a:r>
              <a:rPr altLang="uz" lang="en-US">
                <a:latin typeface="Noto Sans CJK HK"/>
                <a:ea typeface="Noto Sans CJK HK"/>
              </a:rPr>
              <a:t>bo‘lgan. Amlok yerlarga ekin ekiladigan yerlar va yaylovlardan tashqari, </a:t>
            </a:r>
            <a:endParaRPr lang="uz-UZ-#Latn">
              <a:latin typeface="Noto Sans CJK HK"/>
              <a:ea typeface="Noto Sans CJK HK"/>
            </a:endParaRPr>
          </a:p>
          <a:p>
            <a:pPr>
              <a:lnSpc>
                <a:spcPct val="100000"/>
              </a:lnSpc>
            </a:pPr>
            <a:r>
              <a:rPr altLang="uz" lang="en-US">
                <a:latin typeface="Noto Sans CJK HK"/>
                <a:ea typeface="Noto Sans CJK HK"/>
              </a:rPr>
              <a:t>shaharlarda jamoatchilik tomonidan foydalaniladigan yerlar, ba’zan undagi</a:t>
            </a:r>
            <a:endParaRPr lang="uz-UZ-#Latn">
              <a:latin typeface="Noto Sans CJK HK"/>
              <a:ea typeface="Noto Sans CJK HK"/>
            </a:endParaRPr>
          </a:p>
          <a:p>
            <a:pPr>
              <a:lnSpc>
                <a:spcPct val="100000"/>
              </a:lnSpc>
            </a:pPr>
            <a:r>
              <a:rPr altLang="uz" lang="en-US">
                <a:latin typeface="Noto Sans CJK HK"/>
                <a:ea typeface="Noto Sans CJK HK"/>
              </a:rPr>
              <a:t>inshootlar ham kirgan. Davlat yerlariga ishlov berilmaydigan yoki tashlandiq, </a:t>
            </a:r>
            <a:endParaRPr lang="uz-UZ-#Latn">
              <a:latin typeface="Noto Sans CJK HK"/>
              <a:ea typeface="Noto Sans CJK HK"/>
            </a:endParaRPr>
          </a:p>
          <a:p>
            <a:pPr>
              <a:lnSpc>
                <a:spcPct val="100000"/>
              </a:lnSpc>
            </a:pPr>
            <a:r>
              <a:rPr altLang="uz" lang="en-US">
                <a:latin typeface="Noto Sans CJK HK"/>
                <a:ea typeface="Noto Sans CJK HK"/>
              </a:rPr>
              <a:t>xo‘jasiz «o‘lik yerlar» («zamini mavat, zamini mayiti») ham kiritilgan. Bunday</a:t>
            </a:r>
            <a:endParaRPr lang="uz-UZ-#Latn">
              <a:latin typeface="Noto Sans CJK HK"/>
              <a:ea typeface="Noto Sans CJK HK"/>
            </a:endParaRPr>
          </a:p>
          <a:p>
            <a:pPr>
              <a:lnSpc>
                <a:spcPct val="100000"/>
              </a:lnSpc>
            </a:pPr>
            <a:r>
              <a:rPr altLang="uz" lang="en-US">
                <a:latin typeface="Noto Sans CJK HK"/>
                <a:ea typeface="Noto Sans CJK HK"/>
              </a:rPr>
              <a:t>yerlardan xonning ruxsati bilan ayrim feodallar foydalanishi mumkin bo‘lgan. </a:t>
            </a:r>
            <a:endParaRPr lang="uz-UZ-#Latn">
              <a:latin typeface="Noto Sans CJK HK"/>
              <a:ea typeface="Noto Sans CJK HK"/>
            </a:endParaRPr>
          </a:p>
          <a:p>
            <a:pPr>
              <a:lnSpc>
                <a:spcPct val="100000"/>
              </a:lnSpc>
            </a:pPr>
            <a:r>
              <a:rPr altLang="uz" lang="en-US">
                <a:latin typeface="Noto Sans CJK HK"/>
                <a:ea typeface="Noto Sans CJK HK"/>
              </a:rPr>
              <a:t>Bulardan tashqari, urug‘ yoki qishloq jamoasi ixtiyoridagi yaylovlar, to‘qaylar </a:t>
            </a:r>
            <a:r>
              <a:rPr altLang="uz" lang="en-US">
                <a:latin typeface="Noto Sans CJK HK"/>
                <a:ea typeface="Noto Sans CJK HK"/>
              </a:rPr>
              <a:t>ham</a:t>
            </a:r>
            <a:r>
              <a:rPr altLang="uz" lang="en-US">
                <a:latin typeface="Noto Sans CJK HK"/>
                <a:ea typeface="Noto Sans CJK HK"/>
              </a:rPr>
              <a:t> </a:t>
            </a:r>
            <a:r>
              <a:rPr altLang="uz" lang="en-US">
                <a:latin typeface="Noto Sans CJK HK"/>
                <a:ea typeface="Noto Sans CJK HK"/>
              </a:rPr>
              <a:t>mavjud bo‘lga</a:t>
            </a:r>
            <a:r>
              <a:rPr altLang="uz" lang="en-US"/>
              <a:t>n.</a:t>
            </a:r>
            <a:endParaRPr lang="uz-UZ-#Latn">
              <a:latin typeface="Noto Sans CJK HK"/>
              <a:ea typeface="Noto Sans CJK HK"/>
            </a:endParaRPr>
          </a:p>
        </p:txBody>
      </p:sp>
    </p:spTree>
  </p:cSld>
  <p:clrMapOvr>
    <a:masterClrMapping/>
  </p:clrMapOvr>
</p:sld>
</file>

<file path=ppt/theme/theme1.xml><?xml version="1.0" encoding="utf-8"?>
<a:theme xmlns:a="http://schemas.openxmlformats.org/drawingml/2006/main" name="Office Theme">
  <a:themeElements>
    <a:clrScheme name="Office Them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WPS Office</Application>
  <ScaleCrop>0</ScaleCrop>
  <LinksUpToDate>0</LinksUpToDate>
  <AppVersion>15.0000</AppVersion>
</Properties>
</file>

<file path=docProps/core.xml><?xml version="1.0" encoding="utf-8"?>
<cp:coreProperties xmlns:cp="http://schemas.openxmlformats.org/package/2006/metadata/core-properties" xmlns:dc="http://purl.org/dc/elements/1.1/" xmlns:dcterms="http://purl.org/dc/terms/" xmlns:xsi="http://www.w3.org/2001/XMLSchema-instance">
  <dc:creator>TFY-LX1</dc:creator>
  <dcterms:created xsi:type="dcterms:W3CDTF">2015-05-10T17:30:45Z</dcterms:created>
  <dcterms:modified xsi:type="dcterms:W3CDTF">2026-04-22T10:29:32Z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40e810a5ed054bb3922066a929697679</vt:lpwstr>
  </property>
</Properties>
</file>