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Agrandir Tight" panose="020B0604020202020204" charset="0"/>
      <p:regular r:id="rId15"/>
    </p:embeddedFont>
    <p:embeddedFont>
      <p:font typeface="Ribeye"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1" d="100"/>
          <a:sy n="51" d="100"/>
        </p:scale>
        <p:origin x="946"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 Id="rId1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8.svg"/><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3660192" y="1624362"/>
            <a:ext cx="10868504" cy="6398923"/>
          </a:xfrm>
          <a:prstGeom prst="rect">
            <a:avLst/>
          </a:prstGeom>
        </p:spPr>
        <p:txBody>
          <a:bodyPr lIns="0" tIns="0" rIns="0" bIns="0" rtlCol="0" anchor="t">
            <a:spAutoFit/>
          </a:bodyPr>
          <a:lstStyle/>
          <a:p>
            <a:pPr algn="ctr">
              <a:lnSpc>
                <a:spcPts val="8319"/>
              </a:lnSpc>
            </a:pPr>
            <a:r>
              <a:rPr lang="en-US" sz="8576" dirty="0" err="1">
                <a:solidFill>
                  <a:srgbClr val="0C501C"/>
                </a:solidFill>
                <a:latin typeface="Ribeye"/>
                <a:ea typeface="Ribeye"/>
                <a:cs typeface="Ribeye"/>
                <a:sym typeface="Ribeye"/>
              </a:rPr>
              <a:t>Plazmoliz</a:t>
            </a:r>
            <a:r>
              <a:rPr lang="en-US" sz="8576" dirty="0">
                <a:solidFill>
                  <a:srgbClr val="0C501C"/>
                </a:solidFill>
                <a:latin typeface="Ribeye"/>
                <a:ea typeface="Ribeye"/>
                <a:cs typeface="Ribeye"/>
                <a:sym typeface="Ribeye"/>
              </a:rPr>
              <a:t> </a:t>
            </a:r>
            <a:r>
              <a:rPr lang="en-US" sz="8576" dirty="0" err="1">
                <a:solidFill>
                  <a:srgbClr val="0C501C"/>
                </a:solidFill>
                <a:latin typeface="Ribeye"/>
                <a:ea typeface="Ribeye"/>
                <a:cs typeface="Ribeye"/>
                <a:sym typeface="Ribeye"/>
              </a:rPr>
              <a:t>va</a:t>
            </a:r>
            <a:r>
              <a:rPr lang="en-US" sz="8576" dirty="0">
                <a:solidFill>
                  <a:srgbClr val="0C501C"/>
                </a:solidFill>
                <a:latin typeface="Ribeye"/>
                <a:ea typeface="Ribeye"/>
                <a:cs typeface="Ribeye"/>
                <a:sym typeface="Ribeye"/>
              </a:rPr>
              <a:t> </a:t>
            </a:r>
            <a:r>
              <a:rPr lang="en-US" sz="8576" dirty="0" err="1">
                <a:solidFill>
                  <a:srgbClr val="0C501C"/>
                </a:solidFill>
                <a:latin typeface="Ribeye"/>
                <a:ea typeface="Ribeye"/>
                <a:cs typeface="Ribeye"/>
                <a:sym typeface="Ribeye"/>
              </a:rPr>
              <a:t>deplazmoliz</a:t>
            </a:r>
            <a:r>
              <a:rPr lang="en-US" sz="8576" dirty="0">
                <a:solidFill>
                  <a:srgbClr val="0C501C"/>
                </a:solidFill>
                <a:latin typeface="Ribeye"/>
                <a:ea typeface="Ribeye"/>
                <a:cs typeface="Ribeye"/>
                <a:sym typeface="Ribeye"/>
              </a:rPr>
              <a:t> </a:t>
            </a:r>
            <a:r>
              <a:rPr lang="en-US" sz="8576" dirty="0" err="1">
                <a:solidFill>
                  <a:srgbClr val="0C501C"/>
                </a:solidFill>
                <a:latin typeface="Ribeye"/>
                <a:ea typeface="Ribeye"/>
                <a:cs typeface="Ribeye"/>
                <a:sym typeface="Ribeye"/>
              </a:rPr>
              <a:t>hodisalarini</a:t>
            </a:r>
            <a:r>
              <a:rPr lang="en-US" sz="8576" dirty="0">
                <a:solidFill>
                  <a:srgbClr val="0C501C"/>
                </a:solidFill>
                <a:latin typeface="Ribeye"/>
                <a:ea typeface="Ribeye"/>
                <a:cs typeface="Ribeye"/>
                <a:sym typeface="Ribeye"/>
              </a:rPr>
              <a:t> </a:t>
            </a:r>
            <a:r>
              <a:rPr lang="en-US" sz="8576" dirty="0" err="1">
                <a:solidFill>
                  <a:srgbClr val="0C501C"/>
                </a:solidFill>
                <a:latin typeface="Ribeye"/>
                <a:ea typeface="Ribeye"/>
                <a:cs typeface="Ribeye"/>
                <a:sym typeface="Ribeye"/>
              </a:rPr>
              <a:t>turli</a:t>
            </a:r>
            <a:r>
              <a:rPr lang="en-US" sz="8576" dirty="0">
                <a:solidFill>
                  <a:srgbClr val="0C501C"/>
                </a:solidFill>
                <a:latin typeface="Ribeye"/>
                <a:ea typeface="Ribeye"/>
                <a:cs typeface="Ribeye"/>
                <a:sym typeface="Ribeye"/>
              </a:rPr>
              <a:t>  </a:t>
            </a:r>
            <a:r>
              <a:rPr lang="en-US" sz="8576" dirty="0" err="1">
                <a:solidFill>
                  <a:srgbClr val="0C501C"/>
                </a:solidFill>
                <a:latin typeface="Ribeye"/>
                <a:ea typeface="Ribeye"/>
                <a:cs typeface="Ribeye"/>
                <a:sym typeface="Ribeye"/>
              </a:rPr>
              <a:t>o'simlik</a:t>
            </a:r>
            <a:r>
              <a:rPr lang="en-US" sz="8576" dirty="0">
                <a:solidFill>
                  <a:srgbClr val="0C501C"/>
                </a:solidFill>
                <a:latin typeface="Ribeye"/>
                <a:ea typeface="Ribeye"/>
                <a:cs typeface="Ribeye"/>
                <a:sym typeface="Ribeye"/>
              </a:rPr>
              <a:t> </a:t>
            </a:r>
            <a:r>
              <a:rPr lang="en-US" sz="8576" dirty="0" err="1">
                <a:solidFill>
                  <a:srgbClr val="0C501C"/>
                </a:solidFill>
                <a:latin typeface="Ribeye"/>
                <a:ea typeface="Ribeye"/>
                <a:cs typeface="Ribeye"/>
                <a:sym typeface="Ribeye"/>
              </a:rPr>
              <a:t>hujayralarida</a:t>
            </a:r>
            <a:r>
              <a:rPr lang="en-US" sz="8576" dirty="0">
                <a:solidFill>
                  <a:srgbClr val="0C501C"/>
                </a:solidFill>
                <a:latin typeface="Ribeye"/>
                <a:ea typeface="Ribeye"/>
                <a:cs typeface="Ribeye"/>
                <a:sym typeface="Ribeye"/>
              </a:rPr>
              <a:t> </a:t>
            </a:r>
            <a:r>
              <a:rPr lang="en-US" sz="8576" dirty="0" err="1">
                <a:solidFill>
                  <a:srgbClr val="0C501C"/>
                </a:solidFill>
                <a:latin typeface="Ribeye"/>
                <a:ea typeface="Ribeye"/>
                <a:cs typeface="Ribeye"/>
                <a:sym typeface="Ribeye"/>
              </a:rPr>
              <a:t>o'rganish</a:t>
            </a:r>
            <a:endParaRPr lang="en-US" sz="8576" dirty="0">
              <a:solidFill>
                <a:srgbClr val="0C501C"/>
              </a:solidFill>
              <a:latin typeface="Ribeye"/>
              <a:ea typeface="Ribeye"/>
              <a:cs typeface="Ribeye"/>
              <a:sym typeface="Ribeye"/>
            </a:endParaRPr>
          </a:p>
        </p:txBody>
      </p:sp>
      <p:sp>
        <p:nvSpPr>
          <p:cNvPr id="3" name="Freeform 3"/>
          <p:cNvSpPr/>
          <p:nvPr/>
        </p:nvSpPr>
        <p:spPr>
          <a:xfrm>
            <a:off x="14166906" y="-733859"/>
            <a:ext cx="3553805" cy="6494075"/>
          </a:xfrm>
          <a:custGeom>
            <a:avLst/>
            <a:gdLst/>
            <a:ahLst/>
            <a:cxnLst/>
            <a:rect l="l" t="t" r="r" b="b"/>
            <a:pathLst>
              <a:path w="3553805" h="6494075">
                <a:moveTo>
                  <a:pt x="0" y="0"/>
                </a:moveTo>
                <a:lnTo>
                  <a:pt x="3553804" y="0"/>
                </a:lnTo>
                <a:lnTo>
                  <a:pt x="3553804" y="6494075"/>
                </a:lnTo>
                <a:lnTo>
                  <a:pt x="0" y="64940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4" name="Freeform 4"/>
          <p:cNvSpPr/>
          <p:nvPr/>
        </p:nvSpPr>
        <p:spPr>
          <a:xfrm>
            <a:off x="-1860576" y="-1705603"/>
            <a:ext cx="5778553" cy="5791267"/>
          </a:xfrm>
          <a:custGeom>
            <a:avLst/>
            <a:gdLst/>
            <a:ahLst/>
            <a:cxnLst/>
            <a:rect l="l" t="t" r="r" b="b"/>
            <a:pathLst>
              <a:path w="5778553" h="5791267">
                <a:moveTo>
                  <a:pt x="0" y="0"/>
                </a:moveTo>
                <a:lnTo>
                  <a:pt x="5778552" y="0"/>
                </a:lnTo>
                <a:lnTo>
                  <a:pt x="5778552"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5" name="Freeform 5"/>
          <p:cNvSpPr/>
          <p:nvPr/>
        </p:nvSpPr>
        <p:spPr>
          <a:xfrm>
            <a:off x="-1239856" y="6251856"/>
            <a:ext cx="5969157" cy="6012887"/>
          </a:xfrm>
          <a:custGeom>
            <a:avLst/>
            <a:gdLst/>
            <a:ahLst/>
            <a:cxnLst/>
            <a:rect l="l" t="t" r="r" b="b"/>
            <a:pathLst>
              <a:path w="5969157" h="6012887">
                <a:moveTo>
                  <a:pt x="0" y="0"/>
                </a:moveTo>
                <a:lnTo>
                  <a:pt x="5969157" y="0"/>
                </a:lnTo>
                <a:lnTo>
                  <a:pt x="5969157" y="6012888"/>
                </a:lnTo>
                <a:lnTo>
                  <a:pt x="0" y="60128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6" name="Freeform 6"/>
          <p:cNvSpPr/>
          <p:nvPr/>
        </p:nvSpPr>
        <p:spPr>
          <a:xfrm>
            <a:off x="10775098" y="7041092"/>
            <a:ext cx="8986812" cy="5555484"/>
          </a:xfrm>
          <a:custGeom>
            <a:avLst/>
            <a:gdLst/>
            <a:ahLst/>
            <a:cxnLst/>
            <a:rect l="l" t="t" r="r" b="b"/>
            <a:pathLst>
              <a:path w="8986812" h="5555484">
                <a:moveTo>
                  <a:pt x="0" y="0"/>
                </a:moveTo>
                <a:lnTo>
                  <a:pt x="8986811" y="0"/>
                </a:lnTo>
                <a:lnTo>
                  <a:pt x="8986811" y="5555483"/>
                </a:lnTo>
                <a:lnTo>
                  <a:pt x="0" y="555548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7" name="Freeform 7"/>
          <p:cNvSpPr/>
          <p:nvPr/>
        </p:nvSpPr>
        <p:spPr>
          <a:xfrm>
            <a:off x="3660192" y="8023284"/>
            <a:ext cx="7315200" cy="3591098"/>
          </a:xfrm>
          <a:custGeom>
            <a:avLst/>
            <a:gdLst/>
            <a:ahLst/>
            <a:cxnLst/>
            <a:rect l="l" t="t" r="r" b="b"/>
            <a:pathLst>
              <a:path w="7315200" h="3591098">
                <a:moveTo>
                  <a:pt x="0" y="0"/>
                </a:moveTo>
                <a:lnTo>
                  <a:pt x="7315200" y="0"/>
                </a:lnTo>
                <a:lnTo>
                  <a:pt x="7315200" y="3591099"/>
                </a:lnTo>
                <a:lnTo>
                  <a:pt x="0" y="3591099"/>
                </a:lnTo>
                <a:lnTo>
                  <a:pt x="0" y="0"/>
                </a:lnTo>
                <a:close/>
              </a:path>
            </a:pathLst>
          </a:custGeom>
          <a:blipFill>
            <a:blip r:embed="rId10">
              <a:alphaModFix amt="57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7688948" y="-2442747"/>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2">
              <a:alphaModFix amt="35000"/>
              <a:extLst>
                <a:ext uri="{96DAC541-7B7A-43D3-8B79-37D633B846F1}">
                  <asvg:svgBlip xmlns:asvg="http://schemas.microsoft.com/office/drawing/2016/SVG/main" r:embed="rId13"/>
                </a:ext>
              </a:extLst>
            </a:blip>
            <a:stretch>
              <a:fillRect/>
            </a:stretch>
          </a:blipFill>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4266573" y="642143"/>
            <a:ext cx="9754855" cy="581441"/>
          </a:xfrm>
          <a:prstGeom prst="rect">
            <a:avLst/>
          </a:prstGeom>
        </p:spPr>
        <p:txBody>
          <a:bodyPr lIns="0" tIns="0" rIns="0" bIns="0" rtlCol="0" anchor="t">
            <a:spAutoFit/>
          </a:bodyPr>
          <a:lstStyle/>
          <a:p>
            <a:pPr algn="ctr">
              <a:lnSpc>
                <a:spcPts val="4310"/>
              </a:lnSpc>
            </a:pPr>
            <a:r>
              <a:rPr lang="en-US" sz="4443">
                <a:solidFill>
                  <a:srgbClr val="0C501C"/>
                </a:solidFill>
                <a:latin typeface="Ribeye"/>
                <a:ea typeface="Ribeye"/>
                <a:cs typeface="Ribeye"/>
                <a:sym typeface="Ribeye"/>
              </a:rPr>
              <a:t>Tajriba va kuzatuvlar</a:t>
            </a:r>
          </a:p>
        </p:txBody>
      </p:sp>
      <p:sp>
        <p:nvSpPr>
          <p:cNvPr id="3" name="Freeform 3"/>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4" name="Freeform 4"/>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5" name="Freeform 5"/>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6" name="Freeform 6"/>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7" name="Freeform 7"/>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
        <p:nvSpPr>
          <p:cNvPr id="10" name="TextBox 10"/>
          <p:cNvSpPr txBox="1"/>
          <p:nvPr/>
        </p:nvSpPr>
        <p:spPr>
          <a:xfrm>
            <a:off x="1756384" y="2578873"/>
            <a:ext cx="14531401" cy="5307166"/>
          </a:xfrm>
          <a:prstGeom prst="rect">
            <a:avLst/>
          </a:prstGeom>
        </p:spPr>
        <p:txBody>
          <a:bodyPr lIns="0" tIns="0" rIns="0" bIns="0" rtlCol="0" anchor="t">
            <a:spAutoFit/>
          </a:bodyPr>
          <a:lstStyle/>
          <a:p>
            <a:pPr marL="713866" lvl="1" indent="-356933" algn="just">
              <a:lnSpc>
                <a:spcPts val="4629"/>
              </a:lnSpc>
              <a:buFont typeface="Arial"/>
              <a:buChar char="•"/>
            </a:pPr>
            <a:r>
              <a:rPr lang="en-US" sz="3306" spc="36">
                <a:solidFill>
                  <a:srgbClr val="0C501C"/>
                </a:solidFill>
                <a:latin typeface="Agrandir Tight"/>
                <a:ea typeface="Agrandir Tight"/>
                <a:cs typeface="Agrandir Tight"/>
                <a:sym typeface="Agrandir Tight"/>
              </a:rPr>
              <a:t>Tajriba uchun eng qulay obyektlardan biri — piyozning qizil epidermis qavatidir. Piyoz po‘chog‘idan yupqa qavat olinadi va mikroskop oynachasi ustiga joylashtiriladi.</a:t>
            </a:r>
          </a:p>
          <a:p>
            <a:pPr marL="713866" lvl="1" indent="-356933" algn="just">
              <a:lnSpc>
                <a:spcPts val="4629"/>
              </a:lnSpc>
              <a:buFont typeface="Arial"/>
              <a:buChar char="•"/>
            </a:pPr>
            <a:r>
              <a:rPr lang="en-US" sz="3306" spc="36">
                <a:solidFill>
                  <a:srgbClr val="0C501C"/>
                </a:solidFill>
                <a:latin typeface="Agrandir Tight"/>
                <a:ea typeface="Agrandir Tight"/>
                <a:cs typeface="Agrandir Tight"/>
                <a:sym typeface="Agrandir Tight"/>
              </a:rPr>
              <a:t>Avval toza suvda kuzatish – hujayra turgor holatida.</a:t>
            </a:r>
          </a:p>
          <a:p>
            <a:pPr marL="713866" lvl="1" indent="-356933" algn="just">
              <a:lnSpc>
                <a:spcPts val="4629"/>
              </a:lnSpc>
              <a:buFont typeface="Arial"/>
              <a:buChar char="•"/>
            </a:pPr>
            <a:r>
              <a:rPr lang="en-US" sz="3306" spc="36">
                <a:solidFill>
                  <a:srgbClr val="0C501C"/>
                </a:solidFill>
                <a:latin typeface="Agrandir Tight"/>
                <a:ea typeface="Agrandir Tight"/>
                <a:cs typeface="Agrandir Tight"/>
                <a:sym typeface="Agrandir Tight"/>
              </a:rPr>
              <a:t>Keyin 10% NaCl eritmasi qo‘shilganda – suv chiqib, plazmoliz kuzatiladi.</a:t>
            </a:r>
          </a:p>
          <a:p>
            <a:pPr marL="713866" lvl="1" indent="-356933" algn="just">
              <a:lnSpc>
                <a:spcPts val="4629"/>
              </a:lnSpc>
              <a:buFont typeface="Arial"/>
              <a:buChar char="•"/>
            </a:pPr>
            <a:r>
              <a:rPr lang="en-US" sz="3306" spc="36">
                <a:solidFill>
                  <a:srgbClr val="0C501C"/>
                </a:solidFill>
                <a:latin typeface="Agrandir Tight"/>
                <a:ea typeface="Agrandir Tight"/>
                <a:cs typeface="Agrandir Tight"/>
                <a:sym typeface="Agrandir Tight"/>
              </a:rPr>
              <a:t>So‘ngra yana suv bilan almashtirilsa – deplazmoliz jarayoni sodir bo‘ladi.</a:t>
            </a:r>
          </a:p>
          <a:p>
            <a:pPr marL="713866" lvl="1" indent="-356933" algn="just">
              <a:lnSpc>
                <a:spcPts val="4629"/>
              </a:lnSpc>
              <a:buFont typeface="Arial"/>
              <a:buChar char="•"/>
            </a:pPr>
            <a:r>
              <a:rPr lang="en-US" sz="3306" spc="36">
                <a:solidFill>
                  <a:srgbClr val="0C501C"/>
                </a:solidFill>
                <a:latin typeface="Agrandir Tight"/>
                <a:ea typeface="Agrandir Tight"/>
                <a:cs typeface="Agrandir Tight"/>
                <a:sym typeface="Agrandir Tight"/>
              </a:rPr>
              <a:t>Bu oddiy tajriba orqali osmoz, suv harakati, hujayra devori va protoplast o‘zgarishlarini aniq kuzatish mumkin. Shu sababli bu tajriba maktab va oliy ta’lim laboratoriyalarida keng o‘qitiladi.</a:t>
            </a:r>
          </a:p>
          <a:p>
            <a:pPr algn="just">
              <a:lnSpc>
                <a:spcPts val="4629"/>
              </a:lnSpc>
            </a:pPr>
            <a:endParaRPr lang="en-US" sz="3306" spc="36">
              <a:solidFill>
                <a:srgbClr val="0C501C"/>
              </a:solidFill>
              <a:latin typeface="Agrandir Tight"/>
              <a:ea typeface="Agrandir Tight"/>
              <a:cs typeface="Agrandir Tight"/>
              <a:sym typeface="Agrandir T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3445005" y="1133475"/>
            <a:ext cx="11397990" cy="629793"/>
          </a:xfrm>
          <a:prstGeom prst="rect">
            <a:avLst/>
          </a:prstGeom>
        </p:spPr>
        <p:txBody>
          <a:bodyPr lIns="0" tIns="0" rIns="0" bIns="0" rtlCol="0" anchor="t">
            <a:spAutoFit/>
          </a:bodyPr>
          <a:lstStyle/>
          <a:p>
            <a:pPr algn="ctr">
              <a:lnSpc>
                <a:spcPts val="4699"/>
              </a:lnSpc>
            </a:pPr>
            <a:r>
              <a:rPr lang="en-US" sz="4844">
                <a:solidFill>
                  <a:srgbClr val="0C501C"/>
                </a:solidFill>
                <a:latin typeface="Ribeye"/>
                <a:ea typeface="Ribeye"/>
                <a:cs typeface="Ribeye"/>
                <a:sym typeface="Ribeye"/>
              </a:rPr>
              <a:t>Amaliy ahamiyati</a:t>
            </a:r>
          </a:p>
        </p:txBody>
      </p:sp>
      <p:sp>
        <p:nvSpPr>
          <p:cNvPr id="3" name="TextBox 3"/>
          <p:cNvSpPr txBox="1"/>
          <p:nvPr/>
        </p:nvSpPr>
        <p:spPr>
          <a:xfrm>
            <a:off x="1874021" y="2571512"/>
            <a:ext cx="13217706" cy="4715706"/>
          </a:xfrm>
          <a:prstGeom prst="rect">
            <a:avLst/>
          </a:prstGeom>
        </p:spPr>
        <p:txBody>
          <a:bodyPr lIns="0" tIns="0" rIns="0" bIns="0" rtlCol="0" anchor="t">
            <a:spAutoFit/>
          </a:bodyPr>
          <a:lstStyle/>
          <a:p>
            <a:pPr marL="640640" lvl="1" indent="-320320" algn="just">
              <a:lnSpc>
                <a:spcPts val="4154"/>
              </a:lnSpc>
              <a:buFont typeface="Arial"/>
              <a:buChar char="•"/>
            </a:pPr>
            <a:r>
              <a:rPr lang="en-US" sz="2967" spc="32">
                <a:solidFill>
                  <a:srgbClr val="0C501C"/>
                </a:solidFill>
                <a:latin typeface="Times New Roman"/>
                <a:ea typeface="Times New Roman"/>
                <a:cs typeface="Times New Roman"/>
                <a:sym typeface="Times New Roman"/>
              </a:rPr>
              <a:t>Plazmoliz va deplazmoliz hodisalari o‘simliklarning ekologik sharoitlarga moslashuvini baholashda, suv bilan ta’minlanish tizimlarini o‘rganishda muhim rol o‘ynaydi. Ayniqsa, qurg‘oqchilikka bardoshli navlarni yaratish, sho‘r yerda o‘sadigan o‘simliklarning fiziologik xususiyatlarini tahlil qilishda bu jarayonlar asosiy tajriba sifatida qo‘llaniladi.</a:t>
            </a:r>
          </a:p>
          <a:p>
            <a:pPr marL="640640" lvl="1" indent="-320320" algn="just">
              <a:lnSpc>
                <a:spcPts val="4154"/>
              </a:lnSpc>
              <a:buFont typeface="Arial"/>
              <a:buChar char="•"/>
            </a:pPr>
            <a:r>
              <a:rPr lang="en-US" sz="2967" spc="32">
                <a:solidFill>
                  <a:srgbClr val="0C501C"/>
                </a:solidFill>
                <a:latin typeface="Times New Roman"/>
                <a:ea typeface="Times New Roman"/>
                <a:cs typeface="Times New Roman"/>
                <a:sym typeface="Times New Roman"/>
              </a:rPr>
              <a:t>Shuningdek, oziq-ovqat sanoatida meva va sabzavotlarni tuzlash yoki quritish jarayonlari ham plazmoliz prinsipiga asoslanadi — suvning chiqishi mahsulotni uzoq saqlanishini ta’minlaydi.</a:t>
            </a:r>
          </a:p>
          <a:p>
            <a:pPr marL="640640" lvl="1" indent="-320320" algn="just">
              <a:lnSpc>
                <a:spcPts val="4154"/>
              </a:lnSpc>
              <a:buFont typeface="Arial"/>
              <a:buChar char="•"/>
            </a:pPr>
            <a:endParaRPr lang="en-US" sz="2967" spc="32">
              <a:solidFill>
                <a:srgbClr val="0C501C"/>
              </a:solidFill>
              <a:latin typeface="Times New Roman"/>
              <a:ea typeface="Times New Roman"/>
              <a:cs typeface="Times New Roman"/>
              <a:sym typeface="Times New Roman"/>
            </a:endParaRPr>
          </a:p>
        </p:txBody>
      </p:sp>
      <p:sp>
        <p:nvSpPr>
          <p:cNvPr id="4" name="Freeform 4"/>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5" name="Freeform 5"/>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6" name="Freeform 6"/>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7" name="Freeform 7"/>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8" name="Freeform 8"/>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10" name="Freeform 10"/>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Freeform 2"/>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3" name="Freeform 3"/>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4" name="Freeform 4"/>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5" name="Freeform 5"/>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6" name="Freeform 6"/>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7" name="Freeform 7"/>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
        <p:nvSpPr>
          <p:cNvPr id="9" name="TextBox 9"/>
          <p:cNvSpPr txBox="1"/>
          <p:nvPr/>
        </p:nvSpPr>
        <p:spPr>
          <a:xfrm>
            <a:off x="1874021" y="2814815"/>
            <a:ext cx="14000866" cy="4055171"/>
          </a:xfrm>
          <a:prstGeom prst="rect">
            <a:avLst/>
          </a:prstGeom>
        </p:spPr>
        <p:txBody>
          <a:bodyPr lIns="0" tIns="0" rIns="0" bIns="0" rtlCol="0" anchor="t">
            <a:spAutoFit/>
          </a:bodyPr>
          <a:lstStyle/>
          <a:p>
            <a:pPr algn="just">
              <a:lnSpc>
                <a:spcPts val="5386"/>
              </a:lnSpc>
            </a:pPr>
            <a:r>
              <a:rPr lang="en-US" sz="3847" spc="42">
                <a:solidFill>
                  <a:srgbClr val="0C501C"/>
                </a:solidFill>
                <a:latin typeface="Times New Roman"/>
                <a:ea typeface="Times New Roman"/>
                <a:cs typeface="Times New Roman"/>
                <a:sym typeface="Times New Roman"/>
              </a:rPr>
              <a:t>Xulosa qilib aytganda, plazmoliz va deplazmoliz hodisalari o‘simlik hujayralarining suv muvozanatini saqlashda muhim fiziologik jarayonlar hisoblanadi. Ularning o‘zaro ta’siri orqali hujayra hayot faoliyati, suv almashinuvi va ekologik moslashuv mexanizmlarini chuqurroq tushunish mumkin. Bu bilimlar biologiya, botanika, agronomiya va ekologiya sohalarida katta ahamiyatga ega.</a:t>
            </a:r>
          </a:p>
        </p:txBody>
      </p:sp>
      <p:sp>
        <p:nvSpPr>
          <p:cNvPr id="10" name="TextBox 10"/>
          <p:cNvSpPr txBox="1"/>
          <p:nvPr/>
        </p:nvSpPr>
        <p:spPr>
          <a:xfrm>
            <a:off x="3445005" y="1133475"/>
            <a:ext cx="11397990" cy="629793"/>
          </a:xfrm>
          <a:prstGeom prst="rect">
            <a:avLst/>
          </a:prstGeom>
        </p:spPr>
        <p:txBody>
          <a:bodyPr lIns="0" tIns="0" rIns="0" bIns="0" rtlCol="0" anchor="t">
            <a:spAutoFit/>
          </a:bodyPr>
          <a:lstStyle/>
          <a:p>
            <a:pPr algn="ctr">
              <a:lnSpc>
                <a:spcPts val="4699"/>
              </a:lnSpc>
            </a:pPr>
            <a:r>
              <a:rPr lang="en-US" sz="4844">
                <a:solidFill>
                  <a:srgbClr val="0C501C"/>
                </a:solidFill>
                <a:latin typeface="Ribeye"/>
                <a:ea typeface="Ribeye"/>
                <a:cs typeface="Ribeye"/>
                <a:sym typeface="Ribeye"/>
              </a:rPr>
              <a:t>Xulosa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3402607" y="2766006"/>
            <a:ext cx="11482787" cy="4553852"/>
          </a:xfrm>
          <a:prstGeom prst="rect">
            <a:avLst/>
          </a:prstGeom>
        </p:spPr>
        <p:txBody>
          <a:bodyPr lIns="0" tIns="0" rIns="0" bIns="0" rtlCol="0" anchor="t">
            <a:spAutoFit/>
          </a:bodyPr>
          <a:lstStyle/>
          <a:p>
            <a:pPr algn="ctr">
              <a:lnSpc>
                <a:spcPts val="17426"/>
              </a:lnSpc>
            </a:pPr>
            <a:r>
              <a:rPr lang="en-US" sz="17965">
                <a:solidFill>
                  <a:srgbClr val="0C501C"/>
                </a:solidFill>
                <a:latin typeface="Ribeye"/>
                <a:ea typeface="Ribeye"/>
                <a:cs typeface="Ribeye"/>
                <a:sym typeface="Ribeye"/>
              </a:rPr>
              <a:t>Thank You</a:t>
            </a:r>
          </a:p>
        </p:txBody>
      </p:sp>
      <p:sp>
        <p:nvSpPr>
          <p:cNvPr id="3" name="Freeform 3"/>
          <p:cNvSpPr/>
          <p:nvPr/>
        </p:nvSpPr>
        <p:spPr>
          <a:xfrm>
            <a:off x="14166906" y="-733859"/>
            <a:ext cx="3553805" cy="6494075"/>
          </a:xfrm>
          <a:custGeom>
            <a:avLst/>
            <a:gdLst/>
            <a:ahLst/>
            <a:cxnLst/>
            <a:rect l="l" t="t" r="r" b="b"/>
            <a:pathLst>
              <a:path w="3553805" h="6494075">
                <a:moveTo>
                  <a:pt x="0" y="0"/>
                </a:moveTo>
                <a:lnTo>
                  <a:pt x="3553804" y="0"/>
                </a:lnTo>
                <a:lnTo>
                  <a:pt x="3553804" y="6494075"/>
                </a:lnTo>
                <a:lnTo>
                  <a:pt x="0" y="64940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4" name="Freeform 4"/>
          <p:cNvSpPr/>
          <p:nvPr/>
        </p:nvSpPr>
        <p:spPr>
          <a:xfrm>
            <a:off x="-1860576" y="-1705603"/>
            <a:ext cx="5778553" cy="5791267"/>
          </a:xfrm>
          <a:custGeom>
            <a:avLst/>
            <a:gdLst/>
            <a:ahLst/>
            <a:cxnLst/>
            <a:rect l="l" t="t" r="r" b="b"/>
            <a:pathLst>
              <a:path w="5778553" h="5791267">
                <a:moveTo>
                  <a:pt x="0" y="0"/>
                </a:moveTo>
                <a:lnTo>
                  <a:pt x="5778552" y="0"/>
                </a:lnTo>
                <a:lnTo>
                  <a:pt x="5778552"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5" name="Freeform 5"/>
          <p:cNvSpPr/>
          <p:nvPr/>
        </p:nvSpPr>
        <p:spPr>
          <a:xfrm>
            <a:off x="-1239856" y="6251856"/>
            <a:ext cx="5969157" cy="6012887"/>
          </a:xfrm>
          <a:custGeom>
            <a:avLst/>
            <a:gdLst/>
            <a:ahLst/>
            <a:cxnLst/>
            <a:rect l="l" t="t" r="r" b="b"/>
            <a:pathLst>
              <a:path w="5969157" h="6012887">
                <a:moveTo>
                  <a:pt x="0" y="0"/>
                </a:moveTo>
                <a:lnTo>
                  <a:pt x="5969157" y="0"/>
                </a:lnTo>
                <a:lnTo>
                  <a:pt x="5969157" y="6012888"/>
                </a:lnTo>
                <a:lnTo>
                  <a:pt x="0" y="60128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6" name="Freeform 6"/>
          <p:cNvSpPr/>
          <p:nvPr/>
        </p:nvSpPr>
        <p:spPr>
          <a:xfrm>
            <a:off x="10775098" y="7041092"/>
            <a:ext cx="8986812" cy="5555484"/>
          </a:xfrm>
          <a:custGeom>
            <a:avLst/>
            <a:gdLst/>
            <a:ahLst/>
            <a:cxnLst/>
            <a:rect l="l" t="t" r="r" b="b"/>
            <a:pathLst>
              <a:path w="8986812" h="5555484">
                <a:moveTo>
                  <a:pt x="0" y="0"/>
                </a:moveTo>
                <a:lnTo>
                  <a:pt x="8986811" y="0"/>
                </a:lnTo>
                <a:lnTo>
                  <a:pt x="8986811" y="5555483"/>
                </a:lnTo>
                <a:lnTo>
                  <a:pt x="0" y="555548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7" name="Freeform 7"/>
          <p:cNvSpPr/>
          <p:nvPr/>
        </p:nvSpPr>
        <p:spPr>
          <a:xfrm>
            <a:off x="3660192" y="8023284"/>
            <a:ext cx="7315200" cy="3591098"/>
          </a:xfrm>
          <a:custGeom>
            <a:avLst/>
            <a:gdLst/>
            <a:ahLst/>
            <a:cxnLst/>
            <a:rect l="l" t="t" r="r" b="b"/>
            <a:pathLst>
              <a:path w="7315200" h="3591098">
                <a:moveTo>
                  <a:pt x="0" y="0"/>
                </a:moveTo>
                <a:lnTo>
                  <a:pt x="7315200" y="0"/>
                </a:lnTo>
                <a:lnTo>
                  <a:pt x="7315200" y="3591099"/>
                </a:lnTo>
                <a:lnTo>
                  <a:pt x="0" y="3591099"/>
                </a:lnTo>
                <a:lnTo>
                  <a:pt x="0" y="0"/>
                </a:lnTo>
                <a:close/>
              </a:path>
            </a:pathLst>
          </a:custGeom>
          <a:blipFill>
            <a:blip r:embed="rId10">
              <a:alphaModFix amt="57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7688948" y="-2442747"/>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2">
              <a:alphaModFix amt="35000"/>
              <a:extLst>
                <a:ext uri="{96DAC541-7B7A-43D3-8B79-37D633B846F1}">
                  <asvg:svgBlip xmlns:asvg="http://schemas.microsoft.com/office/drawing/2016/SVG/main" r:embed="rId13"/>
                </a:ext>
              </a:extLst>
            </a:blip>
            <a:stretch>
              <a:fillRect/>
            </a:stretch>
          </a:blipFill>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Freeform 2"/>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3" name="Freeform 3"/>
          <p:cNvSpPr/>
          <p:nvPr/>
        </p:nvSpPr>
        <p:spPr>
          <a:xfrm>
            <a:off x="-3554454" y="7024865"/>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4" name="Freeform 4"/>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5" name="Freeform 5"/>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6" name="Freeform 6"/>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7" name="Freeform 7"/>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
        <p:nvSpPr>
          <p:cNvPr id="9" name="TextBox 9"/>
          <p:cNvSpPr txBox="1"/>
          <p:nvPr/>
        </p:nvSpPr>
        <p:spPr>
          <a:xfrm>
            <a:off x="2032621" y="2095820"/>
            <a:ext cx="14729487" cy="7577512"/>
          </a:xfrm>
          <a:prstGeom prst="rect">
            <a:avLst/>
          </a:prstGeom>
        </p:spPr>
        <p:txBody>
          <a:bodyPr lIns="0" tIns="0" rIns="0" bIns="0" rtlCol="0" anchor="t">
            <a:spAutoFit/>
          </a:bodyPr>
          <a:lstStyle/>
          <a:p>
            <a:pPr algn="ctr">
              <a:lnSpc>
                <a:spcPts val="4598"/>
              </a:lnSpc>
            </a:pPr>
            <a:r>
              <a:rPr lang="en-US" sz="4741">
                <a:solidFill>
                  <a:srgbClr val="545454"/>
                </a:solidFill>
                <a:latin typeface="Ribeye"/>
                <a:ea typeface="Ribeye"/>
                <a:cs typeface="Ribeye"/>
                <a:sym typeface="Ribeye"/>
              </a:rPr>
              <a:t>Reja: </a:t>
            </a:r>
          </a:p>
          <a:p>
            <a:pPr algn="just">
              <a:lnSpc>
                <a:spcPts val="4598"/>
              </a:lnSpc>
            </a:pPr>
            <a:r>
              <a:rPr lang="en-US" sz="4741">
                <a:solidFill>
                  <a:srgbClr val="545454"/>
                </a:solidFill>
                <a:latin typeface="Ribeye"/>
                <a:ea typeface="Ribeye"/>
                <a:cs typeface="Ribeye"/>
                <a:sym typeface="Ribeye"/>
              </a:rPr>
              <a:t>1) O‘simlik hujayrasining tuzilishi va uning suv bilan bog‘liq holatlari haqida umumiy tushuncha.</a:t>
            </a:r>
          </a:p>
          <a:p>
            <a:pPr algn="just">
              <a:lnSpc>
                <a:spcPts val="4598"/>
              </a:lnSpc>
            </a:pPr>
            <a:endParaRPr lang="en-US" sz="4741">
              <a:solidFill>
                <a:srgbClr val="545454"/>
              </a:solidFill>
              <a:latin typeface="Ribeye"/>
              <a:ea typeface="Ribeye"/>
              <a:cs typeface="Ribeye"/>
              <a:sym typeface="Ribeye"/>
            </a:endParaRPr>
          </a:p>
          <a:p>
            <a:pPr algn="just">
              <a:lnSpc>
                <a:spcPts val="4598"/>
              </a:lnSpc>
            </a:pPr>
            <a:r>
              <a:rPr lang="en-US" sz="4741">
                <a:solidFill>
                  <a:srgbClr val="545454"/>
                </a:solidFill>
                <a:latin typeface="Ribeye"/>
                <a:ea typeface="Ribeye"/>
                <a:cs typeface="Ribeye"/>
                <a:sym typeface="Ribeye"/>
              </a:rPr>
              <a:t>2) Plazmoliz hodisasi</a:t>
            </a:r>
          </a:p>
          <a:p>
            <a:pPr algn="just">
              <a:lnSpc>
                <a:spcPts val="4598"/>
              </a:lnSpc>
            </a:pPr>
            <a:endParaRPr lang="en-US" sz="4741">
              <a:solidFill>
                <a:srgbClr val="545454"/>
              </a:solidFill>
              <a:latin typeface="Ribeye"/>
              <a:ea typeface="Ribeye"/>
              <a:cs typeface="Ribeye"/>
              <a:sym typeface="Ribeye"/>
            </a:endParaRPr>
          </a:p>
          <a:p>
            <a:pPr algn="just">
              <a:lnSpc>
                <a:spcPts val="4598"/>
              </a:lnSpc>
            </a:pPr>
            <a:r>
              <a:rPr lang="en-US" sz="4741">
                <a:solidFill>
                  <a:srgbClr val="545454"/>
                </a:solidFill>
                <a:latin typeface="Ribeye"/>
                <a:ea typeface="Ribeye"/>
                <a:cs typeface="Ribeye"/>
                <a:sym typeface="Ribeye"/>
              </a:rPr>
              <a:t>3) Deplazmoliz hodisasi</a:t>
            </a:r>
          </a:p>
          <a:p>
            <a:pPr algn="just">
              <a:lnSpc>
                <a:spcPts val="4598"/>
              </a:lnSpc>
            </a:pPr>
            <a:endParaRPr lang="en-US" sz="4741">
              <a:solidFill>
                <a:srgbClr val="545454"/>
              </a:solidFill>
              <a:latin typeface="Ribeye"/>
              <a:ea typeface="Ribeye"/>
              <a:cs typeface="Ribeye"/>
              <a:sym typeface="Ribeye"/>
            </a:endParaRPr>
          </a:p>
          <a:p>
            <a:pPr algn="just">
              <a:lnSpc>
                <a:spcPts val="4598"/>
              </a:lnSpc>
            </a:pPr>
            <a:r>
              <a:rPr lang="en-US" sz="4741">
                <a:solidFill>
                  <a:srgbClr val="545454"/>
                </a:solidFill>
                <a:latin typeface="Ribeye"/>
                <a:ea typeface="Ribeye"/>
                <a:cs typeface="Ribeye"/>
                <a:sym typeface="Ribeye"/>
              </a:rPr>
              <a:t>4) Plazmoliz va deplazmolizning o‘zaro bog‘liqligi</a:t>
            </a:r>
          </a:p>
          <a:p>
            <a:pPr algn="just">
              <a:lnSpc>
                <a:spcPts val="4598"/>
              </a:lnSpc>
            </a:pPr>
            <a:endParaRPr lang="en-US" sz="4741">
              <a:solidFill>
                <a:srgbClr val="545454"/>
              </a:solidFill>
              <a:latin typeface="Ribeye"/>
              <a:ea typeface="Ribeye"/>
              <a:cs typeface="Ribeye"/>
              <a:sym typeface="Ribeye"/>
            </a:endParaRPr>
          </a:p>
          <a:p>
            <a:pPr algn="just">
              <a:lnSpc>
                <a:spcPts val="4598"/>
              </a:lnSpc>
            </a:pPr>
            <a:r>
              <a:rPr lang="en-US" sz="4741">
                <a:solidFill>
                  <a:srgbClr val="545454"/>
                </a:solidFill>
                <a:latin typeface="Ribeye"/>
                <a:ea typeface="Ribeye"/>
                <a:cs typeface="Ribeye"/>
                <a:sym typeface="Ribeye"/>
              </a:rPr>
              <a:t>5) Xulosa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1727028" y="2541177"/>
            <a:ext cx="14590113" cy="5109395"/>
          </a:xfrm>
          <a:prstGeom prst="rect">
            <a:avLst/>
          </a:prstGeom>
        </p:spPr>
        <p:txBody>
          <a:bodyPr lIns="0" tIns="0" rIns="0" bIns="0" rtlCol="0" anchor="t">
            <a:spAutoFit/>
          </a:bodyPr>
          <a:lstStyle/>
          <a:p>
            <a:pPr algn="just">
              <a:lnSpc>
                <a:spcPts val="5029"/>
              </a:lnSpc>
            </a:pPr>
            <a:r>
              <a:rPr lang="en-US" sz="3592" spc="39">
                <a:solidFill>
                  <a:srgbClr val="0C501C"/>
                </a:solidFill>
                <a:latin typeface="Times New Roman"/>
                <a:ea typeface="Times New Roman"/>
                <a:cs typeface="Times New Roman"/>
                <a:sym typeface="Times New Roman"/>
              </a:rPr>
              <a:t>O‘simlik hujayrasi tirik organizmning eng muhim tuzilmaviy va funksional birligidir. U tashqi muhit bilan doimiy moddalar almashinuvini amalga oshiradi. Hujayra faoliyatida suvning roli beqiyosdir. Suv – modda almashinuvi, fotosintez, osmotik bosim va turgor holatini saqlashda asosiy omil hisoblanadi. O‘simlik hujayralarida suv miqdorining o‘zgarishi natijasida plazmoliz va deplazmoliz kabi fiziologik hodisalar kuzatiladi. Ushbu jarayonlar o‘simlikning suv bilan ta’minlanish darajasini, atrof-muhit sharoitlariga moslashuvini aniqlashda muhim ahamiyatga ega.</a:t>
            </a:r>
          </a:p>
        </p:txBody>
      </p:sp>
      <p:sp>
        <p:nvSpPr>
          <p:cNvPr id="3" name="Freeform 3"/>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4" name="Freeform 4"/>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5" name="Freeform 5"/>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6" name="Freeform 6"/>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7" name="Freeform 7"/>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
        <p:nvSpPr>
          <p:cNvPr id="10" name="TextBox 10"/>
          <p:cNvSpPr txBox="1"/>
          <p:nvPr/>
        </p:nvSpPr>
        <p:spPr>
          <a:xfrm>
            <a:off x="5871030" y="1185084"/>
            <a:ext cx="6545941" cy="885799"/>
          </a:xfrm>
          <a:prstGeom prst="rect">
            <a:avLst/>
          </a:prstGeom>
        </p:spPr>
        <p:txBody>
          <a:bodyPr lIns="0" tIns="0" rIns="0" bIns="0" rtlCol="0" anchor="t">
            <a:spAutoFit/>
          </a:bodyPr>
          <a:lstStyle/>
          <a:p>
            <a:pPr algn="ctr">
              <a:lnSpc>
                <a:spcPts val="6641"/>
              </a:lnSpc>
            </a:pPr>
            <a:r>
              <a:rPr lang="en-US" sz="6846">
                <a:solidFill>
                  <a:srgbClr val="0C501C"/>
                </a:solidFill>
                <a:latin typeface="Ribeye"/>
                <a:ea typeface="Ribeye"/>
                <a:cs typeface="Ribeye"/>
                <a:sym typeface="Ribeye"/>
              </a:rPr>
              <a:t>Kirish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Freeform 2"/>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3" name="Freeform 3"/>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4" name="Freeform 4"/>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5" name="Freeform 5"/>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6" name="Freeform 6"/>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7" name="Freeform 7"/>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
        <p:nvSpPr>
          <p:cNvPr id="9" name="TextBox 9"/>
          <p:cNvSpPr txBox="1"/>
          <p:nvPr/>
        </p:nvSpPr>
        <p:spPr>
          <a:xfrm>
            <a:off x="1874021" y="2814815"/>
            <a:ext cx="14000866" cy="5407721"/>
          </a:xfrm>
          <a:prstGeom prst="rect">
            <a:avLst/>
          </a:prstGeom>
        </p:spPr>
        <p:txBody>
          <a:bodyPr lIns="0" tIns="0" rIns="0" bIns="0" rtlCol="0" anchor="t">
            <a:spAutoFit/>
          </a:bodyPr>
          <a:lstStyle/>
          <a:p>
            <a:pPr algn="just">
              <a:lnSpc>
                <a:spcPts val="5386"/>
              </a:lnSpc>
            </a:pPr>
            <a:r>
              <a:rPr lang="en-US" sz="3847" spc="42">
                <a:solidFill>
                  <a:srgbClr val="0C501C"/>
                </a:solidFill>
                <a:latin typeface="Times New Roman"/>
                <a:ea typeface="Times New Roman"/>
                <a:cs typeface="Times New Roman"/>
                <a:sym typeface="Times New Roman"/>
              </a:rPr>
              <a:t>O‘simlik hujayrasi odatda qattiq hujayra devori, plazmatik membrana, sitoplazma, vakuola va yadrolardan tashkil topgan bo‘ladi. Hujayraning ichida suvda erigan turli moddalarning konsentratsiyasi muhitdagidan farq qiladi. Shu sababli suv harakati osmoz qonunlariga bo‘ysunadi. Hujayra atrofidagi eritma tarkibining o‘zgarishi esa suv oqimini va turgor bosimini bevosita ta’sirga uchratadi.</a:t>
            </a:r>
          </a:p>
          <a:p>
            <a:pPr algn="just">
              <a:lnSpc>
                <a:spcPts val="5386"/>
              </a:lnSpc>
            </a:pPr>
            <a:endParaRPr lang="en-US" sz="3847" spc="42">
              <a:solidFill>
                <a:srgbClr val="0C501C"/>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3445005" y="1133475"/>
            <a:ext cx="11397990" cy="629793"/>
          </a:xfrm>
          <a:prstGeom prst="rect">
            <a:avLst/>
          </a:prstGeom>
        </p:spPr>
        <p:txBody>
          <a:bodyPr lIns="0" tIns="0" rIns="0" bIns="0" rtlCol="0" anchor="t">
            <a:spAutoFit/>
          </a:bodyPr>
          <a:lstStyle/>
          <a:p>
            <a:pPr algn="ctr">
              <a:lnSpc>
                <a:spcPts val="4699"/>
              </a:lnSpc>
            </a:pPr>
            <a:r>
              <a:rPr lang="en-US" sz="4844">
                <a:solidFill>
                  <a:srgbClr val="0C501C"/>
                </a:solidFill>
                <a:latin typeface="Ribeye"/>
                <a:ea typeface="Ribeye"/>
                <a:cs typeface="Ribeye"/>
                <a:sym typeface="Ribeye"/>
              </a:rPr>
              <a:t>Plazmoliz hodisasi</a:t>
            </a:r>
          </a:p>
        </p:txBody>
      </p:sp>
      <p:sp>
        <p:nvSpPr>
          <p:cNvPr id="3" name="TextBox 3"/>
          <p:cNvSpPr txBox="1"/>
          <p:nvPr/>
        </p:nvSpPr>
        <p:spPr>
          <a:xfrm>
            <a:off x="1874021" y="2309575"/>
            <a:ext cx="13217706" cy="5239581"/>
          </a:xfrm>
          <a:prstGeom prst="rect">
            <a:avLst/>
          </a:prstGeom>
        </p:spPr>
        <p:txBody>
          <a:bodyPr lIns="0" tIns="0" rIns="0" bIns="0" rtlCol="0" anchor="t">
            <a:spAutoFit/>
          </a:bodyPr>
          <a:lstStyle/>
          <a:p>
            <a:pPr marL="640640" lvl="1" indent="-320320" algn="just">
              <a:lnSpc>
                <a:spcPts val="4154"/>
              </a:lnSpc>
              <a:buFont typeface="Arial"/>
              <a:buChar char="•"/>
            </a:pPr>
            <a:r>
              <a:rPr lang="en-US" sz="2967" spc="32">
                <a:solidFill>
                  <a:srgbClr val="0C501C"/>
                </a:solidFill>
                <a:latin typeface="Times New Roman"/>
                <a:ea typeface="Times New Roman"/>
                <a:cs typeface="Times New Roman"/>
                <a:sym typeface="Times New Roman"/>
              </a:rPr>
              <a:t>Plazmoliz (yunoncha “plasma” – suyuqlik, “lysis” – ajralish) bu o‘simlik hujayrasining suvni yo‘qotishi natijasida protoplastning hujayra devoridan ajralish hodisasidir. Boshqacha aytganda, hujayra gipertonik eritmaga (ya’ni, hujayra ichidagidan konsentratsiyasi yuqori bo‘lgan eritmaga) tushirilganda suv osmotik bosim ta’sirida vakuoladan tashqariga chiqadi. Natijada vakuola kichrayadi, plazmatik membrana devordan ajraladi, turgor bosimi yo‘qoladi.</a:t>
            </a:r>
          </a:p>
          <a:p>
            <a:pPr marL="640640" lvl="1" indent="-320320" algn="just">
              <a:lnSpc>
                <a:spcPts val="4154"/>
              </a:lnSpc>
              <a:buFont typeface="Arial"/>
              <a:buChar char="•"/>
            </a:pPr>
            <a:r>
              <a:rPr lang="en-US" sz="2967" spc="32">
                <a:solidFill>
                  <a:srgbClr val="0C501C"/>
                </a:solidFill>
                <a:latin typeface="Times New Roman"/>
                <a:ea typeface="Times New Roman"/>
                <a:cs typeface="Times New Roman"/>
                <a:sym typeface="Times New Roman"/>
              </a:rPr>
              <a:t>Plazmoliz jarayoni ko‘plab o‘simliklarda tajriba yo‘li bilan kuzatiladi. Masalan, piyozning epidermis hujayralarini 10% tuz eritmasiga solganda, suv tashqariga chiqib, hujayra ichidagi protoplast devordan ajraladi. Mikroskop ostida bu jarayon aniq ko‘rinadi — vakuola qisqaradi, hujayra ichi bo‘shashadi.</a:t>
            </a:r>
          </a:p>
        </p:txBody>
      </p:sp>
      <p:sp>
        <p:nvSpPr>
          <p:cNvPr id="4" name="Freeform 4"/>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5" name="Freeform 5"/>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6" name="Freeform 6"/>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7" name="Freeform 7"/>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8" name="Freeform 8"/>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10" name="Freeform 10"/>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5716503" y="433828"/>
            <a:ext cx="6545941" cy="1723999"/>
          </a:xfrm>
          <a:prstGeom prst="rect">
            <a:avLst/>
          </a:prstGeom>
        </p:spPr>
        <p:txBody>
          <a:bodyPr lIns="0" tIns="0" rIns="0" bIns="0" rtlCol="0" anchor="t">
            <a:spAutoFit/>
          </a:bodyPr>
          <a:lstStyle/>
          <a:p>
            <a:pPr algn="ctr">
              <a:lnSpc>
                <a:spcPts val="6641"/>
              </a:lnSpc>
            </a:pPr>
            <a:r>
              <a:rPr lang="en-US" sz="6846">
                <a:solidFill>
                  <a:srgbClr val="0C501C"/>
                </a:solidFill>
                <a:latin typeface="Ribeye"/>
                <a:ea typeface="Ribeye"/>
                <a:cs typeface="Ribeye"/>
                <a:sym typeface="Ribeye"/>
              </a:rPr>
              <a:t>Deplazmoliz hodisasi</a:t>
            </a:r>
          </a:p>
        </p:txBody>
      </p:sp>
      <p:sp>
        <p:nvSpPr>
          <p:cNvPr id="3" name="TextBox 3"/>
          <p:cNvSpPr txBox="1"/>
          <p:nvPr/>
        </p:nvSpPr>
        <p:spPr>
          <a:xfrm>
            <a:off x="2121583" y="1995902"/>
            <a:ext cx="12870773" cy="6764573"/>
          </a:xfrm>
          <a:prstGeom prst="rect">
            <a:avLst/>
          </a:prstGeom>
        </p:spPr>
        <p:txBody>
          <a:bodyPr lIns="0" tIns="0" rIns="0" bIns="0" rtlCol="0" anchor="t">
            <a:spAutoFit/>
          </a:bodyPr>
          <a:lstStyle/>
          <a:p>
            <a:pPr algn="just">
              <a:lnSpc>
                <a:spcPts val="4437"/>
              </a:lnSpc>
            </a:pPr>
            <a:r>
              <a:rPr lang="en-US" sz="3169" spc="34">
                <a:solidFill>
                  <a:srgbClr val="0C501C"/>
                </a:solidFill>
                <a:latin typeface="Agrandir Tight"/>
                <a:ea typeface="Agrandir Tight"/>
                <a:cs typeface="Agrandir Tight"/>
                <a:sym typeface="Agrandir Tight"/>
              </a:rPr>
              <a:t>Deplazmoliz – bu plazmoliz jarayonining teskari ko‘rinishidir. Ya’ni, hujayra gipotonik eritmaga (masalan, toza suvga) tushirilganda suv yana hujayraga kiradi, vakuola kattalashadi, plazmatik membrana yana hujayra devoriga yopishadi va hujayra turgor holatiga qaytadi.</a:t>
            </a:r>
          </a:p>
          <a:p>
            <a:pPr algn="just">
              <a:lnSpc>
                <a:spcPts val="4437"/>
              </a:lnSpc>
            </a:pPr>
            <a:r>
              <a:rPr lang="en-US" sz="3169" spc="34">
                <a:solidFill>
                  <a:srgbClr val="0C501C"/>
                </a:solidFill>
                <a:latin typeface="Agrandir Tight"/>
                <a:ea typeface="Agrandir Tight"/>
                <a:cs typeface="Agrandir Tight"/>
                <a:sym typeface="Agrandir Tight"/>
              </a:rPr>
              <a:t>Bu jarayon hujayraning tirikligini aniqlashda muhim tajriba sifatida ishlatiladi. Agar deplazmoliz sodir bo‘lsa – demak, hujayra tirik; agar u yuz bermasa – hujayra nobud bo‘lganini bildiradi.</a:t>
            </a:r>
          </a:p>
          <a:p>
            <a:pPr algn="just">
              <a:lnSpc>
                <a:spcPts val="4437"/>
              </a:lnSpc>
            </a:pPr>
            <a:r>
              <a:rPr lang="en-US" sz="3169" spc="34">
                <a:solidFill>
                  <a:srgbClr val="0C501C"/>
                </a:solidFill>
                <a:latin typeface="Agrandir Tight"/>
                <a:ea typeface="Agrandir Tight"/>
                <a:cs typeface="Agrandir Tight"/>
                <a:sym typeface="Agrandir Tight"/>
              </a:rPr>
              <a:t>Deplazmoliz o‘simliklarning suvni o‘zlashtirish mexanizmini tushunishda, ayniqsa, suv yetishmovchiligi sharoitida o‘simliklarning bardoshliligini baholashda muhimdir. U nafaqat suv almashinuvi, balki ionlar va oziq moddalarning hujayraga kirish jarayonini ham aks ettiradi.</a:t>
            </a:r>
          </a:p>
          <a:p>
            <a:pPr algn="just">
              <a:lnSpc>
                <a:spcPts val="4437"/>
              </a:lnSpc>
            </a:pPr>
            <a:endParaRPr lang="en-US" sz="3169" spc="34">
              <a:solidFill>
                <a:srgbClr val="0C501C"/>
              </a:solidFill>
              <a:latin typeface="Agrandir Tight"/>
              <a:ea typeface="Agrandir Tight"/>
              <a:cs typeface="Agrandir Tight"/>
              <a:sym typeface="Agrandir Tight"/>
            </a:endParaRPr>
          </a:p>
        </p:txBody>
      </p:sp>
      <p:sp>
        <p:nvSpPr>
          <p:cNvPr id="4" name="Freeform 4"/>
          <p:cNvSpPr/>
          <p:nvPr/>
        </p:nvSpPr>
        <p:spPr>
          <a:xfrm>
            <a:off x="14912692" y="-1906430"/>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5" name="Freeform 5"/>
          <p:cNvSpPr/>
          <p:nvPr/>
        </p:nvSpPr>
        <p:spPr>
          <a:xfrm>
            <a:off x="-2889276" y="6880940"/>
            <a:ext cx="5778553" cy="5791267"/>
          </a:xfrm>
          <a:custGeom>
            <a:avLst/>
            <a:gdLst/>
            <a:ahLst/>
            <a:cxnLst/>
            <a:rect l="l" t="t" r="r" b="b"/>
            <a:pathLst>
              <a:path w="5778553" h="5791267">
                <a:moveTo>
                  <a:pt x="0" y="0"/>
                </a:moveTo>
                <a:lnTo>
                  <a:pt x="5778552" y="0"/>
                </a:lnTo>
                <a:lnTo>
                  <a:pt x="5778552"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6" name="Freeform 6"/>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7" name="Freeform 7"/>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8" name="Freeform 8"/>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10" name="Freeform 10"/>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4869972" y="152400"/>
            <a:ext cx="8548055" cy="1723999"/>
          </a:xfrm>
          <a:prstGeom prst="rect">
            <a:avLst/>
          </a:prstGeom>
        </p:spPr>
        <p:txBody>
          <a:bodyPr lIns="0" tIns="0" rIns="0" bIns="0" rtlCol="0" anchor="t">
            <a:spAutoFit/>
          </a:bodyPr>
          <a:lstStyle/>
          <a:p>
            <a:pPr algn="ctr">
              <a:lnSpc>
                <a:spcPts val="6641"/>
              </a:lnSpc>
            </a:pPr>
            <a:r>
              <a:rPr lang="en-US" sz="6846">
                <a:solidFill>
                  <a:srgbClr val="0C501C"/>
                </a:solidFill>
                <a:latin typeface="Ribeye"/>
                <a:ea typeface="Ribeye"/>
                <a:cs typeface="Ribeye"/>
                <a:sym typeface="Ribeye"/>
              </a:rPr>
              <a:t>Plazmolizning uch turi mavjud:</a:t>
            </a:r>
          </a:p>
        </p:txBody>
      </p:sp>
      <p:sp>
        <p:nvSpPr>
          <p:cNvPr id="3" name="TextBox 3"/>
          <p:cNvSpPr txBox="1"/>
          <p:nvPr/>
        </p:nvSpPr>
        <p:spPr>
          <a:xfrm>
            <a:off x="1917907" y="2933700"/>
            <a:ext cx="14208355" cy="5818204"/>
          </a:xfrm>
          <a:prstGeom prst="rect">
            <a:avLst/>
          </a:prstGeom>
        </p:spPr>
        <p:txBody>
          <a:bodyPr lIns="0" tIns="0" rIns="0" bIns="0" rtlCol="0" anchor="t">
            <a:spAutoFit/>
          </a:bodyPr>
          <a:lstStyle/>
          <a:p>
            <a:pPr marL="706859" lvl="1" indent="-353429" algn="just">
              <a:lnSpc>
                <a:spcPts val="4583"/>
              </a:lnSpc>
              <a:buAutoNum type="arabicPeriod"/>
            </a:pPr>
            <a:r>
              <a:rPr lang="en-US" sz="3274" spc="36">
                <a:solidFill>
                  <a:srgbClr val="0C501C"/>
                </a:solidFill>
                <a:latin typeface="Agrandir Tight"/>
                <a:ea typeface="Agrandir Tight"/>
                <a:cs typeface="Agrandir Tight"/>
                <a:sym typeface="Agrandir Tight"/>
              </a:rPr>
              <a:t>Vakuolyar plazmoliz – plazmatik membrana devordan qisman ajraladi, lekin vakuola mavjud bo‘lib qoladi.</a:t>
            </a:r>
          </a:p>
          <a:p>
            <a:pPr marL="706859" lvl="1" indent="-353429" algn="just">
              <a:lnSpc>
                <a:spcPts val="4583"/>
              </a:lnSpc>
              <a:buAutoNum type="arabicPeriod"/>
            </a:pPr>
            <a:r>
              <a:rPr lang="en-US" sz="3274" spc="36">
                <a:solidFill>
                  <a:srgbClr val="0C501C"/>
                </a:solidFill>
                <a:latin typeface="Agrandir Tight"/>
                <a:ea typeface="Agrandir Tight"/>
                <a:cs typeface="Agrandir Tight"/>
                <a:sym typeface="Agrandir Tight"/>
              </a:rPr>
              <a:t>Konkav plazmoliz – protoplast bir necha joyda devordan ajraladi.</a:t>
            </a:r>
          </a:p>
          <a:p>
            <a:pPr marL="706859" lvl="1" indent="-353429" algn="just">
              <a:lnSpc>
                <a:spcPts val="4583"/>
              </a:lnSpc>
              <a:buAutoNum type="arabicPeriod"/>
            </a:pPr>
            <a:r>
              <a:rPr lang="en-US" sz="3274" spc="36">
                <a:solidFill>
                  <a:srgbClr val="0C501C"/>
                </a:solidFill>
                <a:latin typeface="Agrandir Tight"/>
                <a:ea typeface="Agrandir Tight"/>
                <a:cs typeface="Agrandir Tight"/>
                <a:sym typeface="Agrandir Tight"/>
              </a:rPr>
              <a:t>Konkav-konveks plazmoliz – kuchli suv yo‘qotilishi natijasida protoplast to‘liq ajraladi.</a:t>
            </a:r>
          </a:p>
          <a:p>
            <a:pPr algn="just">
              <a:lnSpc>
                <a:spcPts val="4583"/>
              </a:lnSpc>
            </a:pPr>
            <a:r>
              <a:rPr lang="en-US" sz="3274" spc="36">
                <a:solidFill>
                  <a:srgbClr val="0C501C"/>
                </a:solidFill>
                <a:latin typeface="Agrandir Tight"/>
                <a:ea typeface="Agrandir Tight"/>
                <a:cs typeface="Agrandir Tight"/>
                <a:sym typeface="Agrandir Tight"/>
              </a:rPr>
              <a:t>Bu hodisa o‘simliklarning suv tanqisligi, sho‘rlanish yoki issiqlik ta’sirida suvni yo‘qotish jarayonlarini tushunishda muhim ilmiy asos bo‘lib xizmat qiladi. Shuningdek, o‘simliklarning suvga bo‘lgan talabini va ularning ekologik moslashuv xususiyatlarini o‘rganishda ham qo‘llaniladi.</a:t>
            </a:r>
          </a:p>
          <a:p>
            <a:pPr algn="just">
              <a:lnSpc>
                <a:spcPts val="4583"/>
              </a:lnSpc>
            </a:pPr>
            <a:endParaRPr lang="en-US" sz="3274" spc="36">
              <a:solidFill>
                <a:srgbClr val="0C501C"/>
              </a:solidFill>
              <a:latin typeface="Agrandir Tight"/>
              <a:ea typeface="Agrandir Tight"/>
              <a:cs typeface="Agrandir Tight"/>
              <a:sym typeface="Agrandir Tight"/>
            </a:endParaRPr>
          </a:p>
        </p:txBody>
      </p:sp>
      <p:sp>
        <p:nvSpPr>
          <p:cNvPr id="4" name="Freeform 4"/>
          <p:cNvSpPr/>
          <p:nvPr/>
        </p:nvSpPr>
        <p:spPr>
          <a:xfrm>
            <a:off x="14227701" y="-178437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5" name="Freeform 5"/>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6" name="Freeform 6"/>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7" name="Freeform 7"/>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8" name="Freeform 8"/>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10" name="Freeform 10"/>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1907912" y="1466878"/>
            <a:ext cx="14228346" cy="5149158"/>
          </a:xfrm>
          <a:prstGeom prst="rect">
            <a:avLst/>
          </a:prstGeom>
        </p:spPr>
        <p:txBody>
          <a:bodyPr lIns="0" tIns="0" rIns="0" bIns="0" rtlCol="0" anchor="t">
            <a:spAutoFit/>
          </a:bodyPr>
          <a:lstStyle/>
          <a:p>
            <a:pPr algn="just">
              <a:lnSpc>
                <a:spcPts val="5753"/>
              </a:lnSpc>
            </a:pPr>
            <a:r>
              <a:rPr lang="en-US" sz="4109" spc="45">
                <a:solidFill>
                  <a:srgbClr val="0C501C"/>
                </a:solidFill>
                <a:latin typeface="Agrandir Tight"/>
                <a:ea typeface="Agrandir Tight"/>
                <a:cs typeface="Agrandir Tight"/>
                <a:sym typeface="Agrandir Tight"/>
              </a:rPr>
              <a:t>Masalan, piyozning epidermis hujayralarini 10% tuz eritmasiga solinganda, hujayra ichidagi suv tashqariga chiqib, plazmoliz sodir bo‘ladi. Hujayra devori o‘zgarmagan holda qoladi, ammo plazmalemma devordan ajraladi. Bu jarayon mikroskop ostida aniq ko‘rinadi va o‘simlik fiziologiyasini o‘rganishda muhim tajriba hisoblanadi. Plazmoliz o‘simlik suv yo‘qotganida yoki kuchli issiqda namlik yetishmaganda ham tabiiy holatda sodir bo‘ladi.</a:t>
            </a:r>
          </a:p>
        </p:txBody>
      </p:sp>
      <p:sp>
        <p:nvSpPr>
          <p:cNvPr id="3" name="Freeform 3"/>
          <p:cNvSpPr/>
          <p:nvPr/>
        </p:nvSpPr>
        <p:spPr>
          <a:xfrm>
            <a:off x="15383177" y="-2689460"/>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4" name="Freeform 4"/>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5" name="Freeform 5"/>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6" name="Freeform 6"/>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7" name="Freeform 7"/>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
        <p:nvSpPr>
          <p:cNvPr id="10" name="Freeform 10"/>
          <p:cNvSpPr/>
          <p:nvPr/>
        </p:nvSpPr>
        <p:spPr>
          <a:xfrm>
            <a:off x="5040420" y="6640850"/>
            <a:ext cx="8304495" cy="3562075"/>
          </a:xfrm>
          <a:custGeom>
            <a:avLst/>
            <a:gdLst/>
            <a:ahLst/>
            <a:cxnLst/>
            <a:rect l="l" t="t" r="r" b="b"/>
            <a:pathLst>
              <a:path w="8304495" h="3562075">
                <a:moveTo>
                  <a:pt x="0" y="0"/>
                </a:moveTo>
                <a:lnTo>
                  <a:pt x="8304495" y="0"/>
                </a:lnTo>
                <a:lnTo>
                  <a:pt x="8304495" y="3562075"/>
                </a:lnTo>
                <a:lnTo>
                  <a:pt x="0" y="3562075"/>
                </a:lnTo>
                <a:lnTo>
                  <a:pt x="0" y="0"/>
                </a:lnTo>
                <a:close/>
              </a:path>
            </a:pathLst>
          </a:custGeom>
          <a:blipFill>
            <a:blip r:embed="rId14"/>
            <a:stretch>
              <a:fillRect l="-7708" t="-29127" b="-33465"/>
            </a:stretch>
          </a:blipFill>
        </p:spPr>
        <p:txBody>
          <a:bodyPr/>
          <a:lstStyle/>
          <a:p>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1CD"/>
        </a:solidFill>
        <a:effectLst/>
      </p:bgPr>
    </p:bg>
    <p:spTree>
      <p:nvGrpSpPr>
        <p:cNvPr id="1" name=""/>
        <p:cNvGrpSpPr/>
        <p:nvPr/>
      </p:nvGrpSpPr>
      <p:grpSpPr>
        <a:xfrm>
          <a:off x="0" y="0"/>
          <a:ext cx="0" cy="0"/>
          <a:chOff x="0" y="0"/>
          <a:chExt cx="0" cy="0"/>
        </a:xfrm>
      </p:grpSpPr>
      <p:sp>
        <p:nvSpPr>
          <p:cNvPr id="2" name="TextBox 2"/>
          <p:cNvSpPr txBox="1"/>
          <p:nvPr/>
        </p:nvSpPr>
        <p:spPr>
          <a:xfrm>
            <a:off x="3575199" y="496697"/>
            <a:ext cx="11190748" cy="1240480"/>
          </a:xfrm>
          <a:prstGeom prst="rect">
            <a:avLst/>
          </a:prstGeom>
        </p:spPr>
        <p:txBody>
          <a:bodyPr lIns="0" tIns="0" rIns="0" bIns="0" rtlCol="0" anchor="t">
            <a:spAutoFit/>
          </a:bodyPr>
          <a:lstStyle/>
          <a:p>
            <a:pPr algn="ctr">
              <a:lnSpc>
                <a:spcPts val="4795"/>
              </a:lnSpc>
            </a:pPr>
            <a:r>
              <a:rPr lang="en-US" sz="4943">
                <a:solidFill>
                  <a:srgbClr val="0C501C"/>
                </a:solidFill>
                <a:latin typeface="Ribeye"/>
                <a:ea typeface="Ribeye"/>
                <a:cs typeface="Ribeye"/>
                <a:sym typeface="Ribeye"/>
              </a:rPr>
              <a:t>Plazmoliz va deplazmolizning o‘zaro bog‘liqligi</a:t>
            </a:r>
          </a:p>
        </p:txBody>
      </p:sp>
      <p:sp>
        <p:nvSpPr>
          <p:cNvPr id="3" name="Freeform 3"/>
          <p:cNvSpPr/>
          <p:nvPr/>
        </p:nvSpPr>
        <p:spPr>
          <a:xfrm>
            <a:off x="14765947" y="-1817533"/>
            <a:ext cx="4693216" cy="4727598"/>
          </a:xfrm>
          <a:custGeom>
            <a:avLst/>
            <a:gdLst/>
            <a:ahLst/>
            <a:cxnLst/>
            <a:rect l="l" t="t" r="r" b="b"/>
            <a:pathLst>
              <a:path w="4693216" h="4727598">
                <a:moveTo>
                  <a:pt x="0" y="0"/>
                </a:moveTo>
                <a:lnTo>
                  <a:pt x="4693216" y="0"/>
                </a:lnTo>
                <a:lnTo>
                  <a:pt x="4693216" y="4727598"/>
                </a:lnTo>
                <a:lnTo>
                  <a:pt x="0" y="47275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ru-RU"/>
          </a:p>
        </p:txBody>
      </p:sp>
      <p:sp>
        <p:nvSpPr>
          <p:cNvPr id="4" name="Freeform 4"/>
          <p:cNvSpPr/>
          <p:nvPr/>
        </p:nvSpPr>
        <p:spPr>
          <a:xfrm>
            <a:off x="-2496755" y="6616036"/>
            <a:ext cx="5778553" cy="5791267"/>
          </a:xfrm>
          <a:custGeom>
            <a:avLst/>
            <a:gdLst/>
            <a:ahLst/>
            <a:cxnLst/>
            <a:rect l="l" t="t" r="r" b="b"/>
            <a:pathLst>
              <a:path w="5778553" h="5791267">
                <a:moveTo>
                  <a:pt x="0" y="0"/>
                </a:moveTo>
                <a:lnTo>
                  <a:pt x="5778553" y="0"/>
                </a:lnTo>
                <a:lnTo>
                  <a:pt x="5778553" y="5791267"/>
                </a:lnTo>
                <a:lnTo>
                  <a:pt x="0" y="5791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ru-RU"/>
          </a:p>
        </p:txBody>
      </p:sp>
      <p:sp>
        <p:nvSpPr>
          <p:cNvPr id="5" name="Freeform 5"/>
          <p:cNvSpPr/>
          <p:nvPr/>
        </p:nvSpPr>
        <p:spPr>
          <a:xfrm rot="-1412092">
            <a:off x="-847043" y="-1224744"/>
            <a:ext cx="5442130" cy="3364226"/>
          </a:xfrm>
          <a:custGeom>
            <a:avLst/>
            <a:gdLst/>
            <a:ahLst/>
            <a:cxnLst/>
            <a:rect l="l" t="t" r="r" b="b"/>
            <a:pathLst>
              <a:path w="5442130" h="3364226">
                <a:moveTo>
                  <a:pt x="0" y="0"/>
                </a:moveTo>
                <a:lnTo>
                  <a:pt x="5442129" y="0"/>
                </a:lnTo>
                <a:lnTo>
                  <a:pt x="5442129" y="3364226"/>
                </a:lnTo>
                <a:lnTo>
                  <a:pt x="0" y="3364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ru-RU"/>
          </a:p>
        </p:txBody>
      </p:sp>
      <p:sp>
        <p:nvSpPr>
          <p:cNvPr id="6" name="Freeform 6"/>
          <p:cNvSpPr/>
          <p:nvPr/>
        </p:nvSpPr>
        <p:spPr>
          <a:xfrm rot="4588756">
            <a:off x="14797406" y="6264632"/>
            <a:ext cx="3553805" cy="6494075"/>
          </a:xfrm>
          <a:custGeom>
            <a:avLst/>
            <a:gdLst/>
            <a:ahLst/>
            <a:cxnLst/>
            <a:rect l="l" t="t" r="r" b="b"/>
            <a:pathLst>
              <a:path w="3553805" h="6494075">
                <a:moveTo>
                  <a:pt x="0" y="0"/>
                </a:moveTo>
                <a:lnTo>
                  <a:pt x="3553805" y="0"/>
                </a:lnTo>
                <a:lnTo>
                  <a:pt x="3553805" y="6494075"/>
                </a:lnTo>
                <a:lnTo>
                  <a:pt x="0" y="64940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ru-RU"/>
          </a:p>
        </p:txBody>
      </p:sp>
      <p:sp>
        <p:nvSpPr>
          <p:cNvPr id="7" name="Freeform 7"/>
          <p:cNvSpPr/>
          <p:nvPr/>
        </p:nvSpPr>
        <p:spPr>
          <a:xfrm>
            <a:off x="16574309" y="3086100"/>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8" name="Freeform 8"/>
          <p:cNvSpPr/>
          <p:nvPr/>
        </p:nvSpPr>
        <p:spPr>
          <a:xfrm>
            <a:off x="-2800215" y="2910065"/>
            <a:ext cx="4270075" cy="4114800"/>
          </a:xfrm>
          <a:custGeom>
            <a:avLst/>
            <a:gdLst/>
            <a:ahLst/>
            <a:cxnLst/>
            <a:rect l="l" t="t" r="r" b="b"/>
            <a:pathLst>
              <a:path w="4270075" h="4114800">
                <a:moveTo>
                  <a:pt x="0" y="0"/>
                </a:moveTo>
                <a:lnTo>
                  <a:pt x="4270075" y="0"/>
                </a:lnTo>
                <a:lnTo>
                  <a:pt x="4270075" y="4114800"/>
                </a:lnTo>
                <a:lnTo>
                  <a:pt x="0" y="411480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p:spPr>
        <p:txBody>
          <a:bodyPr/>
          <a:lstStyle/>
          <a:p>
            <a:endParaRPr lang="ru-RU"/>
          </a:p>
        </p:txBody>
      </p:sp>
      <p:sp>
        <p:nvSpPr>
          <p:cNvPr id="9" name="Freeform 9"/>
          <p:cNvSpPr/>
          <p:nvPr/>
        </p:nvSpPr>
        <p:spPr>
          <a:xfrm>
            <a:off x="3023625" y="8407376"/>
            <a:ext cx="7315200" cy="3591098"/>
          </a:xfrm>
          <a:custGeom>
            <a:avLst/>
            <a:gdLst/>
            <a:ahLst/>
            <a:cxnLst/>
            <a:rect l="l" t="t" r="r" b="b"/>
            <a:pathLst>
              <a:path w="7315200" h="3591098">
                <a:moveTo>
                  <a:pt x="0" y="0"/>
                </a:moveTo>
                <a:lnTo>
                  <a:pt x="7315200" y="0"/>
                </a:lnTo>
                <a:lnTo>
                  <a:pt x="7315200" y="3591098"/>
                </a:lnTo>
                <a:lnTo>
                  <a:pt x="0" y="3591098"/>
                </a:lnTo>
                <a:lnTo>
                  <a:pt x="0" y="0"/>
                </a:lnTo>
                <a:close/>
              </a:path>
            </a:pathLst>
          </a:custGeom>
          <a:blipFill>
            <a:blip r:embed="rId12">
              <a:alphaModFix amt="57000"/>
              <a:extLst>
                <a:ext uri="{96DAC541-7B7A-43D3-8B79-37D633B846F1}">
                  <asvg:svgBlip xmlns:asvg="http://schemas.microsoft.com/office/drawing/2016/SVG/main" r:embed="rId13"/>
                </a:ext>
              </a:extLst>
            </a:blip>
            <a:stretch>
              <a:fillRect/>
            </a:stretch>
          </a:blipFill>
        </p:spPr>
        <p:txBody>
          <a:bodyPr/>
          <a:lstStyle/>
          <a:p>
            <a:endParaRPr lang="ru-RU"/>
          </a:p>
        </p:txBody>
      </p:sp>
      <p:sp>
        <p:nvSpPr>
          <p:cNvPr id="10" name="TextBox 10"/>
          <p:cNvSpPr txBox="1"/>
          <p:nvPr/>
        </p:nvSpPr>
        <p:spPr>
          <a:xfrm>
            <a:off x="2284358" y="1796838"/>
            <a:ext cx="13061383" cy="7163918"/>
          </a:xfrm>
          <a:prstGeom prst="rect">
            <a:avLst/>
          </a:prstGeom>
        </p:spPr>
        <p:txBody>
          <a:bodyPr lIns="0" tIns="0" rIns="0" bIns="0" rtlCol="0" anchor="t">
            <a:spAutoFit/>
          </a:bodyPr>
          <a:lstStyle/>
          <a:p>
            <a:pPr algn="just">
              <a:lnSpc>
                <a:spcPts val="4663"/>
              </a:lnSpc>
            </a:pPr>
            <a:r>
              <a:rPr lang="en-US" sz="3330" spc="36">
                <a:solidFill>
                  <a:srgbClr val="0C501C"/>
                </a:solidFill>
                <a:latin typeface="Agrandir Tight"/>
                <a:ea typeface="Agrandir Tight"/>
                <a:cs typeface="Agrandir Tight"/>
                <a:sym typeface="Agrandir Tight"/>
              </a:rPr>
              <a:t>Plazmoliz va deplazmoliz – bu suvning osmotik yo‘nalishda harakatini ifodalovchi ikki qarama-qarshi jarayon. Ularning muvozanati o‘simlik hayotida suv muvozanatini saqlashda asosiy rol o‘ynaydi.</a:t>
            </a:r>
          </a:p>
          <a:p>
            <a:pPr algn="just">
              <a:lnSpc>
                <a:spcPts val="4663"/>
              </a:lnSpc>
            </a:pPr>
            <a:r>
              <a:rPr lang="en-US" sz="3330" spc="36">
                <a:solidFill>
                  <a:srgbClr val="0C501C"/>
                </a:solidFill>
                <a:latin typeface="Agrandir Tight"/>
                <a:ea typeface="Agrandir Tight"/>
                <a:cs typeface="Agrandir Tight"/>
                <a:sym typeface="Agrandir Tight"/>
              </a:rPr>
              <a:t>Hujayra gipertonik muhitda bo‘lsa – suv chiqadi (plazmoliz), gipotonik muhitda esa suv kiradi (deplazmoliz). Agar hujayra izotonik muhitda bo‘lsa, suv miqdori o‘zgarmaydi – bu holat dinamik muvozanat deb ataladi.</a:t>
            </a:r>
          </a:p>
          <a:p>
            <a:pPr algn="just">
              <a:lnSpc>
                <a:spcPts val="4663"/>
              </a:lnSpc>
            </a:pPr>
            <a:endParaRPr lang="en-US" sz="3330" spc="36">
              <a:solidFill>
                <a:srgbClr val="0C501C"/>
              </a:solidFill>
              <a:latin typeface="Agrandir Tight"/>
              <a:ea typeface="Agrandir Tight"/>
              <a:cs typeface="Agrandir Tight"/>
              <a:sym typeface="Agrandir Tight"/>
            </a:endParaRPr>
          </a:p>
          <a:p>
            <a:pPr algn="just">
              <a:lnSpc>
                <a:spcPts val="4663"/>
              </a:lnSpc>
            </a:pPr>
            <a:r>
              <a:rPr lang="en-US" sz="3330" spc="36">
                <a:solidFill>
                  <a:srgbClr val="0C501C"/>
                </a:solidFill>
                <a:latin typeface="Agrandir Tight"/>
                <a:ea typeface="Agrandir Tight"/>
                <a:cs typeface="Agrandir Tight"/>
                <a:sym typeface="Agrandir Tight"/>
              </a:rPr>
              <a:t>Bu jarayonlarning o‘zaro bog‘liqligini o‘rganish orqali olimlar o‘simlik hujayrasining suv bilan ta’minlanish mexanizmini, suv yetishmovchiligiga javob reaksiyalarini, hujayra devorining elastikligini hamda protoplazmaning suv o‘tkazuvchanligini aniqlaydilar.</a:t>
            </a:r>
          </a:p>
          <a:p>
            <a:pPr algn="just">
              <a:lnSpc>
                <a:spcPts val="4663"/>
              </a:lnSpc>
            </a:pPr>
            <a:endParaRPr lang="en-US" sz="3330" spc="36">
              <a:solidFill>
                <a:srgbClr val="0C501C"/>
              </a:solidFill>
              <a:latin typeface="Agrandir Tight"/>
              <a:ea typeface="Agrandir Tight"/>
              <a:cs typeface="Agrandir Tight"/>
              <a:sym typeface="Agrandir Tigh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979</Words>
  <Application>Microsoft Office PowerPoint</Application>
  <PresentationFormat>Произвольный</PresentationFormat>
  <Paragraphs>44</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Calibri</vt:lpstr>
      <vt:lpstr>Arial</vt:lpstr>
      <vt:lpstr>Agrandir Tight</vt:lpstr>
      <vt:lpstr>Ribeye</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Hujayra</dc:title>
  <dc:creator>Nurali Murodullayev</dc:creator>
  <cp:lastModifiedBy>Nurali Murodullayev</cp:lastModifiedBy>
  <cp:revision>2</cp:revision>
  <dcterms:created xsi:type="dcterms:W3CDTF">2006-08-16T00:00:00Z</dcterms:created>
  <dcterms:modified xsi:type="dcterms:W3CDTF">2025-12-21T15:17:38Z</dcterms:modified>
  <dc:identifier>DAG1RzF7Sig</dc:identifier>
</cp:coreProperties>
</file>