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7" r:id="rId4"/>
    <p:sldId id="257" r:id="rId5"/>
    <p:sldId id="278" r:id="rId6"/>
    <p:sldId id="27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24"/>
  </p:sldIdLst>
  <p:sldSz cx="12192000" cy="6858000"/>
  <p:notesSz cx="7559675" cy="1069149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5440888"/>
            <a:ext cx="9046464" cy="809101"/>
          </a:xfrm>
        </p:spPr>
        <p:txBody>
          <a:bodyPr anchor="ctr">
            <a:normAutofit/>
          </a:bodyPr>
          <a:lstStyle>
            <a:lvl1pPr algn="ctr">
              <a:defRPr sz="1800" b="1"/>
            </a:lvl1pPr>
          </a:lstStyle>
          <a:p>
            <a:pPr lvl="0"/>
            <a:r>
              <a:rPr lang="en-US" dirty="0"/>
              <a:t>WEDDING DATE &amp; TIME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148846"/>
            <a:ext cx="9144000" cy="291693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500">
                <a:latin typeface="+mj-lt"/>
              </a:defRPr>
            </a:lvl1pPr>
          </a:lstStyle>
          <a:p>
            <a:pPr lvl="0"/>
            <a:r>
              <a:rPr lang="en-US" dirty="0"/>
              <a:t>BRIDE </a:t>
            </a:r>
            <a:endParaRPr lang="en-US" dirty="0"/>
          </a:p>
          <a:p>
            <a:pPr lvl="0"/>
            <a:r>
              <a:rPr lang="en-US" dirty="0"/>
              <a:t>&amp;</a:t>
            </a:r>
            <a:endParaRPr lang="en-US" dirty="0"/>
          </a:p>
          <a:p>
            <a:pPr lvl="0"/>
            <a:r>
              <a:rPr lang="en-US" dirty="0"/>
              <a:t>GROOM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532185" y="2291024"/>
            <a:ext cx="71008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532185" y="4913643"/>
            <a:ext cx="71008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sz="9000"/>
            </a:lvl1pPr>
          </a:lstStyle>
          <a:p>
            <a:r>
              <a:rPr lang="en-US" dirty="0"/>
              <a:t>HEADING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5440888"/>
            <a:ext cx="9046464" cy="809101"/>
          </a:xfrm>
        </p:spPr>
        <p:txBody>
          <a:bodyPr anchor="ctr">
            <a:normAutofit/>
          </a:bodyPr>
          <a:lstStyle>
            <a:lvl1pPr algn="ctr">
              <a:defRPr sz="1800" b="1"/>
            </a:lvl1pPr>
          </a:lstStyle>
          <a:p>
            <a:pPr lvl="0"/>
            <a:r>
              <a:rPr lang="en-US" dirty="0"/>
              <a:t>WEDDING DATE &amp; TIME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3296" y="2590077"/>
            <a:ext cx="11265408" cy="157998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>
                <a:latin typeface="+mj-lt"/>
              </a:defRPr>
            </a:lvl1pPr>
          </a:lstStyle>
          <a:p>
            <a:pPr lvl="0"/>
            <a:r>
              <a:rPr lang="en-US" dirty="0"/>
              <a:t>BRIDE &amp; GROOM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325563"/>
          </a:xfrm>
        </p:spPr>
        <p:txBody>
          <a:bodyPr>
            <a:noAutofit/>
          </a:bodyPr>
          <a:lstStyle>
            <a:lvl1pPr algn="ctr">
              <a:defRPr sz="9000"/>
            </a:lvl1pPr>
          </a:lstStyle>
          <a:p>
            <a:r>
              <a:rPr lang="en-US" dirty="0"/>
              <a:t>HEADING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532185" y="4170066"/>
            <a:ext cx="71008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32185" y="5255288"/>
            <a:ext cx="71008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597026" y="1965326"/>
            <a:ext cx="8997951" cy="530225"/>
          </a:xfrm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en-US" dirty="0"/>
              <a:t>SUB-HEADING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760942" y="4179507"/>
            <a:ext cx="10670117" cy="1084262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ADD MESSAGE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sz="7200"/>
            </a:lvl1pPr>
          </a:lstStyle>
          <a:p>
            <a:r>
              <a:rPr lang="en-US" dirty="0"/>
              <a:t>HEADING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647929" y="2973976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11744" y="2973976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775560" y="2973976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47929" y="4983847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11744" y="4983847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775560" y="4983847"/>
            <a:ext cx="174171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99832"/>
            <a:ext cx="10515600" cy="832017"/>
          </a:xfrm>
        </p:spPr>
        <p:txBody>
          <a:bodyPr anchor="ctr">
            <a:normAutofit/>
          </a:bodyPr>
          <a:lstStyle>
            <a:lvl1pPr algn="ctr">
              <a:defRPr sz="3500">
                <a:latin typeface="+mj-lt"/>
              </a:defRPr>
            </a:lvl1pPr>
          </a:lstStyle>
          <a:p>
            <a:pPr lvl="0"/>
            <a:r>
              <a:rPr lang="en-US" dirty="0"/>
              <a:t>BRIDE &amp; GROOM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1484517" y="2593191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1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52208" y="2593191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2</a:t>
            </a:r>
            <a:endParaRPr lang="en-US" dirty="0"/>
          </a:p>
        </p:txBody>
      </p:sp>
      <p:sp>
        <p:nvSpPr>
          <p:cNvPr id="27" name="Text Placeholder 24"/>
          <p:cNvSpPr>
            <a:spLocks noGrp="1"/>
          </p:cNvSpPr>
          <p:nvPr>
            <p:ph type="body" sz="quarter" idx="13" hasCustomPrompt="1"/>
          </p:nvPr>
        </p:nvSpPr>
        <p:spPr>
          <a:xfrm>
            <a:off x="8684261" y="2556615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3</a:t>
            </a:r>
            <a:endParaRPr lang="en-US" dirty="0"/>
          </a:p>
        </p:txBody>
      </p:sp>
      <p:sp>
        <p:nvSpPr>
          <p:cNvPr id="28" name="Text Placeholder 24"/>
          <p:cNvSpPr>
            <a:spLocks noGrp="1"/>
          </p:cNvSpPr>
          <p:nvPr>
            <p:ph type="body" sz="quarter" idx="14" hasCustomPrompt="1"/>
          </p:nvPr>
        </p:nvSpPr>
        <p:spPr>
          <a:xfrm>
            <a:off x="1489943" y="4584208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1</a:t>
            </a:r>
            <a:endParaRPr lang="en-US" dirty="0"/>
          </a:p>
        </p:txBody>
      </p:sp>
      <p:sp>
        <p:nvSpPr>
          <p:cNvPr id="29" name="Text Placehold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5045441" y="4584208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2</a:t>
            </a:r>
            <a:endParaRPr lang="en-US" dirty="0"/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8677495" y="4575064"/>
            <a:ext cx="2057400" cy="3651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Table 3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 hasCustomPrompt="1"/>
          </p:nvPr>
        </p:nvSpPr>
        <p:spPr>
          <a:xfrm>
            <a:off x="1576324" y="3083117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18" hasCustomPrompt="1"/>
          </p:nvPr>
        </p:nvSpPr>
        <p:spPr>
          <a:xfrm>
            <a:off x="5106402" y="3083115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  <p:sp>
        <p:nvSpPr>
          <p:cNvPr id="34" name="Text Placeholder 31"/>
          <p:cNvSpPr>
            <a:spLocks noGrp="1"/>
          </p:cNvSpPr>
          <p:nvPr>
            <p:ph type="body" sz="quarter" idx="19" hasCustomPrompt="1"/>
          </p:nvPr>
        </p:nvSpPr>
        <p:spPr>
          <a:xfrm>
            <a:off x="8726263" y="3081464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  <p:sp>
        <p:nvSpPr>
          <p:cNvPr id="35" name="Text Placeholder 31"/>
          <p:cNvSpPr>
            <a:spLocks noGrp="1"/>
          </p:cNvSpPr>
          <p:nvPr>
            <p:ph type="body" sz="quarter" idx="20" hasCustomPrompt="1"/>
          </p:nvPr>
        </p:nvSpPr>
        <p:spPr>
          <a:xfrm>
            <a:off x="1576324" y="5156287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  <p:sp>
        <p:nvSpPr>
          <p:cNvPr id="36" name="Text Placeholder 31"/>
          <p:cNvSpPr>
            <a:spLocks noGrp="1"/>
          </p:cNvSpPr>
          <p:nvPr>
            <p:ph type="body" sz="quarter" idx="21" hasCustomPrompt="1"/>
          </p:nvPr>
        </p:nvSpPr>
        <p:spPr>
          <a:xfrm>
            <a:off x="5106402" y="5156286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  <p:sp>
        <p:nvSpPr>
          <p:cNvPr id="37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8726263" y="5154634"/>
            <a:ext cx="2128477" cy="132238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Guests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sz="7200"/>
            </a:lvl1pPr>
          </a:lstStyle>
          <a:p>
            <a:r>
              <a:rPr lang="en-US" dirty="0"/>
              <a:t>HEADING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99832"/>
            <a:ext cx="10515600" cy="832017"/>
          </a:xfrm>
        </p:spPr>
        <p:txBody>
          <a:bodyPr anchor="ctr">
            <a:normAutofit/>
          </a:bodyPr>
          <a:lstStyle>
            <a:lvl1pPr algn="ctr">
              <a:defRPr sz="3500">
                <a:latin typeface="+mj-lt"/>
              </a:defRPr>
            </a:lvl1pPr>
          </a:lstStyle>
          <a:p>
            <a:pPr lvl="0"/>
            <a:r>
              <a:rPr lang="en-US" dirty="0"/>
              <a:t>BRIDE &amp; GROOM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2532185" y="5255288"/>
            <a:ext cx="71008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572768" y="5440888"/>
            <a:ext cx="9046464" cy="809101"/>
          </a:xfrm>
        </p:spPr>
        <p:txBody>
          <a:bodyPr anchor="ctr">
            <a:normAutofit/>
          </a:bodyPr>
          <a:lstStyle>
            <a:lvl1pPr algn="ctr">
              <a:defRPr sz="3200" b="1"/>
            </a:lvl1pPr>
          </a:lstStyle>
          <a:p>
            <a:pPr lvl="0"/>
            <a:r>
              <a:rPr lang="en-US" dirty="0"/>
              <a:t>#YOURHASHTAG</a:t>
            </a:r>
            <a:endParaRPr lang="en-US" dirty="0"/>
          </a:p>
        </p:txBody>
      </p:sp>
      <p:sp>
        <p:nvSpPr>
          <p:cNvPr id="41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03320" y="3969347"/>
            <a:ext cx="3661787" cy="809101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en-US" dirty="0"/>
              <a:t>ADD TEXT HERE</a:t>
            </a:r>
            <a:endParaRPr lang="en-US" dirty="0"/>
          </a:p>
        </p:txBody>
      </p:sp>
      <p:sp>
        <p:nvSpPr>
          <p:cNvPr id="4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265107" y="3975427"/>
            <a:ext cx="3661787" cy="809101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en-US" dirty="0"/>
              <a:t>ADD TEXT HERE</a:t>
            </a:r>
            <a:endParaRPr lang="en-US" dirty="0"/>
          </a:p>
        </p:txBody>
      </p:sp>
      <p:sp>
        <p:nvSpPr>
          <p:cNvPr id="4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7926893" y="3969347"/>
            <a:ext cx="3661787" cy="809101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en-US" dirty="0"/>
              <a:t>ADD TEXT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910125-9F1A-469D-998E-307B5220DFF8}" type="slidenum">
              <a:rPr/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79294" y="0"/>
            <a:ext cx="1183341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heading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add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80604020202020204" pitchFamily="34" charset="0"/>
        <a:buNone/>
        <a:defRPr sz="21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02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635" y="0"/>
            <a:ext cx="2030095" cy="2066290"/>
          </a:xfrm>
          <a:prstGeom prst="rect">
            <a:avLst/>
          </a:prstGeom>
          <a:ln w="0">
            <a:noFill/>
          </a:ln>
        </p:spPr>
      </p:pic>
      <p:sp>
        <p:nvSpPr>
          <p:cNvPr id="204" name="Text Box 203"/>
          <p:cNvSpPr txBox="1"/>
          <p:nvPr/>
        </p:nvSpPr>
        <p:spPr>
          <a:xfrm>
            <a:off x="362585" y="1845310"/>
            <a:ext cx="11466195" cy="498284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{{uzbekistan_text}}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{{ministry_text}}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 university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faculty }}</a:t>
            </a: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direction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group 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{{presentation_text}}</a:t>
            </a:r>
            <a:endParaRPr lang="en-US" sz="16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8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b="1" strike="noStrike" spc="-1">
                <a:solidFill>
                  <a:schemeClr val="tx1"/>
                </a:solidFill>
                <a:latin typeface="Arial"/>
              </a:rPr>
              <a:t>{{theme_text}} {{ theme }}</a:t>
            </a:r>
            <a:endParaRPr lang="en-US" b="0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{{prepared_by_text}}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 name }}</a:t>
            </a:r>
            <a:endParaRPr lang="en-US" sz="1400" b="1" strike="noStrike" spc="-1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Gap haqida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28"/>
          <p:cNvSpPr/>
          <p:nvPr/>
        </p:nvSpPr>
        <p:spPr>
          <a:xfrm>
            <a:off x="24696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Fikrni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0" name="TextBox 34"/>
          <p:cNvSpPr/>
          <p:nvPr/>
        </p:nvSpPr>
        <p:spPr>
          <a:xfrm>
            <a:off x="426672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Ega va kesimdan iborat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1" name="TextBox 37"/>
          <p:cNvSpPr/>
          <p:nvPr/>
        </p:nvSpPr>
        <p:spPr>
          <a:xfrm>
            <a:off x="864144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Tugallangan ma’no beradi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Ega va kesim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extBox 20"/>
          <p:cNvSpPr/>
          <p:nvPr/>
        </p:nvSpPr>
        <p:spPr>
          <a:xfrm>
            <a:off x="323640" y="4683600"/>
            <a:ext cx="548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Kesim harakatni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4" name="TextBox 26"/>
          <p:cNvSpPr/>
          <p:nvPr/>
        </p:nvSpPr>
        <p:spPr>
          <a:xfrm>
            <a:off x="387360" y="1954800"/>
            <a:ext cx="5382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Ega ish bajaruvchi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5" name="TextBox 29"/>
          <p:cNvSpPr/>
          <p:nvPr/>
        </p:nvSpPr>
        <p:spPr>
          <a:xfrm>
            <a:off x="6440400" y="2612160"/>
            <a:ext cx="5530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Gapning asosiy bo‘laklari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So‘z birikmasi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19"/>
          <p:cNvSpPr/>
          <p:nvPr/>
        </p:nvSpPr>
        <p:spPr>
          <a:xfrm>
            <a:off x="530280" y="1589040"/>
            <a:ext cx="859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Ikki yoki undan ortiq so‘z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8" name="TextBox 22"/>
          <p:cNvSpPr/>
          <p:nvPr/>
        </p:nvSpPr>
        <p:spPr>
          <a:xfrm>
            <a:off x="3442320" y="3313800"/>
            <a:ext cx="8610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Ma’no jihatdan bog‘langan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9" name="TextBox 28"/>
          <p:cNvSpPr/>
          <p:nvPr/>
        </p:nvSpPr>
        <p:spPr>
          <a:xfrm>
            <a:off x="800280" y="4843800"/>
            <a:ext cx="8550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Gap tuzishda yordam beradi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Verdana"/>
              </a:rPr>
              <a:t>Tinish belgilari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Box 21"/>
          <p:cNvSpPr/>
          <p:nvPr/>
        </p:nvSpPr>
        <p:spPr>
          <a:xfrm>
            <a:off x="3094920" y="171360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Nuqta gap oxirida qo‘yiladi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2" name="TextBox 24"/>
          <p:cNvSpPr/>
          <p:nvPr/>
        </p:nvSpPr>
        <p:spPr>
          <a:xfrm>
            <a:off x="3094920" y="477504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Undov hisni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3" name="TextBox 27"/>
          <p:cNvSpPr/>
          <p:nvPr/>
        </p:nvSpPr>
        <p:spPr>
          <a:xfrm>
            <a:off x="323640" y="3221280"/>
            <a:ext cx="8273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So‘roq belgisi savol uchun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Bosh harf qoidasi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19"/>
          <p:cNvSpPr/>
          <p:nvPr/>
        </p:nvSpPr>
        <p:spPr>
          <a:xfrm>
            <a:off x="6626880" y="2849040"/>
            <a:ext cx="5397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Hurmat ifodasi uchun ham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6" name="TextBox 25"/>
          <p:cNvSpPr/>
          <p:nvPr/>
        </p:nvSpPr>
        <p:spPr>
          <a:xfrm>
            <a:off x="548640" y="2072160"/>
            <a:ext cx="5546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Gap boshida bosh harf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7" name="TextBox 31"/>
          <p:cNvSpPr/>
          <p:nvPr/>
        </p:nvSpPr>
        <p:spPr>
          <a:xfrm>
            <a:off x="509400" y="4446720"/>
            <a:ext cx="5586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Ism va joy nomlari bosh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Sinonim so‘zlar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TextBox 34"/>
          <p:cNvSpPr/>
          <p:nvPr/>
        </p:nvSpPr>
        <p:spPr>
          <a:xfrm>
            <a:off x="323640" y="2546640"/>
            <a:ext cx="558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Ma’nosi yaqin so‘zlar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0" name="TextBox 37"/>
          <p:cNvSpPr/>
          <p:nvPr/>
        </p:nvSpPr>
        <p:spPr>
          <a:xfrm>
            <a:off x="6281280" y="2531880"/>
            <a:ext cx="572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Nutqni boyitadi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1" name="TextBox 46"/>
          <p:cNvSpPr/>
          <p:nvPr/>
        </p:nvSpPr>
        <p:spPr>
          <a:xfrm>
            <a:off x="2464200" y="4184640"/>
            <a:ext cx="7633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Takrorni kamaytiradi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Antonim so‘zlar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TextBox 19"/>
          <p:cNvSpPr/>
          <p:nvPr/>
        </p:nvSpPr>
        <p:spPr>
          <a:xfrm>
            <a:off x="424440" y="1854360"/>
            <a:ext cx="8768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Qarama-qarshi ma’noli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4" name="TextBox 22"/>
          <p:cNvSpPr/>
          <p:nvPr/>
        </p:nvSpPr>
        <p:spPr>
          <a:xfrm>
            <a:off x="3336120" y="3331800"/>
            <a:ext cx="8784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Masalan katta-kichik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5" name="TextBox 28"/>
          <p:cNvSpPr/>
          <p:nvPr/>
        </p:nvSpPr>
        <p:spPr>
          <a:xfrm>
            <a:off x="694800" y="4770720"/>
            <a:ext cx="8723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  <a:ea typeface="Arial Unicode MS"/>
              </a:rPr>
              <a:t>Ma’noni aniq qiladi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{{s_name_13}}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Box 15"/>
          <p:cNvSpPr/>
          <p:nvPr/>
        </p:nvSpPr>
        <p:spPr>
          <a:xfrm>
            <a:off x="69120" y="2817360"/>
            <a:ext cx="5897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 d_13_0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8" name="TextBox 21"/>
          <p:cNvSpPr/>
          <p:nvPr/>
        </p:nvSpPr>
        <p:spPr>
          <a:xfrm>
            <a:off x="6532920" y="220968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9" name="TextBox 24"/>
          <p:cNvSpPr/>
          <p:nvPr/>
        </p:nvSpPr>
        <p:spPr>
          <a:xfrm>
            <a:off x="6532920" y="465804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{{s_name_14}}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{{d_14_1}}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2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{{d_14_0}}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3" name="TextBox 22"/>
          <p:cNvSpPr/>
          <p:nvPr/>
        </p:nvSpPr>
        <p:spPr>
          <a:xfrm>
            <a:off x="2243520" y="4255560"/>
            <a:ext cx="810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{{d_14_2}}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{{s_name_15}}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TextBox 10"/>
          <p:cNvSpPr/>
          <p:nvPr/>
        </p:nvSpPr>
        <p:spPr>
          <a:xfrm>
            <a:off x="6556320" y="1765800"/>
            <a:ext cx="5239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{{d_15_2}}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6" name="TextBox 16"/>
          <p:cNvSpPr/>
          <p:nvPr/>
        </p:nvSpPr>
        <p:spPr>
          <a:xfrm>
            <a:off x="585360" y="176580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{{d_15_0}}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7" name="TextBox 45"/>
          <p:cNvSpPr/>
          <p:nvPr/>
        </p:nvSpPr>
        <p:spPr>
          <a:xfrm>
            <a:off x="585360" y="452412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{{d_15_1}}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3"/>
          <p:cNvSpPr/>
          <p:nvPr/>
        </p:nvSpPr>
        <p:spPr>
          <a:xfrm>
            <a:off x="979920" y="1809720"/>
            <a:ext cx="10231920" cy="18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4-sinf2-qOna tili darsligida keltirilgan qoidalar va4- sinf3-qOna tili darsligida keltirilgan qoidalar ustida ishlash</a:t>
            </a:r>
            <a:endParaRPr lang="en-CA" sz="4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Sheraliyeva Maftuna</a:t>
            </a:r>
            <a:endParaRPr lang="en-CA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4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{{s_name_16}}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TextBox 28"/>
          <p:cNvSpPr/>
          <p:nvPr/>
        </p:nvSpPr>
        <p:spPr>
          <a:xfrm>
            <a:off x="141480" y="2276640"/>
            <a:ext cx="3890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{{d_16_0}}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0" name="TextBox 34"/>
          <p:cNvSpPr/>
          <p:nvPr/>
        </p:nvSpPr>
        <p:spPr>
          <a:xfrm>
            <a:off x="4338000" y="2276640"/>
            <a:ext cx="354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{{d_16_1}}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1" name="TextBox 37"/>
          <p:cNvSpPr/>
          <p:nvPr/>
        </p:nvSpPr>
        <p:spPr>
          <a:xfrm>
            <a:off x="8411040" y="2276640"/>
            <a:ext cx="36392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{{d_16_2}}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{{s_name_17}}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Box 20"/>
          <p:cNvSpPr/>
          <p:nvPr/>
        </p:nvSpPr>
        <p:spPr>
          <a:xfrm>
            <a:off x="120240" y="4674600"/>
            <a:ext cx="4861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{{d_17_1}}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4" name="TextBox 26"/>
          <p:cNvSpPr/>
          <p:nvPr/>
        </p:nvSpPr>
        <p:spPr>
          <a:xfrm>
            <a:off x="195480" y="1945800"/>
            <a:ext cx="4786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{{d_17_0}}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5" name="TextBox 29"/>
          <p:cNvSpPr/>
          <p:nvPr/>
        </p:nvSpPr>
        <p:spPr>
          <a:xfrm>
            <a:off x="6419160" y="2310480"/>
            <a:ext cx="5550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{{d_17_2}}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2"/>
          <p:cNvSpPr/>
          <p:nvPr/>
        </p:nvSpPr>
        <p:spPr>
          <a:xfrm>
            <a:off x="0" y="1178640"/>
            <a:ext cx="12191760" cy="100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6000" b="0" strike="noStrike" spc="-1">
                <a:solidFill>
                  <a:srgbClr val="404040"/>
                </a:solidFill>
                <a:latin typeface="Arial"/>
                <a:ea typeface="Arial Unicode MS"/>
              </a:rPr>
              <a:t>E'tiboringiz uchun rahmat</a:t>
            </a:r>
            <a:endParaRPr lang="en-CA" sz="6000" b="0" strike="noStrike" spc="-1">
              <a:latin typeface="Arial"/>
            </a:endParaRPr>
          </a:p>
        </p:txBody>
      </p:sp>
      <p:sp>
        <p:nvSpPr>
          <p:cNvPr id="157" name="TextBox 4"/>
          <p:cNvSpPr/>
          <p:nvPr/>
        </p:nvSpPr>
        <p:spPr>
          <a:xfrm>
            <a:off x="0" y="6399360"/>
            <a:ext cx="1219176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2400" b="0" strike="noStrike" spc="-1">
                <a:solidFill>
                  <a:srgbClr val="404040"/>
                </a:solidFill>
                <a:latin typeface="Arial"/>
                <a:ea typeface="Arial Unicode MS"/>
              </a:rPr>
              <a:t/>
            </a:r>
            <a:endParaRPr lang="en-CA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1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1. 4-sinf2-qoidalarni o‘rganish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1" name="TextBox 2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2. 4-sinf3-qoidalarni mustahkamlash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2" name="TextBox 3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3. Amaliy mashqlar bajarish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3" name="TextBox 4"/>
          <p:cNvSpPr/>
          <p:nvPr/>
        </p:nvSpPr>
        <p:spPr>
          <a:xfrm>
            <a:off x="338400" y="271800"/>
            <a:ext cx="117586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solidFill>
                  <a:srgbClr val="000000"/>
                </a:solidFill>
                <a:latin typeface="Constantia"/>
                <a:ea typeface="Arial Unicode MS"/>
              </a:rPr>
              <a:t>Reja: 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404040"/>
                </a:solidFill>
                <a:latin typeface="Constantia"/>
                <a:ea typeface="Arial Unicode MS"/>
              </a:rPr>
              <a:t>Kirish</a:t>
            </a:r>
            <a:endParaRPr lang="en-US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 dirty="0">
                <a:solidFill>
                  <a:srgbClr val="262626"/>
                </a:solidFill>
                <a:latin typeface="Constantia"/>
                <a:ea typeface="Arial Unicode MS"/>
              </a:rPr>
              <a:t>Ona tili savodxonlik asosi</a:t>
            </a:r>
            <a:endParaRPr lang="en-CA" sz="1800" b="0" strike="noStrike" spc="-1" dirty="0">
              <a:latin typeface="Arial"/>
            </a:endParaRPr>
          </a:p>
        </p:txBody>
      </p:sp>
      <p:sp>
        <p:nvSpPr>
          <p:cNvPr id="7" name="TextBox 6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 dirty="0">
                <a:solidFill>
                  <a:srgbClr val="262626"/>
                </a:solidFill>
                <a:latin typeface="Constantia"/>
                <a:ea typeface="Arial Unicode MS"/>
              </a:rPr>
              <a:t>Qoidalar nutqni to‘g‘ri qiladi</a:t>
            </a:r>
            <a:endParaRPr lang="en-CA" sz="1800" b="0" strike="noStrike" spc="-1" dirty="0">
              <a:latin typeface="Arial"/>
            </a:endParaRPr>
          </a:p>
        </p:txBody>
      </p:sp>
      <p:sp>
        <p:nvSpPr>
          <p:cNvPr id="8" name="TextBox 7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  <a:ea typeface="Arial Unicode MS"/>
              </a:rPr>
              <a:t>Mavzu ikki bo‘limdan iborat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So‘z turkumlari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000" y="1683000"/>
            <a:ext cx="5092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Ot,fe’l,sifat,son ajratiladi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0" name="TextBox 48"/>
          <p:cNvSpPr/>
          <p:nvPr/>
        </p:nvSpPr>
        <p:spPr>
          <a:xfrm>
            <a:off x="5977080" y="1683000"/>
            <a:ext cx="5537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Har biri o‘z vazifasiga ega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1" name="TextBox 49"/>
          <p:cNvSpPr/>
          <p:nvPr/>
        </p:nvSpPr>
        <p:spPr>
          <a:xfrm>
            <a:off x="2100600" y="4512960"/>
            <a:ext cx="8019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Gapda turli rol bajaradi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Ot haqida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extBox 11"/>
          <p:cNvSpPr/>
          <p:nvPr/>
        </p:nvSpPr>
        <p:spPr>
          <a:xfrm>
            <a:off x="1685880" y="4685400"/>
            <a:ext cx="8820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Yakka va ko‘plik shakllari bor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4" name="TextBox 17"/>
          <p:cNvSpPr/>
          <p:nvPr/>
        </p:nvSpPr>
        <p:spPr>
          <a:xfrm>
            <a:off x="393120" y="1618560"/>
            <a:ext cx="4882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Predmet nomini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5" name="TextBox 20"/>
          <p:cNvSpPr/>
          <p:nvPr/>
        </p:nvSpPr>
        <p:spPr>
          <a:xfrm>
            <a:off x="5247720" y="1618560"/>
            <a:ext cx="6687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Kim? nima? savollariga javob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Fe’l haqida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TextBox 15"/>
          <p:cNvSpPr/>
          <p:nvPr/>
        </p:nvSpPr>
        <p:spPr>
          <a:xfrm>
            <a:off x="448200" y="2831040"/>
            <a:ext cx="517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Harakatni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8" name="TextBox 21"/>
          <p:cNvSpPr/>
          <p:nvPr/>
        </p:nvSpPr>
        <p:spPr>
          <a:xfrm>
            <a:off x="6095880" y="2209680"/>
            <a:ext cx="566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Nima qildi? savollariga javob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9" name="TextBox 24"/>
          <p:cNvSpPr/>
          <p:nvPr/>
        </p:nvSpPr>
        <p:spPr>
          <a:xfrm>
            <a:off x="5969880" y="4658040"/>
            <a:ext cx="592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Zamon shakllari mavjud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Sifat haqida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Qanday? savoliga javob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2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Belgini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3" name="TextBox 22"/>
          <p:cNvSpPr/>
          <p:nvPr/>
        </p:nvSpPr>
        <p:spPr>
          <a:xfrm>
            <a:off x="2249280" y="4312440"/>
            <a:ext cx="6894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  <a:ea typeface="Arial Unicode MS"/>
              </a:rPr>
              <a:t>Ot bilan bog‘lanadi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idx="4294967295"/>
          </p:nvPr>
        </p:nvSpPr>
        <p:spPr>
          <a:xfrm>
            <a:off x="0" y="339725"/>
            <a:ext cx="11658600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404040"/>
                </a:solidFill>
                <a:latin typeface="Constantia"/>
                <a:ea typeface="Arial Unicode MS"/>
              </a:rPr>
              <a:t>Son haqida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TextBox 10"/>
          <p:cNvSpPr/>
          <p:nvPr/>
        </p:nvSpPr>
        <p:spPr>
          <a:xfrm>
            <a:off x="6272640" y="2424600"/>
            <a:ext cx="5623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Tartib va miqdor turlari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6" name="TextBox 16"/>
          <p:cNvSpPr/>
          <p:nvPr/>
        </p:nvSpPr>
        <p:spPr>
          <a:xfrm>
            <a:off x="585360" y="176580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Sanoqni bildiradi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7" name="TextBox 45"/>
          <p:cNvSpPr/>
          <p:nvPr/>
        </p:nvSpPr>
        <p:spPr>
          <a:xfrm>
            <a:off x="585360" y="452412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Arial Unicode MS"/>
              </a:rPr>
              <a:t>Nechta? nechanchi? savollar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atercolor Theme">
  <a:themeElements>
    <a:clrScheme name="Watercolor 1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C4A80"/>
      </a:accent1>
      <a:accent2>
        <a:srgbClr val="0D6397"/>
      </a:accent2>
      <a:accent3>
        <a:srgbClr val="1E83A9"/>
      </a:accent3>
      <a:accent4>
        <a:srgbClr val="478FB1"/>
      </a:accent4>
      <a:accent5>
        <a:srgbClr val="8CB8D1"/>
      </a:accent5>
      <a:accent6>
        <a:srgbClr val="C9E6F1"/>
      </a:accent6>
      <a:hlink>
        <a:srgbClr val="0000FF"/>
      </a:hlink>
      <a:folHlink>
        <a:srgbClr val="FF00FF"/>
      </a:folHlink>
    </a:clrScheme>
    <a:fontScheme name="Custom 28">
      <a:majorFont>
        <a:latin typeface="Georgia"/>
        <a:ea typeface="Gill Sans"/>
        <a:cs typeface="Gill Sans"/>
      </a:majorFont>
      <a:minorFont>
        <a:latin typeface="Avenir Next LT Pro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pretty</Template>
  <TotalTime>0</TotalTime>
  <Words>1039</Words>
  <Application>WPS Presentation</Application>
  <PresentationFormat>Widescreen</PresentationFormat>
  <Paragraphs>171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SimSun</vt:lpstr>
      <vt:lpstr>Wingdings</vt:lpstr>
      <vt:lpstr>Gill Sans</vt:lpstr>
      <vt:lpstr>Quicksand Light</vt:lpstr>
      <vt:lpstr>DejaVu Sans</vt:lpstr>
      <vt:lpstr>Arial</vt:lpstr>
      <vt:lpstr>Constantia</vt:lpstr>
      <vt:lpstr>Arial Unicode MS</vt:lpstr>
      <vt:lpstr>Microsoft YaHei</vt:lpstr>
      <vt:lpstr>Droid Sans Fallback</vt:lpstr>
      <vt:lpstr>Arial Unicode MS</vt:lpstr>
      <vt:lpstr>Georgia</vt:lpstr>
      <vt:lpstr>Avenir Next LT Pro</vt:lpstr>
      <vt:lpstr>Calibri</vt:lpstr>
      <vt:lpstr>Verdana</vt:lpstr>
      <vt:lpstr>FZShuTi</vt:lpstr>
      <vt:lpstr>Watercolor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diyorbek</cp:lastModifiedBy>
  <cp:revision>167</cp:revision>
  <dcterms:created xsi:type="dcterms:W3CDTF">2025-08-12T19:46:11Z</dcterms:created>
  <dcterms:modified xsi:type="dcterms:W3CDTF">2025-08-12T19:46:11Z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20</vt:i4>
  </property>
  <property fmtid="{D5CDD505-2E9C-101B-9397-08002B2CF9AE}" pid="4" name="ICV">
    <vt:lpwstr/>
  </property>
  <property fmtid="{D5CDD505-2E9C-101B-9397-08002B2CF9AE}" pid="5" name="KSOProductBuildVer">
    <vt:lpwstr>1033-11.1.0.11723</vt:lpwstr>
  </property>
</Properties>
</file>