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png" ContentType="image/png"/>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3"/>
    <p:sldId id="257" r:id="rId4"/>
    <p:sldId id="258" r:id="rId5"/>
    <p:sldId id="259" r:id="rId6"/>
    <p:sldId id="260" r:id="rId7"/>
    <p:sldId id="277" r:id="rId8"/>
    <p:sldId id="279" r:id="rId9"/>
    <p:sldId id="280" r:id="rId10"/>
    <p:sldId id="275" r:id="rId11"/>
    <p:sldId id="261" r:id="rId12"/>
    <p:sldId id="262" r:id="rId13"/>
    <p:sldId id="263" r:id="rId14"/>
    <p:sldId id="276" r:id="rId15"/>
    <p:sldId id="264" r:id="rId16"/>
    <p:sldId id="267" r:id="rId17"/>
    <p:sldId id="265" r:id="rId18"/>
    <p:sldId id="274" r:id="rId19"/>
    <p:sldId id="266" r:id="rId20"/>
    <p:sldId id="268" r:id="rId21"/>
    <p:sldId id="269" r:id="rId22"/>
    <p:sldId id="270" r:id="rId23"/>
    <p:sldId id="271" r:id="rId24"/>
    <p:sldId id="273"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75" d="100"/>
          <a:sy n="75" d="100"/>
        </p:scale>
        <p:origin x="974"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8" Type="http://schemas.openxmlformats.org/officeDocument/2006/relationships/tableStyles" Target="tableStyles.xml"/><Relationship Id="rId27" Type="http://schemas.openxmlformats.org/officeDocument/2006/relationships/viewProps" Target="viewProps.xml"/><Relationship Id="rId26" Type="http://schemas.openxmlformats.org/officeDocument/2006/relationships/presProps" Target="presProps.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endParaRPr lang="ru-RU" smtClean="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endParaRPr lang="ru-RU" smtClean="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endParaRPr lang="ru-RU" smtClean="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endParaRPr lang="en-US" sz="8000" baseline="0" dirty="0">
              <a:ln w="3175" cmpd="sng">
                <a:noFill/>
              </a:ln>
              <a:solidFill>
                <a:schemeClr val="accent1"/>
              </a:solidFill>
              <a:effectLst/>
              <a:latin typeface="Arial" panose="020B0604020202020204"/>
            </a:endParaRP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endParaRPr lang="en-US" sz="8000" baseline="0" dirty="0">
              <a:ln w="3175" cmpd="sng">
                <a:noFill/>
              </a:ln>
              <a:solidFill>
                <a:schemeClr val="accent1"/>
              </a:solidFill>
              <a:effectLst/>
              <a:latin typeface="Arial" panose="020B0604020202020204"/>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endParaRPr lang="ru-RU" smtClean="0"/>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endParaRPr lang="ru-RU" smtClean="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endParaRPr lang="ru-RU" smtClean="0"/>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endParaRPr lang="en-US" sz="8000" baseline="0" dirty="0">
              <a:ln w="3175" cmpd="sng">
                <a:noFill/>
              </a:ln>
              <a:solidFill>
                <a:schemeClr val="accent1"/>
              </a:solidFill>
              <a:effectLst/>
              <a:latin typeface="Arial" panose="020B0604020202020204"/>
            </a:endParaRP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endParaRPr lang="en-US" sz="8000" baseline="0" dirty="0">
              <a:ln w="3175" cmpd="sng">
                <a:noFill/>
              </a:ln>
              <a:solidFill>
                <a:schemeClr val="accent1"/>
              </a:solidFill>
              <a:effectLst/>
              <a:latin typeface="Arial" panose="020B0604020202020204"/>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endParaRPr lang="ru-RU" smtClean="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endParaRPr lang="ru-RU" smtClean="0"/>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endParaRPr lang="ru-RU" smtClean="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7" Type="http://schemas.openxmlformats.org/officeDocument/2006/relationships/theme" Target="../theme/theme1.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panose="05040102010807070707"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panose="05040102010807070707"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panose="05040102010807070707"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7" Type="http://schemas.openxmlformats.org/officeDocument/2006/relationships/vmlDrawing" Target="../drawings/vmlDrawing1.vml"/><Relationship Id="rId6" Type="http://schemas.openxmlformats.org/officeDocument/2006/relationships/slideLayout" Target="../slideLayouts/slideLayout2.xml"/><Relationship Id="rId5" Type="http://schemas.openxmlformats.org/officeDocument/2006/relationships/image" Target="../media/image3.wmf"/><Relationship Id="rId4" Type="http://schemas.openxmlformats.org/officeDocument/2006/relationships/oleObject" Target="../embeddings/oleObject2.bin"/><Relationship Id="rId3" Type="http://schemas.openxmlformats.org/officeDocument/2006/relationships/image" Target="../media/image2.wmf"/><Relationship Id="rId2" Type="http://schemas.openxmlformats.org/officeDocument/2006/relationships/oleObject" Target="../embeddings/oleObject1.bin"/><Relationship Id="rId1" Type="http://schemas.openxmlformats.org/officeDocument/2006/relationships/image" Target="../media/image1.png"/></Relationships>
</file>

<file path=ppt/slides/_rels/slide8.xml.rels><?xml version="1.0" encoding="UTF-8" standalone="yes"?>
<Relationships xmlns="http://schemas.openxmlformats.org/package/2006/relationships"><Relationship Id="rId4" Type="http://schemas.openxmlformats.org/officeDocument/2006/relationships/vmlDrawing" Target="../drawings/vmlDrawing2.vml"/><Relationship Id="rId3" Type="http://schemas.openxmlformats.org/officeDocument/2006/relationships/slideLayout" Target="../slideLayouts/slideLayout2.xml"/><Relationship Id="rId2" Type="http://schemas.openxmlformats.org/officeDocument/2006/relationships/image" Target="../media/image4.wmf"/><Relationship Id="rId1" Type="http://schemas.openxmlformats.org/officeDocument/2006/relationships/oleObject" Target="../embeddings/oleObject3.bin"/></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6.png"/><Relationship Id="rId1"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074985" y="2505808"/>
            <a:ext cx="9429627" cy="1573823"/>
          </a:xfrm>
        </p:spPr>
        <p:txBody>
          <a:bodyPr>
            <a:normAutofit/>
          </a:bodyPr>
          <a:lstStyle/>
          <a:p>
            <a:r>
              <a:rPr lang="en-US" dirty="0" err="1" smtClean="0">
                <a:latin typeface="Times New Roman" panose="02020603050405020304" pitchFamily="18" charset="0"/>
                <a:cs typeface="Times New Roman" panose="02020603050405020304" pitchFamily="18" charset="0"/>
              </a:rPr>
              <a:t>Yadroning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asosiy</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xususiyatlar</a:t>
            </a:r>
            <a:r>
              <a:rPr lang="en-US"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6392008" y="5310554"/>
            <a:ext cx="5112604" cy="593108"/>
          </a:xfrm>
        </p:spPr>
        <p:txBody>
          <a:bodyPr>
            <a:normAutofit/>
          </a:bodyPr>
          <a:lstStyle/>
          <a:p>
            <a:r>
              <a:rPr lang="en-US" b="1" dirty="0" err="1" smtClean="0">
                <a:latin typeface="Times New Roman" panose="02020603050405020304" pitchFamily="18" charset="0"/>
                <a:cs typeface="Times New Roman" panose="02020603050405020304" pitchFamily="18" charset="0"/>
              </a:rPr>
              <a:t>Rahimqulova</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Dildora,Xudayberdiyeva</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Ruxshona</a:t>
            </a:r>
            <a:r>
              <a:rPr lang="en-US" b="1" dirty="0" smtClean="0">
                <a:latin typeface="Times New Roman" panose="02020603050405020304" pitchFamily="18" charset="0"/>
                <a:cs typeface="Times New Roman" panose="02020603050405020304" pitchFamily="18" charset="0"/>
              </a:rPr>
              <a:t>.</a:t>
            </a:r>
            <a:endParaRPr lang="ru-RU"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idx="1"/>
          </p:nvPr>
        </p:nvSpPr>
        <p:spPr bwMode="auto">
          <a:xfrm>
            <a:off x="501162" y="856357"/>
            <a:ext cx="11127704" cy="600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r>
              <a:rPr kumimoji="0" lang="ru-RU" altLang="ru-RU" sz="24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a:t>
            </a:r>
            <a:r>
              <a:rPr kumimoji="0" lang="ru-RU" altLang="ru-RU" sz="2400"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Yadro</a:t>
            </a:r>
            <a:r>
              <a:rPr kumimoji="0" lang="ru-RU" altLang="ru-RU" sz="24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tarkibi</a:t>
            </a:r>
            <a:r>
              <a:rPr kumimoji="0" lang="ru-RU" altLang="ru-RU" sz="24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atamasi</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o‘zbek</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tilida</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yadro</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bu</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atom</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yadrosi</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tarkibi</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esa</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tuzilishi</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yoki</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ichki</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qismlari</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degan</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ma’noni</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anglatadi</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Demak</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yadro</a:t>
            </a:r>
            <a:r>
              <a:rPr kumimoji="0" lang="ru-RU" altLang="ru-RU" sz="24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tarkibi</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deganda</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atom</a:t>
            </a:r>
            <a:r>
              <a:rPr kumimoji="0" lang="ru-RU" altLang="ru-RU" sz="24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yadrosining</a:t>
            </a:r>
            <a:r>
              <a:rPr kumimoji="0" lang="ru-RU" altLang="ru-RU" sz="24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ichki</a:t>
            </a:r>
            <a:r>
              <a:rPr kumimoji="0" lang="ru-RU" altLang="ru-RU" sz="24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tuzilishi</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tushuniladi</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a:t>
            </a:r>
            <a:endParaRPr kumimoji="0" lang="ru-RU" altLang="ru-RU" sz="24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pPr>
            <a:r>
              <a:rPr kumimoji="0" lang="ru-RU" altLang="ru-RU" sz="2400"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Atom</a:t>
            </a:r>
            <a:r>
              <a:rPr kumimoji="0" lang="ru-RU" altLang="ru-RU" sz="24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yadrosining</a:t>
            </a:r>
            <a:r>
              <a:rPr kumimoji="0" lang="ru-RU" altLang="ru-RU" sz="24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tarkibi</a:t>
            </a:r>
            <a:r>
              <a:rPr kumimoji="0" lang="ru-RU" altLang="ru-RU" sz="24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a:t>
            </a:r>
            <a:endParaRPr kumimoji="0" lang="ru-RU" altLang="ru-RU" sz="24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pP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Atom</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yadrosi</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quyidagi</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asosiy</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zarrachalardan</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tashkil</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topgan</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a:t>
            </a:r>
            <a:endPar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AutoNum type="arabicPeriod"/>
            </a:pPr>
            <a:r>
              <a:rPr kumimoji="0" lang="ru-RU" altLang="ru-RU" sz="2400"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Protonlar</a:t>
            </a:r>
            <a:r>
              <a:rPr kumimoji="0" lang="ru-RU" altLang="ru-RU" sz="24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(p⁺):</a:t>
            </a:r>
            <a:endPar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457200" marR="0" lvl="1" indent="0" algn="l" defTabSz="914400" rtl="0" eaLnBrk="0" fontAlgn="base" latinLnBrk="0" hangingPunct="0">
              <a:lnSpc>
                <a:spcPct val="100000"/>
              </a:lnSpc>
              <a:spcBef>
                <a:spcPct val="0"/>
              </a:spcBef>
              <a:spcAft>
                <a:spcPct val="0"/>
              </a:spcAft>
              <a:buClrTx/>
              <a:buSzTx/>
              <a:buFontTx/>
              <a:buChar char="•"/>
            </a:pP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Musbat</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zaryadlangan</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zarrachalar</a:t>
            </a:r>
            <a:endPar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457200" marR="0" lvl="1" indent="0" algn="l" defTabSz="914400" rtl="0" eaLnBrk="0" fontAlgn="base" latinLnBrk="0" hangingPunct="0">
              <a:lnSpc>
                <a:spcPct val="100000"/>
              </a:lnSpc>
              <a:spcBef>
                <a:spcPct val="0"/>
              </a:spcBef>
              <a:spcAft>
                <a:spcPct val="0"/>
              </a:spcAft>
              <a:buClrTx/>
              <a:buSzTx/>
              <a:buFontTx/>
              <a:buChar char="•"/>
            </a:pP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Har</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bir</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protonning</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zaryadi</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+1</a:t>
            </a:r>
            <a:endPar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457200" marR="0" lvl="1" indent="0" algn="l" defTabSz="914400" rtl="0" eaLnBrk="0" fontAlgn="base" latinLnBrk="0" hangingPunct="0">
              <a:lnSpc>
                <a:spcPct val="100000"/>
              </a:lnSpc>
              <a:spcBef>
                <a:spcPct val="0"/>
              </a:spcBef>
              <a:spcAft>
                <a:spcPct val="0"/>
              </a:spcAft>
              <a:buClrTx/>
              <a:buSzTx/>
              <a:buFontTx/>
              <a:buChar char="•"/>
            </a:pP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Atomning</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tartib</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raqami</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(Z)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protonlar</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soniga</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teng</a:t>
            </a:r>
            <a:endPar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457200" marR="0" lvl="1" indent="0" algn="l" defTabSz="914400" rtl="0" eaLnBrk="0" fontAlgn="base" latinLnBrk="0" hangingPunct="0">
              <a:lnSpc>
                <a:spcPct val="100000"/>
              </a:lnSpc>
              <a:spcBef>
                <a:spcPct val="0"/>
              </a:spcBef>
              <a:spcAft>
                <a:spcPct val="0"/>
              </a:spcAft>
              <a:buClrTx/>
              <a:buSzTx/>
              <a:buFontTx/>
              <a:buChar char="•"/>
            </a:pP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Protonlar</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yadroning</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massasi</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va</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kimyoviy</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xossalarini</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belgilaydi</a:t>
            </a:r>
            <a:endPar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2"/>
            </a:pPr>
            <a:r>
              <a:rPr kumimoji="0" lang="ru-RU" altLang="ru-RU" sz="2400"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Neutronlar</a:t>
            </a:r>
            <a:r>
              <a:rPr kumimoji="0" lang="ru-RU" altLang="ru-RU" sz="24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(n⁰):</a:t>
            </a:r>
            <a:endPar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457200" marR="0" lvl="1" indent="0" algn="l" defTabSz="914400" rtl="0" eaLnBrk="0" fontAlgn="base" latinLnBrk="0" hangingPunct="0">
              <a:lnSpc>
                <a:spcPct val="100000"/>
              </a:lnSpc>
              <a:spcBef>
                <a:spcPct val="0"/>
              </a:spcBef>
              <a:spcAft>
                <a:spcPct val="0"/>
              </a:spcAft>
              <a:buClrTx/>
              <a:buSzTx/>
              <a:buFontTx/>
              <a:buChar char="•"/>
            </a:pP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Zaryadsiz</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neytral</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zarrachalar</a:t>
            </a:r>
            <a:endPar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457200" marR="0" lvl="1" indent="0" algn="l" defTabSz="914400" rtl="0" eaLnBrk="0" fontAlgn="base" latinLnBrk="0" hangingPunct="0">
              <a:lnSpc>
                <a:spcPct val="100000"/>
              </a:lnSpc>
              <a:spcBef>
                <a:spcPct val="0"/>
              </a:spcBef>
              <a:spcAft>
                <a:spcPct val="0"/>
              </a:spcAft>
              <a:buClrTx/>
              <a:buSzTx/>
              <a:buFontTx/>
              <a:buChar char="•"/>
            </a:pP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Faqat</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massa</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bor</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lekin</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zaryadi</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yo‘q</a:t>
            </a:r>
            <a:endPar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457200" marR="0" lvl="1" indent="0" algn="l" defTabSz="914400" rtl="0" eaLnBrk="0" fontAlgn="base" latinLnBrk="0" hangingPunct="0">
              <a:lnSpc>
                <a:spcPct val="100000"/>
              </a:lnSpc>
              <a:spcBef>
                <a:spcPct val="0"/>
              </a:spcBef>
              <a:spcAft>
                <a:spcPct val="0"/>
              </a:spcAft>
              <a:buClrTx/>
              <a:buSzTx/>
              <a:buFontTx/>
              <a:buChar char="•"/>
            </a:pP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Yadro</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barqarorligini</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ta’minlaydi</a:t>
            </a:r>
            <a:endPar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457200" marR="0" lvl="1" indent="0" algn="l" defTabSz="914400" rtl="0" eaLnBrk="0" fontAlgn="base" latinLnBrk="0" hangingPunct="0">
              <a:lnSpc>
                <a:spcPct val="100000"/>
              </a:lnSpc>
              <a:spcBef>
                <a:spcPct val="0"/>
              </a:spcBef>
              <a:spcAft>
                <a:spcPct val="0"/>
              </a:spcAft>
              <a:buClrTx/>
              <a:buSzTx/>
              <a:buFontTx/>
              <a:buChar char="•"/>
            </a:pP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Protonlar</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bilan</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birgalikda</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yadro</a:t>
            </a:r>
            <a:r>
              <a:rPr kumimoji="0" lang="ru-RU" altLang="ru-RU" sz="24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massasini</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tashkil</a:t>
            </a:r>
            <a:r>
              <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qiladi</a:t>
            </a:r>
            <a:endPar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pPr>
            <a:endParaRPr kumimoji="0" lang="ru-RU" altLang="ru-RU" sz="24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8320" y="264160"/>
            <a:ext cx="11419840" cy="6593840"/>
          </a:xfrm>
        </p:spPr>
        <p:txBody>
          <a:bodyPr>
            <a:normAutofit/>
          </a:bodyPr>
          <a:lstStyle/>
          <a:p>
            <a:pPr marL="0" lvl="0" indent="0" defTabSz="914400" eaLnBrk="0" fontAlgn="base" hangingPunct="0">
              <a:spcBef>
                <a:spcPct val="0"/>
              </a:spcBef>
              <a:spcAft>
                <a:spcPct val="0"/>
              </a:spcAft>
              <a:buClrTx/>
              <a:buNone/>
            </a:pPr>
            <a:r>
              <a:rPr lang="ru-RU" altLang="ru-RU" sz="2000" b="1" dirty="0" err="1">
                <a:solidFill>
                  <a:schemeClr val="tx1"/>
                </a:solidFill>
                <a:latin typeface="Times New Roman" panose="02020603050405020304" pitchFamily="18" charset="0"/>
                <a:cs typeface="Times New Roman" panose="02020603050405020304" pitchFamily="18" charset="0"/>
              </a:rPr>
              <a:t>Yadro</a:t>
            </a:r>
            <a:r>
              <a:rPr lang="ru-RU" altLang="ru-RU" sz="2000" b="1" dirty="0">
                <a:solidFill>
                  <a:schemeClr val="tx1"/>
                </a:solidFill>
                <a:latin typeface="Times New Roman" panose="02020603050405020304" pitchFamily="18" charset="0"/>
                <a:cs typeface="Times New Roman" panose="02020603050405020304" pitchFamily="18" charset="0"/>
              </a:rPr>
              <a:t> </a:t>
            </a:r>
            <a:r>
              <a:rPr lang="ru-RU" altLang="ru-RU" sz="2000" b="1" dirty="0" err="1">
                <a:solidFill>
                  <a:schemeClr val="tx1"/>
                </a:solidFill>
                <a:latin typeface="Times New Roman" panose="02020603050405020304" pitchFamily="18" charset="0"/>
                <a:cs typeface="Times New Roman" panose="02020603050405020304" pitchFamily="18" charset="0"/>
              </a:rPr>
              <a:t>massasini</a:t>
            </a:r>
            <a:r>
              <a:rPr lang="ru-RU" altLang="ru-RU" sz="2000" b="1" dirty="0">
                <a:solidFill>
                  <a:schemeClr val="tx1"/>
                </a:solidFill>
                <a:latin typeface="Times New Roman" panose="02020603050405020304" pitchFamily="18" charset="0"/>
                <a:cs typeface="Times New Roman" panose="02020603050405020304" pitchFamily="18" charset="0"/>
              </a:rPr>
              <a:t> </a:t>
            </a:r>
            <a:r>
              <a:rPr lang="ru-RU" altLang="ru-RU" sz="2000" b="1" dirty="0" err="1">
                <a:solidFill>
                  <a:schemeClr val="tx1"/>
                </a:solidFill>
                <a:latin typeface="Times New Roman" panose="02020603050405020304" pitchFamily="18" charset="0"/>
                <a:cs typeface="Times New Roman" panose="02020603050405020304" pitchFamily="18" charset="0"/>
              </a:rPr>
              <a:t>hisoblash</a:t>
            </a:r>
            <a:r>
              <a:rPr lang="ru-RU" altLang="ru-RU" sz="2000" b="1" dirty="0">
                <a:solidFill>
                  <a:schemeClr val="tx1"/>
                </a:solidFill>
                <a:latin typeface="Times New Roman" panose="02020603050405020304" pitchFamily="18" charset="0"/>
                <a:cs typeface="Times New Roman" panose="02020603050405020304" pitchFamily="18" charset="0"/>
              </a:rPr>
              <a:t>:</a:t>
            </a:r>
            <a:endParaRPr lang="ru-RU" altLang="ru-RU" sz="2000" b="1" dirty="0">
              <a:solidFill>
                <a:schemeClr val="tx1"/>
              </a:solidFill>
              <a:latin typeface="Times New Roman" panose="02020603050405020304" pitchFamily="18" charset="0"/>
              <a:cs typeface="Times New Roman" panose="02020603050405020304" pitchFamily="18" charset="0"/>
            </a:endParaRPr>
          </a:p>
          <a:p>
            <a:pPr marL="0" lvl="0" indent="0" defTabSz="914400" eaLnBrk="0" fontAlgn="base" hangingPunct="0">
              <a:spcBef>
                <a:spcPct val="0"/>
              </a:spcBef>
              <a:spcAft>
                <a:spcPct val="0"/>
              </a:spcAft>
              <a:buClrTx/>
              <a:buNone/>
            </a:pPr>
            <a:r>
              <a:rPr lang="ru-RU" altLang="ru-RU" sz="2000" dirty="0" err="1">
                <a:solidFill>
                  <a:schemeClr val="tx1"/>
                </a:solidFill>
                <a:latin typeface="Times New Roman" panose="02020603050405020304" pitchFamily="18" charset="0"/>
                <a:cs typeface="Times New Roman" panose="02020603050405020304" pitchFamily="18" charset="0"/>
              </a:rPr>
              <a:t>Yadro</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dirty="0" err="1">
                <a:solidFill>
                  <a:schemeClr val="tx1"/>
                </a:solidFill>
                <a:latin typeface="Times New Roman" panose="02020603050405020304" pitchFamily="18" charset="0"/>
                <a:cs typeface="Times New Roman" panose="02020603050405020304" pitchFamily="18" charset="0"/>
              </a:rPr>
              <a:t>massasini</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dirty="0" err="1">
                <a:solidFill>
                  <a:schemeClr val="tx1"/>
                </a:solidFill>
                <a:latin typeface="Times New Roman" panose="02020603050405020304" pitchFamily="18" charset="0"/>
                <a:cs typeface="Times New Roman" panose="02020603050405020304" pitchFamily="18" charset="0"/>
              </a:rPr>
              <a:t>aniqlovchi</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dirty="0" err="1">
                <a:solidFill>
                  <a:schemeClr val="tx1"/>
                </a:solidFill>
                <a:latin typeface="Times New Roman" panose="02020603050405020304" pitchFamily="18" charset="0"/>
                <a:cs typeface="Times New Roman" panose="02020603050405020304" pitchFamily="18" charset="0"/>
              </a:rPr>
              <a:t>formulalardan</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dirty="0" err="1">
                <a:solidFill>
                  <a:schemeClr val="tx1"/>
                </a:solidFill>
                <a:latin typeface="Times New Roman" panose="02020603050405020304" pitchFamily="18" charset="0"/>
                <a:cs typeface="Times New Roman" panose="02020603050405020304" pitchFamily="18" charset="0"/>
              </a:rPr>
              <a:t>biri</a:t>
            </a:r>
            <a:r>
              <a:rPr lang="ru-RU" altLang="ru-RU" sz="2000" dirty="0">
                <a:solidFill>
                  <a:schemeClr val="tx1"/>
                </a:solidFill>
                <a:latin typeface="Times New Roman" panose="02020603050405020304" pitchFamily="18" charset="0"/>
                <a:cs typeface="Times New Roman" panose="02020603050405020304" pitchFamily="18" charset="0"/>
              </a:rPr>
              <a:t>:</a:t>
            </a:r>
            <a:br>
              <a:rPr lang="ru-RU" altLang="ru-RU" sz="2000" dirty="0">
                <a:solidFill>
                  <a:schemeClr val="tx1"/>
                </a:solidFill>
                <a:latin typeface="Times New Roman" panose="02020603050405020304" pitchFamily="18" charset="0"/>
                <a:cs typeface="Times New Roman" panose="02020603050405020304" pitchFamily="18" charset="0"/>
              </a:rPr>
            </a:br>
            <a:r>
              <a:rPr lang="ru-RU" altLang="ru-RU" sz="2000" b="1" dirty="0">
                <a:solidFill>
                  <a:schemeClr val="tx1"/>
                </a:solidFill>
                <a:latin typeface="Times New Roman" panose="02020603050405020304" pitchFamily="18" charset="0"/>
                <a:cs typeface="Times New Roman" panose="02020603050405020304" pitchFamily="18" charset="0"/>
              </a:rPr>
              <a:t>A = Z + N</a:t>
            </a:r>
            <a:br>
              <a:rPr lang="ru-RU" altLang="ru-RU" sz="2000" dirty="0">
                <a:solidFill>
                  <a:schemeClr val="tx1"/>
                </a:solidFill>
                <a:latin typeface="Times New Roman" panose="02020603050405020304" pitchFamily="18" charset="0"/>
                <a:cs typeface="Times New Roman" panose="02020603050405020304" pitchFamily="18" charset="0"/>
              </a:rPr>
            </a:br>
            <a:r>
              <a:rPr lang="ru-RU" altLang="ru-RU" sz="2000" dirty="0" err="1">
                <a:solidFill>
                  <a:schemeClr val="tx1"/>
                </a:solidFill>
                <a:latin typeface="Times New Roman" panose="02020603050405020304" pitchFamily="18" charset="0"/>
                <a:cs typeface="Times New Roman" panose="02020603050405020304" pitchFamily="18" charset="0"/>
              </a:rPr>
              <a:t>bu</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dirty="0" err="1">
                <a:solidFill>
                  <a:schemeClr val="tx1"/>
                </a:solidFill>
                <a:latin typeface="Times New Roman" panose="02020603050405020304" pitchFamily="18" charset="0"/>
                <a:cs typeface="Times New Roman" panose="02020603050405020304" pitchFamily="18" charset="0"/>
              </a:rPr>
              <a:t>yerda</a:t>
            </a:r>
            <a:r>
              <a:rPr lang="ru-RU" altLang="ru-RU" sz="2000" dirty="0">
                <a:solidFill>
                  <a:schemeClr val="tx1"/>
                </a:solidFill>
                <a:latin typeface="Times New Roman" panose="02020603050405020304" pitchFamily="18" charset="0"/>
                <a:cs typeface="Times New Roman" panose="02020603050405020304" pitchFamily="18" charset="0"/>
              </a:rPr>
              <a:t>:</a:t>
            </a:r>
            <a:endParaRPr lang="ru-RU" altLang="ru-RU" sz="2000" dirty="0">
              <a:solidFill>
                <a:schemeClr val="tx1"/>
              </a:solidFill>
              <a:latin typeface="Times New Roman" panose="02020603050405020304" pitchFamily="18" charset="0"/>
              <a:cs typeface="Times New Roman" panose="02020603050405020304" pitchFamily="18" charset="0"/>
            </a:endParaRPr>
          </a:p>
          <a:p>
            <a:pPr marL="0" lvl="0" indent="0" defTabSz="914400" eaLnBrk="0" fontAlgn="base" hangingPunct="0">
              <a:spcBef>
                <a:spcPct val="0"/>
              </a:spcBef>
              <a:spcAft>
                <a:spcPct val="0"/>
              </a:spcAft>
              <a:buClrTx/>
              <a:buFontTx/>
              <a:buChar char="•"/>
            </a:pPr>
            <a:r>
              <a:rPr lang="ru-RU" altLang="ru-RU" sz="2000" b="1" dirty="0">
                <a:solidFill>
                  <a:schemeClr val="tx1"/>
                </a:solidFill>
                <a:latin typeface="Times New Roman" panose="02020603050405020304" pitchFamily="18" charset="0"/>
                <a:cs typeface="Times New Roman" panose="02020603050405020304" pitchFamily="18" charset="0"/>
              </a:rPr>
              <a:t>A</a:t>
            </a:r>
            <a:r>
              <a:rPr lang="ru-RU" altLang="ru-RU" sz="2000" dirty="0">
                <a:solidFill>
                  <a:schemeClr val="tx1"/>
                </a:solidFill>
                <a:latin typeface="Times New Roman" panose="02020603050405020304" pitchFamily="18" charset="0"/>
                <a:cs typeface="Times New Roman" panose="02020603050405020304" pitchFamily="18" charset="0"/>
              </a:rPr>
              <a:t> – </a:t>
            </a:r>
            <a:r>
              <a:rPr lang="ru-RU" altLang="ru-RU" sz="2000" dirty="0" err="1">
                <a:solidFill>
                  <a:schemeClr val="tx1"/>
                </a:solidFill>
                <a:latin typeface="Times New Roman" panose="02020603050405020304" pitchFamily="18" charset="0"/>
                <a:cs typeface="Times New Roman" panose="02020603050405020304" pitchFamily="18" charset="0"/>
              </a:rPr>
              <a:t>atomning</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dirty="0" err="1">
                <a:solidFill>
                  <a:schemeClr val="tx1"/>
                </a:solidFill>
                <a:latin typeface="Times New Roman" panose="02020603050405020304" pitchFamily="18" charset="0"/>
                <a:cs typeface="Times New Roman" panose="02020603050405020304" pitchFamily="18" charset="0"/>
              </a:rPr>
              <a:t>mass</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dirty="0" err="1">
                <a:solidFill>
                  <a:schemeClr val="tx1"/>
                </a:solidFill>
                <a:latin typeface="Times New Roman" panose="02020603050405020304" pitchFamily="18" charset="0"/>
                <a:cs typeface="Times New Roman" panose="02020603050405020304" pitchFamily="18" charset="0"/>
              </a:rPr>
              <a:t>soni</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dirty="0" err="1">
                <a:solidFill>
                  <a:schemeClr val="tx1"/>
                </a:solidFill>
                <a:latin typeface="Times New Roman" panose="02020603050405020304" pitchFamily="18" charset="0"/>
                <a:cs typeface="Times New Roman" panose="02020603050405020304" pitchFamily="18" charset="0"/>
              </a:rPr>
              <a:t>yadro</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dirty="0" err="1">
                <a:solidFill>
                  <a:schemeClr val="tx1"/>
                </a:solidFill>
                <a:latin typeface="Times New Roman" panose="02020603050405020304" pitchFamily="18" charset="0"/>
                <a:cs typeface="Times New Roman" panose="02020603050405020304" pitchFamily="18" charset="0"/>
              </a:rPr>
              <a:t>massasi</a:t>
            </a:r>
            <a:r>
              <a:rPr lang="ru-RU" altLang="ru-RU" sz="2000" dirty="0">
                <a:solidFill>
                  <a:schemeClr val="tx1"/>
                </a:solidFill>
                <a:latin typeface="Times New Roman" panose="02020603050405020304" pitchFamily="18" charset="0"/>
                <a:cs typeface="Times New Roman" panose="02020603050405020304" pitchFamily="18" charset="0"/>
              </a:rPr>
              <a:t>)</a:t>
            </a:r>
            <a:endParaRPr lang="ru-RU" altLang="ru-RU" sz="2000" dirty="0">
              <a:solidFill>
                <a:schemeClr val="tx1"/>
              </a:solidFill>
              <a:latin typeface="Times New Roman" panose="02020603050405020304" pitchFamily="18" charset="0"/>
              <a:cs typeface="Times New Roman" panose="02020603050405020304" pitchFamily="18" charset="0"/>
            </a:endParaRPr>
          </a:p>
          <a:p>
            <a:pPr marL="0" lvl="0" indent="0" defTabSz="914400" eaLnBrk="0" fontAlgn="base" hangingPunct="0">
              <a:spcBef>
                <a:spcPct val="0"/>
              </a:spcBef>
              <a:spcAft>
                <a:spcPct val="0"/>
              </a:spcAft>
              <a:buClrTx/>
              <a:buFontTx/>
              <a:buChar char="•"/>
            </a:pPr>
            <a:r>
              <a:rPr lang="ru-RU" altLang="ru-RU" sz="2000" b="1" dirty="0">
                <a:solidFill>
                  <a:schemeClr val="tx1"/>
                </a:solidFill>
                <a:latin typeface="Times New Roman" panose="02020603050405020304" pitchFamily="18" charset="0"/>
                <a:cs typeface="Times New Roman" panose="02020603050405020304" pitchFamily="18" charset="0"/>
              </a:rPr>
              <a:t>Z</a:t>
            </a:r>
            <a:r>
              <a:rPr lang="ru-RU" altLang="ru-RU" sz="2000" dirty="0">
                <a:solidFill>
                  <a:schemeClr val="tx1"/>
                </a:solidFill>
                <a:latin typeface="Times New Roman" panose="02020603050405020304" pitchFamily="18" charset="0"/>
                <a:cs typeface="Times New Roman" panose="02020603050405020304" pitchFamily="18" charset="0"/>
              </a:rPr>
              <a:t> – </a:t>
            </a:r>
            <a:r>
              <a:rPr lang="ru-RU" altLang="ru-RU" sz="2000" dirty="0" err="1">
                <a:solidFill>
                  <a:schemeClr val="tx1"/>
                </a:solidFill>
                <a:latin typeface="Times New Roman" panose="02020603050405020304" pitchFamily="18" charset="0"/>
                <a:cs typeface="Times New Roman" panose="02020603050405020304" pitchFamily="18" charset="0"/>
              </a:rPr>
              <a:t>protonlar</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dirty="0" err="1">
                <a:solidFill>
                  <a:schemeClr val="tx1"/>
                </a:solidFill>
                <a:latin typeface="Times New Roman" panose="02020603050405020304" pitchFamily="18" charset="0"/>
                <a:cs typeface="Times New Roman" panose="02020603050405020304" pitchFamily="18" charset="0"/>
              </a:rPr>
              <a:t>soni</a:t>
            </a:r>
            <a:endParaRPr lang="ru-RU" altLang="ru-RU" sz="2000" dirty="0">
              <a:solidFill>
                <a:schemeClr val="tx1"/>
              </a:solidFill>
              <a:latin typeface="Times New Roman" panose="02020603050405020304" pitchFamily="18" charset="0"/>
              <a:cs typeface="Times New Roman" panose="02020603050405020304" pitchFamily="18" charset="0"/>
            </a:endParaRPr>
          </a:p>
          <a:p>
            <a:pPr marL="0" lvl="0" indent="0" defTabSz="914400" eaLnBrk="0" fontAlgn="base" hangingPunct="0">
              <a:spcBef>
                <a:spcPct val="0"/>
              </a:spcBef>
              <a:spcAft>
                <a:spcPct val="0"/>
              </a:spcAft>
              <a:buClrTx/>
              <a:buFontTx/>
              <a:buChar char="•"/>
            </a:pPr>
            <a:r>
              <a:rPr lang="ru-RU" altLang="ru-RU" sz="2000" b="1" dirty="0">
                <a:solidFill>
                  <a:schemeClr val="tx1"/>
                </a:solidFill>
                <a:latin typeface="Times New Roman" panose="02020603050405020304" pitchFamily="18" charset="0"/>
                <a:cs typeface="Times New Roman" panose="02020603050405020304" pitchFamily="18" charset="0"/>
              </a:rPr>
              <a:t>N</a:t>
            </a:r>
            <a:r>
              <a:rPr lang="ru-RU" altLang="ru-RU" sz="2000" dirty="0">
                <a:solidFill>
                  <a:schemeClr val="tx1"/>
                </a:solidFill>
                <a:latin typeface="Times New Roman" panose="02020603050405020304" pitchFamily="18" charset="0"/>
                <a:cs typeface="Times New Roman" panose="02020603050405020304" pitchFamily="18" charset="0"/>
              </a:rPr>
              <a:t> – </a:t>
            </a:r>
            <a:r>
              <a:rPr lang="ru-RU" altLang="ru-RU" sz="2000" dirty="0" err="1">
                <a:solidFill>
                  <a:schemeClr val="tx1"/>
                </a:solidFill>
                <a:latin typeface="Times New Roman" panose="02020603050405020304" pitchFamily="18" charset="0"/>
                <a:cs typeface="Times New Roman" panose="02020603050405020304" pitchFamily="18" charset="0"/>
              </a:rPr>
              <a:t>neytronlar</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dirty="0" err="1">
                <a:solidFill>
                  <a:schemeClr val="tx1"/>
                </a:solidFill>
                <a:latin typeface="Times New Roman" panose="02020603050405020304" pitchFamily="18" charset="0"/>
                <a:cs typeface="Times New Roman" panose="02020603050405020304" pitchFamily="18" charset="0"/>
              </a:rPr>
              <a:t>soni</a:t>
            </a:r>
            <a:endParaRPr lang="ru-RU" altLang="ru-RU" sz="2000" dirty="0">
              <a:solidFill>
                <a:schemeClr val="tx1"/>
              </a:solidFill>
              <a:latin typeface="Times New Roman" panose="02020603050405020304" pitchFamily="18" charset="0"/>
              <a:cs typeface="Times New Roman" panose="02020603050405020304" pitchFamily="18" charset="0"/>
            </a:endParaRPr>
          </a:p>
          <a:p>
            <a:pPr marL="0" lvl="0" indent="0" defTabSz="914400" eaLnBrk="0" fontAlgn="base" hangingPunct="0">
              <a:spcBef>
                <a:spcPct val="0"/>
              </a:spcBef>
              <a:spcAft>
                <a:spcPct val="0"/>
              </a:spcAft>
              <a:buClrTx/>
              <a:buNone/>
            </a:pPr>
            <a:endParaRPr lang="ru-RU" altLang="ru-RU" sz="2000" b="1" dirty="0">
              <a:solidFill>
                <a:schemeClr val="tx1"/>
              </a:solidFill>
              <a:latin typeface="Times New Roman" panose="02020603050405020304" pitchFamily="18" charset="0"/>
              <a:cs typeface="Times New Roman" panose="02020603050405020304" pitchFamily="18" charset="0"/>
            </a:endParaRPr>
          </a:p>
          <a:p>
            <a:pPr marL="0" lvl="0" indent="0" defTabSz="914400" eaLnBrk="0" fontAlgn="base" hangingPunct="0">
              <a:spcBef>
                <a:spcPct val="0"/>
              </a:spcBef>
              <a:spcAft>
                <a:spcPct val="0"/>
              </a:spcAft>
              <a:buClrTx/>
              <a:buNone/>
            </a:pPr>
            <a:r>
              <a:rPr lang="ru-RU" altLang="ru-RU" sz="2000" b="1" dirty="0" err="1">
                <a:solidFill>
                  <a:schemeClr val="tx1"/>
                </a:solidFill>
                <a:latin typeface="Times New Roman" panose="02020603050405020304" pitchFamily="18" charset="0"/>
                <a:cs typeface="Times New Roman" panose="02020603050405020304" pitchFamily="18" charset="0"/>
              </a:rPr>
              <a:t>Misol</a:t>
            </a:r>
            <a:r>
              <a:rPr lang="ru-RU" altLang="ru-RU" sz="2000" b="1" dirty="0">
                <a:solidFill>
                  <a:schemeClr val="tx1"/>
                </a:solidFill>
                <a:latin typeface="Times New Roman" panose="02020603050405020304" pitchFamily="18" charset="0"/>
                <a:cs typeface="Times New Roman" panose="02020603050405020304" pitchFamily="18" charset="0"/>
              </a:rPr>
              <a:t>:</a:t>
            </a:r>
            <a:endParaRPr lang="ru-RU" altLang="ru-RU" sz="2000" b="1" dirty="0">
              <a:solidFill>
                <a:schemeClr val="tx1"/>
              </a:solidFill>
              <a:latin typeface="Times New Roman" panose="02020603050405020304" pitchFamily="18" charset="0"/>
              <a:cs typeface="Times New Roman" panose="02020603050405020304" pitchFamily="18" charset="0"/>
            </a:endParaRPr>
          </a:p>
          <a:p>
            <a:pPr marL="0" lvl="0" indent="0" defTabSz="914400" eaLnBrk="0" fontAlgn="base" hangingPunct="0">
              <a:spcBef>
                <a:spcPct val="0"/>
              </a:spcBef>
              <a:spcAft>
                <a:spcPct val="0"/>
              </a:spcAft>
              <a:buClrTx/>
              <a:buNone/>
            </a:pPr>
            <a:r>
              <a:rPr lang="ru-RU" altLang="ru-RU" sz="2000" dirty="0" err="1">
                <a:solidFill>
                  <a:schemeClr val="tx1"/>
                </a:solidFill>
                <a:latin typeface="Times New Roman" panose="02020603050405020304" pitchFamily="18" charset="0"/>
                <a:cs typeface="Times New Roman" panose="02020603050405020304" pitchFamily="18" charset="0"/>
              </a:rPr>
              <a:t>Masalan</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b="1" dirty="0">
                <a:solidFill>
                  <a:schemeClr val="tx1"/>
                </a:solidFill>
                <a:latin typeface="Times New Roman" panose="02020603050405020304" pitchFamily="18" charset="0"/>
                <a:cs typeface="Times New Roman" panose="02020603050405020304" pitchFamily="18" charset="0"/>
              </a:rPr>
              <a:t>Kislorod-16 (O-16)</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dirty="0" err="1">
                <a:solidFill>
                  <a:schemeClr val="tx1"/>
                </a:solidFill>
                <a:latin typeface="Times New Roman" panose="02020603050405020304" pitchFamily="18" charset="0"/>
                <a:cs typeface="Times New Roman" panose="02020603050405020304" pitchFamily="18" charset="0"/>
              </a:rPr>
              <a:t>elementi</a:t>
            </a:r>
            <a:r>
              <a:rPr lang="ru-RU" altLang="ru-RU" sz="2000" dirty="0">
                <a:solidFill>
                  <a:schemeClr val="tx1"/>
                </a:solidFill>
                <a:latin typeface="Times New Roman" panose="02020603050405020304" pitchFamily="18" charset="0"/>
                <a:cs typeface="Times New Roman" panose="02020603050405020304" pitchFamily="18" charset="0"/>
              </a:rPr>
              <a:t>:</a:t>
            </a:r>
            <a:endParaRPr lang="ru-RU" altLang="ru-RU" sz="2000" dirty="0">
              <a:solidFill>
                <a:schemeClr val="tx1"/>
              </a:solidFill>
              <a:latin typeface="Times New Roman" panose="02020603050405020304" pitchFamily="18" charset="0"/>
              <a:cs typeface="Times New Roman" panose="02020603050405020304" pitchFamily="18" charset="0"/>
            </a:endParaRPr>
          </a:p>
          <a:p>
            <a:pPr marL="0" lvl="0" indent="0" defTabSz="914400" eaLnBrk="0" fontAlgn="base" hangingPunct="0">
              <a:spcBef>
                <a:spcPct val="0"/>
              </a:spcBef>
              <a:spcAft>
                <a:spcPct val="0"/>
              </a:spcAft>
              <a:buClrTx/>
              <a:buFontTx/>
              <a:buChar char="•"/>
            </a:pPr>
            <a:r>
              <a:rPr lang="ru-RU" altLang="ru-RU" sz="2000" dirty="0" err="1">
                <a:solidFill>
                  <a:schemeClr val="tx1"/>
                </a:solidFill>
                <a:latin typeface="Times New Roman" panose="02020603050405020304" pitchFamily="18" charset="0"/>
                <a:cs typeface="Times New Roman" panose="02020603050405020304" pitchFamily="18" charset="0"/>
              </a:rPr>
              <a:t>Protonlar</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dirty="0" err="1">
                <a:solidFill>
                  <a:schemeClr val="tx1"/>
                </a:solidFill>
                <a:latin typeface="Times New Roman" panose="02020603050405020304" pitchFamily="18" charset="0"/>
                <a:cs typeface="Times New Roman" panose="02020603050405020304" pitchFamily="18" charset="0"/>
              </a:rPr>
              <a:t>soni</a:t>
            </a:r>
            <a:r>
              <a:rPr lang="ru-RU" altLang="ru-RU" sz="2000" dirty="0">
                <a:solidFill>
                  <a:schemeClr val="tx1"/>
                </a:solidFill>
                <a:latin typeface="Times New Roman" panose="02020603050405020304" pitchFamily="18" charset="0"/>
                <a:cs typeface="Times New Roman" panose="02020603050405020304" pitchFamily="18" charset="0"/>
              </a:rPr>
              <a:t> (Z): 8</a:t>
            </a:r>
            <a:endParaRPr lang="ru-RU" altLang="ru-RU" sz="2000" dirty="0">
              <a:solidFill>
                <a:schemeClr val="tx1"/>
              </a:solidFill>
              <a:latin typeface="Times New Roman" panose="02020603050405020304" pitchFamily="18" charset="0"/>
              <a:cs typeface="Times New Roman" panose="02020603050405020304" pitchFamily="18" charset="0"/>
            </a:endParaRPr>
          </a:p>
          <a:p>
            <a:pPr marL="0" lvl="0" indent="0" defTabSz="914400" eaLnBrk="0" fontAlgn="base" hangingPunct="0">
              <a:spcBef>
                <a:spcPct val="0"/>
              </a:spcBef>
              <a:spcAft>
                <a:spcPct val="0"/>
              </a:spcAft>
              <a:buClrTx/>
              <a:buFontTx/>
              <a:buChar char="•"/>
            </a:pPr>
            <a:r>
              <a:rPr lang="ru-RU" altLang="ru-RU" sz="2000" dirty="0" err="1">
                <a:solidFill>
                  <a:schemeClr val="tx1"/>
                </a:solidFill>
                <a:latin typeface="Times New Roman" panose="02020603050405020304" pitchFamily="18" charset="0"/>
                <a:cs typeface="Times New Roman" panose="02020603050405020304" pitchFamily="18" charset="0"/>
              </a:rPr>
              <a:t>Neytronlar</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dirty="0" err="1">
                <a:solidFill>
                  <a:schemeClr val="tx1"/>
                </a:solidFill>
                <a:latin typeface="Times New Roman" panose="02020603050405020304" pitchFamily="18" charset="0"/>
                <a:cs typeface="Times New Roman" panose="02020603050405020304" pitchFamily="18" charset="0"/>
              </a:rPr>
              <a:t>soni</a:t>
            </a:r>
            <a:r>
              <a:rPr lang="ru-RU" altLang="ru-RU" sz="2000" dirty="0">
                <a:solidFill>
                  <a:schemeClr val="tx1"/>
                </a:solidFill>
                <a:latin typeface="Times New Roman" panose="02020603050405020304" pitchFamily="18" charset="0"/>
                <a:cs typeface="Times New Roman" panose="02020603050405020304" pitchFamily="18" charset="0"/>
              </a:rPr>
              <a:t> (N): 8</a:t>
            </a:r>
            <a:endParaRPr lang="ru-RU" altLang="ru-RU" sz="2000" dirty="0">
              <a:solidFill>
                <a:schemeClr val="tx1"/>
              </a:solidFill>
              <a:latin typeface="Times New Roman" panose="02020603050405020304" pitchFamily="18" charset="0"/>
              <a:cs typeface="Times New Roman" panose="02020603050405020304" pitchFamily="18" charset="0"/>
            </a:endParaRPr>
          </a:p>
          <a:p>
            <a:pPr marL="0" lvl="0" indent="0" defTabSz="914400" eaLnBrk="0" fontAlgn="base" hangingPunct="0">
              <a:spcBef>
                <a:spcPct val="0"/>
              </a:spcBef>
              <a:spcAft>
                <a:spcPct val="0"/>
              </a:spcAft>
              <a:buClrTx/>
              <a:buFontTx/>
              <a:buChar char="•"/>
            </a:pPr>
            <a:r>
              <a:rPr lang="ru-RU" altLang="ru-RU" sz="2000" dirty="0" err="1">
                <a:solidFill>
                  <a:schemeClr val="tx1"/>
                </a:solidFill>
                <a:latin typeface="Times New Roman" panose="02020603050405020304" pitchFamily="18" charset="0"/>
                <a:cs typeface="Times New Roman" panose="02020603050405020304" pitchFamily="18" charset="0"/>
              </a:rPr>
              <a:t>Mass</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dirty="0" err="1">
                <a:solidFill>
                  <a:schemeClr val="tx1"/>
                </a:solidFill>
                <a:latin typeface="Times New Roman" panose="02020603050405020304" pitchFamily="18" charset="0"/>
                <a:cs typeface="Times New Roman" panose="02020603050405020304" pitchFamily="18" charset="0"/>
              </a:rPr>
              <a:t>soni</a:t>
            </a:r>
            <a:r>
              <a:rPr lang="ru-RU" altLang="ru-RU" sz="2000" dirty="0">
                <a:solidFill>
                  <a:schemeClr val="tx1"/>
                </a:solidFill>
                <a:latin typeface="Times New Roman" panose="02020603050405020304" pitchFamily="18" charset="0"/>
                <a:cs typeface="Times New Roman" panose="02020603050405020304" pitchFamily="18" charset="0"/>
              </a:rPr>
              <a:t> (A): 16</a:t>
            </a:r>
            <a:endParaRPr lang="ru-RU" altLang="ru-RU" sz="2000" dirty="0">
              <a:solidFill>
                <a:schemeClr val="tx1"/>
              </a:solidFill>
              <a:latin typeface="Times New Roman" panose="02020603050405020304" pitchFamily="18" charset="0"/>
              <a:cs typeface="Times New Roman" panose="02020603050405020304" pitchFamily="18" charset="0"/>
            </a:endParaRPr>
          </a:p>
          <a:p>
            <a:pPr marL="0" lvl="0" indent="0" defTabSz="914400" eaLnBrk="0" fontAlgn="base" hangingPunct="0">
              <a:spcBef>
                <a:spcPct val="0"/>
              </a:spcBef>
              <a:spcAft>
                <a:spcPct val="0"/>
              </a:spcAft>
              <a:buClrTx/>
              <a:buNone/>
            </a:pPr>
            <a:endParaRPr lang="ru-RU" altLang="ru-RU" sz="2000" b="1" dirty="0">
              <a:solidFill>
                <a:schemeClr val="tx1"/>
              </a:solidFill>
              <a:latin typeface="Times New Roman" panose="02020603050405020304" pitchFamily="18" charset="0"/>
              <a:cs typeface="Times New Roman" panose="02020603050405020304" pitchFamily="18" charset="0"/>
            </a:endParaRPr>
          </a:p>
          <a:p>
            <a:pPr marL="0" lvl="0" indent="0" defTabSz="914400" eaLnBrk="0" fontAlgn="base" hangingPunct="0">
              <a:spcBef>
                <a:spcPct val="0"/>
              </a:spcBef>
              <a:spcAft>
                <a:spcPct val="0"/>
              </a:spcAft>
              <a:buClrTx/>
              <a:buNone/>
            </a:pPr>
            <a:r>
              <a:rPr lang="ru-RU" altLang="ru-RU" sz="2000" b="1" dirty="0" err="1">
                <a:solidFill>
                  <a:schemeClr val="tx1"/>
                </a:solidFill>
                <a:latin typeface="Times New Roman" panose="02020603050405020304" pitchFamily="18" charset="0"/>
                <a:cs typeface="Times New Roman" panose="02020603050405020304" pitchFamily="18" charset="0"/>
              </a:rPr>
              <a:t>Qo‘shimcha</a:t>
            </a:r>
            <a:r>
              <a:rPr lang="ru-RU" altLang="ru-RU" sz="2000" b="1" dirty="0">
                <a:solidFill>
                  <a:schemeClr val="tx1"/>
                </a:solidFill>
                <a:latin typeface="Times New Roman" panose="02020603050405020304" pitchFamily="18" charset="0"/>
                <a:cs typeface="Times New Roman" panose="02020603050405020304" pitchFamily="18" charset="0"/>
              </a:rPr>
              <a:t>:</a:t>
            </a:r>
            <a:endParaRPr lang="ru-RU" altLang="ru-RU" sz="2000" b="1" dirty="0">
              <a:solidFill>
                <a:schemeClr val="tx1"/>
              </a:solidFill>
              <a:latin typeface="Times New Roman" panose="02020603050405020304" pitchFamily="18" charset="0"/>
              <a:cs typeface="Times New Roman" panose="02020603050405020304" pitchFamily="18" charset="0"/>
            </a:endParaRPr>
          </a:p>
          <a:p>
            <a:pPr marL="0" lvl="0" indent="0" defTabSz="914400" eaLnBrk="0" fontAlgn="base" hangingPunct="0">
              <a:spcBef>
                <a:spcPct val="0"/>
              </a:spcBef>
              <a:spcAft>
                <a:spcPct val="0"/>
              </a:spcAft>
              <a:buClrTx/>
              <a:buFontTx/>
              <a:buChar char="•"/>
            </a:pPr>
            <a:r>
              <a:rPr lang="ru-RU" altLang="ru-RU" sz="2000" dirty="0" err="1">
                <a:solidFill>
                  <a:schemeClr val="tx1"/>
                </a:solidFill>
                <a:latin typeface="Times New Roman" panose="02020603050405020304" pitchFamily="18" charset="0"/>
                <a:cs typeface="Times New Roman" panose="02020603050405020304" pitchFamily="18" charset="0"/>
              </a:rPr>
              <a:t>Yadroda</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b="1" dirty="0" err="1">
                <a:solidFill>
                  <a:schemeClr val="tx1"/>
                </a:solidFill>
                <a:latin typeface="Times New Roman" panose="02020603050405020304" pitchFamily="18" charset="0"/>
                <a:cs typeface="Times New Roman" panose="02020603050405020304" pitchFamily="18" charset="0"/>
              </a:rPr>
              <a:t>elektronlar</a:t>
            </a:r>
            <a:r>
              <a:rPr lang="ru-RU" altLang="ru-RU" sz="2000" b="1" dirty="0">
                <a:solidFill>
                  <a:schemeClr val="tx1"/>
                </a:solidFill>
                <a:latin typeface="Times New Roman" panose="02020603050405020304" pitchFamily="18" charset="0"/>
                <a:cs typeface="Times New Roman" panose="02020603050405020304" pitchFamily="18" charset="0"/>
              </a:rPr>
              <a:t> </a:t>
            </a:r>
            <a:r>
              <a:rPr lang="ru-RU" altLang="ru-RU" sz="2000" b="1" dirty="0" err="1">
                <a:solidFill>
                  <a:schemeClr val="tx1"/>
                </a:solidFill>
                <a:latin typeface="Times New Roman" panose="02020603050405020304" pitchFamily="18" charset="0"/>
                <a:cs typeface="Times New Roman" panose="02020603050405020304" pitchFamily="18" charset="0"/>
              </a:rPr>
              <a:t>bo‘lmaydi</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dirty="0" err="1">
                <a:solidFill>
                  <a:schemeClr val="tx1"/>
                </a:solidFill>
                <a:latin typeface="Times New Roman" panose="02020603050405020304" pitchFamily="18" charset="0"/>
                <a:cs typeface="Times New Roman" panose="02020603050405020304" pitchFamily="18" charset="0"/>
              </a:rPr>
              <a:t>Elektronlar</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dirty="0" err="1">
                <a:solidFill>
                  <a:schemeClr val="tx1"/>
                </a:solidFill>
                <a:latin typeface="Times New Roman" panose="02020603050405020304" pitchFamily="18" charset="0"/>
                <a:cs typeface="Times New Roman" panose="02020603050405020304" pitchFamily="18" charset="0"/>
              </a:rPr>
              <a:t>atomning</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dirty="0" err="1">
                <a:solidFill>
                  <a:schemeClr val="tx1"/>
                </a:solidFill>
                <a:latin typeface="Times New Roman" panose="02020603050405020304" pitchFamily="18" charset="0"/>
                <a:cs typeface="Times New Roman" panose="02020603050405020304" pitchFamily="18" charset="0"/>
              </a:rPr>
              <a:t>tashqi</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dirty="0" err="1">
                <a:solidFill>
                  <a:schemeClr val="tx1"/>
                </a:solidFill>
                <a:latin typeface="Times New Roman" panose="02020603050405020304" pitchFamily="18" charset="0"/>
                <a:cs typeface="Times New Roman" panose="02020603050405020304" pitchFamily="18" charset="0"/>
              </a:rPr>
              <a:t>elektron</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dirty="0" err="1">
                <a:solidFill>
                  <a:schemeClr val="tx1"/>
                </a:solidFill>
                <a:latin typeface="Times New Roman" panose="02020603050405020304" pitchFamily="18" charset="0"/>
                <a:cs typeface="Times New Roman" panose="02020603050405020304" pitchFamily="18" charset="0"/>
              </a:rPr>
              <a:t>qobig‘ida</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dirty="0" err="1">
                <a:solidFill>
                  <a:schemeClr val="tx1"/>
                </a:solidFill>
                <a:latin typeface="Times New Roman" panose="02020603050405020304" pitchFamily="18" charset="0"/>
                <a:cs typeface="Times New Roman" panose="02020603050405020304" pitchFamily="18" charset="0"/>
              </a:rPr>
              <a:t>joylashgan</a:t>
            </a:r>
            <a:r>
              <a:rPr lang="ru-RU" altLang="ru-RU" sz="2000" dirty="0">
                <a:solidFill>
                  <a:schemeClr val="tx1"/>
                </a:solidFill>
                <a:latin typeface="Times New Roman" panose="02020603050405020304" pitchFamily="18" charset="0"/>
                <a:cs typeface="Times New Roman" panose="02020603050405020304" pitchFamily="18" charset="0"/>
              </a:rPr>
              <a:t>.</a:t>
            </a:r>
            <a:endParaRPr lang="ru-RU" altLang="ru-RU" sz="2000" dirty="0">
              <a:solidFill>
                <a:schemeClr val="tx1"/>
              </a:solidFill>
              <a:latin typeface="Times New Roman" panose="02020603050405020304" pitchFamily="18" charset="0"/>
              <a:cs typeface="Times New Roman" panose="02020603050405020304" pitchFamily="18" charset="0"/>
            </a:endParaRPr>
          </a:p>
          <a:p>
            <a:pPr marL="0" lvl="0" indent="0" defTabSz="914400" eaLnBrk="0" fontAlgn="base" hangingPunct="0">
              <a:spcBef>
                <a:spcPct val="0"/>
              </a:spcBef>
              <a:spcAft>
                <a:spcPct val="0"/>
              </a:spcAft>
              <a:buClrTx/>
              <a:buFontTx/>
              <a:buChar char="•"/>
            </a:pPr>
            <a:r>
              <a:rPr lang="ru-RU" altLang="ru-RU" sz="2000" dirty="0" err="1">
                <a:solidFill>
                  <a:schemeClr val="tx1"/>
                </a:solidFill>
                <a:latin typeface="Times New Roman" panose="02020603050405020304" pitchFamily="18" charset="0"/>
                <a:cs typeface="Times New Roman" panose="02020603050405020304" pitchFamily="18" charset="0"/>
              </a:rPr>
              <a:t>Ayrim</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dirty="0" err="1">
                <a:solidFill>
                  <a:schemeClr val="tx1"/>
                </a:solidFill>
                <a:latin typeface="Times New Roman" panose="02020603050405020304" pitchFamily="18" charset="0"/>
                <a:cs typeface="Times New Roman" panose="02020603050405020304" pitchFamily="18" charset="0"/>
              </a:rPr>
              <a:t>holatlarda</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dirty="0" err="1">
                <a:solidFill>
                  <a:schemeClr val="tx1"/>
                </a:solidFill>
                <a:latin typeface="Times New Roman" panose="02020603050405020304" pitchFamily="18" charset="0"/>
                <a:cs typeface="Times New Roman" panose="02020603050405020304" pitchFamily="18" charset="0"/>
              </a:rPr>
              <a:t>yadrolar</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b="1" dirty="0" err="1">
                <a:solidFill>
                  <a:schemeClr val="tx1"/>
                </a:solidFill>
                <a:latin typeface="Times New Roman" panose="02020603050405020304" pitchFamily="18" charset="0"/>
                <a:cs typeface="Times New Roman" panose="02020603050405020304" pitchFamily="18" charset="0"/>
              </a:rPr>
              <a:t>radioaktiv</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dirty="0" err="1">
                <a:solidFill>
                  <a:schemeClr val="tx1"/>
                </a:solidFill>
                <a:latin typeface="Times New Roman" panose="02020603050405020304" pitchFamily="18" charset="0"/>
                <a:cs typeface="Times New Roman" panose="02020603050405020304" pitchFamily="18" charset="0"/>
              </a:rPr>
              <a:t>bo‘lishi</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dirty="0" err="1">
                <a:solidFill>
                  <a:schemeClr val="tx1"/>
                </a:solidFill>
                <a:latin typeface="Times New Roman" panose="02020603050405020304" pitchFamily="18" charset="0"/>
                <a:cs typeface="Times New Roman" panose="02020603050405020304" pitchFamily="18" charset="0"/>
              </a:rPr>
              <a:t>mumkin</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dirty="0" err="1">
                <a:solidFill>
                  <a:schemeClr val="tx1"/>
                </a:solidFill>
                <a:latin typeface="Times New Roman" panose="02020603050405020304" pitchFamily="18" charset="0"/>
                <a:cs typeface="Times New Roman" panose="02020603050405020304" pitchFamily="18" charset="0"/>
              </a:rPr>
              <a:t>masalan</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dirty="0" err="1">
                <a:solidFill>
                  <a:schemeClr val="tx1"/>
                </a:solidFill>
                <a:latin typeface="Times New Roman" panose="02020603050405020304" pitchFamily="18" charset="0"/>
                <a:cs typeface="Times New Roman" panose="02020603050405020304" pitchFamily="18" charset="0"/>
              </a:rPr>
              <a:t>uran</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dirty="0" err="1">
                <a:solidFill>
                  <a:schemeClr val="tx1"/>
                </a:solidFill>
                <a:latin typeface="Times New Roman" panose="02020603050405020304" pitchFamily="18" charset="0"/>
                <a:cs typeface="Times New Roman" panose="02020603050405020304" pitchFamily="18" charset="0"/>
              </a:rPr>
              <a:t>yadrosi</a:t>
            </a:r>
            <a:r>
              <a:rPr lang="ru-RU" altLang="ru-RU" sz="2000" dirty="0">
                <a:solidFill>
                  <a:schemeClr val="tx1"/>
                </a:solidFill>
                <a:latin typeface="Times New Roman" panose="02020603050405020304" pitchFamily="18" charset="0"/>
                <a:cs typeface="Times New Roman" panose="02020603050405020304" pitchFamily="18" charset="0"/>
              </a:rPr>
              <a:t>).</a:t>
            </a:r>
            <a:endParaRPr lang="ru-RU" altLang="ru-RU" sz="2000" dirty="0">
              <a:solidFill>
                <a:schemeClr val="tx1"/>
              </a:solidFill>
              <a:latin typeface="Times New Roman" panose="02020603050405020304" pitchFamily="18" charset="0"/>
              <a:cs typeface="Times New Roman" panose="02020603050405020304" pitchFamily="18" charset="0"/>
            </a:endParaRPr>
          </a:p>
          <a:p>
            <a:pPr marL="0" lvl="0" indent="0" defTabSz="914400" eaLnBrk="0" fontAlgn="base" hangingPunct="0">
              <a:spcBef>
                <a:spcPct val="0"/>
              </a:spcBef>
              <a:spcAft>
                <a:spcPct val="0"/>
              </a:spcAft>
              <a:buClrTx/>
              <a:buNone/>
            </a:pPr>
            <a:r>
              <a:rPr lang="ru-RU" altLang="ru-RU" sz="2000" dirty="0" err="1">
                <a:solidFill>
                  <a:schemeClr val="tx1"/>
                </a:solidFill>
                <a:latin typeface="Times New Roman" panose="02020603050405020304" pitchFamily="18" charset="0"/>
                <a:cs typeface="Times New Roman" panose="02020603050405020304" pitchFamily="18" charset="0"/>
              </a:rPr>
              <a:t>Agar</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dirty="0" err="1">
                <a:solidFill>
                  <a:schemeClr val="tx1"/>
                </a:solidFill>
                <a:latin typeface="Times New Roman" panose="02020603050405020304" pitchFamily="18" charset="0"/>
                <a:cs typeface="Times New Roman" panose="02020603050405020304" pitchFamily="18" charset="0"/>
              </a:rPr>
              <a:t>sizga</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dirty="0" err="1">
                <a:solidFill>
                  <a:schemeClr val="tx1"/>
                </a:solidFill>
                <a:latin typeface="Times New Roman" panose="02020603050405020304" pitchFamily="18" charset="0"/>
                <a:cs typeface="Times New Roman" panose="02020603050405020304" pitchFamily="18" charset="0"/>
              </a:rPr>
              <a:t>yadro</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dirty="0" err="1">
                <a:solidFill>
                  <a:schemeClr val="tx1"/>
                </a:solidFill>
                <a:latin typeface="Times New Roman" panose="02020603050405020304" pitchFamily="18" charset="0"/>
                <a:cs typeface="Times New Roman" panose="02020603050405020304" pitchFamily="18" charset="0"/>
              </a:rPr>
              <a:t>tarkibining</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dirty="0" err="1">
                <a:solidFill>
                  <a:schemeClr val="tx1"/>
                </a:solidFill>
                <a:latin typeface="Times New Roman" panose="02020603050405020304" pitchFamily="18" charset="0"/>
                <a:cs typeface="Times New Roman" panose="02020603050405020304" pitchFamily="18" charset="0"/>
              </a:rPr>
              <a:t>fizikasi</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dirty="0" err="1">
                <a:solidFill>
                  <a:schemeClr val="tx1"/>
                </a:solidFill>
                <a:latin typeface="Times New Roman" panose="02020603050405020304" pitchFamily="18" charset="0"/>
                <a:cs typeface="Times New Roman" panose="02020603050405020304" pitchFamily="18" charset="0"/>
              </a:rPr>
              <a:t>yadroviy</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dirty="0" err="1">
                <a:solidFill>
                  <a:schemeClr val="tx1"/>
                </a:solidFill>
                <a:latin typeface="Times New Roman" panose="02020603050405020304" pitchFamily="18" charset="0"/>
                <a:cs typeface="Times New Roman" panose="02020603050405020304" pitchFamily="18" charset="0"/>
              </a:rPr>
              <a:t>reaksiyalar</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dirty="0" err="1">
                <a:solidFill>
                  <a:schemeClr val="tx1"/>
                </a:solidFill>
                <a:latin typeface="Times New Roman" panose="02020603050405020304" pitchFamily="18" charset="0"/>
                <a:cs typeface="Times New Roman" panose="02020603050405020304" pitchFamily="18" charset="0"/>
              </a:rPr>
              <a:t>yoki</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dirty="0" err="1">
                <a:solidFill>
                  <a:schemeClr val="tx1"/>
                </a:solidFill>
                <a:latin typeface="Times New Roman" panose="02020603050405020304" pitchFamily="18" charset="0"/>
                <a:cs typeface="Times New Roman" panose="02020603050405020304" pitchFamily="18" charset="0"/>
              </a:rPr>
              <a:t>kvant</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dirty="0" err="1">
                <a:solidFill>
                  <a:schemeClr val="tx1"/>
                </a:solidFill>
                <a:latin typeface="Times New Roman" panose="02020603050405020304" pitchFamily="18" charset="0"/>
                <a:cs typeface="Times New Roman" panose="02020603050405020304" pitchFamily="18" charset="0"/>
              </a:rPr>
              <a:t>fizikasi</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dirty="0" err="1">
                <a:solidFill>
                  <a:schemeClr val="tx1"/>
                </a:solidFill>
                <a:latin typeface="Times New Roman" panose="02020603050405020304" pitchFamily="18" charset="0"/>
                <a:cs typeface="Times New Roman" panose="02020603050405020304" pitchFamily="18" charset="0"/>
              </a:rPr>
              <a:t>nuqtai</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dirty="0" err="1">
                <a:solidFill>
                  <a:schemeClr val="tx1"/>
                </a:solidFill>
                <a:latin typeface="Times New Roman" panose="02020603050405020304" pitchFamily="18" charset="0"/>
                <a:cs typeface="Times New Roman" panose="02020603050405020304" pitchFamily="18" charset="0"/>
              </a:rPr>
              <a:t>nazaridan</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dirty="0" err="1">
                <a:solidFill>
                  <a:schemeClr val="tx1"/>
                </a:solidFill>
                <a:latin typeface="Times New Roman" panose="02020603050405020304" pitchFamily="18" charset="0"/>
                <a:cs typeface="Times New Roman" panose="02020603050405020304" pitchFamily="18" charset="0"/>
              </a:rPr>
              <a:t>tushuntirishi</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dirty="0" err="1">
                <a:solidFill>
                  <a:schemeClr val="tx1"/>
                </a:solidFill>
                <a:latin typeface="Times New Roman" panose="02020603050405020304" pitchFamily="18" charset="0"/>
                <a:cs typeface="Times New Roman" panose="02020603050405020304" pitchFamily="18" charset="0"/>
              </a:rPr>
              <a:t>kerak</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dirty="0" err="1">
                <a:solidFill>
                  <a:schemeClr val="tx1"/>
                </a:solidFill>
                <a:latin typeface="Times New Roman" panose="02020603050405020304" pitchFamily="18" charset="0"/>
                <a:cs typeface="Times New Roman" panose="02020603050405020304" pitchFamily="18" charset="0"/>
              </a:rPr>
              <a:t>bo‘lsa</a:t>
            </a:r>
            <a:r>
              <a:rPr lang="ru-RU" altLang="ru-RU" sz="2000" dirty="0">
                <a:solidFill>
                  <a:schemeClr val="tx1"/>
                </a:solidFill>
                <a:latin typeface="Times New Roman" panose="02020603050405020304" pitchFamily="18" charset="0"/>
                <a:cs typeface="Times New Roman" panose="02020603050405020304" pitchFamily="18" charset="0"/>
              </a:rPr>
              <a:t> — </a:t>
            </a:r>
            <a:r>
              <a:rPr lang="ru-RU" altLang="ru-RU" sz="2000" dirty="0" err="1">
                <a:solidFill>
                  <a:schemeClr val="tx1"/>
                </a:solidFill>
                <a:latin typeface="Times New Roman" panose="02020603050405020304" pitchFamily="18" charset="0"/>
                <a:cs typeface="Times New Roman" panose="02020603050405020304" pitchFamily="18" charset="0"/>
              </a:rPr>
              <a:t>ayting</a:t>
            </a:r>
            <a:r>
              <a:rPr lang="ru-RU" altLang="ru-RU" sz="2000" dirty="0">
                <a:solidFill>
                  <a:schemeClr val="tx1"/>
                </a:solidFill>
                <a:latin typeface="Times New Roman" panose="02020603050405020304" pitchFamily="18" charset="0"/>
                <a:cs typeface="Times New Roman" panose="02020603050405020304" pitchFamily="18" charset="0"/>
              </a:rPr>
              <a:t>, </a:t>
            </a:r>
            <a:r>
              <a:rPr lang="ru-RU" altLang="ru-RU" sz="2000" dirty="0" err="1">
                <a:solidFill>
                  <a:schemeClr val="tx1"/>
                </a:solidFill>
                <a:latin typeface="Times New Roman" panose="02020603050405020304" pitchFamily="18" charset="0"/>
                <a:cs typeface="Times New Roman" panose="02020603050405020304" pitchFamily="18" charset="0"/>
              </a:rPr>
              <a:t>kengaytiraman</a:t>
            </a:r>
            <a:r>
              <a:rPr lang="ru-RU" altLang="ru-RU" sz="2000" dirty="0">
                <a:solidFill>
                  <a:schemeClr val="tx1"/>
                </a:solidFill>
                <a:latin typeface="Times New Roman" panose="02020603050405020304" pitchFamily="18" charset="0"/>
                <a:cs typeface="Times New Roman" panose="02020603050405020304" pitchFamily="18" charset="0"/>
              </a:rPr>
              <a:t>.</a:t>
            </a:r>
            <a:endParaRPr lang="ru-RU" altLang="ru-RU" sz="2000"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0720" y="650240"/>
            <a:ext cx="10823892" cy="5770880"/>
          </a:xfrm>
        </p:spPr>
        <p:txBody>
          <a:bodyPr>
            <a:normAutofit/>
          </a:bodyPr>
          <a:lstStyle/>
          <a:p>
            <a:pPr algn="just"/>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Ingliz</a:t>
            </a: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fizigi</a:t>
            </a:r>
            <a:r>
              <a:rPr lang="en-US" sz="2800" dirty="0">
                <a:latin typeface="Times New Roman" panose="02020603050405020304" pitchFamily="18" charset="0"/>
                <a:cs typeface="Times New Roman" panose="02020603050405020304" pitchFamily="18" charset="0"/>
              </a:rPr>
              <a:t> Ernest </a:t>
            </a:r>
            <a:r>
              <a:rPr lang="en-US" sz="2800" dirty="0" err="1">
                <a:latin typeface="Times New Roman" panose="02020603050405020304" pitchFamily="18" charset="0"/>
                <a:cs typeface="Times New Roman" panose="02020603050405020304" pitchFamily="18" charset="0"/>
              </a:rPr>
              <a:t>Rezerford</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uning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shogirdlari</a:t>
            </a:r>
            <a:r>
              <a:rPr lang="en-US" sz="2800" dirty="0">
                <a:latin typeface="Times New Roman" panose="02020603050405020304" pitchFamily="18" charset="0"/>
                <a:cs typeface="Times New Roman" panose="02020603050405020304" pitchFamily="18" charset="0"/>
              </a:rPr>
              <a:t> atom </a:t>
            </a:r>
            <a:r>
              <a:rPr lang="en-US" sz="2800" dirty="0" err="1">
                <a:latin typeface="Times New Roman" panose="02020603050405020304" pitchFamily="18" charset="0"/>
                <a:cs typeface="Times New Roman" panose="02020603050405020304" pitchFamily="18" charset="0"/>
              </a:rPr>
              <a:t>tuzilishini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o‘rganish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maqsadida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turli</a:t>
            </a:r>
            <a:r>
              <a:rPr lang="en-US" sz="2800" dirty="0">
                <a:latin typeface="Times New Roman" panose="02020603050405020304" pitchFamily="18" charset="0"/>
                <a:cs typeface="Times New Roman" panose="02020603050405020304" pitchFamily="18" charset="0"/>
              </a:rPr>
              <a:t> element </a:t>
            </a:r>
            <a:r>
              <a:rPr lang="en-US" sz="2800" dirty="0" err="1">
                <a:latin typeface="Times New Roman" panose="02020603050405020304" pitchFamily="18" charset="0"/>
                <a:cs typeface="Times New Roman" panose="02020603050405020304" pitchFamily="18" charset="0"/>
              </a:rPr>
              <a:t>atomlarini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o‘sha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vaqtda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kuchli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tez</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uchuvchi</a:t>
            </a:r>
            <a:r>
              <a:rPr lang="en-US" sz="2800" dirty="0">
                <a:latin typeface="Times New Roman" panose="02020603050405020304" pitchFamily="18" charset="0"/>
                <a:cs typeface="Times New Roman" panose="02020603050405020304" pitchFamily="18" charset="0"/>
              </a:rPr>
              <a:t> atom </a:t>
            </a:r>
            <a:r>
              <a:rPr lang="en-US" sz="2800" dirty="0" err="1">
                <a:latin typeface="Times New Roman" panose="02020603050405020304" pitchFamily="18" charset="0"/>
                <a:cs typeface="Times New Roman" panose="02020603050405020304" pitchFamily="18" charset="0"/>
              </a:rPr>
              <a:t>snaryadlari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bo‘lgan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alfa-zarralar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bilan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bombardimon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qildilar</a:t>
            </a:r>
            <a:r>
              <a:rPr lang="en-US" sz="2800" dirty="0">
                <a:latin typeface="Times New Roman" panose="02020603050405020304" pitchFamily="18" charset="0"/>
                <a:cs typeface="Times New Roman" panose="02020603050405020304" pitchFamily="18" charset="0"/>
              </a:rPr>
              <a:t>. Alfa-</a:t>
            </a:r>
            <a:r>
              <a:rPr lang="en-US" sz="2800" dirty="0" err="1">
                <a:latin typeface="Times New Roman" panose="02020603050405020304" pitchFamily="18" charset="0"/>
                <a:cs typeface="Times New Roman" panose="02020603050405020304" pitchFamily="18" charset="0"/>
              </a:rPr>
              <a:t>zarralarning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oltin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folgada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sochilishiga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qarab</a:t>
            </a:r>
            <a:r>
              <a:rPr lang="en-US" sz="2800" dirty="0">
                <a:latin typeface="Times New Roman" panose="02020603050405020304" pitchFamily="18" charset="0"/>
                <a:cs typeface="Times New Roman" panose="02020603050405020304" pitchFamily="18" charset="0"/>
              </a:rPr>
              <a:t>, E. </a:t>
            </a:r>
            <a:r>
              <a:rPr lang="en-US" sz="2800" dirty="0" err="1">
                <a:latin typeface="Times New Roman" panose="02020603050405020304" pitchFamily="18" charset="0"/>
                <a:cs typeface="Times New Roman" panose="02020603050405020304" pitchFamily="18" charset="0"/>
              </a:rPr>
              <a:t>Rezerford</a:t>
            </a:r>
            <a:r>
              <a:rPr lang="en-US" sz="2800" dirty="0">
                <a:latin typeface="Times New Roman" panose="02020603050405020304" pitchFamily="18" charset="0"/>
                <a:cs typeface="Times New Roman" panose="02020603050405020304" pitchFamily="18" charset="0"/>
              </a:rPr>
              <a:t> atom </a:t>
            </a:r>
            <a:r>
              <a:rPr lang="en-US" sz="2800" dirty="0" err="1">
                <a:latin typeface="Times New Roman" panose="02020603050405020304" pitchFamily="18" charset="0"/>
                <a:cs typeface="Times New Roman" panose="02020603050405020304" pitchFamily="18" charset="0"/>
              </a:rPr>
              <a:t>markazida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massasi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katta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bo‘lgan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yadro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borligini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aniqlaydi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ya’ni</a:t>
            </a:r>
            <a:r>
              <a:rPr lang="en-US" sz="2800" dirty="0">
                <a:latin typeface="Times New Roman" panose="02020603050405020304" pitchFamily="18" charset="0"/>
                <a:cs typeface="Times New Roman" panose="02020603050405020304" pitchFamily="18" charset="0"/>
              </a:rPr>
              <a:t> u </a:t>
            </a:r>
            <a:r>
              <a:rPr lang="en-US" sz="2800" dirty="0" err="1">
                <a:latin typeface="Times New Roman" panose="02020603050405020304" pitchFamily="18" charset="0"/>
                <a:cs typeface="Times New Roman" panose="02020603050405020304" pitchFamily="18" charset="0"/>
              </a:rPr>
              <a:t>ayrim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zarralarning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katta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burchaklarga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sochilishini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kuzatadi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Demak</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zarralar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o‘z</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yo‘lida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o‘z</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massasidan</a:t>
            </a:r>
            <a:r>
              <a:rPr lang="en-US" sz="2800" dirty="0">
                <a:latin typeface="Times New Roman" panose="02020603050405020304" pitchFamily="18" charset="0"/>
                <a:cs typeface="Times New Roman" panose="02020603050405020304" pitchFamily="18" charset="0"/>
              </a:rPr>
              <a:t> ham </a:t>
            </a:r>
            <a:r>
              <a:rPr lang="en-US" sz="2800" dirty="0" err="1">
                <a:latin typeface="Times New Roman" panose="02020603050405020304" pitchFamily="18" charset="0"/>
                <a:cs typeface="Times New Roman" panose="02020603050405020304" pitchFamily="18" charset="0"/>
              </a:rPr>
              <a:t>katta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bo‘lgan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zarra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bilan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to‘qnashadi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o‘z</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harakat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yo‘nalishini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o‘zgartiradi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Ushbu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zarrani</a:t>
            </a:r>
            <a:r>
              <a:rPr lang="en-US" sz="2800" dirty="0">
                <a:latin typeface="Times New Roman" panose="02020603050405020304" pitchFamily="18" charset="0"/>
                <a:cs typeface="Times New Roman" panose="02020603050405020304" pitchFamily="18" charset="0"/>
              </a:rPr>
              <a:t> E. </a:t>
            </a:r>
            <a:r>
              <a:rPr lang="en-US" sz="2800" dirty="0" err="1">
                <a:latin typeface="Times New Roman" panose="02020603050405020304" pitchFamily="18" charset="0"/>
                <a:cs typeface="Times New Roman" panose="02020603050405020304" pitchFamily="18" charset="0"/>
              </a:rPr>
              <a:t>Rezerford</a:t>
            </a:r>
            <a:r>
              <a:rPr lang="en-US" sz="2800" dirty="0">
                <a:latin typeface="Times New Roman" panose="02020603050405020304" pitchFamily="18" charset="0"/>
                <a:cs typeface="Times New Roman" panose="02020603050405020304" pitchFamily="18" charset="0"/>
              </a:rPr>
              <a:t> atom </a:t>
            </a:r>
            <a:r>
              <a:rPr lang="en-US" sz="2800" dirty="0" err="1">
                <a:latin typeface="Times New Roman" panose="02020603050405020304" pitchFamily="18" charset="0"/>
                <a:cs typeface="Times New Roman" panose="02020603050405020304" pitchFamily="18" charset="0"/>
              </a:rPr>
              <a:t>yadrosi</a:t>
            </a:r>
            <a:r>
              <a:rPr lang="en-US" sz="2800" dirty="0">
                <a:latin typeface="Times New Roman" panose="02020603050405020304" pitchFamily="18" charset="0"/>
                <a:cs typeface="Times New Roman" panose="02020603050405020304" pitchFamily="18" charset="0"/>
              </a:rPr>
              <a:t> deb nom </a:t>
            </a:r>
            <a:r>
              <a:rPr lang="en-US" sz="2800" dirty="0" err="1">
                <a:latin typeface="Times New Roman" panose="02020603050405020304" pitchFamily="18" charset="0"/>
                <a:cs typeface="Times New Roman" panose="02020603050405020304" pitchFamily="18" charset="0"/>
              </a:rPr>
              <a:t>berdi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tajriba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natijalarini</a:t>
            </a:r>
            <a:r>
              <a:rPr lang="en-US" sz="2800" dirty="0">
                <a:latin typeface="Times New Roman" panose="02020603050405020304" pitchFamily="18" charset="0"/>
                <a:cs typeface="Times New Roman" panose="02020603050405020304" pitchFamily="18" charset="0"/>
              </a:rPr>
              <a:t> E. </a:t>
            </a:r>
            <a:r>
              <a:rPr lang="en-US" sz="2800" dirty="0" err="1">
                <a:latin typeface="Times New Roman" panose="02020603050405020304" pitchFamily="18" charset="0"/>
                <a:cs typeface="Times New Roman" panose="02020603050405020304" pitchFamily="18" charset="0"/>
              </a:rPr>
              <a:t>Rezerford</a:t>
            </a:r>
            <a:r>
              <a:rPr lang="en-US" sz="2800" dirty="0">
                <a:latin typeface="Times New Roman" panose="02020603050405020304" pitchFamily="18" charset="0"/>
                <a:cs typeface="Times New Roman" panose="02020603050405020304" pitchFamily="18" charset="0"/>
              </a:rPr>
              <a:t> 1911 </a:t>
            </a:r>
            <a:r>
              <a:rPr lang="en-US" sz="2800" dirty="0" err="1">
                <a:latin typeface="Times New Roman" panose="02020603050405020304" pitchFamily="18" charset="0"/>
                <a:cs typeface="Times New Roman" panose="02020603050405020304" pitchFamily="18" charset="0"/>
              </a:rPr>
              <a:t>yilda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e’lon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qildi</a:t>
            </a:r>
            <a:r>
              <a:rPr lang="en-US" sz="2800"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1"/>
          <a:srcRect l="185" b="34956"/>
          <a:stretch>
            <a:fillRect/>
          </a:stretch>
        </p:blipFill>
        <p:spPr>
          <a:xfrm>
            <a:off x="1590675" y="751840"/>
            <a:ext cx="9564370" cy="3588385"/>
          </a:xfrm>
          <a:prstGeom prst="rect">
            <a:avLst/>
          </a:prstGeom>
        </p:spPr>
      </p:pic>
      <p:sp>
        <p:nvSpPr>
          <p:cNvPr id="2" name="Текстовое поле 1"/>
          <p:cNvSpPr txBox="1"/>
          <p:nvPr/>
        </p:nvSpPr>
        <p:spPr>
          <a:xfrm>
            <a:off x="2899410" y="4792345"/>
            <a:ext cx="6805930" cy="583565"/>
          </a:xfrm>
          <a:prstGeom prst="rect">
            <a:avLst/>
          </a:prstGeom>
          <a:noFill/>
        </p:spPr>
        <p:txBody>
          <a:bodyPr wrap="square" rtlCol="0">
            <a:spAutoFit/>
          </a:bodyPr>
          <a:p>
            <a:r>
              <a:rPr lang="en-US" altLang="ru-RU" sz="3200">
                <a:latin typeface="Arial" panose="020B0604020202020204" pitchFamily="34" charset="0"/>
                <a:cs typeface="Arial" panose="020B0604020202020204" pitchFamily="34" charset="0"/>
              </a:rPr>
              <a:t>Alfa zarralarning yadroda sochilishi</a:t>
            </a:r>
            <a:endParaRPr lang="en-US" altLang="ru-RU" sz="3200">
              <a:latin typeface="Arial" panose="020B0604020202020204" pitchFamily="34" charset="0"/>
              <a:cs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19760" y="375920"/>
            <a:ext cx="11236960" cy="6146800"/>
          </a:xfrm>
        </p:spPr>
        <p:txBody>
          <a:bodyPr>
            <a:normAutofit/>
          </a:bodyPr>
          <a:lstStyle/>
          <a:p>
            <a:pPr algn="just"/>
            <a:r>
              <a:rPr lang="en-US" sz="2400" b="1" dirty="0" err="1">
                <a:latin typeface="Times New Roman" panose="02020603050405020304" pitchFamily="18" charset="0"/>
                <a:cs typeface="Times New Roman" panose="02020603050405020304" pitchFamily="18" charset="0"/>
              </a:rPr>
              <a:t>Yadro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kuchlari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uning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xususiyatlari</a:t>
            </a:r>
            <a:r>
              <a:rPr lang="en-US" sz="2400" b="1" dirty="0">
                <a:latin typeface="Times New Roman" panose="02020603050405020304" pitchFamily="18" charset="0"/>
                <a:cs typeface="Times New Roman" panose="02020603050405020304" pitchFamily="18" charset="0"/>
              </a:rPr>
              <a:t>.</a:t>
            </a:r>
            <a:endParaRPr lang="en-US" sz="2400" b="1" dirty="0">
              <a:latin typeface="Times New Roman" panose="02020603050405020304" pitchFamily="18" charset="0"/>
              <a:cs typeface="Times New Roman" panose="02020603050405020304" pitchFamily="18" charset="0"/>
            </a:endParaRPr>
          </a:p>
          <a:p>
            <a:pPr algn="just"/>
            <a:r>
              <a:rPr lang="en-US" sz="2400" dirty="0" err="1">
                <a:latin typeface="Times New Roman" panose="02020603050405020304" pitchFamily="18" charset="0"/>
                <a:cs typeface="Times New Roman" panose="02020603050405020304" pitchFamily="18" charset="0"/>
              </a:rPr>
              <a:t>Yadro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kuchlari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kuchli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o'zaro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ta'sirlar</a:t>
            </a:r>
            <a:r>
              <a:rPr lang="en-US" sz="2400" dirty="0">
                <a:latin typeface="Times New Roman" panose="02020603050405020304" pitchFamily="18" charset="0"/>
                <a:cs typeface="Times New Roman" panose="02020603050405020304" pitchFamily="18" charset="0"/>
              </a:rPr>
              <a:t> deb </a:t>
            </a:r>
            <a:r>
              <a:rPr lang="en-US" sz="2400" dirty="0" err="1">
                <a:latin typeface="Times New Roman" panose="02020603050405020304" pitchFamily="18" charset="0"/>
                <a:cs typeface="Times New Roman" panose="02020603050405020304" pitchFamily="18" charset="0"/>
              </a:rPr>
              <a:t>ataladigan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narsaga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tegishli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bo'lib</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o'z</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xususiyatlariga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ko'ra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elektromagnit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tortishish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kuchlaridan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sezilarli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darajada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farq</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qiladi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Yadro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kuchlarining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to'liq</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tabiati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hali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aniglanmagan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kki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nuklonli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oddiy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sistema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uchun</a:t>
            </a:r>
            <a:r>
              <a:rPr lang="en-US" sz="2400" dirty="0">
                <a:latin typeface="Times New Roman" panose="02020603050405020304" pitchFamily="18" charset="0"/>
                <a:cs typeface="Times New Roman" panose="02020603050405020304" pitchFamily="18" charset="0"/>
              </a:rPr>
              <a:t> ham </a:t>
            </a:r>
            <a:r>
              <a:rPr lang="en-US" sz="2400" dirty="0" err="1">
                <a:latin typeface="Times New Roman" panose="02020603050405020304" pitchFamily="18" charset="0"/>
                <a:cs typeface="Times New Roman" panose="02020603050405020304" pitchFamily="18" charset="0"/>
              </a:rPr>
              <a:t>yadro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kuchlarining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nuklonlar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orasidagi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masofaga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bog'ligligi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noma'lum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Elektromagnit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kuchlar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bilan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solishtirganda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yadro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kuchlarining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xossalarining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xilma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xilligi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atomlarning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xususiyatlarini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hisoblash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uchun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kvant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elektrodinamikasiga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oxshash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to'liq</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nazariyani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yaratishga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imkon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bermaydi</a:t>
            </a:r>
            <a:r>
              <a:rPr lang="en-US" sz="2400" dirty="0" smtClean="0">
                <a:latin typeface="Times New Roman" panose="02020603050405020304" pitchFamily="18" charset="0"/>
                <a:cs typeface="Times New Roman" panose="02020603050405020304" pitchFamily="18" charset="0"/>
              </a:rPr>
              <a:t>.</a:t>
            </a:r>
            <a:endParaRPr lang="en-US" sz="2400" dirty="0" smtClean="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1. </a:t>
            </a:r>
            <a:r>
              <a:rPr lang="en-US" sz="2400" dirty="0" err="1">
                <a:latin typeface="Times New Roman" panose="02020603050405020304" pitchFamily="18" charset="0"/>
                <a:cs typeface="Times New Roman" panose="02020603050405020304" pitchFamily="18" charset="0"/>
              </a:rPr>
              <a:t>Yadro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kuchlarining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kichik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ta'sir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radiusi</a:t>
            </a:r>
            <a:r>
              <a:rPr lang="en-US" sz="2400" dirty="0">
                <a:latin typeface="Times New Roman" panose="02020603050405020304" pitchFamily="18" charset="0"/>
                <a:cs typeface="Times New Roman" panose="02020603050405020304" pitchFamily="18" charset="0"/>
              </a:rPr>
              <a:t> (r ~1 </a:t>
            </a:r>
            <a:r>
              <a:rPr lang="en-US" sz="2400" dirty="0" err="1">
                <a:latin typeface="Times New Roman" panose="02020603050405020304" pitchFamily="18" charset="0"/>
                <a:cs typeface="Times New Roman" panose="02020603050405020304" pitchFamily="18" charset="0"/>
              </a:rPr>
              <a:t>fm</a:t>
            </a:r>
            <a:r>
              <a:rPr lang="en-US" sz="2400" dirty="0">
                <a:latin typeface="Times New Roman" panose="02020603050405020304" pitchFamily="18" charset="0"/>
                <a:cs typeface="Times New Roman" panose="02020603050405020304" pitchFamily="18" charset="0"/>
              </a:rPr>
              <a:t>). 2 </a:t>
            </a:r>
            <a:r>
              <a:rPr lang="en-US" sz="2400" dirty="0" err="1">
                <a:latin typeface="Times New Roman" panose="02020603050405020304" pitchFamily="18" charset="0"/>
                <a:cs typeface="Times New Roman" panose="02020603050405020304" pitchFamily="18" charset="0"/>
              </a:rPr>
              <a:t>Katta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yadro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potensiali</a:t>
            </a:r>
            <a:r>
              <a:rPr lang="en-US" sz="2400" dirty="0">
                <a:latin typeface="Times New Roman" panose="02020603050405020304" pitchFamily="18" charset="0"/>
                <a:cs typeface="Times New Roman" panose="02020603050405020304" pitchFamily="18" charset="0"/>
              </a:rPr>
              <a:t> V ~ 50 MeV. 3. </a:t>
            </a:r>
            <a:r>
              <a:rPr lang="en-US" sz="2400" dirty="0" err="1">
                <a:latin typeface="Times New Roman" panose="02020603050405020304" pitchFamily="18" charset="0"/>
                <a:cs typeface="Times New Roman" panose="02020603050405020304" pitchFamily="18" charset="0"/>
              </a:rPr>
              <a:t>Yadro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kuchlarining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o'zaro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ta'sir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qiluvchi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zarrachalarning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spinlariga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bog'liqligi</a:t>
            </a:r>
            <a:r>
              <a:rPr lang="en-US" sz="2400" dirty="0">
                <a:latin typeface="Times New Roman" panose="02020603050405020304" pitchFamily="18" charset="0"/>
                <a:cs typeface="Times New Roman" panose="02020603050405020304" pitchFamily="18" charset="0"/>
              </a:rPr>
              <a:t>. 4. </a:t>
            </a:r>
            <a:r>
              <a:rPr lang="en-US" sz="2400" dirty="0" err="1">
                <a:latin typeface="Times New Roman" panose="02020603050405020304" pitchFamily="18" charset="0"/>
                <a:cs typeface="Times New Roman" panose="02020603050405020304" pitchFamily="18" charset="0"/>
              </a:rPr>
              <a:t>Nuklonlarning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o'zaro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ta'sirining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tenzor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tabiati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o'zaro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ta'sirning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markaziy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bo'lmagan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tabiati</a:t>
            </a:r>
            <a:r>
              <a:rPr lang="en-US" sz="2400" dirty="0">
                <a:latin typeface="Times New Roman" panose="02020603050405020304" pitchFamily="18" charset="0"/>
                <a:cs typeface="Times New Roman" panose="02020603050405020304" pitchFamily="18" charset="0"/>
              </a:rPr>
              <a:t>). 5. Spin-orbital </a:t>
            </a:r>
            <a:r>
              <a:rPr lang="en-US" sz="2400" dirty="0" err="1">
                <a:latin typeface="Times New Roman" panose="02020603050405020304" pitchFamily="18" charset="0"/>
                <a:cs typeface="Times New Roman" panose="02020603050405020304" pitchFamily="18" charset="0"/>
              </a:rPr>
              <a:t>o'zaro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ta'sir</a:t>
            </a:r>
            <a:r>
              <a:rPr lang="en-US" sz="2400" dirty="0">
                <a:latin typeface="Times New Roman" panose="02020603050405020304" pitchFamily="18" charset="0"/>
                <a:cs typeface="Times New Roman" panose="02020603050405020304" pitchFamily="18" charset="0"/>
              </a:rPr>
              <a:t>. 6. </a:t>
            </a:r>
            <a:r>
              <a:rPr lang="en-US" sz="2400" dirty="0" err="1">
                <a:latin typeface="Times New Roman" panose="02020603050405020304" pitchFamily="18" charset="0"/>
                <a:cs typeface="Times New Roman" panose="02020603050405020304" pitchFamily="18" charset="0"/>
              </a:rPr>
              <a:t>Yadro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o'zaro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ta'siri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to'yinganlik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xususiyatiga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ega</a:t>
            </a:r>
            <a:r>
              <a:rPr lang="en-US" sz="2400" dirty="0">
                <a:latin typeface="Times New Roman" panose="02020603050405020304" pitchFamily="18" charset="0"/>
                <a:cs typeface="Times New Roman" panose="02020603050405020304" pitchFamily="18" charset="0"/>
              </a:rPr>
              <a:t>. 7. </a:t>
            </a:r>
            <a:r>
              <a:rPr lang="en-US" sz="2400" dirty="0" err="1">
                <a:latin typeface="Times New Roman" panose="02020603050405020304" pitchFamily="18" charset="0"/>
                <a:cs typeface="Times New Roman" panose="02020603050405020304" pitchFamily="18" charset="0"/>
              </a:rPr>
              <a:t>Yadro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kuchlarining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zaryad</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mustaqilligi</a:t>
            </a:r>
            <a:r>
              <a:rPr lang="en-US" sz="2400" dirty="0">
                <a:latin typeface="Times New Roman" panose="02020603050405020304" pitchFamily="18" charset="0"/>
                <a:cs typeface="Times New Roman" panose="02020603050405020304" pitchFamily="18" charset="0"/>
              </a:rPr>
              <a:t> 8. Y </a:t>
            </a:r>
            <a:r>
              <a:rPr lang="en-US" sz="2400" dirty="0" err="1">
                <a:latin typeface="Times New Roman" panose="02020603050405020304" pitchFamily="18" charset="0"/>
                <a:cs typeface="Times New Roman" panose="02020603050405020304" pitchFamily="18" charset="0"/>
              </a:rPr>
              <a:t>adro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o'zaro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ta'sirining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almashinuy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xarakteri</a:t>
            </a:r>
            <a:r>
              <a:rPr lang="en-US" sz="2400" dirty="0">
                <a:latin typeface="Times New Roman" panose="02020603050405020304" pitchFamily="18" charset="0"/>
                <a:cs typeface="Times New Roman" panose="02020603050405020304" pitchFamily="18" charset="0"/>
              </a:rPr>
              <a:t> 9. &gt; 1 </a:t>
            </a:r>
            <a:r>
              <a:rPr lang="en-US" sz="2400" dirty="0" err="1">
                <a:latin typeface="Times New Roman" panose="02020603050405020304" pitchFamily="18" charset="0"/>
                <a:cs typeface="Times New Roman" panose="02020603050405020304" pitchFamily="18" charset="0"/>
              </a:rPr>
              <a:t>fm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masofadagi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nuklonlar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orasidagi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tortishish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kichik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masofalarda</a:t>
            </a:r>
            <a:r>
              <a:rPr lang="en-US" sz="2400" dirty="0">
                <a:latin typeface="Times New Roman" panose="02020603050405020304" pitchFamily="18" charset="0"/>
                <a:cs typeface="Times New Roman" panose="02020603050405020304" pitchFamily="18" charset="0"/>
              </a:rPr>
              <a:t> ( &lt; 0,5 </a:t>
            </a:r>
            <a:r>
              <a:rPr lang="en-US" sz="2400" dirty="0" err="1">
                <a:latin typeface="Times New Roman" panose="02020603050405020304" pitchFamily="18" charset="0"/>
                <a:cs typeface="Times New Roman" panose="02020603050405020304" pitchFamily="18" charset="0"/>
              </a:rPr>
              <a:t>fm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itarish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bilan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almashtiriladi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Yadro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kuchlarining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to'liq</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nazariyasi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yo'q</a:t>
            </a:r>
            <a:r>
              <a:rPr lang="en-US" sz="2400"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algn="just"/>
            <a:endParaRPr lang="ru-RU"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90880" y="386080"/>
            <a:ext cx="11155680" cy="6075680"/>
          </a:xfrm>
        </p:spPr>
        <p:txBody>
          <a:bodyPr>
            <a:normAutofit/>
          </a:bodyPr>
          <a:lstStyle/>
          <a:p>
            <a:pPr algn="just"/>
            <a:r>
              <a:rPr lang="en-US" sz="2800" dirty="0">
                <a:latin typeface="Times New Roman" panose="02020603050405020304" pitchFamily="18" charset="0"/>
                <a:cs typeface="Times New Roman" panose="02020603050405020304" pitchFamily="18" charset="0"/>
              </a:rPr>
              <a:t>1. </a:t>
            </a:r>
            <a:r>
              <a:rPr lang="en-US" sz="2800" dirty="0" err="1">
                <a:latin typeface="Times New Roman" panose="02020603050405020304" pitchFamily="18" charset="0"/>
                <a:cs typeface="Times New Roman" panose="02020603050405020304" pitchFamily="18" charset="0"/>
              </a:rPr>
              <a:t>Yadrodagi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nuklonlarning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juda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katta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boglanish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energiyasi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nuklonlar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orasida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tortishivchi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kuchlar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ta'sir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qilishini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korsatadi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barqaror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yadrolarning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mavjudligi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bilan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tasdiqlanadi</a:t>
            </a:r>
            <a:r>
              <a:rPr lang="en-US" sz="2800" dirty="0">
                <a:latin typeface="Times New Roman" panose="02020603050405020304" pitchFamily="18" charset="0"/>
                <a:cs typeface="Times New Roman" panose="02020603050405020304" pitchFamily="18" charset="0"/>
              </a:rPr>
              <a:t>. Bu </a:t>
            </a:r>
            <a:r>
              <a:rPr lang="en-US" sz="2800" dirty="0" err="1">
                <a:latin typeface="Times New Roman" panose="02020603050405020304" pitchFamily="18" charset="0"/>
                <a:cs typeface="Times New Roman" panose="02020603050405020304" pitchFamily="18" charset="0"/>
              </a:rPr>
              <a:t>kuchlar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tabiatda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kuchli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hisoblanadi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Masalan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oddiy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yadroning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bog'lanish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energiyasi</a:t>
            </a:r>
            <a:r>
              <a:rPr lang="en-US" sz="2800" dirty="0">
                <a:latin typeface="Times New Roman" panose="02020603050405020304" pitchFamily="18" charset="0"/>
                <a:cs typeface="Times New Roman" panose="02020603050405020304" pitchFamily="18" charset="0"/>
              </a:rPr>
              <a:t> - 2H = 2,22 MeV, </a:t>
            </a:r>
            <a:r>
              <a:rPr lang="en-US" sz="2800" dirty="0" err="1">
                <a:latin typeface="Times New Roman" panose="02020603050405020304" pitchFamily="18" charset="0"/>
                <a:cs typeface="Times New Roman" panose="02020603050405020304" pitchFamily="18" charset="0"/>
              </a:rPr>
              <a:t>eng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oddiy</a:t>
            </a:r>
            <a:r>
              <a:rPr lang="en-US" sz="2800" dirty="0">
                <a:latin typeface="Times New Roman" panose="02020603050405020304" pitchFamily="18" charset="0"/>
                <a:cs typeface="Times New Roman" panose="02020603050405020304" pitchFamily="18" charset="0"/>
              </a:rPr>
              <a:t> atom - </a:t>
            </a:r>
            <a:r>
              <a:rPr lang="en-US" sz="2800" dirty="0" err="1">
                <a:latin typeface="Times New Roman" panose="02020603050405020304" pitchFamily="18" charset="0"/>
                <a:cs typeface="Times New Roman" panose="02020603050405020304" pitchFamily="18" charset="0"/>
              </a:rPr>
              <a:t>vodorod</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uchun</a:t>
            </a:r>
            <a:r>
              <a:rPr lang="en-US" sz="2800" dirty="0">
                <a:latin typeface="Times New Roman" panose="02020603050405020304" pitchFamily="18" charset="0"/>
                <a:cs typeface="Times New Roman" panose="02020603050405020304" pitchFamily="18" charset="0"/>
              </a:rPr>
              <a:t> - 13,6 eV.</a:t>
            </a:r>
            <a:endParaRPr lang="en-US" sz="2800" dirty="0">
              <a:latin typeface="Times New Roman" panose="02020603050405020304" pitchFamily="18" charset="0"/>
              <a:cs typeface="Times New Roman" panose="02020603050405020304" pitchFamily="18" charset="0"/>
            </a:endParaRPr>
          </a:p>
          <a:p>
            <a:pPr algn="just"/>
            <a:r>
              <a:rPr lang="en-US" sz="2800" dirty="0">
                <a:latin typeface="Times New Roman" panose="02020603050405020304" pitchFamily="18" charset="0"/>
                <a:cs typeface="Times New Roman" panose="02020603050405020304" pitchFamily="18" charset="0"/>
              </a:rPr>
              <a:t>2. </a:t>
            </a:r>
            <a:r>
              <a:rPr lang="en-US" sz="2800" dirty="0" err="1">
                <a:latin typeface="Times New Roman" panose="02020603050405020304" pitchFamily="18" charset="0"/>
                <a:cs typeface="Times New Roman" panose="02020603050405020304" pitchFamily="18" charset="0"/>
              </a:rPr>
              <a:t>Allaqachon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Rezerfordning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birinchi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tajribalari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yadro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kuchlarining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qisqa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masofali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ekanligini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korsatdi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Yadro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kuchlarining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xususiyati</a:t>
            </a:r>
            <a:r>
              <a:rPr lang="en-US" sz="2800" dirty="0">
                <a:latin typeface="Times New Roman" panose="02020603050405020304" pitchFamily="18" charset="0"/>
                <a:cs typeface="Times New Roman" panose="02020603050405020304" pitchFamily="18" charset="0"/>
              </a:rPr>
              <a:t> atom </a:t>
            </a:r>
            <a:r>
              <a:rPr lang="en-US" sz="2800" dirty="0" err="1">
                <a:latin typeface="Times New Roman" panose="02020603050405020304" pitchFamily="18" charset="0"/>
                <a:cs typeface="Times New Roman" panose="02020603050405020304" pitchFamily="18" charset="0"/>
              </a:rPr>
              <a:t>yadrolarining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o'lchamlarini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o'lchash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bo'yicha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ko'plab</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ma'lumotlar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bilan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tasdiqlangan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Yadro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kuchlari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nuklonlarni</a:t>
            </a:r>
            <a:r>
              <a:rPr lang="en-US" sz="2800" dirty="0">
                <a:latin typeface="Times New Roman" panose="02020603050405020304" pitchFamily="18" charset="0"/>
                <a:cs typeface="Times New Roman" panose="02020603050405020304" pitchFamily="18" charset="0"/>
              </a:rPr>
              <a:t> ~ (1,2 + 1,4) 10-18 </a:t>
            </a:r>
            <a:r>
              <a:rPr lang="en-US" sz="2800" dirty="0" err="1">
                <a:latin typeface="Times New Roman" panose="02020603050405020304" pitchFamily="18" charset="0"/>
                <a:cs typeface="Times New Roman" panose="02020603050405020304" pitchFamily="18" charset="0"/>
              </a:rPr>
              <a:t>sm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masofada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ushlab</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turadi.Nuklonlar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orasidagi</a:t>
            </a:r>
            <a:r>
              <a:rPr lang="en-US" sz="2800" dirty="0">
                <a:latin typeface="Times New Roman" panose="02020603050405020304" pitchFamily="18" charset="0"/>
                <a:cs typeface="Times New Roman" panose="02020603050405020304" pitchFamily="18" charset="0"/>
              </a:rPr>
              <a:t> 2: 10-13 </a:t>
            </a:r>
            <a:r>
              <a:rPr lang="en-US" sz="2800" dirty="0" err="1">
                <a:latin typeface="Times New Roman" panose="02020603050405020304" pitchFamily="18" charset="0"/>
                <a:cs typeface="Times New Roman" panose="02020603050405020304" pitchFamily="18" charset="0"/>
              </a:rPr>
              <a:t>sm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ortig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masofada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yadro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kuchlarining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ta'siri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aniglanmagan</a:t>
            </a:r>
            <a:r>
              <a:rPr lang="en-US" sz="2800" dirty="0">
                <a:latin typeface="Times New Roman" panose="02020603050405020304" pitchFamily="18" charset="0"/>
                <a:cs typeface="Times New Roman" panose="02020603050405020304" pitchFamily="18" charset="0"/>
              </a:rPr>
              <a:t>, 1. 10-13 </a:t>
            </a:r>
            <a:r>
              <a:rPr lang="en-US" sz="2800" dirty="0" err="1">
                <a:latin typeface="Times New Roman" panose="02020603050405020304" pitchFamily="18" charset="0"/>
                <a:cs typeface="Times New Roman" panose="02020603050405020304" pitchFamily="18" charset="0"/>
              </a:rPr>
              <a:t>sm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kam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masofada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esa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yadro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kuchlarining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ta'siri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nuklonlarning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tortishishi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itarilish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bilan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almashtiriladi</a:t>
            </a:r>
            <a:r>
              <a:rPr lang="en-US" sz="2800"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41680" y="314960"/>
            <a:ext cx="10850879" cy="2143760"/>
          </a:xfrm>
        </p:spPr>
        <p:txBody>
          <a:bodyPr>
            <a:normAutofit fontScale="90000"/>
          </a:bodyPr>
          <a:lstStyle/>
          <a:p>
            <a:r>
              <a:rPr lang="en-US" sz="2400" dirty="0" err="1">
                <a:latin typeface="Times New Roman" panose="02020603050405020304" pitchFamily="18" charset="0"/>
                <a:cs typeface="Times New Roman" panose="02020603050405020304" pitchFamily="18" charset="0"/>
              </a:rPr>
              <a:t>Yadro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zaryadi</a:t>
            </a:r>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bu</a:t>
            </a:r>
            <a:r>
              <a:rPr lang="en-US" sz="2400" dirty="0">
                <a:latin typeface="Times New Roman" panose="02020603050405020304" pitchFamily="18" charset="0"/>
                <a:cs typeface="Times New Roman" panose="02020603050405020304" pitchFamily="18" charset="0"/>
              </a:rPr>
              <a:t> atom </a:t>
            </a:r>
            <a:r>
              <a:rPr lang="en-US" sz="2400" dirty="0" err="1">
                <a:latin typeface="Times New Roman" panose="02020603050405020304" pitchFamily="18" charset="0"/>
                <a:cs typeface="Times New Roman" panose="02020603050405020304" pitchFamily="18" charset="0"/>
              </a:rPr>
              <a:t>yadrosidagi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barcha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protonlarning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umumiy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musbat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zaryadidir</a:t>
            </a:r>
            <a:r>
              <a:rPr lang="en-US" sz="2400" dirty="0">
                <a:latin typeface="Times New Roman" panose="02020603050405020304" pitchFamily="18" charset="0"/>
                <a:cs typeface="Times New Roman" panose="02020603050405020304" pitchFamily="18" charset="0"/>
              </a:rPr>
              <a:t>.</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Atom </a:t>
            </a:r>
            <a:r>
              <a:rPr lang="en-US" sz="2400" dirty="0" err="1">
                <a:latin typeface="Times New Roman" panose="02020603050405020304" pitchFamily="18" charset="0"/>
                <a:cs typeface="Times New Roman" panose="02020603050405020304" pitchFamily="18" charset="0"/>
              </a:rPr>
              <a:t>yadrosi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protonlar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neytronlardan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tashkil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topgan</a:t>
            </a:r>
            <a:r>
              <a:rPr lang="en-US" sz="2400" dirty="0">
                <a:latin typeface="Times New Roman" panose="02020603050405020304" pitchFamily="18" charset="0"/>
                <a:cs typeface="Times New Roman" panose="02020603050405020304" pitchFamily="18" charset="0"/>
              </a:rPr>
              <a:t>.</a:t>
            </a:r>
            <a:br>
              <a:rPr lang="en-US" sz="2400" dirty="0">
                <a:latin typeface="Times New Roman" panose="02020603050405020304" pitchFamily="18" charset="0"/>
                <a:cs typeface="Times New Roman" panose="02020603050405020304" pitchFamily="18" charset="0"/>
              </a:rPr>
            </a:br>
            <a:r>
              <a:rPr lang="en-US" sz="2400" dirty="0" err="1">
                <a:latin typeface="Times New Roman" panose="02020603050405020304" pitchFamily="18" charset="0"/>
                <a:cs typeface="Times New Roman" panose="02020603050405020304" pitchFamily="18" charset="0"/>
              </a:rPr>
              <a:t>Protonlar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musbat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zaryadga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neytronlar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esa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neytrallikka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ega</a:t>
            </a:r>
            <a:r>
              <a:rPr lang="en-US" sz="2400" dirty="0">
                <a:latin typeface="Times New Roman" panose="02020603050405020304" pitchFamily="18" charset="0"/>
                <a:cs typeface="Times New Roman" panose="02020603050405020304" pitchFamily="18" charset="0"/>
              </a:rPr>
              <a:t>.</a:t>
            </a:r>
            <a:br>
              <a:rPr lang="en-US" sz="2400" dirty="0">
                <a:latin typeface="Times New Roman" panose="02020603050405020304" pitchFamily="18" charset="0"/>
                <a:cs typeface="Times New Roman" panose="02020603050405020304" pitchFamily="18" charset="0"/>
              </a:rPr>
            </a:br>
            <a:r>
              <a:rPr lang="en-US" sz="2400" dirty="0" err="1">
                <a:latin typeface="Times New Roman" panose="02020603050405020304" pitchFamily="18" charset="0"/>
                <a:cs typeface="Times New Roman" panose="02020603050405020304" pitchFamily="18" charset="0"/>
              </a:rPr>
              <a:t>Shuning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uchun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yadro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zaryadini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faqat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protonlar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belgilaydi</a:t>
            </a:r>
            <a:r>
              <a:rPr lang="en-US" sz="2400" dirty="0">
                <a:latin typeface="Times New Roman" panose="02020603050405020304" pitchFamily="18" charset="0"/>
                <a:cs typeface="Times New Roman" panose="02020603050405020304" pitchFamily="18" charset="0"/>
              </a:rPr>
              <a:t>.</a:t>
            </a:r>
            <a:br>
              <a:rPr lang="en-US" sz="2400" dirty="0">
                <a:latin typeface="Times New Roman" panose="02020603050405020304" pitchFamily="18" charset="0"/>
                <a:cs typeface="Times New Roman" panose="02020603050405020304" pitchFamily="18" charset="0"/>
              </a:rPr>
            </a:br>
            <a:r>
              <a:rPr lang="en-US" sz="2400" dirty="0" err="1">
                <a:latin typeface="Times New Roman" panose="02020603050405020304" pitchFamily="18" charset="0"/>
                <a:cs typeface="Times New Roman" panose="02020603050405020304" pitchFamily="18" charset="0"/>
              </a:rPr>
              <a:t>Yadro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zaryadining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ifodasi</a:t>
            </a:r>
            <a:r>
              <a:rPr lang="en-US" sz="2400" dirty="0">
                <a:latin typeface="Times New Roman" panose="02020603050405020304" pitchFamily="18" charset="0"/>
                <a:cs typeface="Times New Roman" panose="02020603050405020304" pitchFamily="18" charset="0"/>
              </a:rPr>
              <a:t>:</a:t>
            </a:r>
            <a:br>
              <a:rPr lang="en-US" sz="2400" dirty="0">
                <a:latin typeface="Times New Roman" panose="02020603050405020304" pitchFamily="18" charset="0"/>
                <a:cs typeface="Times New Roman" panose="02020603050405020304" pitchFamily="18" charset="0"/>
              </a:rPr>
            </a:br>
            <a:endParaRPr lang="ru-RU" sz="2400" dirty="0">
              <a:latin typeface="Times New Roman" panose="02020603050405020304" pitchFamily="18" charset="0"/>
              <a:cs typeface="Times New Roman" panose="02020603050405020304" pitchFamily="18" charset="0"/>
            </a:endParaRPr>
          </a:p>
        </p:txBody>
      </p:sp>
      <p:pic>
        <p:nvPicPr>
          <p:cNvPr id="4" name="Объект 3"/>
          <p:cNvPicPr>
            <a:picLocks noGrp="1" noChangeAspect="1"/>
          </p:cNvPicPr>
          <p:nvPr>
            <p:ph idx="1"/>
          </p:nvPr>
        </p:nvPicPr>
        <p:blipFill>
          <a:blip r:embed="rId1"/>
          <a:stretch>
            <a:fillRect/>
          </a:stretch>
        </p:blipFill>
        <p:spPr>
          <a:xfrm>
            <a:off x="1018539" y="2113916"/>
            <a:ext cx="10718799" cy="4033838"/>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12800" y="762000"/>
            <a:ext cx="10691812" cy="5149222"/>
          </a:xfrm>
        </p:spPr>
        <p:txBody>
          <a:bodyPr>
            <a:normAutofit/>
          </a:bodyPr>
          <a:lstStyle/>
          <a:p>
            <a:r>
              <a:rPr lang="en-US" sz="2400" dirty="0" err="1">
                <a:latin typeface="Times New Roman" panose="02020603050405020304" pitchFamily="18" charset="0"/>
                <a:cs typeface="Times New Roman" panose="02020603050405020304" pitchFamily="18" charset="0"/>
              </a:rPr>
              <a:t>Yadro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zaryadining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fizik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ma’nosi</a:t>
            </a:r>
            <a:r>
              <a:rPr lang="en-US" sz="2400"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r>
              <a:rPr lang="en-US" sz="2400" dirty="0" err="1">
                <a:latin typeface="Times New Roman" panose="02020603050405020304" pitchFamily="18" charset="0"/>
                <a:cs typeface="Times New Roman" panose="02020603050405020304" pitchFamily="18" charset="0"/>
              </a:rPr>
              <a:t>Yadro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zaryadi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atomdagi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elektronlar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sonini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belgilaydi</a:t>
            </a:r>
            <a:r>
              <a:rPr lang="en-US" sz="2400"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Shu </a:t>
            </a:r>
            <a:r>
              <a:rPr lang="en-US" sz="2400" dirty="0" err="1">
                <a:latin typeface="Times New Roman" panose="02020603050405020304" pitchFamily="18" charset="0"/>
                <a:cs typeface="Times New Roman" panose="02020603050405020304" pitchFamily="18" charset="0"/>
              </a:rPr>
              <a:t>sababli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neytral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atomda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elektronlar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soni</a:t>
            </a:r>
            <a:r>
              <a:rPr lang="en-US" sz="2400" dirty="0">
                <a:latin typeface="Times New Roman" panose="02020603050405020304" pitchFamily="18" charset="0"/>
                <a:cs typeface="Times New Roman" panose="02020603050405020304" pitchFamily="18" charset="0"/>
              </a:rPr>
              <a:t> Z </a:t>
            </a:r>
            <a:r>
              <a:rPr lang="en-US" sz="2400" dirty="0" err="1">
                <a:latin typeface="Times New Roman" panose="02020603050405020304" pitchFamily="18" charset="0"/>
                <a:cs typeface="Times New Roman" panose="02020603050405020304" pitchFamily="18" charset="0"/>
              </a:rPr>
              <a:t>ga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bo‘ladi</a:t>
            </a:r>
            <a:r>
              <a:rPr lang="en-US" sz="2400"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r>
              <a:rPr lang="en-US" sz="2400" dirty="0" err="1">
                <a:latin typeface="Times New Roman" panose="02020603050405020304" pitchFamily="18" charset="0"/>
                <a:cs typeface="Times New Roman" panose="02020603050405020304" pitchFamily="18" charset="0"/>
              </a:rPr>
              <a:t>Yadro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zaryadi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atomning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kimyoviy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xossalarini</a:t>
            </a:r>
            <a:r>
              <a:rPr lang="en-US" sz="2400" dirty="0">
                <a:latin typeface="Times New Roman" panose="02020603050405020304" pitchFamily="18" charset="0"/>
                <a:cs typeface="Times New Roman" panose="02020603050405020304" pitchFamily="18" charset="0"/>
              </a:rPr>
              <a:t> ham </a:t>
            </a:r>
            <a:r>
              <a:rPr lang="en-US" sz="2400" dirty="0" err="1">
                <a:latin typeface="Times New Roman" panose="02020603050405020304" pitchFamily="18" charset="0"/>
                <a:cs typeface="Times New Roman" panose="02020603050405020304" pitchFamily="18" charset="0"/>
              </a:rPr>
              <a:t>aniqlaydi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chunki</a:t>
            </a:r>
            <a:r>
              <a:rPr lang="en-US" sz="2400" dirty="0">
                <a:latin typeface="Times New Roman" panose="02020603050405020304" pitchFamily="18" charset="0"/>
                <a:cs typeface="Times New Roman" panose="02020603050405020304" pitchFamily="18" charset="0"/>
              </a:rPr>
              <a:t> u </a:t>
            </a:r>
            <a:r>
              <a:rPr lang="en-US" sz="2400" dirty="0" err="1">
                <a:latin typeface="Times New Roman" panose="02020603050405020304" pitchFamily="18" charset="0"/>
                <a:cs typeface="Times New Roman" panose="02020603050405020304" pitchFamily="18" charset="0"/>
              </a:rPr>
              <a:t>elementning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tartib</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raqamini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beradi</a:t>
            </a:r>
            <a:r>
              <a:rPr lang="en-US" sz="2400"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48640" y="60960"/>
            <a:ext cx="11318240" cy="6797040"/>
          </a:xfrm>
        </p:spPr>
        <p:txBody>
          <a:bodyPr>
            <a:normAutofit/>
          </a:bodyPr>
          <a:lstStyle/>
          <a:p>
            <a:r>
              <a:rPr lang="en-US" sz="2000" b="1" dirty="0" smtClean="0">
                <a:latin typeface="Times New Roman" panose="02020603050405020304" pitchFamily="18" charset="0"/>
                <a:cs typeface="Times New Roman" panose="02020603050405020304" pitchFamily="18" charset="0"/>
              </a:rPr>
              <a:t>1.Yadro </a:t>
            </a:r>
            <a:r>
              <a:rPr lang="en-US" sz="2000" b="1" dirty="0" err="1">
                <a:latin typeface="Times New Roman" panose="02020603050405020304" pitchFamily="18" charset="0"/>
                <a:cs typeface="Times New Roman" panose="02020603050405020304" pitchFamily="18" charset="0"/>
              </a:rPr>
              <a:t>massasi</a:t>
            </a:r>
            <a:r>
              <a:rPr lang="en-US" sz="2000" b="1" dirty="0">
                <a:latin typeface="Times New Roman" panose="02020603050405020304" pitchFamily="18" charset="0"/>
                <a:cs typeface="Times New Roman" panose="02020603050405020304" pitchFamily="18" charset="0"/>
              </a:rPr>
              <a:t> (m</a:t>
            </a:r>
            <a:r>
              <a:rPr lang="el-GR" sz="2000" b="1" dirty="0">
                <a:latin typeface="Times New Roman" panose="02020603050405020304" pitchFamily="18" charset="0"/>
                <a:cs typeface="Times New Roman" panose="02020603050405020304" pitchFamily="18" charset="0"/>
              </a:rPr>
              <a:t>ᵧ):</a:t>
            </a:r>
            <a:endParaRPr lang="el-GR" sz="2000" b="1"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Atom </a:t>
            </a:r>
            <a:r>
              <a:rPr lang="en-US" sz="2000" dirty="0" err="1">
                <a:latin typeface="Times New Roman" panose="02020603050405020304" pitchFamily="18" charset="0"/>
                <a:cs typeface="Times New Roman" panose="02020603050405020304" pitchFamily="18" charset="0"/>
              </a:rPr>
              <a:t>yadrosi</a:t>
            </a:r>
            <a:r>
              <a:rPr lang="en-US" sz="2000" dirty="0">
                <a:latin typeface="Times New Roman" panose="02020603050405020304" pitchFamily="18" charset="0"/>
                <a:cs typeface="Times New Roman" panose="02020603050405020304" pitchFamily="18" charset="0"/>
              </a:rPr>
              <a:t> proton </a:t>
            </a:r>
            <a:r>
              <a:rPr lang="en-US" sz="2000" dirty="0" err="1">
                <a:latin typeface="Times New Roman" panose="02020603050405020304" pitchFamily="18" charset="0"/>
                <a:cs typeface="Times New Roman" panose="02020603050405020304" pitchFamily="18" charset="0"/>
              </a:rPr>
              <a:t>va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neytronlardan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tashkil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topgan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bo‘ladi</a:t>
            </a:r>
            <a:r>
              <a:rPr lang="en-US" sz="2000" dirty="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Ammo </a:t>
            </a:r>
            <a:r>
              <a:rPr lang="en-US" sz="2000" dirty="0" err="1">
                <a:latin typeface="Times New Roman" panose="02020603050405020304" pitchFamily="18" charset="0"/>
                <a:cs typeface="Times New Roman" panose="02020603050405020304" pitchFamily="18" charset="0"/>
              </a:rPr>
              <a:t>ularning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umumiy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massasi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yadroning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haqiqiy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massasidan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oz</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katta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bo‘ladi</a:t>
            </a:r>
            <a:r>
              <a:rPr lang="en-US" sz="2000" dirty="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 — </a:t>
            </a:r>
            <a:r>
              <a:rPr lang="en-US" sz="2000" dirty="0" err="1">
                <a:latin typeface="Times New Roman" panose="02020603050405020304" pitchFamily="18" charset="0"/>
                <a:cs typeface="Times New Roman" panose="02020603050405020304" pitchFamily="18" charset="0"/>
              </a:rPr>
              <a:t>protonlar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soni</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 — </a:t>
            </a:r>
            <a:r>
              <a:rPr lang="en-US" sz="2000" dirty="0" err="1">
                <a:latin typeface="Times New Roman" panose="02020603050405020304" pitchFamily="18" charset="0"/>
                <a:cs typeface="Times New Roman" panose="02020603050405020304" pitchFamily="18" charset="0"/>
              </a:rPr>
              <a:t>neytronlar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soni</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 — proton </a:t>
            </a:r>
            <a:r>
              <a:rPr lang="en-US" sz="2000" dirty="0" err="1">
                <a:latin typeface="Times New Roman" panose="02020603050405020304" pitchFamily="18" charset="0"/>
                <a:cs typeface="Times New Roman" panose="02020603050405020304" pitchFamily="18" charset="0"/>
              </a:rPr>
              <a:t>massasi</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 — </a:t>
            </a:r>
            <a:r>
              <a:rPr lang="en-US" sz="2000" dirty="0" err="1">
                <a:latin typeface="Times New Roman" panose="02020603050405020304" pitchFamily="18" charset="0"/>
                <a:cs typeface="Times New Roman" panose="02020603050405020304" pitchFamily="18" charset="0"/>
              </a:rPr>
              <a:t>neytron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massasi</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 — </a:t>
            </a:r>
            <a:r>
              <a:rPr lang="en-US" sz="2000" dirty="0" err="1">
                <a:latin typeface="Times New Roman" panose="02020603050405020304" pitchFamily="18" charset="0"/>
                <a:cs typeface="Times New Roman" panose="02020603050405020304" pitchFamily="18" charset="0"/>
              </a:rPr>
              <a:t>yadroning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haqiqiy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massasi</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Bu </a:t>
            </a:r>
            <a:r>
              <a:rPr lang="el-GR" sz="2000" dirty="0">
                <a:latin typeface="Times New Roman" panose="02020603050405020304" pitchFamily="18" charset="0"/>
                <a:cs typeface="Times New Roman" panose="02020603050405020304" pitchFamily="18" charset="0"/>
              </a:rPr>
              <a:t>Δ</a:t>
            </a:r>
            <a:r>
              <a:rPr lang="en-US" sz="2000" dirty="0">
                <a:latin typeface="Times New Roman" panose="02020603050405020304" pitchFamily="18" charset="0"/>
                <a:cs typeface="Times New Roman" panose="02020603050405020304" pitchFamily="18" charset="0"/>
              </a:rPr>
              <a:t>m </a:t>
            </a:r>
            <a:r>
              <a:rPr lang="en-US" sz="2000" dirty="0" err="1">
                <a:latin typeface="Times New Roman" panose="02020603050405020304" pitchFamily="18" charset="0"/>
                <a:cs typeface="Times New Roman" panose="02020603050405020304" pitchFamily="18" charset="0"/>
              </a:rPr>
              <a:t>miqdor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yadroning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bog‘lanish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energiyasiga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mos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keladi</a:t>
            </a:r>
            <a:r>
              <a:rPr lang="en-US" sz="2000" dirty="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2. </a:t>
            </a:r>
            <a:r>
              <a:rPr lang="en-US" sz="2000" b="1" dirty="0" err="1">
                <a:latin typeface="Times New Roman" panose="02020603050405020304" pitchFamily="18" charset="0"/>
                <a:cs typeface="Times New Roman" panose="02020603050405020304" pitchFamily="18" charset="0"/>
              </a:rPr>
              <a:t>Yadroning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bogʻlanish</a:t>
            </a:r>
            <a:r>
              <a:rPr lang="en-US" sz="2000" b="1" dirty="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energiyasi</a:t>
            </a:r>
            <a:r>
              <a:rPr lang="en-US" sz="2000" b="1" dirty="0" smtClean="0">
                <a:latin typeface="Times New Roman" panose="02020603050405020304" pitchFamily="18" charset="0"/>
                <a:cs typeface="Times New Roman" panose="02020603050405020304" pitchFamily="18" charset="0"/>
              </a:rPr>
              <a:t>:</a:t>
            </a:r>
            <a:endParaRPr lang="en-US" sz="2000" b="1" dirty="0">
              <a:latin typeface="Times New Roman" panose="02020603050405020304" pitchFamily="18" charset="0"/>
              <a:cs typeface="Times New Roman" panose="02020603050405020304" pitchFamily="18" charset="0"/>
            </a:endParaRPr>
          </a:p>
          <a:p>
            <a:r>
              <a:rPr lang="en-US" sz="2000" dirty="0" err="1">
                <a:latin typeface="Times New Roman" panose="02020603050405020304" pitchFamily="18" charset="0"/>
                <a:cs typeface="Times New Roman" panose="02020603050405020304" pitchFamily="18" charset="0"/>
              </a:rPr>
              <a:t>Yadroni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tashkil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etuvchi</a:t>
            </a:r>
            <a:r>
              <a:rPr lang="en-US" sz="2000" dirty="0">
                <a:latin typeface="Times New Roman" panose="02020603050405020304" pitchFamily="18" charset="0"/>
                <a:cs typeface="Times New Roman" panose="02020603050405020304" pitchFamily="18" charset="0"/>
              </a:rPr>
              <a:t> proton </a:t>
            </a:r>
            <a:r>
              <a:rPr lang="en-US" sz="2000" dirty="0" err="1">
                <a:latin typeface="Times New Roman" panose="02020603050405020304" pitchFamily="18" charset="0"/>
                <a:cs typeface="Times New Roman" panose="02020603050405020304" pitchFamily="18" charset="0"/>
              </a:rPr>
              <a:t>va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neytronlar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juda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kuchli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yadro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kuchlari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yordamida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bir-biriga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bog‘langan</a:t>
            </a:r>
            <a:r>
              <a:rPr lang="en-US" sz="2000" dirty="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r>
              <a:rPr lang="en-US" sz="2000" dirty="0" err="1">
                <a:latin typeface="Times New Roman" panose="02020603050405020304" pitchFamily="18" charset="0"/>
                <a:cs typeface="Times New Roman" panose="02020603050405020304" pitchFamily="18" charset="0"/>
              </a:rPr>
              <a:t>Ularni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bir-biridan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ajratish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uchun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kerak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bo‘ladigan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energiya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bogʻlanish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energiyasi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deyiladi</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 — </a:t>
            </a:r>
            <a:r>
              <a:rPr lang="en-US" sz="2000" dirty="0" err="1">
                <a:latin typeface="Times New Roman" panose="02020603050405020304" pitchFamily="18" charset="0"/>
                <a:cs typeface="Times New Roman" panose="02020603050405020304" pitchFamily="18" charset="0"/>
              </a:rPr>
              <a:t>yadroning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bog‘lanish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energiyasi</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 — </a:t>
            </a:r>
            <a:r>
              <a:rPr lang="en-US" sz="2000" dirty="0" err="1">
                <a:latin typeface="Times New Roman" panose="02020603050405020304" pitchFamily="18" charset="0"/>
                <a:cs typeface="Times New Roman" panose="02020603050405020304" pitchFamily="18" charset="0"/>
              </a:rPr>
              <a:t>massaning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kamayishi</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 — </a:t>
            </a:r>
            <a:r>
              <a:rPr lang="en-US" sz="2000" dirty="0" err="1">
                <a:latin typeface="Times New Roman" panose="02020603050405020304" pitchFamily="18" charset="0"/>
                <a:cs typeface="Times New Roman" panose="02020603050405020304" pitchFamily="18" charset="0"/>
              </a:rPr>
              <a:t>yorug‘lik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tezligi</a:t>
            </a:r>
            <a:r>
              <a:rPr lang="en-US" sz="2000" dirty="0">
                <a:latin typeface="Times New Roman" panose="02020603050405020304" pitchFamily="18" charset="0"/>
                <a:cs typeface="Times New Roman" panose="02020603050405020304" pitchFamily="18" charset="0"/>
              </a:rPr>
              <a:t> (3×10⁸ m/s).</a:t>
            </a:r>
            <a:endParaRPr lang="ru-RU" sz="20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58800" y="335280"/>
            <a:ext cx="11328400" cy="6258560"/>
          </a:xfrm>
        </p:spPr>
        <p:txBody>
          <a:bodyPr>
            <a:normAutofit/>
          </a:bodyPr>
          <a:lstStyle/>
          <a:p>
            <a:r>
              <a:rPr lang="en-US" sz="2400" b="1" dirty="0">
                <a:latin typeface="Times New Roman" panose="02020603050405020304" pitchFamily="18" charset="0"/>
                <a:cs typeface="Times New Roman" panose="02020603050405020304" pitchFamily="18" charset="0"/>
              </a:rPr>
              <a:t>3. </a:t>
            </a:r>
            <a:r>
              <a:rPr lang="en-US" sz="2400" b="1" dirty="0" err="1">
                <a:latin typeface="Times New Roman" panose="02020603050405020304" pitchFamily="18" charset="0"/>
                <a:cs typeface="Times New Roman" panose="02020603050405020304" pitchFamily="18" charset="0"/>
              </a:rPr>
              <a:t>Yadro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massasi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bog‘lanish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energiyasi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o‘zaro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bog‘lanishi</a:t>
            </a:r>
            <a:r>
              <a:rPr lang="en-US" sz="2400" b="1" dirty="0">
                <a:latin typeface="Times New Roman" panose="02020603050405020304" pitchFamily="18" charset="0"/>
                <a:cs typeface="Times New Roman" panose="02020603050405020304" pitchFamily="18" charset="0"/>
              </a:rPr>
              <a:t>:</a:t>
            </a:r>
            <a:endParaRPr lang="en-US" sz="2400" b="1" dirty="0">
              <a:latin typeface="Times New Roman" panose="02020603050405020304" pitchFamily="18" charset="0"/>
              <a:cs typeface="Times New Roman" panose="02020603050405020304" pitchFamily="18" charset="0"/>
            </a:endParaRPr>
          </a:p>
          <a:p>
            <a:r>
              <a:rPr lang="en-US" sz="2400" dirty="0" err="1">
                <a:latin typeface="Times New Roman" panose="02020603050405020304" pitchFamily="18" charset="0"/>
                <a:cs typeface="Times New Roman" panose="02020603050405020304" pitchFamily="18" charset="0"/>
              </a:rPr>
              <a:t>Yadro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hosil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bo‘lishida</a:t>
            </a:r>
            <a:r>
              <a:rPr lang="en-US" sz="2400" dirty="0">
                <a:latin typeface="Times New Roman" panose="02020603050405020304" pitchFamily="18" charset="0"/>
                <a:cs typeface="Times New Roman" panose="02020603050405020304" pitchFamily="18" charset="0"/>
              </a:rPr>
              <a:t> proton </a:t>
            </a:r>
            <a:r>
              <a:rPr lang="en-US" sz="2400" dirty="0" err="1">
                <a:latin typeface="Times New Roman" panose="02020603050405020304" pitchFamily="18" charset="0"/>
                <a:cs typeface="Times New Roman" panose="02020603050405020304" pitchFamily="18" charset="0"/>
              </a:rPr>
              <a:t>va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neytronlar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birikkan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paytda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ma’lum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miqdorda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energiya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ajraladi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natijada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yadro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massasi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kamayadi</a:t>
            </a:r>
            <a:r>
              <a:rPr lang="en-US" sz="2400"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Shu </a:t>
            </a:r>
            <a:r>
              <a:rPr lang="en-US" sz="2400" dirty="0" err="1">
                <a:latin typeface="Times New Roman" panose="02020603050405020304" pitchFamily="18" charset="0"/>
                <a:cs typeface="Times New Roman" panose="02020603050405020304" pitchFamily="18" charset="0"/>
              </a:rPr>
              <a:t>sababli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yadro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massasi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doim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uning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tarkibidagi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nuklonlar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massalari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yig‘indisidan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kichikroq</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bo‘ladi</a:t>
            </a:r>
            <a:r>
              <a:rPr lang="en-US" sz="2400"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r>
              <a:rPr lang="en-US" sz="2400" b="1" dirty="0">
                <a:latin typeface="Times New Roman" panose="02020603050405020304" pitchFamily="18" charset="0"/>
                <a:cs typeface="Times New Roman" panose="02020603050405020304" pitchFamily="18" charset="0"/>
              </a:rPr>
              <a:t> 4. </a:t>
            </a:r>
            <a:r>
              <a:rPr lang="en-US" sz="2400" b="1" dirty="0" err="1">
                <a:latin typeface="Times New Roman" panose="02020603050405020304" pitchFamily="18" charset="0"/>
                <a:cs typeface="Times New Roman" panose="02020603050405020304" pitchFamily="18" charset="0"/>
              </a:rPr>
              <a:t>Bog‘lanish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energiyasining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birliklari</a:t>
            </a:r>
            <a:r>
              <a:rPr lang="en-US" sz="2400" b="1" dirty="0">
                <a:latin typeface="Times New Roman" panose="02020603050405020304" pitchFamily="18" charset="0"/>
                <a:cs typeface="Times New Roman" panose="02020603050405020304" pitchFamily="18" charset="0"/>
              </a:rPr>
              <a:t>:</a:t>
            </a:r>
            <a:endParaRPr lang="en-US" sz="2400" b="1" dirty="0">
              <a:latin typeface="Times New Roman" panose="02020603050405020304" pitchFamily="18" charset="0"/>
              <a:cs typeface="Times New Roman" panose="02020603050405020304" pitchFamily="18" charset="0"/>
            </a:endParaRPr>
          </a:p>
          <a:p>
            <a:r>
              <a:rPr lang="en-US" sz="2400" dirty="0" err="1">
                <a:latin typeface="Times New Roman" panose="02020603050405020304" pitchFamily="18" charset="0"/>
                <a:cs typeface="Times New Roman" panose="02020603050405020304" pitchFamily="18" charset="0"/>
              </a:rPr>
              <a:t>Odatda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elektronvolt</a:t>
            </a:r>
            <a:r>
              <a:rPr lang="en-US" sz="2400" dirty="0">
                <a:latin typeface="Times New Roman" panose="02020603050405020304" pitchFamily="18" charset="0"/>
                <a:cs typeface="Times New Roman" panose="02020603050405020304" pitchFamily="18" charset="0"/>
              </a:rPr>
              <a:t> (eV)da, </a:t>
            </a:r>
            <a:r>
              <a:rPr lang="en-US" sz="2400" dirty="0" err="1">
                <a:latin typeface="Times New Roman" panose="02020603050405020304" pitchFamily="18" charset="0"/>
                <a:cs typeface="Times New Roman" panose="02020603050405020304" pitchFamily="18" charset="0"/>
              </a:rPr>
              <a:t>ayniqsa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megaelektronvolt</a:t>
            </a:r>
            <a:r>
              <a:rPr lang="en-US" sz="2400" dirty="0">
                <a:latin typeface="Times New Roman" panose="02020603050405020304" pitchFamily="18" charset="0"/>
                <a:cs typeface="Times New Roman" panose="02020603050405020304" pitchFamily="18" charset="0"/>
              </a:rPr>
              <a:t> (MeV)da </a:t>
            </a:r>
            <a:r>
              <a:rPr lang="en-US" sz="2400" dirty="0" err="1">
                <a:latin typeface="Times New Roman" panose="02020603050405020304" pitchFamily="18" charset="0"/>
                <a:cs typeface="Times New Roman" panose="02020603050405020304" pitchFamily="18" charset="0"/>
              </a:rPr>
              <a:t>ifodalanadi</a:t>
            </a:r>
            <a:r>
              <a:rPr lang="en-US" sz="2400"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5. </a:t>
            </a:r>
            <a:r>
              <a:rPr lang="en-US" sz="2400" b="1" dirty="0" err="1">
                <a:latin typeface="Times New Roman" panose="02020603050405020304" pitchFamily="18" charset="0"/>
                <a:cs typeface="Times New Roman" panose="02020603050405020304" pitchFamily="18" charset="0"/>
              </a:rPr>
              <a:t>Bog‘lanish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energiyasining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fizik</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ma’nosi</a:t>
            </a:r>
            <a:r>
              <a:rPr lang="en-US" sz="2400" b="1" dirty="0">
                <a:latin typeface="Times New Roman" panose="02020603050405020304" pitchFamily="18" charset="0"/>
                <a:cs typeface="Times New Roman" panose="02020603050405020304" pitchFamily="18" charset="0"/>
              </a:rPr>
              <a:t>:</a:t>
            </a:r>
            <a:endParaRPr lang="en-US" sz="2400" b="1" dirty="0">
              <a:latin typeface="Times New Roman" panose="02020603050405020304" pitchFamily="18" charset="0"/>
              <a:cs typeface="Times New Roman" panose="02020603050405020304" pitchFamily="18" charset="0"/>
            </a:endParaRPr>
          </a:p>
          <a:p>
            <a:r>
              <a:rPr lang="en-US" sz="2400" dirty="0" err="1">
                <a:latin typeface="Times New Roman" panose="02020603050405020304" pitchFamily="18" charset="0"/>
                <a:cs typeface="Times New Roman" panose="02020603050405020304" pitchFamily="18" charset="0"/>
              </a:rPr>
              <a:t>Bog‘lanish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energiyasi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qancha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katta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bo‘lsa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yadro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shuncha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barqaror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bo‘ladi</a:t>
            </a:r>
            <a:r>
              <a:rPr lang="en-US" sz="2400"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r>
              <a:rPr lang="en-US" sz="2400" dirty="0" err="1">
                <a:latin typeface="Times New Roman" panose="02020603050405020304" pitchFamily="18" charset="0"/>
                <a:cs typeface="Times New Roman" panose="02020603050405020304" pitchFamily="18" charset="0"/>
              </a:rPr>
              <a:t>Eng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katta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bog‘lanish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energiyasiga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ega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yadrolar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temir</a:t>
            </a:r>
            <a:r>
              <a:rPr lang="en-US" sz="2400" dirty="0">
                <a:latin typeface="Times New Roman" panose="02020603050405020304" pitchFamily="18" charset="0"/>
                <a:cs typeface="Times New Roman" panose="02020603050405020304" pitchFamily="18" charset="0"/>
              </a:rPr>
              <a:t> (Fe) </a:t>
            </a:r>
            <a:r>
              <a:rPr lang="en-US" sz="2400" dirty="0" err="1">
                <a:latin typeface="Times New Roman" panose="02020603050405020304" pitchFamily="18" charset="0"/>
                <a:cs typeface="Times New Roman" panose="02020603050405020304" pitchFamily="18" charset="0"/>
              </a:rPr>
              <a:t>atrofidagi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yadrolardir</a:t>
            </a:r>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shuning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uchun</a:t>
            </a:r>
            <a:r>
              <a:rPr lang="en-US" sz="2400" dirty="0">
                <a:latin typeface="Times New Roman" panose="02020603050405020304" pitchFamily="18" charset="0"/>
                <a:cs typeface="Times New Roman" panose="02020603050405020304" pitchFamily="18" charset="0"/>
              </a:rPr>
              <a:t> u </a:t>
            </a:r>
            <a:r>
              <a:rPr lang="en-US" sz="2400" dirty="0" err="1">
                <a:latin typeface="Times New Roman" panose="02020603050405020304" pitchFamily="18" charset="0"/>
                <a:cs typeface="Times New Roman" panose="02020603050405020304" pitchFamily="18" charset="0"/>
              </a:rPr>
              <a:t>juda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barqaror</a:t>
            </a:r>
            <a:r>
              <a:rPr lang="en-US" sz="2400"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Reja</a:t>
            </a:r>
            <a:r>
              <a:rPr lang="en-US" sz="4000" dirty="0" smtClean="0">
                <a:latin typeface="Times New Roman" panose="02020603050405020304" pitchFamily="18" charset="0"/>
                <a:cs typeface="Times New Roman" panose="02020603050405020304" pitchFamily="18" charset="0"/>
              </a:rPr>
              <a:t>:</a:t>
            </a:r>
            <a:endParaRPr lang="ru-RU" sz="40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a:bodyPr>
          <a:lstStyle/>
          <a:p>
            <a:r>
              <a:rPr lang="en-US" sz="2800" dirty="0" smtClean="0">
                <a:latin typeface="Times New Roman" panose="02020603050405020304" pitchFamily="18" charset="0"/>
                <a:cs typeface="Times New Roman" panose="02020603050405020304" pitchFamily="18" charset="0"/>
              </a:rPr>
              <a:t>1.Atom </a:t>
            </a:r>
            <a:r>
              <a:rPr lang="en-US" sz="2800" dirty="0" err="1" smtClean="0">
                <a:latin typeface="Times New Roman" panose="02020603050405020304" pitchFamily="18" charset="0"/>
                <a:cs typeface="Times New Roman" panose="02020603050405020304" pitchFamily="18" charset="0"/>
              </a:rPr>
              <a:t>yadrosi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tushunchasi</a:t>
            </a:r>
            <a:r>
              <a:rPr lang="en-US" sz="2800" dirty="0" smtClean="0">
                <a:latin typeface="Times New Roman" panose="02020603050405020304" pitchFamily="18" charset="0"/>
                <a:cs typeface="Times New Roman" panose="02020603050405020304" pitchFamily="18" charset="0"/>
              </a:rPr>
              <a:t>.</a:t>
            </a:r>
            <a:endParaRPr lang="en-US" sz="2800" dirty="0" smtClean="0">
              <a:latin typeface="Times New Roman" panose="02020603050405020304" pitchFamily="18" charset="0"/>
              <a:cs typeface="Times New Roman" panose="02020603050405020304" pitchFamily="18" charset="0"/>
            </a:endParaRPr>
          </a:p>
          <a:p>
            <a:r>
              <a:rPr lang="en-US" sz="2800" dirty="0" smtClean="0">
                <a:latin typeface="Times New Roman" panose="02020603050405020304" pitchFamily="18" charset="0"/>
                <a:cs typeface="Times New Roman" panose="02020603050405020304" pitchFamily="18" charset="0"/>
              </a:rPr>
              <a:t>2.Yadro </a:t>
            </a:r>
            <a:r>
              <a:rPr lang="en-US" sz="2800" dirty="0" err="1" smtClean="0">
                <a:latin typeface="Times New Roman" panose="02020603050405020304" pitchFamily="18" charset="0"/>
                <a:cs typeface="Times New Roman" panose="02020603050405020304" pitchFamily="18" charset="0"/>
              </a:rPr>
              <a:t>tarkibi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praton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neytron</a:t>
            </a:r>
            <a:r>
              <a:rPr lang="en-US" sz="2800" dirty="0" smtClean="0">
                <a:latin typeface="Times New Roman" panose="02020603050405020304" pitchFamily="18" charset="0"/>
                <a:cs typeface="Times New Roman" panose="02020603050405020304" pitchFamily="18" charset="0"/>
              </a:rPr>
              <a:t>).</a:t>
            </a:r>
            <a:endParaRPr lang="en-US" sz="2800" dirty="0" smtClean="0">
              <a:latin typeface="Times New Roman" panose="02020603050405020304" pitchFamily="18" charset="0"/>
              <a:cs typeface="Times New Roman" panose="02020603050405020304" pitchFamily="18" charset="0"/>
            </a:endParaRPr>
          </a:p>
          <a:p>
            <a:r>
              <a:rPr lang="en-US" sz="2800" dirty="0" smtClean="0">
                <a:latin typeface="Times New Roman" panose="02020603050405020304" pitchFamily="18" charset="0"/>
                <a:cs typeface="Times New Roman" panose="02020603050405020304" pitchFamily="18" charset="0"/>
              </a:rPr>
              <a:t>3.Yadro </a:t>
            </a:r>
            <a:r>
              <a:rPr lang="en-US" sz="2800" dirty="0" err="1" smtClean="0">
                <a:latin typeface="Times New Roman" panose="02020603050405020304" pitchFamily="18" charset="0"/>
                <a:cs typeface="Times New Roman" panose="02020603050405020304" pitchFamily="18" charset="0"/>
              </a:rPr>
              <a:t>zaryadi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yadro</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kuchlar</a:t>
            </a:r>
            <a:r>
              <a:rPr lang="en-US" sz="2800" dirty="0" smtClean="0">
                <a:latin typeface="Times New Roman" panose="02020603050405020304" pitchFamily="18" charset="0"/>
                <a:cs typeface="Times New Roman" panose="02020603050405020304" pitchFamily="18" charset="0"/>
              </a:rPr>
              <a:t>.</a:t>
            </a:r>
            <a:endParaRPr lang="en-US" sz="2800" dirty="0" smtClean="0">
              <a:latin typeface="Times New Roman" panose="02020603050405020304" pitchFamily="18" charset="0"/>
              <a:cs typeface="Times New Roman" panose="02020603050405020304" pitchFamily="18" charset="0"/>
            </a:endParaRPr>
          </a:p>
          <a:p>
            <a:r>
              <a:rPr lang="en-US" sz="2800" dirty="0" smtClean="0">
                <a:latin typeface="Times New Roman" panose="02020603050405020304" pitchFamily="18" charset="0"/>
                <a:cs typeface="Times New Roman" panose="02020603050405020304" pitchFamily="18" charset="0"/>
              </a:rPr>
              <a:t>4.Yadro </a:t>
            </a:r>
            <a:r>
              <a:rPr lang="en-US" sz="2800" dirty="0" err="1" smtClean="0">
                <a:latin typeface="Times New Roman" panose="02020603050405020304" pitchFamily="18" charset="0"/>
                <a:cs typeface="Times New Roman" panose="02020603050405020304" pitchFamily="18" charset="0"/>
              </a:rPr>
              <a:t>massasi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massa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defekti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bog’lanish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energiyasi</a:t>
            </a:r>
            <a:r>
              <a:rPr lang="en-US" sz="2800" dirty="0" smtClean="0">
                <a:latin typeface="Times New Roman" panose="02020603050405020304" pitchFamily="18" charset="0"/>
                <a:cs typeface="Times New Roman" panose="02020603050405020304" pitchFamily="18" charset="0"/>
              </a:rPr>
              <a:t>.</a:t>
            </a:r>
            <a:endParaRPr lang="en-US" sz="2800" dirty="0" smtClean="0">
              <a:latin typeface="Times New Roman" panose="02020603050405020304" pitchFamily="18" charset="0"/>
              <a:cs typeface="Times New Roman" panose="02020603050405020304" pitchFamily="18" charset="0"/>
            </a:endParaRPr>
          </a:p>
          <a:p>
            <a:r>
              <a:rPr lang="en-US" sz="2800" dirty="0" smtClean="0">
                <a:latin typeface="Times New Roman" panose="02020603050405020304" pitchFamily="18" charset="0"/>
                <a:cs typeface="Times New Roman" panose="02020603050405020304" pitchFamily="18" charset="0"/>
              </a:rPr>
              <a:t>5.Xulosa.</a:t>
            </a:r>
            <a:endParaRPr lang="ru-RU" sz="2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овое поле 1"/>
          <p:cNvSpPr txBox="1"/>
          <p:nvPr/>
        </p:nvSpPr>
        <p:spPr>
          <a:xfrm>
            <a:off x="1500505" y="507365"/>
            <a:ext cx="9790430" cy="521970"/>
          </a:xfrm>
          <a:prstGeom prst="rect">
            <a:avLst/>
          </a:prstGeom>
          <a:noFill/>
        </p:spPr>
        <p:txBody>
          <a:bodyPr wrap="square" rtlCol="0">
            <a:spAutoFit/>
          </a:bodyPr>
          <a:p>
            <a:r>
              <a:rPr lang="en-US" altLang="ru-RU" sz="2800">
                <a:latin typeface="Times New Roman" panose="02020603050405020304" pitchFamily="18" charset="0"/>
                <a:cs typeface="Times New Roman" panose="02020603050405020304" pitchFamily="18" charset="0"/>
              </a:rPr>
              <a:t>Yadroning bog`lanish energiyas</a:t>
            </a:r>
            <a:r>
              <a:rPr lang="en-US" altLang="ru-RU"/>
              <a:t>i</a:t>
            </a:r>
            <a:endParaRPr lang="en-US" altLang="ru-RU"/>
          </a:p>
        </p:txBody>
      </p:sp>
      <p:pic>
        <p:nvPicPr>
          <p:cNvPr id="4" name="Объект 3"/>
          <p:cNvPicPr>
            <a:picLocks noGrp="1" noChangeAspect="1"/>
          </p:cNvPicPr>
          <p:nvPr>
            <p:ph idx="1"/>
          </p:nvPr>
        </p:nvPicPr>
        <p:blipFill>
          <a:blip r:embed="rId1"/>
          <a:srcRect t="16803" b="63738"/>
          <a:stretch>
            <a:fillRect/>
          </a:stretch>
        </p:blipFill>
        <p:spPr>
          <a:xfrm>
            <a:off x="823595" y="1029335"/>
            <a:ext cx="10739120" cy="1028065"/>
          </a:xfrm>
          <a:prstGeom prst="rect">
            <a:avLst/>
          </a:prstGeom>
        </p:spPr>
      </p:pic>
      <p:pic>
        <p:nvPicPr>
          <p:cNvPr id="5" name="Объект 3"/>
          <p:cNvPicPr>
            <a:picLocks noGrp="1" noChangeAspect="1"/>
          </p:cNvPicPr>
          <p:nvPr/>
        </p:nvPicPr>
        <p:blipFill>
          <a:blip r:embed="rId1"/>
          <a:srcRect t="60781" b="21406"/>
          <a:stretch>
            <a:fillRect/>
          </a:stretch>
        </p:blipFill>
        <p:spPr>
          <a:xfrm>
            <a:off x="823595" y="3232785"/>
            <a:ext cx="10739120" cy="941070"/>
          </a:xfrm>
          <a:prstGeom prst="rect">
            <a:avLst/>
          </a:prstGeom>
        </p:spPr>
      </p:pic>
      <p:sp>
        <p:nvSpPr>
          <p:cNvPr id="6" name="Текстовое поле 5"/>
          <p:cNvSpPr txBox="1"/>
          <p:nvPr/>
        </p:nvSpPr>
        <p:spPr>
          <a:xfrm>
            <a:off x="1501140" y="2289175"/>
            <a:ext cx="9790430" cy="460375"/>
          </a:xfrm>
          <a:prstGeom prst="rect">
            <a:avLst/>
          </a:prstGeom>
          <a:noFill/>
        </p:spPr>
        <p:txBody>
          <a:bodyPr wrap="square" rtlCol="0">
            <a:spAutoFit/>
          </a:bodyPr>
          <a:p>
            <a:r>
              <a:rPr lang="en-US" altLang="ru-RU" sz="2400">
                <a:latin typeface="Times New Roman" panose="02020603050405020304" pitchFamily="18" charset="0"/>
                <a:cs typeface="Times New Roman" panose="02020603050405020304" pitchFamily="18" charset="0"/>
              </a:rPr>
              <a:t>Bu ifodadagi quyidagi kattaliklar massa defekti deyiladi:</a:t>
            </a:r>
            <a:endParaRPr lang="en-US" altLang="ru-RU" sz="2400">
              <a:latin typeface="Times New Roman" panose="02020603050405020304" pitchFamily="18" charset="0"/>
              <a:cs typeface="Times New Roman" panose="02020603050405020304" pitchFamily="18" charset="0"/>
            </a:endParaRPr>
          </a:p>
        </p:txBody>
      </p:sp>
      <p:sp>
        <p:nvSpPr>
          <p:cNvPr id="7" name="Текстовое поле 6"/>
          <p:cNvSpPr txBox="1"/>
          <p:nvPr/>
        </p:nvSpPr>
        <p:spPr>
          <a:xfrm>
            <a:off x="1369060" y="4657090"/>
            <a:ext cx="9648825" cy="460375"/>
          </a:xfrm>
          <a:prstGeom prst="rect">
            <a:avLst/>
          </a:prstGeom>
          <a:noFill/>
        </p:spPr>
        <p:txBody>
          <a:bodyPr wrap="square" rtlCol="0">
            <a:spAutoFit/>
          </a:bodyPr>
          <a:p>
            <a:r>
              <a:rPr lang="en-US" altLang="ru-RU" sz="2400">
                <a:latin typeface="Times New Roman" panose="02020603050405020304" pitchFamily="18" charset="0"/>
                <a:cs typeface="Times New Roman" panose="02020603050405020304" pitchFamily="18" charset="0"/>
              </a:rPr>
              <a:t>Massa defekti m.a.b. larda o`lchanadi.</a:t>
            </a:r>
            <a:endParaRPr lang="en-US" altLang="ru-RU" sz="2400">
              <a:latin typeface="Times New Roman" panose="02020603050405020304" pitchFamily="18" charset="0"/>
              <a:cs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21360" y="548640"/>
            <a:ext cx="11115040" cy="6035040"/>
          </a:xfrm>
        </p:spPr>
        <p:txBody>
          <a:bodyPr>
            <a:noAutofit/>
          </a:bodyPr>
          <a:lstStyle/>
          <a:p>
            <a:pPr algn="just"/>
            <a:r>
              <a:rPr lang="en-US" sz="2400" dirty="0" err="1" smtClean="0">
                <a:latin typeface="Times New Roman" panose="02020603050405020304" pitchFamily="18" charset="0"/>
                <a:cs typeface="Times New Roman" panose="02020603050405020304" pitchFamily="18" charset="0"/>
              </a:rPr>
              <a:t>Yadro</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fizikasi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sohasida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odatda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yadro</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massasidan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emas</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balki</a:t>
            </a:r>
            <a:r>
              <a:rPr lang="en-US" sz="2400" dirty="0" smtClean="0">
                <a:latin typeface="Times New Roman" panose="02020603050405020304" pitchFamily="18" charset="0"/>
                <a:cs typeface="Times New Roman" panose="02020603050405020304" pitchFamily="18" charset="0"/>
              </a:rPr>
              <a:t> atom </a:t>
            </a:r>
            <a:r>
              <a:rPr lang="en-US" sz="2400" dirty="0" err="1" smtClean="0">
                <a:latin typeface="Times New Roman" panose="02020603050405020304" pitchFamily="18" charset="0"/>
                <a:cs typeface="Times New Roman" panose="02020603050405020304" pitchFamily="18" charset="0"/>
              </a:rPr>
              <a:t>massasidan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foydalaniladi</a:t>
            </a:r>
            <a:r>
              <a:rPr lang="en-US" sz="2400" dirty="0" smtClean="0">
                <a:latin typeface="Times New Roman" panose="02020603050405020304" pitchFamily="18" charset="0"/>
                <a:cs typeface="Times New Roman" panose="02020603050405020304" pitchFamily="18" charset="0"/>
              </a:rPr>
              <a:t>.</a:t>
            </a:r>
            <a:r>
              <a:rPr lang="en-US" sz="2400" dirty="0" err="1" smtClean="0">
                <a:latin typeface="Times New Roman" panose="02020603050405020304" pitchFamily="18" charset="0"/>
                <a:cs typeface="Times New Roman" panose="02020603050405020304" pitchFamily="18" charset="0"/>
              </a:rPr>
              <a:t>Buning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sababi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shundaki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yengil</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elementlardan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tashqari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yadroning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massasini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undan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ajralmagan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elektronlarsiz</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bevosita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o‘lchab</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bo‘lmaydi</a:t>
            </a:r>
            <a:r>
              <a:rPr lang="en-US" sz="2400" dirty="0" smtClean="0">
                <a:latin typeface="Times New Roman" panose="02020603050405020304" pitchFamily="18" charset="0"/>
                <a:cs typeface="Times New Roman" panose="02020603050405020304" pitchFamily="18" charset="0"/>
              </a:rPr>
              <a:t>.</a:t>
            </a:r>
            <a:r>
              <a:rPr lang="en-US" sz="2400" dirty="0" err="1" smtClean="0">
                <a:latin typeface="Times New Roman" panose="02020603050405020304" pitchFamily="18" charset="0"/>
                <a:cs typeface="Times New Roman" panose="02020603050405020304" pitchFamily="18" charset="0"/>
              </a:rPr>
              <a:t>Shuning</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uchun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neytral</a:t>
            </a:r>
            <a:r>
              <a:rPr lang="en-US" sz="2400" dirty="0">
                <a:latin typeface="Times New Roman" panose="02020603050405020304" pitchFamily="18" charset="0"/>
                <a:cs typeface="Times New Roman" panose="02020603050405020304" pitchFamily="18" charset="0"/>
              </a:rPr>
              <a:t> atom </a:t>
            </a:r>
            <a:r>
              <a:rPr lang="en-US" sz="2400" dirty="0" err="1">
                <a:latin typeface="Times New Roman" panose="02020603050405020304" pitchFamily="18" charset="0"/>
                <a:cs typeface="Times New Roman" panose="02020603050405020304" pitchFamily="18" charset="0"/>
              </a:rPr>
              <a:t>massasi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amalda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yadro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massasi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elektronlar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massalari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yig‘indisiga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teng</a:t>
            </a:r>
            <a:r>
              <a:rPr lang="en-US" sz="2400" dirty="0">
                <a:latin typeface="Times New Roman" panose="02020603050405020304" pitchFamily="18" charset="0"/>
                <a:cs typeface="Times New Roman" panose="02020603050405020304" pitchFamily="18" charset="0"/>
              </a:rPr>
              <a:t> deb </a:t>
            </a:r>
            <a:r>
              <a:rPr lang="en-US" sz="2400" dirty="0" err="1">
                <a:latin typeface="Times New Roman" panose="02020603050405020304" pitchFamily="18" charset="0"/>
                <a:cs typeface="Times New Roman" panose="02020603050405020304" pitchFamily="18" charset="0"/>
              </a:rPr>
              <a:t>olinadi</a:t>
            </a:r>
            <a:r>
              <a:rPr lang="en-US" sz="2400" dirty="0">
                <a:latin typeface="Times New Roman" panose="02020603050405020304" pitchFamily="18" charset="0"/>
                <a:cs typeface="Times New Roman" panose="02020603050405020304" pitchFamily="18" charset="0"/>
              </a:rPr>
              <a:t>.</a:t>
            </a:r>
            <a:r>
              <a:rPr lang="en-US" sz="2400" dirty="0" err="1">
                <a:latin typeface="Times New Roman" panose="02020603050405020304" pitchFamily="18" charset="0"/>
                <a:cs typeface="Times New Roman" panose="02020603050405020304" pitchFamily="18" charset="0"/>
              </a:rPr>
              <a:t>Zamonaviy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o‘lchash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usullarining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aniqlik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darajasida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farq</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juda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kichik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bo‘lgani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sababli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hisob-kitoblarda</a:t>
            </a:r>
            <a:r>
              <a:rPr lang="en-US" sz="2400" dirty="0">
                <a:latin typeface="Times New Roman" panose="02020603050405020304" pitchFamily="18" charset="0"/>
                <a:cs typeface="Times New Roman" panose="02020603050405020304" pitchFamily="18" charset="0"/>
              </a:rPr>
              <a:t> atom </a:t>
            </a:r>
            <a:r>
              <a:rPr lang="en-US" sz="2400" dirty="0" err="1">
                <a:latin typeface="Times New Roman" panose="02020603050405020304" pitchFamily="18" charset="0"/>
                <a:cs typeface="Times New Roman" panose="02020603050405020304" pitchFamily="18" charset="0"/>
              </a:rPr>
              <a:t>massasidan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foydalanish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qulay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aniq</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natijalar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beradi</a:t>
            </a:r>
            <a:r>
              <a:rPr lang="en-US" sz="2400" dirty="0" smtClean="0">
                <a:latin typeface="Times New Roman" panose="02020603050405020304" pitchFamily="18" charset="0"/>
                <a:cs typeface="Times New Roman" panose="02020603050405020304" pitchFamily="18" charset="0"/>
              </a:rPr>
              <a:t>.</a:t>
            </a:r>
            <a:r>
              <a:rPr lang="en-US" sz="2400" dirty="0" err="1">
                <a:latin typeface="Times New Roman" panose="02020603050405020304" pitchFamily="18" charset="0"/>
                <a:cs typeface="Times New Roman" panose="02020603050405020304" pitchFamily="18" charset="0"/>
              </a:rPr>
              <a:t>Turg‘un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yadro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uchun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bog‘lanish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energiyasi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musbat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bo‘ladi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va</a:t>
            </a:r>
            <a:r>
              <a:rPr lang="en-US" sz="2400" dirty="0">
                <a:latin typeface="Times New Roman" panose="02020603050405020304" pitchFamily="18" charset="0"/>
                <a:cs typeface="Times New Roman" panose="02020603050405020304" pitchFamily="18" charset="0"/>
              </a:rPr>
              <a:t> u — </a:t>
            </a:r>
            <a:r>
              <a:rPr lang="en-US" sz="2400" dirty="0" err="1">
                <a:latin typeface="Times New Roman" panose="02020603050405020304" pitchFamily="18" charset="0"/>
                <a:cs typeface="Times New Roman" panose="02020603050405020304" pitchFamily="18" charset="0"/>
              </a:rPr>
              <a:t>yadroni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uni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tashkil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etuvchi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barcha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nuklonlarga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ajratish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uchun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sarflanadigan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energiyaga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tengdir</a:t>
            </a:r>
            <a:r>
              <a:rPr lang="en-US" sz="2400" dirty="0">
                <a:latin typeface="Times New Roman" panose="02020603050405020304" pitchFamily="18" charset="0"/>
                <a:cs typeface="Times New Roman" panose="02020603050405020304" pitchFamily="18" charset="0"/>
              </a:rPr>
              <a:t>.</a:t>
            </a:r>
            <a:r>
              <a:rPr lang="en-US" sz="2400" dirty="0" err="1">
                <a:latin typeface="Times New Roman" panose="02020603050405020304" pitchFamily="18" charset="0"/>
                <a:cs typeface="Times New Roman" panose="02020603050405020304" pitchFamily="18" charset="0"/>
              </a:rPr>
              <a:t>Boshqacha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aytganda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bog‘lanish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energiyasi</a:t>
            </a:r>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bu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yadroni</a:t>
            </a:r>
            <a:r>
              <a:rPr lang="en-US" sz="2400" dirty="0">
                <a:latin typeface="Times New Roman" panose="02020603050405020304" pitchFamily="18" charset="0"/>
                <a:cs typeface="Times New Roman" panose="02020603050405020304" pitchFamily="18" charset="0"/>
              </a:rPr>
              <a:t> proton </a:t>
            </a:r>
            <a:r>
              <a:rPr lang="en-US" sz="2400" dirty="0" err="1">
                <a:latin typeface="Times New Roman" panose="02020603050405020304" pitchFamily="18" charset="0"/>
                <a:cs typeface="Times New Roman" panose="02020603050405020304" pitchFamily="18" charset="0"/>
              </a:rPr>
              <a:t>va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neytronlarga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butunlay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parchalash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uchun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zarur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bo‘lgan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energiyadir</a:t>
            </a:r>
            <a:r>
              <a:rPr lang="en-US" sz="2400" dirty="0">
                <a:latin typeface="Times New Roman" panose="02020603050405020304" pitchFamily="18" charset="0"/>
                <a:cs typeface="Times New Roman" panose="02020603050405020304" pitchFamily="18" charset="0"/>
              </a:rPr>
              <a:t>.</a:t>
            </a:r>
            <a:r>
              <a:rPr lang="en-US" sz="2400" dirty="0" err="1">
                <a:latin typeface="Times New Roman" panose="02020603050405020304" pitchFamily="18" charset="0"/>
                <a:cs typeface="Times New Roman" panose="02020603050405020304" pitchFamily="18" charset="0"/>
              </a:rPr>
              <a:t>Demak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bog‘lanish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energiyasi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qancha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katta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bo‘lsa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yadro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shuncha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barqaror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turg‘un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bo‘ladi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ya’ni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uni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parchalash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uchun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ko‘proq</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energiya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talab</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qilinadi</a:t>
            </a:r>
            <a:r>
              <a:rPr lang="en-US" sz="2400"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284480"/>
            <a:ext cx="7739795" cy="914400"/>
          </a:xfrm>
        </p:spPr>
        <p:txBody>
          <a:bodyPr>
            <a:normAutofit/>
          </a:bodyPr>
          <a:lstStyle/>
          <a:p>
            <a:pPr algn="ctr"/>
            <a:r>
              <a:rPr lang="en-US" sz="4000" dirty="0" err="1" smtClean="0">
                <a:latin typeface="Times New Roman" panose="02020603050405020304" pitchFamily="18" charset="0"/>
                <a:cs typeface="Times New Roman" panose="02020603050405020304" pitchFamily="18" charset="0"/>
              </a:rPr>
              <a:t>Xulosa</a:t>
            </a:r>
            <a:r>
              <a:rPr lang="en-US" sz="4000" dirty="0" smtClean="0">
                <a:latin typeface="Times New Roman" panose="02020603050405020304" pitchFamily="18" charset="0"/>
                <a:cs typeface="Times New Roman" panose="02020603050405020304" pitchFamily="18" charset="0"/>
              </a:rPr>
              <a:t>.</a:t>
            </a:r>
            <a:endParaRPr lang="ru-RU" sz="40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508000" y="1412240"/>
            <a:ext cx="11358880" cy="5161280"/>
          </a:xfrm>
        </p:spPr>
        <p:txBody>
          <a:bodyPr>
            <a:normAutofit/>
          </a:bodyPr>
          <a:lstStyle/>
          <a:p>
            <a:pPr algn="just"/>
            <a:r>
              <a:rPr lang="en-US" sz="2800" dirty="0" err="1">
                <a:latin typeface="Times New Roman" panose="02020603050405020304" pitchFamily="18" charset="0"/>
                <a:cs typeface="Times New Roman" panose="02020603050405020304" pitchFamily="18" charset="0"/>
              </a:rPr>
              <a:t>Yadro</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moddaning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markaziy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muhim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qismi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bo‘lib</a:t>
            </a:r>
            <a:r>
              <a:rPr lang="en-US" sz="2800" dirty="0">
                <a:latin typeface="Times New Roman" panose="02020603050405020304" pitchFamily="18" charset="0"/>
                <a:cs typeface="Times New Roman" panose="02020603050405020304" pitchFamily="18" charset="0"/>
              </a:rPr>
              <a:t>, u </a:t>
            </a:r>
            <a:r>
              <a:rPr lang="en-US" sz="2800" dirty="0" err="1">
                <a:latin typeface="Times New Roman" panose="02020603050405020304" pitchFamily="18" charset="0"/>
                <a:cs typeface="Times New Roman" panose="02020603050405020304" pitchFamily="18" charset="0"/>
              </a:rPr>
              <a:t>atomning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barcha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fizik</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kimyoviy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xossalarini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belgilaydi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Yadroning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asosiy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hissiyotlari</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uning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zaryadi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massasi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bog‘lanish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energiyasi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tarkibi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bilan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ifodalanadi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Yadro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zaryadi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elementning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tartib</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raqamini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ya’ni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uning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kimyoviy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tabiatini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belgilaydi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Bog‘lanish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energiyasi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esa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yadroning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turg‘unligini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ko‘rsatadi</a:t>
            </a:r>
            <a:r>
              <a:rPr lang="en-US" sz="2800" dirty="0">
                <a:latin typeface="Times New Roman" panose="02020603050405020304" pitchFamily="18" charset="0"/>
                <a:cs typeface="Times New Roman" panose="02020603050405020304" pitchFamily="18" charset="0"/>
              </a:rPr>
              <a:t>: u </a:t>
            </a:r>
            <a:r>
              <a:rPr lang="en-US" sz="2800" dirty="0" err="1">
                <a:latin typeface="Times New Roman" panose="02020603050405020304" pitchFamily="18" charset="0"/>
                <a:cs typeface="Times New Roman" panose="02020603050405020304" pitchFamily="18" charset="0"/>
              </a:rPr>
              <a:t>qancha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katta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bo‘lsa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yadro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shuncha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barqaror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bo‘ladi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Shunday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qilib</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yadroning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asosiy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hissiyotlarini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chuqur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o‘rganish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moddaning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ichki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tuzilishini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yadro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reaksiyalari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energiya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manbalarini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to‘liq</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anglash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uchun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muhim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ahamiyatga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ega</a:t>
            </a:r>
            <a:r>
              <a:rPr lang="en-US" sz="2800"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10045" y="2804160"/>
            <a:ext cx="8911687" cy="1889760"/>
          </a:xfrm>
        </p:spPr>
        <p:txBody>
          <a:bodyPr>
            <a:normAutofit/>
          </a:bodyPr>
          <a:lstStyle/>
          <a:p>
            <a:r>
              <a:rPr lang="en-US" sz="5400" b="1" dirty="0" err="1" smtClean="0">
                <a:latin typeface="Times New Roman" panose="02020603050405020304" pitchFamily="18" charset="0"/>
                <a:cs typeface="Times New Roman" panose="02020603050405020304" pitchFamily="18" charset="0"/>
              </a:rPr>
              <a:t>E’tiboringiz</a:t>
            </a:r>
            <a:r>
              <a:rPr lang="en-US" sz="5400" b="1" dirty="0" smtClean="0">
                <a:latin typeface="Times New Roman" panose="02020603050405020304" pitchFamily="18" charset="0"/>
                <a:cs typeface="Times New Roman" panose="02020603050405020304" pitchFamily="18" charset="0"/>
              </a:rPr>
              <a:t> </a:t>
            </a:r>
            <a:r>
              <a:rPr lang="en-US" sz="5400" b="1" dirty="0" err="1" smtClean="0">
                <a:latin typeface="Times New Roman" panose="02020603050405020304" pitchFamily="18" charset="0"/>
                <a:cs typeface="Times New Roman" panose="02020603050405020304" pitchFamily="18" charset="0"/>
              </a:rPr>
              <a:t>uchun</a:t>
            </a:r>
            <a:r>
              <a:rPr lang="en-US" sz="5400" b="1" dirty="0" smtClean="0">
                <a:latin typeface="Times New Roman" panose="02020603050405020304" pitchFamily="18" charset="0"/>
                <a:cs typeface="Times New Roman" panose="02020603050405020304" pitchFamily="18" charset="0"/>
              </a:rPr>
              <a:t> </a:t>
            </a:r>
            <a:r>
              <a:rPr lang="en-US" sz="5400" b="1" dirty="0" err="1" smtClean="0">
                <a:latin typeface="Times New Roman" panose="02020603050405020304" pitchFamily="18" charset="0"/>
                <a:cs typeface="Times New Roman" panose="02020603050405020304" pitchFamily="18" charset="0"/>
              </a:rPr>
              <a:t>rahmat</a:t>
            </a:r>
            <a:r>
              <a:rPr lang="en-US" sz="5400" b="1" dirty="0">
                <a:latin typeface="Times New Roman" panose="02020603050405020304" pitchFamily="18" charset="0"/>
                <a:cs typeface="Times New Roman" panose="02020603050405020304" pitchFamily="18" charset="0"/>
              </a:rPr>
              <a:t>.</a:t>
            </a:r>
            <a:endParaRPr lang="ru-RU" sz="54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94592" y="800099"/>
            <a:ext cx="10810020" cy="5336931"/>
          </a:xfrm>
        </p:spPr>
        <p:txBody>
          <a:bodyPr>
            <a:normAutofit/>
          </a:bodyPr>
          <a:lstStyle/>
          <a:p>
            <a:pPr algn="just"/>
            <a:r>
              <a:rPr lang="en-US" sz="2400" b="1" dirty="0" smtClean="0">
                <a:latin typeface="Times New Roman" panose="02020603050405020304" pitchFamily="18" charset="0"/>
                <a:cs typeface="Times New Roman" panose="02020603050405020304" pitchFamily="18" charset="0"/>
              </a:rPr>
              <a:t>Atom </a:t>
            </a:r>
            <a:r>
              <a:rPr lang="en-US" sz="2400" b="1" dirty="0" err="1">
                <a:latin typeface="Times New Roman" panose="02020603050405020304" pitchFamily="18" charset="0"/>
                <a:cs typeface="Times New Roman" panose="02020603050405020304" pitchFamily="18" charset="0"/>
              </a:rPr>
              <a:t>yadrosi</a:t>
            </a:r>
            <a:r>
              <a:rPr lang="en-US" sz="2400" b="1" dirty="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tushunchasi:</a:t>
            </a:r>
            <a:r>
              <a:rPr lang="en-US" sz="2400" dirty="0" err="1" smtClean="0">
                <a:latin typeface="Times New Roman" panose="02020603050405020304" pitchFamily="18" charset="0"/>
                <a:cs typeface="Times New Roman" panose="02020603050405020304" pitchFamily="18" charset="0"/>
              </a:rPr>
              <a:t>Atom</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yadrosi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va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zarralar</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fizikasi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bu</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zamonaviy</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fizikaning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eng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yirik</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bo’limlaridan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biri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bo’lib</a:t>
            </a:r>
            <a:r>
              <a:rPr lang="en-US" sz="2400" dirty="0" smtClean="0">
                <a:latin typeface="Times New Roman" panose="02020603050405020304" pitchFamily="18" charset="0"/>
                <a:cs typeface="Times New Roman" panose="02020603050405020304" pitchFamily="18" charset="0"/>
              </a:rPr>
              <a:t> u atom </a:t>
            </a:r>
            <a:r>
              <a:rPr lang="en-US" sz="2400" dirty="0" err="1" smtClean="0">
                <a:latin typeface="Times New Roman" panose="02020603050405020304" pitchFamily="18" charset="0"/>
                <a:cs typeface="Times New Roman" panose="02020603050405020304" pitchFamily="18" charset="0"/>
              </a:rPr>
              <a:t>yadrosining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tuzilishi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va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xususiyatlarini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zarralar</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xususiyatlari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va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o’zaro</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aylanishlarini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o’rganuvchi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fandir</a:t>
            </a:r>
            <a:r>
              <a:rPr lang="en-US" sz="2400" dirty="0" smtClean="0">
                <a:latin typeface="Times New Roman" panose="02020603050405020304" pitchFamily="18" charset="0"/>
                <a:cs typeface="Times New Roman" panose="02020603050405020304" pitchFamily="18" charset="0"/>
              </a:rPr>
              <a:t>. Atom </a:t>
            </a:r>
            <a:r>
              <a:rPr lang="en-US" sz="2400" dirty="0" err="1" smtClean="0">
                <a:latin typeface="Times New Roman" panose="02020603050405020304" pitchFamily="18" charset="0"/>
                <a:cs typeface="Times New Roman" panose="02020603050405020304" pitchFamily="18" charset="0"/>
              </a:rPr>
              <a:t>yadrosi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va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zarralar</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fizikasi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zamonaviy</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yadro</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energetikasi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va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yadro</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texlanogiyalarining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ilmiy</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negizi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hisoblanadi.Yadro</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fizikasi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arxeologiya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geologiya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va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boshqa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sohalarda</a:t>
            </a:r>
            <a:r>
              <a:rPr lang="en-US" sz="2400" dirty="0" smtClean="0">
                <a:latin typeface="Times New Roman" panose="02020603050405020304" pitchFamily="18" charset="0"/>
                <a:cs typeface="Times New Roman" panose="02020603050405020304" pitchFamily="18" charset="0"/>
              </a:rPr>
              <a:t> ham </a:t>
            </a:r>
            <a:r>
              <a:rPr lang="en-US" sz="2400" dirty="0" err="1" smtClean="0">
                <a:latin typeface="Times New Roman" panose="02020603050405020304" pitchFamily="18" charset="0"/>
                <a:cs typeface="Times New Roman" panose="02020603050405020304" pitchFamily="18" charset="0"/>
              </a:rPr>
              <a:t>keng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qo’llanilib</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kelmoqda</a:t>
            </a:r>
            <a:r>
              <a:rPr lang="en-US" sz="2400" dirty="0" smtClean="0">
                <a:latin typeface="Times New Roman" panose="02020603050405020304" pitchFamily="18" charset="0"/>
                <a:cs typeface="Times New Roman" panose="02020603050405020304" pitchFamily="18" charset="0"/>
              </a:rPr>
              <a:t> atom </a:t>
            </a:r>
            <a:r>
              <a:rPr lang="en-US" sz="2400" dirty="0" err="1" smtClean="0">
                <a:latin typeface="Times New Roman" panose="02020603050405020304" pitchFamily="18" charset="0"/>
                <a:cs typeface="Times New Roman" panose="02020603050405020304" pitchFamily="18" charset="0"/>
              </a:rPr>
              <a:t>yadrosi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va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zarralar</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fizikasida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juda</a:t>
            </a:r>
            <a:r>
              <a:rPr lang="en-US" sz="2400" dirty="0" smtClean="0">
                <a:latin typeface="Times New Roman" panose="02020603050405020304" pitchFamily="18" charset="0"/>
                <a:cs typeface="Times New Roman" panose="02020603050405020304" pitchFamily="18" charset="0"/>
              </a:rPr>
              <a:t> ham </a:t>
            </a:r>
            <a:r>
              <a:rPr lang="en-US" sz="2400" dirty="0" err="1" smtClean="0">
                <a:latin typeface="Times New Roman" panose="02020603050405020304" pitchFamily="18" charset="0"/>
                <a:cs typeface="Times New Roman" panose="02020603050405020304" pitchFamily="18" charset="0"/>
              </a:rPr>
              <a:t>kichik</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masofadagi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va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bitta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zarraga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to’g’ri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keluvchi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juda</a:t>
            </a:r>
            <a:r>
              <a:rPr lang="en-US" sz="2400" dirty="0" smtClean="0">
                <a:latin typeface="Times New Roman" panose="02020603050405020304" pitchFamily="18" charset="0"/>
                <a:cs typeface="Times New Roman" panose="02020603050405020304" pitchFamily="18" charset="0"/>
              </a:rPr>
              <a:t> kata </a:t>
            </a:r>
            <a:r>
              <a:rPr lang="en-US" sz="2400" dirty="0" err="1" smtClean="0">
                <a:latin typeface="Times New Roman" panose="02020603050405020304" pitchFamily="18" charset="0"/>
                <a:cs typeface="Times New Roman" panose="02020603050405020304" pitchFamily="18" charset="0"/>
              </a:rPr>
              <a:t>energiyalardagi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hodisa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va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jarayonlar</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o’rganiladi.Yadro</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fizikasi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o’rganadigan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hodisalar</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yuz</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beradigan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masofaning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eng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yuqori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chegarasi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bu</a:t>
            </a:r>
            <a:r>
              <a:rPr lang="en-US" sz="2400" dirty="0" smtClean="0">
                <a:latin typeface="Times New Roman" panose="02020603050405020304" pitchFamily="18" charset="0"/>
                <a:cs typeface="Times New Roman" panose="02020603050405020304" pitchFamily="18" charset="0"/>
              </a:rPr>
              <a:t> atom </a:t>
            </a:r>
            <a:r>
              <a:rPr lang="en-US" sz="2400" dirty="0" err="1" smtClean="0">
                <a:latin typeface="Times New Roman" panose="02020603050405020304" pitchFamily="18" charset="0"/>
                <a:cs typeface="Times New Roman" panose="02020603050405020304" pitchFamily="18" charset="0"/>
              </a:rPr>
              <a:t>o’lchami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ya’ni</a:t>
            </a:r>
            <a:r>
              <a:rPr lang="en-US" sz="2400" dirty="0" smtClean="0">
                <a:latin typeface="Times New Roman" panose="02020603050405020304" pitchFamily="18" charset="0"/>
                <a:cs typeface="Times New Roman" panose="02020603050405020304" pitchFamily="18" charset="0"/>
              </a:rPr>
              <a:t> 10^-8 sm. </a:t>
            </a:r>
            <a:r>
              <a:rPr lang="en-US" sz="2400" dirty="0" err="1" smtClean="0">
                <a:latin typeface="Times New Roman" panose="02020603050405020304" pitchFamily="18" charset="0"/>
                <a:cs typeface="Times New Roman" panose="02020603050405020304" pitchFamily="18" charset="0"/>
              </a:rPr>
              <a:t>Alohida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mikro</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zarralar</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energiyasining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eng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pastki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chegarasi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bu</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atomdagi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elektronning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bog’lanish</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energiyasidir.Bu</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manoda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yadro</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fizikasi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subatom</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hodisalar</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fizikasi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hisoblanadi</a:t>
            </a:r>
            <a:r>
              <a:rPr lang="en-US" sz="2400" dirty="0" smtClean="0">
                <a:latin typeface="Times New Roman" panose="02020603050405020304" pitchFamily="18" charset="0"/>
                <a:cs typeface="Times New Roman" panose="02020603050405020304" pitchFamily="18" charset="0"/>
              </a:rPr>
              <a:t>. </a:t>
            </a:r>
            <a:endParaRPr lang="en-US" sz="24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94591" y="624253"/>
            <a:ext cx="10990385" cy="5697415"/>
          </a:xfrm>
        </p:spPr>
        <p:txBody>
          <a:bodyPr>
            <a:normAutofit/>
          </a:bodyPr>
          <a:lstStyle/>
          <a:p>
            <a:pPr algn="just"/>
            <a:r>
              <a:rPr lang="en-US" sz="2400" dirty="0" smtClean="0">
                <a:latin typeface="Times New Roman" panose="02020603050405020304" pitchFamily="18" charset="0"/>
                <a:cs typeface="Times New Roman" panose="02020603050405020304" pitchFamily="18" charset="0"/>
              </a:rPr>
              <a:t>     Atom </a:t>
            </a:r>
            <a:r>
              <a:rPr lang="en-US" sz="2400" dirty="0" err="1" smtClean="0">
                <a:latin typeface="Times New Roman" panose="02020603050405020304" pitchFamily="18" charset="0"/>
                <a:cs typeface="Times New Roman" panose="02020603050405020304" pitchFamily="18" charset="0"/>
              </a:rPr>
              <a:t>yadrosi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va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zarralar</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fizikasi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sohasida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birinchi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xodisa</a:t>
            </a:r>
            <a:r>
              <a:rPr lang="en-US" sz="2400" dirty="0" smtClean="0">
                <a:latin typeface="Times New Roman" panose="02020603050405020304" pitchFamily="18" charset="0"/>
                <a:cs typeface="Times New Roman" panose="02020603050405020304" pitchFamily="18" charset="0"/>
              </a:rPr>
              <a:t> 1896-yilda </a:t>
            </a:r>
            <a:r>
              <a:rPr lang="en-US" sz="2400" dirty="0" err="1" smtClean="0">
                <a:latin typeface="Times New Roman" panose="02020603050405020304" pitchFamily="18" charset="0"/>
                <a:cs typeface="Times New Roman" panose="02020603050405020304" pitchFamily="18" charset="0"/>
              </a:rPr>
              <a:t>Anri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Bekkeril</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tomonida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kashf</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etilgan.Bu</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hodisa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uran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tuzing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tabiiy</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radioaktivligi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bo’lib</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bunda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mazkur</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tuzdan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havoni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ionlovchi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va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fotoemulsiyani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qoralovchi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ko’zga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ko’rinmas</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nur</a:t>
            </a:r>
            <a:r>
              <a:rPr lang="en-US" sz="2400" dirty="0" smtClean="0">
                <a:latin typeface="Times New Roman" panose="02020603050405020304" pitchFamily="18" charset="0"/>
                <a:cs typeface="Times New Roman" panose="02020603050405020304" pitchFamily="18" charset="0"/>
              </a:rPr>
              <a:t> chiqadi.1932-yili </a:t>
            </a:r>
            <a:r>
              <a:rPr lang="en-US" sz="2400" dirty="0" err="1" smtClean="0">
                <a:latin typeface="Times New Roman" panose="02020603050405020304" pitchFamily="18" charset="0"/>
                <a:cs typeface="Times New Roman" panose="02020603050405020304" pitchFamily="18" charset="0"/>
              </a:rPr>
              <a:t>rus</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fiziklar</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D.D.Ivanenko</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va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E.D.Gapon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birinchi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bo’lib</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barcha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elementlarning</a:t>
            </a:r>
            <a:r>
              <a:rPr lang="en-US" sz="2400" dirty="0" smtClean="0">
                <a:latin typeface="Times New Roman" panose="02020603050405020304" pitchFamily="18" charset="0"/>
                <a:cs typeface="Times New Roman" panose="02020603050405020304" pitchFamily="18" charset="0"/>
              </a:rPr>
              <a:t> atom </a:t>
            </a:r>
            <a:r>
              <a:rPr lang="en-US" sz="2400" dirty="0" err="1" smtClean="0">
                <a:latin typeface="Times New Roman" panose="02020603050405020304" pitchFamily="18" charset="0"/>
                <a:cs typeface="Times New Roman" panose="02020603050405020304" pitchFamily="18" charset="0"/>
              </a:rPr>
              <a:t>yadrolari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netron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va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pratonlardan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iborat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degan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fikrni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aytganlar.Nemis</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fizigi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V.Geyzenberg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bu</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gepotezani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nazariy</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jihatdan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isbotlab</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berdi</a:t>
            </a:r>
            <a:r>
              <a:rPr lang="en-US" sz="2400" dirty="0" smtClean="0">
                <a:latin typeface="Times New Roman" panose="02020603050405020304" pitchFamily="18" charset="0"/>
                <a:cs typeface="Times New Roman" panose="02020603050405020304" pitchFamily="18" charset="0"/>
              </a:rPr>
              <a:t>.</a:t>
            </a:r>
            <a:endParaRPr lang="en-US" sz="2400" dirty="0" smtClean="0">
              <a:latin typeface="Times New Roman" panose="02020603050405020304" pitchFamily="18" charset="0"/>
              <a:cs typeface="Times New Roman" panose="02020603050405020304" pitchFamily="18" charset="0"/>
            </a:endParaRPr>
          </a:p>
          <a:p>
            <a:pPr algn="just"/>
            <a:r>
              <a:rPr lang="en-US" sz="2400" dirty="0" err="1" smtClean="0">
                <a:latin typeface="Times New Roman" panose="02020603050405020304" pitchFamily="18" charset="0"/>
                <a:cs typeface="Times New Roman" panose="02020603050405020304" pitchFamily="18" charset="0"/>
              </a:rPr>
              <a:t>Har</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bir</a:t>
            </a:r>
            <a:r>
              <a:rPr lang="en-US" sz="2400" dirty="0" smtClean="0">
                <a:latin typeface="Times New Roman" panose="02020603050405020304" pitchFamily="18" charset="0"/>
                <a:cs typeface="Times New Roman" panose="02020603050405020304" pitchFamily="18" charset="0"/>
              </a:rPr>
              <a:t> atom </a:t>
            </a:r>
            <a:r>
              <a:rPr lang="en-US" sz="2400" dirty="0" err="1" smtClean="0">
                <a:latin typeface="Times New Roman" panose="02020603050405020304" pitchFamily="18" charset="0"/>
                <a:cs typeface="Times New Roman" panose="02020603050405020304" pitchFamily="18" charset="0"/>
              </a:rPr>
              <a:t>manfiy</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zaryadlangan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elektron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qobiqdan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va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musbat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zaryadlangan</a:t>
            </a:r>
            <a:r>
              <a:rPr lang="en-US" sz="2400" dirty="0" smtClean="0">
                <a:latin typeface="Times New Roman" panose="02020603050405020304" pitchFamily="18" charset="0"/>
                <a:cs typeface="Times New Roman" panose="02020603050405020304" pitchFamily="18" charset="0"/>
              </a:rPr>
              <a:t> atom </a:t>
            </a:r>
            <a:r>
              <a:rPr lang="en-US" sz="2400" dirty="0" err="1" smtClean="0">
                <a:latin typeface="Times New Roman" panose="02020603050405020304" pitchFamily="18" charset="0"/>
                <a:cs typeface="Times New Roman" panose="02020603050405020304" pitchFamily="18" charset="0"/>
              </a:rPr>
              <a:t>yadrosidan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iborat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bo’ladi.Atomning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hamma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massasi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yadroga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to’plangan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bo’ladi</a:t>
            </a:r>
            <a:r>
              <a:rPr lang="en-US" sz="2400" dirty="0" smtClean="0">
                <a:latin typeface="Times New Roman" panose="02020603050405020304" pitchFamily="18" charset="0"/>
                <a:cs typeface="Times New Roman" panose="02020603050405020304" pitchFamily="18" charset="0"/>
              </a:rPr>
              <a:t>.(99%,98%).</a:t>
            </a:r>
            <a:r>
              <a:rPr lang="en-US" sz="2400" dirty="0" err="1" smtClean="0">
                <a:latin typeface="Times New Roman" panose="02020603050405020304" pitchFamily="18" charset="0"/>
                <a:cs typeface="Times New Roman" panose="02020603050405020304" pitchFamily="18" charset="0"/>
              </a:rPr>
              <a:t>Yadro</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o’lchami</a:t>
            </a:r>
            <a:r>
              <a:rPr lang="en-US" sz="2400" dirty="0" smtClean="0">
                <a:latin typeface="Times New Roman" panose="02020603050405020304" pitchFamily="18" charset="0"/>
                <a:cs typeface="Times New Roman" panose="02020603050405020304" pitchFamily="18" charset="0"/>
              </a:rPr>
              <a:t> 10^-12, 10^-13 </a:t>
            </a:r>
            <a:r>
              <a:rPr lang="en-US" sz="2400" dirty="0" err="1" smtClean="0">
                <a:latin typeface="Times New Roman" panose="02020603050405020304" pitchFamily="18" charset="0"/>
                <a:cs typeface="Times New Roman" panose="02020603050405020304" pitchFamily="18" charset="0"/>
              </a:rPr>
              <a:t>sm</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tartibda</a:t>
            </a:r>
            <a:r>
              <a:rPr lang="en-US" sz="2400" dirty="0" smtClean="0">
                <a:latin typeface="Times New Roman" panose="02020603050405020304" pitchFamily="18" charset="0"/>
                <a:cs typeface="Times New Roman" panose="02020603050405020304" pitchFamily="18" charset="0"/>
              </a:rPr>
              <a:t>, atom </a:t>
            </a:r>
            <a:r>
              <a:rPr lang="en-US" sz="2400" dirty="0" err="1" smtClean="0">
                <a:latin typeface="Times New Roman" panose="02020603050405020304" pitchFamily="18" charset="0"/>
                <a:cs typeface="Times New Roman" panose="02020603050405020304" pitchFamily="18" charset="0"/>
              </a:rPr>
              <a:t>o’lchami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esa</a:t>
            </a:r>
            <a:r>
              <a:rPr lang="en-US" sz="2400" dirty="0" smtClean="0">
                <a:latin typeface="Times New Roman" panose="02020603050405020304" pitchFamily="18" charset="0"/>
                <a:cs typeface="Times New Roman" panose="02020603050405020304" pitchFamily="18" charset="0"/>
              </a:rPr>
              <a:t> 10^-8 </a:t>
            </a:r>
            <a:r>
              <a:rPr lang="en-US" sz="2400" dirty="0" err="1" smtClean="0">
                <a:latin typeface="Times New Roman" panose="02020603050405020304" pitchFamily="18" charset="0"/>
                <a:cs typeface="Times New Roman" panose="02020603050405020304" pitchFamily="18" charset="0"/>
              </a:rPr>
              <a:t>sm</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atrofida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bo’ladi.Atom</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yadroning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xususiyatlarini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ifodalovchi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fizik</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kattaliklarni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yadro</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holatiga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qarab</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ikkiga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bo’linadi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yani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statik</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va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dinamik</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kattaliklarga</a:t>
            </a:r>
            <a:r>
              <a:rPr lang="en-US" sz="2400" dirty="0">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anose="02020603050405020304" pitchFamily="18" charset="0"/>
              </a:rPr>
              <a:t> </a:t>
            </a:r>
            <a:endParaRPr lang="ru-RU"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33045" y="325315"/>
            <a:ext cx="11236569" cy="6427177"/>
          </a:xfrm>
        </p:spPr>
        <p:txBody>
          <a:bodyPr>
            <a:normAutofit/>
          </a:bodyPr>
          <a:lstStyle/>
          <a:p>
            <a:r>
              <a:rPr lang="en-US" sz="2400" dirty="0" err="1" smtClean="0">
                <a:latin typeface="Times New Roman" panose="02020603050405020304" pitchFamily="18" charset="0"/>
                <a:cs typeface="Times New Roman" panose="02020603050405020304" pitchFamily="18" charset="0"/>
              </a:rPr>
              <a:t>Statik</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kattaliklar</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uyg’onmagan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yadroning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xususiyatlarini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tavfsiflaydi</a:t>
            </a:r>
            <a:r>
              <a:rPr lang="en-US" sz="2400" dirty="0" smtClean="0">
                <a:latin typeface="Times New Roman" panose="02020603050405020304" pitchFamily="18" charset="0"/>
                <a:cs typeface="Times New Roman" panose="02020603050405020304" pitchFamily="18" charset="0"/>
              </a:rPr>
              <a:t>.</a:t>
            </a:r>
            <a:endParaRPr lang="en-US" sz="2400" dirty="0" smtClean="0">
              <a:latin typeface="Times New Roman" panose="02020603050405020304" pitchFamily="18" charset="0"/>
              <a:cs typeface="Times New Roman" panose="02020603050405020304" pitchFamily="18" charset="0"/>
            </a:endParaRPr>
          </a:p>
          <a:p>
            <a:r>
              <a:rPr lang="en-US" sz="2400" dirty="0" err="1" smtClean="0">
                <a:latin typeface="Times New Roman" panose="02020603050405020304" pitchFamily="18" charset="0"/>
                <a:cs typeface="Times New Roman" panose="02020603050405020304" pitchFamily="18" charset="0"/>
              </a:rPr>
              <a:t>Dinamik</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kattaliklar</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yadroning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uyg’ongan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holatlarida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parchalanishida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va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reaksiyalarda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namoyon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bo’ladi</a:t>
            </a:r>
            <a:r>
              <a:rPr lang="en-US" sz="2400" dirty="0" smtClean="0">
                <a:latin typeface="Times New Roman" panose="02020603050405020304" pitchFamily="18" charset="0"/>
                <a:cs typeface="Times New Roman" panose="02020603050405020304" pitchFamily="18" charset="0"/>
              </a:rPr>
              <a:t>.</a:t>
            </a:r>
            <a:endParaRPr lang="en-US" sz="2400" dirty="0" smtClean="0">
              <a:latin typeface="Times New Roman" panose="02020603050405020304" pitchFamily="18" charset="0"/>
              <a:cs typeface="Times New Roman" panose="02020603050405020304" pitchFamily="18" charset="0"/>
            </a:endParaRPr>
          </a:p>
          <a:p>
            <a:r>
              <a:rPr lang="en-US" sz="2400" b="1" dirty="0" err="1" smtClean="0">
                <a:latin typeface="Times New Roman" panose="02020603050405020304" pitchFamily="18" charset="0"/>
                <a:cs typeface="Times New Roman" panose="02020603050405020304" pitchFamily="18" charset="0"/>
              </a:rPr>
              <a:t>Yadroni</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tavsiflovchi</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asosiy</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statik</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kattaliklar</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quydagilar</a:t>
            </a:r>
            <a:r>
              <a:rPr lang="en-US" sz="2400" b="1" dirty="0" smtClean="0">
                <a:latin typeface="Times New Roman" panose="02020603050405020304" pitchFamily="18" charset="0"/>
                <a:cs typeface="Times New Roman" panose="02020603050405020304" pitchFamily="18" charset="0"/>
              </a:rPr>
              <a:t>:</a:t>
            </a:r>
            <a:endParaRPr lang="en-US" sz="2400" b="1" dirty="0" smtClean="0">
              <a:latin typeface="Times New Roman" panose="02020603050405020304" pitchFamily="18" charset="0"/>
              <a:cs typeface="Times New Roman" panose="02020603050405020304" pitchFamily="18" charset="0"/>
            </a:endParaRPr>
          </a:p>
          <a:p>
            <a:r>
              <a:rPr lang="en-US" sz="2400" b="1" dirty="0" smtClean="0">
                <a:latin typeface="Times New Roman" panose="02020603050405020304" pitchFamily="18" charset="0"/>
                <a:cs typeface="Times New Roman" panose="02020603050405020304" pitchFamily="18" charset="0"/>
              </a:rPr>
              <a:t>a)</a:t>
            </a:r>
            <a:r>
              <a:rPr lang="en-US" sz="2400" dirty="0" smtClean="0">
                <a:latin typeface="Times New Roman" panose="02020603050405020304" pitchFamily="18" charset="0"/>
                <a:cs typeface="Times New Roman" panose="02020603050405020304" pitchFamily="18" charset="0"/>
              </a:rPr>
              <a:t>Atom </a:t>
            </a:r>
            <a:r>
              <a:rPr lang="en-US" sz="2400" dirty="0" err="1" smtClean="0">
                <a:latin typeface="Times New Roman" panose="02020603050405020304" pitchFamily="18" charset="0"/>
                <a:cs typeface="Times New Roman" panose="02020603050405020304" pitchFamily="18" charset="0"/>
              </a:rPr>
              <a:t>nomeri</a:t>
            </a:r>
            <a:r>
              <a:rPr lang="en-US" sz="2400" dirty="0" smtClean="0">
                <a:latin typeface="Times New Roman" panose="02020603050405020304" pitchFamily="18" charset="0"/>
                <a:cs typeface="Times New Roman" panose="02020603050405020304" pitchFamily="18" charset="0"/>
              </a:rPr>
              <a:t> Z </a:t>
            </a:r>
            <a:r>
              <a:rPr lang="en-US" sz="2400" dirty="0" err="1" smtClean="0">
                <a:latin typeface="Times New Roman" panose="02020603050405020304" pitchFamily="18" charset="0"/>
                <a:cs typeface="Times New Roman" panose="02020603050405020304" pitchFamily="18" charset="0"/>
              </a:rPr>
              <a:t>va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massa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soni</a:t>
            </a:r>
            <a:r>
              <a:rPr lang="en-US" sz="2400" dirty="0" smtClean="0">
                <a:latin typeface="Times New Roman" panose="02020603050405020304" pitchFamily="18" charset="0"/>
                <a:cs typeface="Times New Roman" panose="02020603050405020304" pitchFamily="18" charset="0"/>
              </a:rPr>
              <a:t> A.</a:t>
            </a:r>
            <a:endParaRPr lang="en-US" sz="2400" dirty="0" smtClean="0">
              <a:latin typeface="Times New Roman" panose="02020603050405020304" pitchFamily="18" charset="0"/>
              <a:cs typeface="Times New Roman" panose="02020603050405020304" pitchFamily="18" charset="0"/>
            </a:endParaRPr>
          </a:p>
          <a:p>
            <a:r>
              <a:rPr lang="en-US" sz="2400" b="1" dirty="0" smtClean="0">
                <a:latin typeface="Times New Roman" panose="02020603050405020304" pitchFamily="18" charset="0"/>
                <a:cs typeface="Times New Roman" panose="02020603050405020304" pitchFamily="18" charset="0"/>
              </a:rPr>
              <a:t>b)</a:t>
            </a:r>
            <a:r>
              <a:rPr lang="en-US" sz="2400" dirty="0" err="1" smtClean="0">
                <a:latin typeface="Times New Roman" panose="02020603050405020304" pitchFamily="18" charset="0"/>
                <a:cs typeface="Times New Roman" panose="02020603050405020304" pitchFamily="18" charset="0"/>
              </a:rPr>
              <a:t>Bog’lanish</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energiyasi</a:t>
            </a:r>
            <a:r>
              <a:rPr lang="en-US" sz="2400" dirty="0" smtClean="0">
                <a:latin typeface="Times New Roman" panose="02020603050405020304" pitchFamily="18" charset="0"/>
                <a:cs typeface="Times New Roman" panose="02020603050405020304" pitchFamily="18" charset="0"/>
              </a:rPr>
              <a:t> E </a:t>
            </a:r>
            <a:r>
              <a:rPr lang="en-US" sz="2400" dirty="0" err="1" smtClean="0">
                <a:latin typeface="Times New Roman" panose="02020603050405020304" pitchFamily="18" charset="0"/>
                <a:cs typeface="Times New Roman" panose="02020603050405020304" pitchFamily="18" charset="0"/>
              </a:rPr>
              <a:t>va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massasi</a:t>
            </a:r>
            <a:r>
              <a:rPr lang="en-US" sz="2400" dirty="0" smtClean="0">
                <a:latin typeface="Times New Roman" panose="02020603050405020304" pitchFamily="18" charset="0"/>
                <a:cs typeface="Times New Roman" panose="02020603050405020304" pitchFamily="18" charset="0"/>
              </a:rPr>
              <a:t> M .</a:t>
            </a:r>
            <a:endParaRPr lang="en-US" sz="2400" dirty="0" smtClean="0">
              <a:latin typeface="Times New Roman" panose="02020603050405020304" pitchFamily="18" charset="0"/>
              <a:cs typeface="Times New Roman" panose="02020603050405020304" pitchFamily="18" charset="0"/>
            </a:endParaRPr>
          </a:p>
          <a:p>
            <a:r>
              <a:rPr lang="en-US" sz="2400" b="1" dirty="0" smtClean="0">
                <a:latin typeface="Times New Roman" panose="02020603050405020304" pitchFamily="18" charset="0"/>
                <a:cs typeface="Times New Roman" panose="02020603050405020304" pitchFamily="18" charset="0"/>
              </a:rPr>
              <a:t>c)</a:t>
            </a:r>
            <a:r>
              <a:rPr lang="en-US" sz="2400" dirty="0" smtClean="0">
                <a:latin typeface="Times New Roman" panose="02020603050405020304" pitchFamily="18" charset="0"/>
                <a:cs typeface="Times New Roman" panose="02020603050405020304" pitchFamily="18" charset="0"/>
              </a:rPr>
              <a:t>Spin I </a:t>
            </a:r>
            <a:r>
              <a:rPr lang="en-US" sz="2400" dirty="0" err="1" smtClean="0">
                <a:latin typeface="Times New Roman" panose="02020603050405020304" pitchFamily="18" charset="0"/>
                <a:cs typeface="Times New Roman" panose="02020603050405020304" pitchFamily="18" charset="0"/>
              </a:rPr>
              <a:t>va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magnit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momenti</a:t>
            </a:r>
            <a:r>
              <a:rPr lang="en-US" sz="2400" dirty="0" smtClean="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µ</a:t>
            </a:r>
            <a:r>
              <a:rPr lang="en-US" sz="2400" dirty="0" smtClean="0">
                <a:latin typeface="Times New Roman" panose="02020603050405020304" pitchFamily="18" charset="0"/>
                <a:cs typeface="Times New Roman" panose="02020603050405020304" pitchFamily="18" charset="0"/>
              </a:rPr>
              <a:t>.</a:t>
            </a:r>
            <a:endParaRPr lang="en-US" sz="2400" dirty="0" smtClean="0">
              <a:latin typeface="Times New Roman" panose="02020603050405020304" pitchFamily="18" charset="0"/>
              <a:cs typeface="Times New Roman" panose="02020603050405020304" pitchFamily="18" charset="0"/>
            </a:endParaRPr>
          </a:p>
          <a:p>
            <a:r>
              <a:rPr lang="en-US" sz="2400" b="1" dirty="0" smtClean="0">
                <a:latin typeface="Times New Roman" panose="02020603050405020304" pitchFamily="18" charset="0"/>
                <a:cs typeface="Times New Roman" panose="02020603050405020304" pitchFamily="18" charset="0"/>
              </a:rPr>
              <a:t>d)</a:t>
            </a:r>
            <a:r>
              <a:rPr lang="en-US" sz="2400" dirty="0" err="1" smtClean="0">
                <a:latin typeface="Times New Roman" panose="02020603050405020304" pitchFamily="18" charset="0"/>
                <a:cs typeface="Times New Roman" panose="02020603050405020304" pitchFamily="18" charset="0"/>
              </a:rPr>
              <a:t>Elektr</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kvadrupol</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momenti</a:t>
            </a:r>
            <a:r>
              <a:rPr lang="en-US" sz="2400" dirty="0" smtClean="0">
                <a:latin typeface="Times New Roman" panose="02020603050405020304" pitchFamily="18" charset="0"/>
                <a:cs typeface="Times New Roman" panose="02020603050405020304" pitchFamily="18" charset="0"/>
              </a:rPr>
              <a:t> Q.</a:t>
            </a:r>
            <a:endParaRPr lang="en-US" sz="2400" dirty="0" smtClean="0">
              <a:latin typeface="Times New Roman" panose="02020603050405020304" pitchFamily="18" charset="0"/>
              <a:cs typeface="Times New Roman" panose="02020603050405020304" pitchFamily="18" charset="0"/>
            </a:endParaRPr>
          </a:p>
          <a:p>
            <a:r>
              <a:rPr lang="en-US" sz="2400" b="1" dirty="0" smtClean="0">
                <a:latin typeface="Times New Roman" panose="02020603050405020304" pitchFamily="18" charset="0"/>
                <a:cs typeface="Times New Roman" panose="02020603050405020304" pitchFamily="18" charset="0"/>
              </a:rPr>
              <a:t>f)</a:t>
            </a:r>
            <a:r>
              <a:rPr lang="en-US" sz="2400" dirty="0" err="1" smtClean="0">
                <a:latin typeface="Times New Roman" panose="02020603050405020304" pitchFamily="18" charset="0"/>
                <a:cs typeface="Times New Roman" panose="02020603050405020304" pitchFamily="18" charset="0"/>
              </a:rPr>
              <a:t>Yadro</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radiusi</a:t>
            </a:r>
            <a:r>
              <a:rPr lang="en-US" sz="2400" dirty="0" smtClean="0">
                <a:latin typeface="Times New Roman" panose="02020603050405020304" pitchFamily="18" charset="0"/>
                <a:cs typeface="Times New Roman" panose="02020603050405020304" pitchFamily="18" charset="0"/>
              </a:rPr>
              <a:t> R.</a:t>
            </a:r>
            <a:endParaRPr lang="en-US" sz="2400" dirty="0" smtClean="0">
              <a:latin typeface="Times New Roman" panose="02020603050405020304" pitchFamily="18" charset="0"/>
              <a:cs typeface="Times New Roman" panose="02020603050405020304" pitchFamily="18" charset="0"/>
            </a:endParaRPr>
          </a:p>
          <a:p>
            <a:r>
              <a:rPr lang="en-US" sz="2400" b="1" dirty="0" smtClean="0">
                <a:latin typeface="Times New Roman" panose="02020603050405020304" pitchFamily="18" charset="0"/>
                <a:cs typeface="Times New Roman" panose="02020603050405020304" pitchFamily="18" charset="0"/>
              </a:rPr>
              <a:t>g)</a:t>
            </a:r>
            <a:r>
              <a:rPr lang="en-US" sz="2400" dirty="0" err="1" smtClean="0">
                <a:latin typeface="Times New Roman" panose="02020603050405020304" pitchFamily="18" charset="0"/>
                <a:cs typeface="Times New Roman" panose="02020603050405020304" pitchFamily="18" charset="0"/>
              </a:rPr>
              <a:t>Juftligi</a:t>
            </a:r>
            <a:r>
              <a:rPr lang="en-US" sz="2400" dirty="0" smtClean="0">
                <a:latin typeface="Times New Roman" panose="02020603050405020304" pitchFamily="18" charset="0"/>
                <a:cs typeface="Times New Roman" panose="02020603050405020304" pitchFamily="18" charset="0"/>
              </a:rPr>
              <a:t> P.</a:t>
            </a:r>
            <a:endParaRPr lang="en-US" sz="2400" dirty="0" smtClean="0">
              <a:latin typeface="Times New Roman" panose="02020603050405020304" pitchFamily="18"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r>
              <a:rPr lang="en-US" altLang="ru-RU">
                <a:latin typeface="Times New Roman" panose="02020603050405020304" pitchFamily="18" charset="0"/>
                <a:cs typeface="Times New Roman" panose="02020603050405020304" pitchFamily="18" charset="0"/>
              </a:rPr>
              <a:t>Solishtirma bog`lanish energiyasi.</a:t>
            </a:r>
            <a:endParaRPr lang="en-US" altLang="ru-RU">
              <a:latin typeface="Times New Roman" panose="02020603050405020304" pitchFamily="18" charset="0"/>
              <a:cs typeface="Times New Roman" panose="02020603050405020304" pitchFamily="18" charset="0"/>
            </a:endParaRPr>
          </a:p>
        </p:txBody>
      </p:sp>
      <p:sp>
        <p:nvSpPr>
          <p:cNvPr id="3" name="Замещающее содержимое 2"/>
          <p:cNvSpPr>
            <a:spLocks noGrp="1"/>
          </p:cNvSpPr>
          <p:nvPr>
            <p:ph idx="1"/>
          </p:nvPr>
        </p:nvSpPr>
        <p:spPr>
          <a:xfrm>
            <a:off x="1638300" y="1540510"/>
            <a:ext cx="8915400" cy="3284855"/>
          </a:xfrm>
        </p:spPr>
        <p:txBody>
          <a:bodyPr/>
          <a:p>
            <a:r>
              <a:rPr lang="en-US" altLang="ru-RU" sz="2400">
                <a:latin typeface="Times New Roman" panose="02020603050405020304" pitchFamily="18" charset="0"/>
                <a:cs typeface="Times New Roman" panose="02020603050405020304" pitchFamily="18" charset="0"/>
              </a:rPr>
              <a:t>Yadrodagi nuklonlarning bog‘lanish intensivligini xarakterlovchi kattalik sifatida bog‘lanish energiyasi noqulay kattalik hisoblanadi. Bunga sabab, ushbu kattalik nuklonlar sonining oshishi bilan ortib boradi. Bu maqsad uchun ko‘proq solishtirma bog‘lanish energiyasi ε(A,Z) deb nomlangan kattalik mos keladi. Solishtirma bog‘lanish energiyasi, bog‘lanish energiyasining massa songa nisbatiga teng</a:t>
            </a:r>
            <a:endParaRPr lang="en-US" altLang="ru-RU" sz="2400">
              <a:latin typeface="Times New Roman" panose="02020603050405020304" pitchFamily="18" charset="0"/>
              <a:cs typeface="Times New Roman" panose="02020603050405020304" pitchFamily="18" charset="0"/>
            </a:endParaRPr>
          </a:p>
        </p:txBody>
      </p:sp>
      <p:sp>
        <p:nvSpPr>
          <p:cNvPr id="5" name="Текстовое поле 4"/>
          <p:cNvSpPr txBox="1"/>
          <p:nvPr/>
        </p:nvSpPr>
        <p:spPr>
          <a:xfrm>
            <a:off x="2479675" y="4302125"/>
            <a:ext cx="4064000" cy="368300"/>
          </a:xfrm>
          <a:prstGeom prst="rect">
            <a:avLst/>
          </a:prstGeom>
          <a:noFill/>
        </p:spPr>
        <p:txBody>
          <a:bodyPr wrap="square" rtlCol="0">
            <a:spAutoFit/>
          </a:bodyPr>
          <a:p>
            <a:endParaRPr lang="ru-RU" altLang="en-US"/>
          </a:p>
        </p:txBody>
      </p:sp>
      <p:sp>
        <p:nvSpPr>
          <p:cNvPr id="6" name="Текстовое поле 5"/>
          <p:cNvSpPr txBox="1"/>
          <p:nvPr/>
        </p:nvSpPr>
        <p:spPr>
          <a:xfrm>
            <a:off x="2014855" y="4450080"/>
            <a:ext cx="8649970" cy="2306955"/>
          </a:xfrm>
          <a:prstGeom prst="rect">
            <a:avLst/>
          </a:prstGeom>
          <a:noFill/>
        </p:spPr>
        <p:txBody>
          <a:bodyPr wrap="square" rtlCol="0">
            <a:spAutoFit/>
          </a:bodyPr>
          <a:p>
            <a:r>
              <a:rPr lang="en-US" altLang="ru-RU" sz="2400">
                <a:latin typeface="Times New Roman" panose="02020603050405020304" pitchFamily="18" charset="0"/>
                <a:cs typeface="Times New Roman" panose="02020603050405020304" pitchFamily="18" charset="0"/>
              </a:rPr>
              <a:t>Mavjud yadrolarning spini uchun quyidagi qonuniyatlar kuzatilgan:</a:t>
            </a:r>
            <a:endParaRPr lang="en-US" altLang="ru-RU" sz="2400">
              <a:latin typeface="Times New Roman" panose="02020603050405020304" pitchFamily="18" charset="0"/>
              <a:cs typeface="Times New Roman" panose="02020603050405020304" pitchFamily="18" charset="0"/>
            </a:endParaRPr>
          </a:p>
          <a:p>
            <a:r>
              <a:rPr lang="en-US" altLang="ru-RU" sz="2400">
                <a:latin typeface="Times New Roman" panose="02020603050405020304" pitchFamily="18" charset="0"/>
                <a:cs typeface="Times New Roman" panose="02020603050405020304" pitchFamily="18" charset="0"/>
              </a:rPr>
              <a:t>Massasi A juft bo‘lgan yadrolarning spini har doim butun son bo‘ladi.</a:t>
            </a:r>
            <a:endParaRPr lang="en-US" altLang="ru-RU" sz="2400">
              <a:latin typeface="Times New Roman" panose="02020603050405020304" pitchFamily="18" charset="0"/>
              <a:cs typeface="Times New Roman" panose="02020603050405020304" pitchFamily="18" charset="0"/>
            </a:endParaRPr>
          </a:p>
          <a:p>
            <a:r>
              <a:rPr lang="en-US" altLang="ru-RU" sz="2400">
                <a:latin typeface="Times New Roman" panose="02020603050405020304" pitchFamily="18" charset="0"/>
                <a:cs typeface="Times New Roman" panose="02020603050405020304" pitchFamily="18" charset="0"/>
              </a:rPr>
              <a:t>A – toq bo‘lganda esa, spin yarim butun son bo‘ladi.</a:t>
            </a:r>
            <a:endParaRPr lang="en-US" altLang="ru-RU" sz="2400">
              <a:latin typeface="Times New Roman" panose="02020603050405020304" pitchFamily="18" charset="0"/>
              <a:cs typeface="Times New Roman" panose="02020603050405020304" pitchFamily="18" charset="0"/>
            </a:endParaRPr>
          </a:p>
          <a:p>
            <a:r>
              <a:rPr lang="en-US" altLang="ru-RU" sz="2400">
                <a:latin typeface="Times New Roman" panose="02020603050405020304" pitchFamily="18" charset="0"/>
                <a:cs typeface="Times New Roman" panose="02020603050405020304" pitchFamily="18" charset="0"/>
              </a:rPr>
              <a:t>Juft-juft yadrolarning asosiy holatdagi spini nolg</a:t>
            </a:r>
            <a:r>
              <a:rPr lang="en-US" altLang="en-US" sz="2400">
                <a:latin typeface="Times New Roman" panose="02020603050405020304" pitchFamily="18" charset="0"/>
                <a:cs typeface="Times New Roman" panose="02020603050405020304" pitchFamily="18" charset="0"/>
              </a:rPr>
              <a:t>а</a:t>
            </a:r>
            <a:r>
              <a:rPr lang="en-US" altLang="ru-RU" sz="2400">
                <a:latin typeface="Times New Roman" panose="02020603050405020304" pitchFamily="18" charset="0"/>
                <a:cs typeface="Times New Roman" panose="02020603050405020304" pitchFamily="18" charset="0"/>
              </a:rPr>
              <a:t> teng bo‘ladi.</a:t>
            </a:r>
            <a:endParaRPr lang="en-US" altLang="ru-RU" sz="2400">
              <a:latin typeface="Times New Roman" panose="02020603050405020304" pitchFamily="18" charset="0"/>
              <a:cs typeface="Times New Roman" panose="02020603050405020304" pitchFamily="18" charset="0"/>
            </a:endParaRPr>
          </a:p>
          <a:p>
            <a:r>
              <a:rPr lang="en-US" altLang="ru-RU" sz="2400">
                <a:latin typeface="Times New Roman" panose="02020603050405020304" pitchFamily="18" charset="0"/>
                <a:cs typeface="Times New Roman" panose="02020603050405020304" pitchFamily="18" charset="0"/>
              </a:rPr>
              <a:t>Ma’lum bo‘lgan barcha stabil yadrolarning asosiy holatdagi spini 9/2 dan katta bo‘lmaydi</a:t>
            </a:r>
            <a:r>
              <a:rPr lang="en-US" altLang="ru-RU"/>
              <a:t>.</a:t>
            </a:r>
            <a:endParaRPr lang="ru-RU" altLang="en-US"/>
          </a:p>
        </p:txBody>
      </p:sp>
      <p:sp>
        <p:nvSpPr>
          <p:cNvPr id="7" name="Текстовое поле 6"/>
          <p:cNvSpPr txBox="1"/>
          <p:nvPr/>
        </p:nvSpPr>
        <p:spPr>
          <a:xfrm>
            <a:off x="2642870" y="3909060"/>
            <a:ext cx="4064000" cy="521970"/>
          </a:xfrm>
          <a:prstGeom prst="rect">
            <a:avLst/>
          </a:prstGeom>
          <a:noFill/>
        </p:spPr>
        <p:txBody>
          <a:bodyPr wrap="square" rtlCol="0">
            <a:spAutoFit/>
          </a:bodyPr>
          <a:p>
            <a:r>
              <a:rPr lang="en-US" altLang="ru-RU" sz="2800">
                <a:latin typeface="Times New Roman" panose="02020603050405020304" pitchFamily="18" charset="0"/>
                <a:cs typeface="Times New Roman" panose="02020603050405020304" pitchFamily="18" charset="0"/>
              </a:rPr>
              <a:t>Yadro spini</a:t>
            </a:r>
            <a:r>
              <a:rPr lang="en-US" altLang="ru-RU"/>
              <a:t>.</a:t>
            </a:r>
            <a:endParaRPr lang="en-US" altLang="ru-RU"/>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Замещающее содержимое 3"/>
          <p:cNvPicPr>
            <a:picLocks noChangeAspect="1"/>
          </p:cNvPicPr>
          <p:nvPr>
            <p:ph idx="1"/>
          </p:nvPr>
        </p:nvPicPr>
        <p:blipFill>
          <a:blip r:embed="rId1"/>
          <a:stretch>
            <a:fillRect/>
          </a:stretch>
        </p:blipFill>
        <p:spPr>
          <a:xfrm>
            <a:off x="1606550" y="233045"/>
            <a:ext cx="9182100" cy="2978785"/>
          </a:xfrm>
          <a:prstGeom prst="rect">
            <a:avLst/>
          </a:prstGeom>
        </p:spPr>
      </p:pic>
      <p:graphicFrame>
        <p:nvGraphicFramePr>
          <p:cNvPr id="59397" name="Object 1"/>
          <p:cNvGraphicFramePr>
            <a:graphicFrameLocks noChangeAspect="1"/>
          </p:cNvGraphicFramePr>
          <p:nvPr/>
        </p:nvGraphicFramePr>
        <p:xfrm>
          <a:off x="2788920" y="4869815"/>
          <a:ext cx="2080895" cy="483870"/>
        </p:xfrm>
        <a:graphic>
          <a:graphicData uri="http://schemas.openxmlformats.org/presentationml/2006/ole">
            <mc:AlternateContent xmlns:mc="http://schemas.openxmlformats.org/markup-compatibility/2006">
              <mc:Choice xmlns:v="urn:schemas-microsoft-com:vml" Requires="v">
                <p:oleObj spid="_x0000_s119890" name="Формула" r:id="rId2" imgW="482600" imgH="203200" progId="Equation.3">
                  <p:embed/>
                </p:oleObj>
              </mc:Choice>
              <mc:Fallback>
                <p:oleObj name="Формула" r:id="rId2" imgW="482600" imgH="203200" progId="Equation.3">
                  <p:embed/>
                  <p:pic>
                    <p:nvPicPr>
                      <p:cNvPr id="0" name="Изображение 11988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8920" y="4869815"/>
                        <a:ext cx="2080895" cy="483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Текстовое поле 5"/>
          <p:cNvSpPr txBox="1"/>
          <p:nvPr/>
        </p:nvSpPr>
        <p:spPr>
          <a:xfrm>
            <a:off x="1605915" y="3429000"/>
            <a:ext cx="9182735" cy="1568450"/>
          </a:xfrm>
          <a:prstGeom prst="rect">
            <a:avLst/>
          </a:prstGeom>
          <a:noFill/>
        </p:spPr>
        <p:txBody>
          <a:bodyPr wrap="square" rtlCol="0">
            <a:spAutoFit/>
          </a:bodyPr>
          <a:p>
            <a:r>
              <a:rPr lang="en-US" altLang="ru-RU" sz="2400">
                <a:latin typeface="Times New Roman" panose="02020603050405020304" pitchFamily="18" charset="0"/>
                <a:cs typeface="Times New Roman" panose="02020603050405020304" pitchFamily="18" charset="0"/>
              </a:rPr>
              <a:t>Har bir noldan farqli spinga ega bo‘lgan yadro magnit dipol momentiga ega bo‘ladi.</a:t>
            </a:r>
            <a:endParaRPr lang="en-US" altLang="ru-RU" sz="2400">
              <a:latin typeface="Times New Roman" panose="02020603050405020304" pitchFamily="18" charset="0"/>
              <a:cs typeface="Times New Roman" panose="02020603050405020304" pitchFamily="18" charset="0"/>
            </a:endParaRPr>
          </a:p>
          <a:p>
            <a:r>
              <a:rPr lang="en-US" altLang="ru-RU" sz="2400">
                <a:latin typeface="Times New Roman" panose="02020603050405020304" pitchFamily="18" charset="0"/>
                <a:cs typeface="Times New Roman" panose="02020603050405020304" pitchFamily="18" charset="0"/>
              </a:rPr>
              <a:t>Bu magnit momentning yo‘nalishi spin yo‘nalishi bilan bir xil bo‘ladi, ya’ni:</a:t>
            </a:r>
            <a:endParaRPr lang="en-US" altLang="ru-RU" sz="2400">
              <a:latin typeface="Times New Roman" panose="02020603050405020304" pitchFamily="18" charset="0"/>
              <a:cs typeface="Times New Roman" panose="02020603050405020304" pitchFamily="18" charset="0"/>
            </a:endParaRPr>
          </a:p>
        </p:txBody>
      </p:sp>
      <p:sp>
        <p:nvSpPr>
          <p:cNvPr id="8" name="Текстовое поле 7"/>
          <p:cNvSpPr txBox="1"/>
          <p:nvPr/>
        </p:nvSpPr>
        <p:spPr>
          <a:xfrm>
            <a:off x="6931025" y="5557520"/>
            <a:ext cx="4064000" cy="368300"/>
          </a:xfrm>
          <a:prstGeom prst="rect">
            <a:avLst/>
          </a:prstGeom>
          <a:noFill/>
        </p:spPr>
        <p:txBody>
          <a:bodyPr wrap="square" rtlCol="0">
            <a:spAutoFit/>
          </a:bodyPr>
          <a:p>
            <a:endParaRPr lang="ru-RU" altLang="en-US"/>
          </a:p>
        </p:txBody>
      </p:sp>
      <p:graphicFrame>
        <p:nvGraphicFramePr>
          <p:cNvPr id="60420" name="Object 1"/>
          <p:cNvGraphicFramePr>
            <a:graphicFrameLocks noChangeAspect="1"/>
          </p:cNvGraphicFramePr>
          <p:nvPr/>
        </p:nvGraphicFramePr>
        <p:xfrm>
          <a:off x="5955030" y="4869180"/>
          <a:ext cx="4384040" cy="483870"/>
        </p:xfrm>
        <a:graphic>
          <a:graphicData uri="http://schemas.openxmlformats.org/presentationml/2006/ole">
            <mc:AlternateContent xmlns:mc="http://schemas.openxmlformats.org/markup-compatibility/2006">
              <mc:Choice xmlns:v="urn:schemas-microsoft-com:vml" Requires="v">
                <p:oleObj spid="_x0000_s121074" name="" r:id="rId4" imgW="2184400" imgH="254000" progId="Equation.3">
                  <p:embed/>
                </p:oleObj>
              </mc:Choice>
              <mc:Fallback>
                <p:oleObj name="" r:id="rId4" imgW="2184400" imgH="254000" progId="Equation.3">
                  <p:embed/>
                  <p:pic>
                    <p:nvPicPr>
                      <p:cNvPr id="0" name="Изображение 12107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55030" y="4869180"/>
                        <a:ext cx="4384040" cy="483870"/>
                      </a:xfrm>
                      <a:prstGeom prst="rect">
                        <a:avLst/>
                      </a:prstGeom>
                      <a:noFill/>
                      <a:ln>
                        <a:noFill/>
                      </a:ln>
                    </p:spPr>
                  </p:pic>
                </p:oleObj>
              </mc:Fallback>
            </mc:AlternateContent>
          </a:graphicData>
        </a:graphic>
      </p:graphicFrame>
      <p:sp>
        <p:nvSpPr>
          <p:cNvPr id="9" name="Текстовое поле 8"/>
          <p:cNvSpPr txBox="1"/>
          <p:nvPr/>
        </p:nvSpPr>
        <p:spPr>
          <a:xfrm>
            <a:off x="1606550" y="5353685"/>
            <a:ext cx="9044940" cy="1198880"/>
          </a:xfrm>
          <a:prstGeom prst="rect">
            <a:avLst/>
          </a:prstGeom>
          <a:noFill/>
        </p:spPr>
        <p:txBody>
          <a:bodyPr wrap="square" rtlCol="0">
            <a:spAutoFit/>
          </a:bodyPr>
          <a:p>
            <a:r>
              <a:rPr lang="en-US" altLang="ru-RU" sz="2400">
                <a:latin typeface="Times New Roman" panose="02020603050405020304" pitchFamily="18" charset="0"/>
                <a:cs typeface="Times New Roman" panose="02020603050405020304" pitchFamily="18" charset="0"/>
              </a:rPr>
              <a:t>Nuklonning magnit momenti uni xususiy va orbital magnit momentlaridan iborat bo`ladi bi yerda gl va gs nuklonlar orbital va spin giromagnit ko`paytirmasi</a:t>
            </a:r>
            <a:endParaRPr lang="en-US" altLang="ru-RU" sz="2400">
              <a:latin typeface="Times New Roman" panose="02020603050405020304" pitchFamily="18"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1981835" y="160020"/>
            <a:ext cx="8911590" cy="788035"/>
          </a:xfrm>
        </p:spPr>
        <p:txBody>
          <a:bodyPr/>
          <a:p>
            <a:r>
              <a:rPr lang="en-US" altLang="ru-RU">
                <a:latin typeface="Times New Roman" panose="02020603050405020304" pitchFamily="18" charset="0"/>
                <a:cs typeface="Times New Roman" panose="02020603050405020304" pitchFamily="18" charset="0"/>
              </a:rPr>
              <a:t>Yadroning elektr kvadrupol momenti. </a:t>
            </a:r>
            <a:endParaRPr lang="en-US" altLang="ru-RU">
              <a:latin typeface="Times New Roman" panose="02020603050405020304" pitchFamily="18" charset="0"/>
              <a:cs typeface="Times New Roman" panose="02020603050405020304" pitchFamily="18" charset="0"/>
            </a:endParaRPr>
          </a:p>
        </p:txBody>
      </p:sp>
      <p:sp>
        <p:nvSpPr>
          <p:cNvPr id="3" name="Замещающее содержимое 2"/>
          <p:cNvSpPr>
            <a:spLocks noGrp="1"/>
          </p:cNvSpPr>
          <p:nvPr>
            <p:ph idx="1"/>
          </p:nvPr>
        </p:nvSpPr>
        <p:spPr>
          <a:xfrm>
            <a:off x="965200" y="948055"/>
            <a:ext cx="10944860" cy="3777615"/>
          </a:xfrm>
        </p:spPr>
        <p:txBody>
          <a:bodyPr>
            <a:noAutofit/>
          </a:bodyPr>
          <a:p>
            <a:r>
              <a:rPr lang="en-US" altLang="ru-RU" sz="2300">
                <a:latin typeface="Times New Roman" panose="02020603050405020304" pitchFamily="18" charset="0"/>
                <a:cs typeface="Times New Roman" panose="02020603050405020304" pitchFamily="18" charset="0"/>
              </a:rPr>
              <a:t>Atom yadrolarining shaklini va yadro fizikasi bilan bog‘liq boshqa bir qator masalalarni tadqiq qilishda yadroning elektr kvadrupol momenti deb nomlangan kattalik muhim ahamiyatga egadir.Yadro elektr kvadrupol momenti (Q) — bu atom yadrosidagi zaryad taqsimotining sferik simmetrik shakldan chetlanishini tavsiflovchi kattalikdir. U ko‘pchilik hollarda barn deb ataluvchi birlikda o‘lchanadi (1 barn = 10</a:t>
            </a:r>
            <a:r>
              <a:rPr lang="en-US" altLang="en-US" sz="2300">
                <a:latin typeface="Times New Roman" panose="02020603050405020304" pitchFamily="18" charset="0"/>
                <a:cs typeface="Times New Roman" panose="02020603050405020304" pitchFamily="18" charset="0"/>
              </a:rPr>
              <a:t>⁻²⁴</a:t>
            </a:r>
            <a:r>
              <a:rPr lang="en-US" altLang="ru-RU" sz="2300">
                <a:latin typeface="Times New Roman" panose="02020603050405020304" pitchFamily="18" charset="0"/>
                <a:cs typeface="Times New Roman" panose="02020603050405020304" pitchFamily="18" charset="0"/>
              </a:rPr>
              <a:t> sm</a:t>
            </a:r>
            <a:r>
              <a:rPr lang="en-US" altLang="en-US" sz="2300">
                <a:latin typeface="Times New Roman" panose="02020603050405020304" pitchFamily="18" charset="0"/>
                <a:cs typeface="Times New Roman" panose="02020603050405020304" pitchFamily="18" charset="0"/>
              </a:rPr>
              <a:t>²</a:t>
            </a:r>
            <a:r>
              <a:rPr lang="en-US" altLang="ru-RU" sz="2300">
                <a:latin typeface="Times New Roman" panose="02020603050405020304" pitchFamily="18" charset="0"/>
                <a:cs typeface="Times New Roman" panose="02020603050405020304" pitchFamily="18" charset="0"/>
              </a:rPr>
              <a:t>).Yadro elektr kvadrupol momenti atom yadrosidagi elektr zaryad taqsimotining sferik simmetrik shakldan og‘ishini xarakterlovchi kattalikdir.Atom yadrosining elektr kvadrupol momenti ikki ko‘rinishga ega: xususiy (ichki) kvadrupol moment (Q</a:t>
            </a:r>
            <a:r>
              <a:rPr lang="en-US" altLang="en-US" sz="2300">
                <a:latin typeface="Times New Roman" panose="02020603050405020304" pitchFamily="18" charset="0"/>
                <a:cs typeface="Times New Roman" panose="02020603050405020304" pitchFamily="18" charset="0"/>
              </a:rPr>
              <a:t>₀</a:t>
            </a:r>
            <a:r>
              <a:rPr lang="en-US" altLang="ru-RU" sz="2300">
                <a:latin typeface="Times New Roman" panose="02020603050405020304" pitchFamily="18" charset="0"/>
                <a:cs typeface="Times New Roman" panose="02020603050405020304" pitchFamily="18" charset="0"/>
              </a:rPr>
              <a:t>) va kuzatiladigan (tashqi) kvadrupol moment (Q).Yadro ichki elektr kvadrupol momenti Q</a:t>
            </a:r>
            <a:r>
              <a:rPr lang="en-US" altLang="en-US" sz="2300">
                <a:latin typeface="Times New Roman" panose="02020603050405020304" pitchFamily="18" charset="0"/>
                <a:cs typeface="Times New Roman" panose="02020603050405020304" pitchFamily="18" charset="0"/>
              </a:rPr>
              <a:t>₀</a:t>
            </a:r>
            <a:r>
              <a:rPr lang="en-US" altLang="ru-RU" sz="2300">
                <a:latin typeface="Times New Roman" panose="02020603050405020304" pitchFamily="18" charset="0"/>
                <a:cs typeface="Times New Roman" panose="02020603050405020304" pitchFamily="18" charset="0"/>
              </a:rPr>
              <a:t> yadro koordinata sistemasida o‘lchanadi.yadroning tashqi elektr kvadrupol momenti Q esa laboratoriya koordinata sistemasida o‘lchanadi.Yadroning asosiy holatida ushbu kattaliklar quyidagicha bog‘langan bo‘ladi:</a:t>
            </a:r>
            <a:endParaRPr lang="en-US" altLang="ru-RU" sz="2300">
              <a:latin typeface="Times New Roman" panose="02020603050405020304" pitchFamily="18" charset="0"/>
              <a:cs typeface="Times New Roman" panose="02020603050405020304" pitchFamily="18" charset="0"/>
            </a:endParaRPr>
          </a:p>
        </p:txBody>
      </p:sp>
      <p:graphicFrame>
        <p:nvGraphicFramePr>
          <p:cNvPr id="71685" name="Объект 4"/>
          <p:cNvGraphicFramePr>
            <a:graphicFrameLocks noChangeAspect="1"/>
          </p:cNvGraphicFramePr>
          <p:nvPr/>
        </p:nvGraphicFramePr>
        <p:xfrm>
          <a:off x="4259580" y="5431155"/>
          <a:ext cx="2866390" cy="659765"/>
        </p:xfrm>
        <a:graphic>
          <a:graphicData uri="http://schemas.openxmlformats.org/presentationml/2006/ole">
            <mc:AlternateContent xmlns:mc="http://schemas.openxmlformats.org/markup-compatibility/2006">
              <mc:Choice xmlns:v="urn:schemas-microsoft-com:vml" Requires="v">
                <p:oleObj spid="_x0000_s127058" name="Equation" r:id="rId1" imgW="1803400" imgH="596900" progId="Equation.DSMT4">
                  <p:embed/>
                </p:oleObj>
              </mc:Choice>
              <mc:Fallback>
                <p:oleObj name="Equation" r:id="rId1" imgW="1803400" imgH="596900" progId="Equation.DSMT4">
                  <p:embed/>
                  <p:pic>
                    <p:nvPicPr>
                      <p:cNvPr id="0" name="Изображение 12705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59580" y="5431155"/>
                        <a:ext cx="2866390" cy="659765"/>
                      </a:xfrm>
                      <a:prstGeom prst="rect">
                        <a:avLst/>
                      </a:prstGeom>
                      <a:noFill/>
                      <a:ln>
                        <a:noFill/>
                      </a:ln>
                    </p:spPr>
                  </p:pic>
                </p:oleObj>
              </mc:Fallback>
            </mc:AlternateContent>
          </a:graphicData>
        </a:graphic>
      </p:graphicFrame>
      <p:sp>
        <p:nvSpPr>
          <p:cNvPr id="5" name="Текстовое поле 4"/>
          <p:cNvSpPr txBox="1"/>
          <p:nvPr/>
        </p:nvSpPr>
        <p:spPr>
          <a:xfrm>
            <a:off x="1424940" y="6205220"/>
            <a:ext cx="4064000" cy="398780"/>
          </a:xfrm>
          <a:prstGeom prst="rect">
            <a:avLst/>
          </a:prstGeom>
          <a:noFill/>
        </p:spPr>
        <p:txBody>
          <a:bodyPr wrap="square" rtlCol="0">
            <a:spAutoFit/>
          </a:bodyPr>
          <a:p>
            <a:r>
              <a:rPr lang="en-US" altLang="ru-RU" sz="2000">
                <a:latin typeface="Times New Roman" panose="02020603050405020304" pitchFamily="18" charset="0"/>
                <a:cs typeface="Times New Roman" panose="02020603050405020304" pitchFamily="18" charset="0"/>
              </a:rPr>
              <a:t>bu yerda I- yadro spini</a:t>
            </a:r>
            <a:endParaRPr lang="en-US" altLang="ru-RU" sz="2000">
              <a:latin typeface="Times New Roman" panose="02020603050405020304" pitchFamily="18"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Объект 6"/>
          <p:cNvPicPr>
            <a:picLocks noGrp="1" noChangeAspect="1"/>
          </p:cNvPicPr>
          <p:nvPr>
            <p:ph sz="half" idx="1"/>
          </p:nvPr>
        </p:nvPicPr>
        <p:blipFill>
          <a:blip r:embed="rId1"/>
          <a:stretch>
            <a:fillRect/>
          </a:stretch>
        </p:blipFill>
        <p:spPr>
          <a:xfrm>
            <a:off x="670561" y="1188720"/>
            <a:ext cx="5049519" cy="5344159"/>
          </a:xfrm>
          <a:prstGeom prst="rect">
            <a:avLst/>
          </a:prstGeom>
        </p:spPr>
      </p:pic>
      <p:pic>
        <p:nvPicPr>
          <p:cNvPr id="8" name="Объект 7"/>
          <p:cNvPicPr>
            <a:picLocks noGrp="1" noChangeAspect="1"/>
          </p:cNvPicPr>
          <p:nvPr>
            <p:ph sz="half" idx="2"/>
          </p:nvPr>
        </p:nvPicPr>
        <p:blipFill>
          <a:blip r:embed="rId2"/>
          <a:stretch>
            <a:fillRect/>
          </a:stretch>
        </p:blipFill>
        <p:spPr>
          <a:xfrm>
            <a:off x="6024880" y="1188720"/>
            <a:ext cx="5770880" cy="5344159"/>
          </a:xfrm>
          <a:prstGeom prst="rect">
            <a:avLst/>
          </a:prstGeom>
        </p:spPr>
      </p:pic>
    </p:spTree>
  </p:cSld>
  <p:clrMapOvr>
    <a:masterClrMapping/>
  </p:clrMapOvr>
</p:sld>
</file>

<file path=ppt/theme/theme1.xml><?xml version="1.0" encoding="utf-8"?>
<a:theme xmlns:a="http://schemas.openxmlformats.org/drawingml/2006/main" name="Легкий дым">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0</TotalTime>
  <Words>12023</Words>
  <Application>WPS Presentation</Application>
  <PresentationFormat>Широкоэкранный</PresentationFormat>
  <Paragraphs>140</Paragraphs>
  <Slides>23</Slides>
  <Notes>0</Notes>
  <HiddenSlides>0</HiddenSlides>
  <MMClips>0</MMClips>
  <ScaleCrop>false</ScaleCrop>
  <HeadingPairs>
    <vt:vector size="8" baseType="variant">
      <vt:variant>
        <vt:lpstr>已用的字体</vt:lpstr>
      </vt:variant>
      <vt:variant>
        <vt:i4>12</vt:i4>
      </vt:variant>
      <vt:variant>
        <vt:lpstr>主题</vt:lpstr>
      </vt:variant>
      <vt:variant>
        <vt:i4>1</vt:i4>
      </vt:variant>
      <vt:variant>
        <vt:lpstr>嵌入 OLE 服务器</vt:lpstr>
      </vt:variant>
      <vt:variant>
        <vt:i4>3</vt:i4>
      </vt:variant>
      <vt:variant>
        <vt:lpstr>幻灯片标题</vt:lpstr>
      </vt:variant>
      <vt:variant>
        <vt:i4>23</vt:i4>
      </vt:variant>
    </vt:vector>
  </HeadingPairs>
  <TitlesOfParts>
    <vt:vector size="39" baseType="lpstr">
      <vt:lpstr>Arial</vt:lpstr>
      <vt:lpstr>SimSun</vt:lpstr>
      <vt:lpstr>Wingdings</vt:lpstr>
      <vt:lpstr>Wingdings 3</vt:lpstr>
      <vt:lpstr>Arial</vt:lpstr>
      <vt:lpstr>Times New Roman</vt:lpstr>
      <vt:lpstr>Microsoft YaHei</vt:lpstr>
      <vt:lpstr>Arial Unicode MS</vt:lpstr>
      <vt:lpstr>Century Gothic</vt:lpstr>
      <vt:lpstr>Calibri</vt:lpstr>
      <vt:lpstr>Bahnschrift Light</vt:lpstr>
      <vt:lpstr>MV Boli</vt:lpstr>
      <vt:lpstr>Легкий дым</vt:lpstr>
      <vt:lpstr>Equation.3</vt:lpstr>
      <vt:lpstr>Equation.3</vt:lpstr>
      <vt:lpstr>Equation.DSMT4</vt:lpstr>
      <vt:lpstr>Yadroning asosiy xususiyatlar.</vt:lpstr>
      <vt:lpstr> Reja:</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Yadro zaryadi — bu atom yadrosidagi barcha protonlarning umumiy musbat zaryadidir. Atom yadrosi protonlar va neytronlardan tashkil topgan. Protonlar musbat zaryadga, neytronlar esa neytrallikka ega. Shuning uchun yadro zaryadini faqat protonlar belgilaydi. Yadro zaryadining ifodasi: </vt:lpstr>
      <vt:lpstr>PowerPoint 演示文稿</vt:lpstr>
      <vt:lpstr>PowerPoint 演示文稿</vt:lpstr>
      <vt:lpstr>PowerPoint 演示文稿</vt:lpstr>
      <vt:lpstr>PowerPoint 演示文稿</vt:lpstr>
      <vt:lpstr>PowerPoint 演示文稿</vt:lpstr>
      <vt:lpstr>Xulosa.</vt:lpstr>
      <vt:lpstr>E’tiboringiz uchun rahmat.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DILDORA</dc:creator>
  <cp:lastModifiedBy>hp</cp:lastModifiedBy>
  <cp:revision>16</cp:revision>
  <dcterms:created xsi:type="dcterms:W3CDTF">2025-10-13T17:44:00Z</dcterms:created>
  <dcterms:modified xsi:type="dcterms:W3CDTF">2025-10-27T18:10:54Z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10190AA7B4504C54B13E02DAC9D887DE_12</vt:lpwstr>
  </property>
  <property fmtid="{D5CDD505-2E9C-101B-9397-08002B2CF9AE}" pid="3" name="KSOProductBuildVer">
    <vt:lpwstr>1049-12.2.0.21931</vt:lpwstr>
  </property>
</Properties>
</file>