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nton" panose="020B0604020202020204" charset="0"/>
      <p:regular r:id="rId13"/>
    </p:embeddedFont>
    <p:embeddedFont>
      <p:font typeface="Poppins Bold" panose="020B0604020202020204" charset="0"/>
      <p:regular r:id="rId14"/>
    </p:embeddedFont>
    <p:embeddedFont>
      <p:font typeface="Poppins" panose="020B0604020202020204" charset="0"/>
      <p:regular r:id="rId15"/>
    </p:embeddedFont>
    <p:embeddedFont>
      <p:font typeface="Calibri" panose="020F0502020204030204" pitchFamily="34" charset="0"/>
      <p:regular r:id="rId16"/>
      <p:bold r:id="rId17"/>
      <p:italic r:id="rId18"/>
      <p:boldItalic r:id="rId19"/>
    </p:embeddedFont>
    <p:embeddedFont>
      <p:font typeface="League Spartan"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26.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9.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7.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9.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718726">
            <a:off x="-6509425" y="4426437"/>
            <a:ext cx="21722573" cy="13191526"/>
          </a:xfrm>
          <a:custGeom>
            <a:avLst/>
            <a:gdLst/>
            <a:ahLst/>
            <a:cxnLst/>
            <a:rect l="l" t="t" r="r" b="b"/>
            <a:pathLst>
              <a:path w="21722573" h="13191526">
                <a:moveTo>
                  <a:pt x="0" y="0"/>
                </a:moveTo>
                <a:lnTo>
                  <a:pt x="21722573" y="0"/>
                </a:lnTo>
                <a:lnTo>
                  <a:pt x="21722573" y="13191526"/>
                </a:lnTo>
                <a:lnTo>
                  <a:pt x="0" y="13191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3588555" y="4074275"/>
            <a:ext cx="11110891" cy="3658767"/>
          </a:xfrm>
          <a:prstGeom prst="rect">
            <a:avLst/>
          </a:prstGeom>
        </p:spPr>
        <p:txBody>
          <a:bodyPr lIns="0" tIns="0" rIns="0" bIns="0" rtlCol="0" anchor="t">
            <a:spAutoFit/>
          </a:bodyPr>
          <a:lstStyle/>
          <a:p>
            <a:pPr algn="ctr">
              <a:lnSpc>
                <a:spcPts val="5694"/>
              </a:lnSpc>
            </a:pPr>
            <a:r>
              <a:rPr lang="en-US" sz="6471">
                <a:solidFill>
                  <a:srgbClr val="FFFFFF"/>
                </a:solidFill>
                <a:latin typeface="Anton"/>
                <a:ea typeface="Anton"/>
                <a:cs typeface="Anton"/>
                <a:sym typeface="Anton"/>
              </a:rPr>
              <a:t>O’ZBEKISTON RESPUBLIKASI</a:t>
            </a:r>
          </a:p>
          <a:p>
            <a:pPr algn="ctr">
              <a:lnSpc>
                <a:spcPts val="5694"/>
              </a:lnSpc>
            </a:pPr>
            <a:endParaRPr lang="en-US" sz="6471">
              <a:solidFill>
                <a:srgbClr val="FFFFFF"/>
              </a:solidFill>
              <a:latin typeface="Anton"/>
              <a:ea typeface="Anton"/>
              <a:cs typeface="Anton"/>
              <a:sym typeface="Anton"/>
            </a:endParaRPr>
          </a:p>
          <a:p>
            <a:pPr algn="ctr">
              <a:lnSpc>
                <a:spcPts val="5694"/>
              </a:lnSpc>
            </a:pPr>
            <a:r>
              <a:rPr lang="en-US" sz="6471">
                <a:solidFill>
                  <a:srgbClr val="FFFFFF"/>
                </a:solidFill>
                <a:latin typeface="Anton"/>
                <a:ea typeface="Anton"/>
                <a:cs typeface="Anton"/>
                <a:sym typeface="Anton"/>
              </a:rPr>
              <a:t> MA’MURIY JAVOBGARLIK </a:t>
            </a:r>
          </a:p>
          <a:p>
            <a:pPr algn="ctr">
              <a:lnSpc>
                <a:spcPts val="5694"/>
              </a:lnSpc>
            </a:pPr>
            <a:endParaRPr lang="en-US" sz="6471">
              <a:solidFill>
                <a:srgbClr val="FFFFFF"/>
              </a:solidFill>
              <a:latin typeface="Anton"/>
              <a:ea typeface="Anton"/>
              <a:cs typeface="Anton"/>
              <a:sym typeface="Anton"/>
            </a:endParaRPr>
          </a:p>
          <a:p>
            <a:pPr algn="ctr">
              <a:lnSpc>
                <a:spcPts val="5694"/>
              </a:lnSpc>
            </a:pPr>
            <a:r>
              <a:rPr lang="en-US" sz="6471">
                <a:solidFill>
                  <a:srgbClr val="FFFFFF"/>
                </a:solidFill>
                <a:latin typeface="Anton"/>
                <a:ea typeface="Anton"/>
                <a:cs typeface="Anton"/>
                <a:sym typeface="Anton"/>
              </a:rPr>
              <a:t>TO’G’RISIDAGI KODEKS</a:t>
            </a:r>
          </a:p>
        </p:txBody>
      </p:sp>
      <p:sp>
        <p:nvSpPr>
          <p:cNvPr id="5" name="Freeform 5"/>
          <p:cNvSpPr/>
          <p:nvPr/>
        </p:nvSpPr>
        <p:spPr>
          <a:xfrm>
            <a:off x="14322619" y="8855058"/>
            <a:ext cx="2367963" cy="537879"/>
          </a:xfrm>
          <a:custGeom>
            <a:avLst/>
            <a:gdLst/>
            <a:ahLst/>
            <a:cxnLst/>
            <a:rect l="l" t="t" r="r" b="b"/>
            <a:pathLst>
              <a:path w="2367963" h="537879">
                <a:moveTo>
                  <a:pt x="0" y="0"/>
                </a:moveTo>
                <a:lnTo>
                  <a:pt x="2367963" y="0"/>
                </a:lnTo>
                <a:lnTo>
                  <a:pt x="2367963" y="537879"/>
                </a:lnTo>
                <a:lnTo>
                  <a:pt x="0" y="537879"/>
                </a:lnTo>
                <a:lnTo>
                  <a:pt x="0" y="0"/>
                </a:lnTo>
                <a:close/>
              </a:path>
            </a:pathLst>
          </a:custGeom>
          <a:blipFill>
            <a:blip r:embed="rId5">
              <a:extLst>
                <a:ext uri="{96DAC541-7B7A-43D3-8B79-37D633B846F1}">
                  <asvg:svgBlip xmlns:asvg="http://schemas.microsoft.com/office/drawing/2016/SVG/main" xmlns="" r:embed="rId6"/>
                </a:ext>
              </a:extLst>
            </a:blip>
            <a:stretch>
              <a:fillRect l="-23378" t="-2198" r="-23378"/>
            </a:stretch>
          </a:blipFill>
        </p:spPr>
      </p:sp>
      <p:sp>
        <p:nvSpPr>
          <p:cNvPr id="6" name="Freeform 6"/>
          <p:cNvSpPr/>
          <p:nvPr/>
        </p:nvSpPr>
        <p:spPr>
          <a:xfrm>
            <a:off x="7907560" y="-4044939"/>
            <a:ext cx="13321655" cy="8089878"/>
          </a:xfrm>
          <a:custGeom>
            <a:avLst/>
            <a:gdLst/>
            <a:ahLst/>
            <a:cxnLst/>
            <a:rect l="l" t="t" r="r" b="b"/>
            <a:pathLst>
              <a:path w="13321655" h="8089878">
                <a:moveTo>
                  <a:pt x="0" y="0"/>
                </a:moveTo>
                <a:lnTo>
                  <a:pt x="13321656" y="0"/>
                </a:lnTo>
                <a:lnTo>
                  <a:pt x="13321656" y="8089878"/>
                </a:lnTo>
                <a:lnTo>
                  <a:pt x="0" y="80898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8499080" y="2110169"/>
            <a:ext cx="1289841" cy="1406471"/>
          </a:xfrm>
          <a:custGeom>
            <a:avLst/>
            <a:gdLst/>
            <a:ahLst/>
            <a:cxnLst/>
            <a:rect l="l" t="t" r="r" b="b"/>
            <a:pathLst>
              <a:path w="1289841" h="1406471">
                <a:moveTo>
                  <a:pt x="0" y="0"/>
                </a:moveTo>
                <a:lnTo>
                  <a:pt x="1289840" y="0"/>
                </a:lnTo>
                <a:lnTo>
                  <a:pt x="1289840" y="1406470"/>
                </a:lnTo>
                <a:lnTo>
                  <a:pt x="0" y="14064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13869513" y="8932545"/>
            <a:ext cx="3274175" cy="3257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Poppins"/>
                <a:ea typeface="Poppins"/>
                <a:cs typeface="Poppins"/>
                <a:sym typeface="Poppins"/>
              </a:rPr>
              <a:t>lex.uz</a:t>
            </a:r>
          </a:p>
        </p:txBody>
      </p:sp>
      <p:sp>
        <p:nvSpPr>
          <p:cNvPr id="9" name="TextBox 9"/>
          <p:cNvSpPr txBox="1"/>
          <p:nvPr/>
        </p:nvSpPr>
        <p:spPr>
          <a:xfrm>
            <a:off x="15506601" y="9779868"/>
            <a:ext cx="2660465" cy="3257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Poppins"/>
                <a:ea typeface="Poppins"/>
                <a:cs typeface="Poppins"/>
                <a:sym typeface="Poppins"/>
              </a:rPr>
              <a:t>BY SHOXJAXON</a:t>
            </a:r>
          </a:p>
        </p:txBody>
      </p:sp>
      <p:sp>
        <p:nvSpPr>
          <p:cNvPr id="10" name="Freeform 10"/>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43914" cy="1078609"/>
            <a:chOff x="0" y="0"/>
            <a:chExt cx="4883994" cy="284078"/>
          </a:xfrm>
        </p:grpSpPr>
        <p:sp>
          <p:nvSpPr>
            <p:cNvPr id="3" name="Freeform 3"/>
            <p:cNvSpPr/>
            <p:nvPr/>
          </p:nvSpPr>
          <p:spPr>
            <a:xfrm>
              <a:off x="0" y="0"/>
              <a:ext cx="4883994" cy="284078"/>
            </a:xfrm>
            <a:custGeom>
              <a:avLst/>
              <a:gdLst/>
              <a:ahLst/>
              <a:cxnLst/>
              <a:rect l="l" t="t" r="r" b="b"/>
              <a:pathLst>
                <a:path w="4883994" h="284078">
                  <a:moveTo>
                    <a:pt x="0" y="0"/>
                  </a:moveTo>
                  <a:lnTo>
                    <a:pt x="4883994" y="0"/>
                  </a:lnTo>
                  <a:lnTo>
                    <a:pt x="4883994" y="284078"/>
                  </a:lnTo>
                  <a:lnTo>
                    <a:pt x="0" y="284078"/>
                  </a:lnTo>
                  <a:close/>
                </a:path>
              </a:pathLst>
            </a:custGeom>
            <a:solidFill>
              <a:srgbClr val="000000"/>
            </a:solidFill>
          </p:spPr>
        </p:sp>
        <p:sp>
          <p:nvSpPr>
            <p:cNvPr id="4" name="TextBox 4"/>
            <p:cNvSpPr txBox="1"/>
            <p:nvPr/>
          </p:nvSpPr>
          <p:spPr>
            <a:xfrm>
              <a:off x="0" y="-57150"/>
              <a:ext cx="4883994" cy="3412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3980269" y="9188995"/>
            <a:ext cx="3658563" cy="578718"/>
          </a:xfrm>
          <a:custGeom>
            <a:avLst/>
            <a:gdLst/>
            <a:ahLst/>
            <a:cxnLst/>
            <a:rect l="l" t="t" r="r" b="b"/>
            <a:pathLst>
              <a:path w="3658563" h="578718">
                <a:moveTo>
                  <a:pt x="0" y="0"/>
                </a:moveTo>
                <a:lnTo>
                  <a:pt x="3658563" y="0"/>
                </a:lnTo>
                <a:lnTo>
                  <a:pt x="3658563" y="578718"/>
                </a:lnTo>
                <a:lnTo>
                  <a:pt x="0" y="5787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1656425"/>
            <a:ext cx="4875628" cy="8035154"/>
            <a:chOff x="0" y="0"/>
            <a:chExt cx="1284116" cy="2116255"/>
          </a:xfrm>
        </p:grpSpPr>
        <p:sp>
          <p:nvSpPr>
            <p:cNvPr id="7" name="Freeform 7"/>
            <p:cNvSpPr/>
            <p:nvPr/>
          </p:nvSpPr>
          <p:spPr>
            <a:xfrm>
              <a:off x="0" y="0"/>
              <a:ext cx="1284116" cy="2116255"/>
            </a:xfrm>
            <a:custGeom>
              <a:avLst/>
              <a:gdLst/>
              <a:ahLst/>
              <a:cxnLst/>
              <a:rect l="l" t="t" r="r" b="b"/>
              <a:pathLst>
                <a:path w="1284116" h="2116255">
                  <a:moveTo>
                    <a:pt x="0" y="0"/>
                  </a:moveTo>
                  <a:lnTo>
                    <a:pt x="1284116" y="0"/>
                  </a:lnTo>
                  <a:lnTo>
                    <a:pt x="1284116" y="2116255"/>
                  </a:lnTo>
                  <a:lnTo>
                    <a:pt x="0" y="2116255"/>
                  </a:lnTo>
                  <a:close/>
                </a:path>
              </a:pathLst>
            </a:custGeom>
            <a:solidFill>
              <a:srgbClr val="686B6D"/>
            </a:solidFill>
          </p:spPr>
        </p:sp>
        <p:sp>
          <p:nvSpPr>
            <p:cNvPr id="8" name="TextBox 8"/>
            <p:cNvSpPr txBox="1"/>
            <p:nvPr/>
          </p:nvSpPr>
          <p:spPr>
            <a:xfrm>
              <a:off x="0" y="-57150"/>
              <a:ext cx="1284116" cy="2173405"/>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2589581" y="2363575"/>
            <a:ext cx="5419666" cy="6620853"/>
            <a:chOff x="0" y="0"/>
            <a:chExt cx="1466689" cy="1791759"/>
          </a:xfrm>
        </p:grpSpPr>
        <p:sp>
          <p:nvSpPr>
            <p:cNvPr id="10" name="Freeform 10"/>
            <p:cNvSpPr/>
            <p:nvPr/>
          </p:nvSpPr>
          <p:spPr>
            <a:xfrm>
              <a:off x="0" y="0"/>
              <a:ext cx="1466689" cy="1791759"/>
            </a:xfrm>
            <a:custGeom>
              <a:avLst/>
              <a:gdLst/>
              <a:ahLst/>
              <a:cxnLst/>
              <a:rect l="l" t="t" r="r" b="b"/>
              <a:pathLst>
                <a:path w="1466689" h="1791759">
                  <a:moveTo>
                    <a:pt x="0" y="0"/>
                  </a:moveTo>
                  <a:lnTo>
                    <a:pt x="1466689" y="0"/>
                  </a:lnTo>
                  <a:lnTo>
                    <a:pt x="1466689" y="1791759"/>
                  </a:lnTo>
                  <a:lnTo>
                    <a:pt x="0" y="1791759"/>
                  </a:lnTo>
                  <a:close/>
                </a:path>
              </a:pathLst>
            </a:custGeom>
            <a:blipFill>
              <a:blip r:embed="rId4"/>
              <a:stretch>
                <a:fillRect l="-35578" r="-35578"/>
              </a:stretch>
            </a:blipFill>
          </p:spPr>
        </p:sp>
      </p:grpSp>
      <p:sp>
        <p:nvSpPr>
          <p:cNvPr id="11" name="Freeform 11"/>
          <p:cNvSpPr/>
          <p:nvPr/>
        </p:nvSpPr>
        <p:spPr>
          <a:xfrm>
            <a:off x="8738013" y="4588653"/>
            <a:ext cx="566850" cy="489504"/>
          </a:xfrm>
          <a:custGeom>
            <a:avLst/>
            <a:gdLst/>
            <a:ahLst/>
            <a:cxnLst/>
            <a:rect l="l" t="t" r="r" b="b"/>
            <a:pathLst>
              <a:path w="566850" h="489504">
                <a:moveTo>
                  <a:pt x="0" y="0"/>
                </a:moveTo>
                <a:lnTo>
                  <a:pt x="566850" y="0"/>
                </a:lnTo>
                <a:lnTo>
                  <a:pt x="566850" y="489504"/>
                </a:lnTo>
                <a:lnTo>
                  <a:pt x="0" y="4895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1551383" y="2865240"/>
            <a:ext cx="3375396" cy="855955"/>
          </a:xfrm>
          <a:prstGeom prst="rect">
            <a:avLst/>
          </a:prstGeom>
        </p:spPr>
        <p:txBody>
          <a:bodyPr lIns="0" tIns="0" rIns="0" bIns="0" rtlCol="0" anchor="t">
            <a:spAutoFit/>
          </a:bodyPr>
          <a:lstStyle/>
          <a:p>
            <a:pPr algn="l">
              <a:lnSpc>
                <a:spcPts val="6169"/>
              </a:lnSpc>
            </a:pPr>
            <a:r>
              <a:rPr lang="en-US" sz="5820" b="1">
                <a:solidFill>
                  <a:srgbClr val="000000"/>
                </a:solidFill>
                <a:latin typeface="Poppins Bold"/>
                <a:ea typeface="Poppins Bold"/>
                <a:cs typeface="Poppins Bold"/>
                <a:sym typeface="Poppins Bold"/>
              </a:rPr>
              <a:t>Xulosa</a:t>
            </a:r>
          </a:p>
        </p:txBody>
      </p:sp>
      <p:sp>
        <p:nvSpPr>
          <p:cNvPr id="14" name="Freeform 14"/>
          <p:cNvSpPr/>
          <p:nvPr/>
        </p:nvSpPr>
        <p:spPr>
          <a:xfrm>
            <a:off x="14649388" y="881629"/>
            <a:ext cx="3957146" cy="3093769"/>
          </a:xfrm>
          <a:custGeom>
            <a:avLst/>
            <a:gdLst/>
            <a:ahLst/>
            <a:cxnLst/>
            <a:rect l="l" t="t" r="r" b="b"/>
            <a:pathLst>
              <a:path w="3957146" h="3093769">
                <a:moveTo>
                  <a:pt x="0" y="0"/>
                </a:moveTo>
                <a:lnTo>
                  <a:pt x="3957146" y="0"/>
                </a:lnTo>
                <a:lnTo>
                  <a:pt x="3957146" y="3093770"/>
                </a:lnTo>
                <a:lnTo>
                  <a:pt x="0" y="3093770"/>
                </a:lnTo>
                <a:lnTo>
                  <a:pt x="0" y="0"/>
                </a:lnTo>
                <a:close/>
              </a:path>
            </a:pathLst>
          </a:custGeom>
          <a:blipFill>
            <a:blip r:embed="rId9">
              <a:alphaModFix amt="12000"/>
              <a:extLst>
                <a:ext uri="{96DAC541-7B7A-43D3-8B79-37D633B846F1}">
                  <asvg:svgBlip xmlns:asvg="http://schemas.microsoft.com/office/drawing/2016/SVG/main" xmlns="" r:embed="rId10"/>
                </a:ext>
              </a:extLst>
            </a:blip>
            <a:stretch>
              <a:fillRect/>
            </a:stretch>
          </a:blipFill>
        </p:spPr>
      </p:sp>
      <p:grpSp>
        <p:nvGrpSpPr>
          <p:cNvPr id="15" name="Group 15"/>
          <p:cNvGrpSpPr/>
          <p:nvPr/>
        </p:nvGrpSpPr>
        <p:grpSpPr>
          <a:xfrm>
            <a:off x="2173320" y="7976275"/>
            <a:ext cx="1293194" cy="1282025"/>
            <a:chOff x="0" y="0"/>
            <a:chExt cx="340594" cy="337653"/>
          </a:xfrm>
        </p:grpSpPr>
        <p:sp>
          <p:nvSpPr>
            <p:cNvPr id="16" name="Freeform 16"/>
            <p:cNvSpPr/>
            <p:nvPr/>
          </p:nvSpPr>
          <p:spPr>
            <a:xfrm>
              <a:off x="0" y="0"/>
              <a:ext cx="340594" cy="337653"/>
            </a:xfrm>
            <a:custGeom>
              <a:avLst/>
              <a:gdLst/>
              <a:ahLst/>
              <a:cxnLst/>
              <a:rect l="l" t="t" r="r" b="b"/>
              <a:pathLst>
                <a:path w="340594" h="337653">
                  <a:moveTo>
                    <a:pt x="0" y="0"/>
                  </a:moveTo>
                  <a:lnTo>
                    <a:pt x="340594" y="0"/>
                  </a:lnTo>
                  <a:lnTo>
                    <a:pt x="340594" y="337653"/>
                  </a:lnTo>
                  <a:lnTo>
                    <a:pt x="0" y="337653"/>
                  </a:lnTo>
                  <a:close/>
                </a:path>
              </a:pathLst>
            </a:custGeom>
            <a:solidFill>
              <a:srgbClr val="000000"/>
            </a:solidFill>
          </p:spPr>
        </p:sp>
        <p:sp>
          <p:nvSpPr>
            <p:cNvPr id="17" name="TextBox 17"/>
            <p:cNvSpPr txBox="1"/>
            <p:nvPr/>
          </p:nvSpPr>
          <p:spPr>
            <a:xfrm>
              <a:off x="0" y="-57150"/>
              <a:ext cx="340594" cy="394803"/>
            </a:xfrm>
            <a:prstGeom prst="rect">
              <a:avLst/>
            </a:prstGeom>
          </p:spPr>
          <p:txBody>
            <a:bodyPr lIns="50800" tIns="50800" rIns="50800" bIns="50800" rtlCol="0" anchor="ctr"/>
            <a:lstStyle/>
            <a:p>
              <a:pPr algn="ctr">
                <a:lnSpc>
                  <a:spcPts val="2520"/>
                </a:lnSpc>
              </a:pPr>
              <a:endParaRPr/>
            </a:p>
          </p:txBody>
        </p:sp>
      </p:grpSp>
      <p:sp>
        <p:nvSpPr>
          <p:cNvPr id="18" name="TextBox 18"/>
          <p:cNvSpPr txBox="1"/>
          <p:nvPr/>
        </p:nvSpPr>
        <p:spPr>
          <a:xfrm>
            <a:off x="9643900" y="4438057"/>
            <a:ext cx="7379509" cy="4360237"/>
          </a:xfrm>
          <a:prstGeom prst="rect">
            <a:avLst/>
          </a:prstGeom>
        </p:spPr>
        <p:txBody>
          <a:bodyPr lIns="0" tIns="0" rIns="0" bIns="0" rtlCol="0" anchor="t">
            <a:spAutoFit/>
          </a:bodyPr>
          <a:lstStyle/>
          <a:p>
            <a:pPr algn="just">
              <a:lnSpc>
                <a:spcPts val="4321"/>
              </a:lnSpc>
            </a:pPr>
            <a:r>
              <a:rPr lang="en-US" sz="3087">
                <a:solidFill>
                  <a:srgbClr val="000000"/>
                </a:solidFill>
                <a:latin typeface="Poppins"/>
                <a:ea typeface="Poppins"/>
                <a:cs typeface="Poppins"/>
                <a:sym typeface="Poppins"/>
              </a:rPr>
              <a:t>74‑modda — suv resurslarini qonuniy boshqarish va ekologik barqarorlik uchun muhim norma.</a:t>
            </a:r>
          </a:p>
          <a:p>
            <a:pPr algn="just">
              <a:lnSpc>
                <a:spcPts val="4321"/>
              </a:lnSpc>
              <a:spcBef>
                <a:spcPct val="0"/>
              </a:spcBef>
            </a:pPr>
            <a:r>
              <a:rPr lang="en-US" sz="3087">
                <a:solidFill>
                  <a:srgbClr val="000000"/>
                </a:solidFill>
                <a:latin typeface="Poppins"/>
                <a:ea typeface="Poppins"/>
                <a:cs typeface="Poppins"/>
                <a:sym typeface="Poppins"/>
              </a:rPr>
              <a:t> U suvdan oqilona foydalanishni ta’minlaydi, cheklovlarni buzganlarga esa aniq jarima sanksiyalarini nazarda tutadi. </a:t>
            </a:r>
          </a:p>
          <a:p>
            <a:pPr algn="just">
              <a:lnSpc>
                <a:spcPts val="4321"/>
              </a:lnSpc>
              <a:spcBef>
                <a:spcPct val="0"/>
              </a:spcBef>
            </a:pPr>
            <a:endParaRPr lang="en-US" sz="3087">
              <a:solidFill>
                <a:srgbClr val="00000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444" b="-16444"/>
            </a:stretch>
          </a:blipFill>
        </p:spPr>
      </p:sp>
      <p:grpSp>
        <p:nvGrpSpPr>
          <p:cNvPr id="3" name="Group 3"/>
          <p:cNvGrpSpPr/>
          <p:nvPr/>
        </p:nvGrpSpPr>
        <p:grpSpPr>
          <a:xfrm>
            <a:off x="-4088451" y="3054740"/>
            <a:ext cx="26219835" cy="7952143"/>
            <a:chOff x="0" y="0"/>
            <a:chExt cx="34959779" cy="10602858"/>
          </a:xfrm>
        </p:grpSpPr>
        <p:sp>
          <p:nvSpPr>
            <p:cNvPr id="4" name="Freeform 4"/>
            <p:cNvSpPr/>
            <p:nvPr/>
          </p:nvSpPr>
          <p:spPr>
            <a:xfrm>
              <a:off x="11653260" y="0"/>
              <a:ext cx="11653260" cy="10589900"/>
            </a:xfrm>
            <a:custGeom>
              <a:avLst/>
              <a:gdLst/>
              <a:ahLst/>
              <a:cxnLst/>
              <a:rect l="l" t="t" r="r" b="b"/>
              <a:pathLst>
                <a:path w="11653260" h="10589900">
                  <a:moveTo>
                    <a:pt x="0" y="0"/>
                  </a:moveTo>
                  <a:lnTo>
                    <a:pt x="11653260" y="0"/>
                  </a:lnTo>
                  <a:lnTo>
                    <a:pt x="11653260" y="10589900"/>
                  </a:lnTo>
                  <a:lnTo>
                    <a:pt x="0" y="10589900"/>
                  </a:lnTo>
                  <a:lnTo>
                    <a:pt x="0" y="0"/>
                  </a:lnTo>
                  <a:close/>
                </a:path>
              </a:pathLst>
            </a:custGeom>
            <a:blipFill>
              <a:blip r:embed="rId3"/>
              <a:stretch>
                <a:fillRect/>
              </a:stretch>
            </a:blipFill>
          </p:spPr>
        </p:sp>
        <p:sp>
          <p:nvSpPr>
            <p:cNvPr id="5" name="Freeform 5"/>
            <p:cNvSpPr/>
            <p:nvPr/>
          </p:nvSpPr>
          <p:spPr>
            <a:xfrm>
              <a:off x="0" y="12958"/>
              <a:ext cx="11653260" cy="10589900"/>
            </a:xfrm>
            <a:custGeom>
              <a:avLst/>
              <a:gdLst/>
              <a:ahLst/>
              <a:cxnLst/>
              <a:rect l="l" t="t" r="r" b="b"/>
              <a:pathLst>
                <a:path w="11653260" h="10589900">
                  <a:moveTo>
                    <a:pt x="0" y="0"/>
                  </a:moveTo>
                  <a:lnTo>
                    <a:pt x="11653260" y="0"/>
                  </a:lnTo>
                  <a:lnTo>
                    <a:pt x="11653260" y="10589900"/>
                  </a:lnTo>
                  <a:lnTo>
                    <a:pt x="0" y="10589900"/>
                  </a:lnTo>
                  <a:lnTo>
                    <a:pt x="0" y="0"/>
                  </a:lnTo>
                  <a:close/>
                </a:path>
              </a:pathLst>
            </a:custGeom>
            <a:blipFill>
              <a:blip r:embed="rId3"/>
              <a:stretch>
                <a:fillRect/>
              </a:stretch>
            </a:blipFill>
          </p:spPr>
        </p:sp>
        <p:sp>
          <p:nvSpPr>
            <p:cNvPr id="6" name="Freeform 6"/>
            <p:cNvSpPr/>
            <p:nvPr/>
          </p:nvSpPr>
          <p:spPr>
            <a:xfrm>
              <a:off x="23306520" y="12958"/>
              <a:ext cx="11653260" cy="10589900"/>
            </a:xfrm>
            <a:custGeom>
              <a:avLst/>
              <a:gdLst/>
              <a:ahLst/>
              <a:cxnLst/>
              <a:rect l="l" t="t" r="r" b="b"/>
              <a:pathLst>
                <a:path w="11653260" h="10589900">
                  <a:moveTo>
                    <a:pt x="0" y="0"/>
                  </a:moveTo>
                  <a:lnTo>
                    <a:pt x="11653259" y="0"/>
                  </a:lnTo>
                  <a:lnTo>
                    <a:pt x="11653259" y="10589900"/>
                  </a:lnTo>
                  <a:lnTo>
                    <a:pt x="0" y="10589900"/>
                  </a:lnTo>
                  <a:lnTo>
                    <a:pt x="0" y="0"/>
                  </a:lnTo>
                  <a:close/>
                </a:path>
              </a:pathLst>
            </a:custGeom>
            <a:blipFill>
              <a:blip r:embed="rId3"/>
              <a:stretch>
                <a:fillRect/>
              </a:stretch>
            </a:blipFill>
          </p:spPr>
        </p:sp>
      </p:grpSp>
      <p:sp>
        <p:nvSpPr>
          <p:cNvPr id="7" name="Freeform 7"/>
          <p:cNvSpPr/>
          <p:nvPr/>
        </p:nvSpPr>
        <p:spPr>
          <a:xfrm>
            <a:off x="8103710" y="2131199"/>
            <a:ext cx="1835514" cy="2001484"/>
          </a:xfrm>
          <a:custGeom>
            <a:avLst/>
            <a:gdLst/>
            <a:ahLst/>
            <a:cxnLst/>
            <a:rect l="l" t="t" r="r" b="b"/>
            <a:pathLst>
              <a:path w="1835514" h="2001484">
                <a:moveTo>
                  <a:pt x="0" y="0"/>
                </a:moveTo>
                <a:lnTo>
                  <a:pt x="1835513" y="0"/>
                </a:lnTo>
                <a:lnTo>
                  <a:pt x="1835513" y="2001484"/>
                </a:lnTo>
                <a:lnTo>
                  <a:pt x="0" y="20014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8" name="Group 8"/>
          <p:cNvGrpSpPr/>
          <p:nvPr/>
        </p:nvGrpSpPr>
        <p:grpSpPr>
          <a:xfrm>
            <a:off x="0" y="0"/>
            <a:ext cx="18543914" cy="1078609"/>
            <a:chOff x="0" y="0"/>
            <a:chExt cx="4883994" cy="284078"/>
          </a:xfrm>
        </p:grpSpPr>
        <p:sp>
          <p:nvSpPr>
            <p:cNvPr id="9" name="Freeform 9"/>
            <p:cNvSpPr/>
            <p:nvPr/>
          </p:nvSpPr>
          <p:spPr>
            <a:xfrm>
              <a:off x="0" y="0"/>
              <a:ext cx="4883994" cy="284078"/>
            </a:xfrm>
            <a:custGeom>
              <a:avLst/>
              <a:gdLst/>
              <a:ahLst/>
              <a:cxnLst/>
              <a:rect l="l" t="t" r="r" b="b"/>
              <a:pathLst>
                <a:path w="4883994" h="284078">
                  <a:moveTo>
                    <a:pt x="0" y="0"/>
                  </a:moveTo>
                  <a:lnTo>
                    <a:pt x="4883994" y="0"/>
                  </a:lnTo>
                  <a:lnTo>
                    <a:pt x="4883994" y="284078"/>
                  </a:lnTo>
                  <a:lnTo>
                    <a:pt x="0" y="284078"/>
                  </a:lnTo>
                  <a:close/>
                </a:path>
              </a:pathLst>
            </a:custGeom>
            <a:solidFill>
              <a:srgbClr val="000000"/>
            </a:solidFill>
          </p:spPr>
        </p:sp>
        <p:sp>
          <p:nvSpPr>
            <p:cNvPr id="10" name="TextBox 10"/>
            <p:cNvSpPr txBox="1"/>
            <p:nvPr/>
          </p:nvSpPr>
          <p:spPr>
            <a:xfrm>
              <a:off x="0" y="-57150"/>
              <a:ext cx="4883994" cy="341228"/>
            </a:xfrm>
            <a:prstGeom prst="rect">
              <a:avLst/>
            </a:prstGeom>
          </p:spPr>
          <p:txBody>
            <a:bodyPr lIns="50800" tIns="50800" rIns="50800" bIns="50800" rtlCol="0" anchor="ctr"/>
            <a:lstStyle/>
            <a:p>
              <a:pPr algn="ctr">
                <a:lnSpc>
                  <a:spcPts val="2520"/>
                </a:lnSpc>
              </a:pPr>
              <a:endParaRPr/>
            </a:p>
          </p:txBody>
        </p:sp>
      </p:grpSp>
      <p:sp>
        <p:nvSpPr>
          <p:cNvPr id="11" name="Freeform 11"/>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5589365" y="8094351"/>
            <a:ext cx="2969255" cy="1624992"/>
          </a:xfrm>
          <a:custGeom>
            <a:avLst/>
            <a:gdLst/>
            <a:ahLst/>
            <a:cxnLst/>
            <a:rect l="l" t="t" r="r" b="b"/>
            <a:pathLst>
              <a:path w="2969255" h="1624992">
                <a:moveTo>
                  <a:pt x="0" y="0"/>
                </a:moveTo>
                <a:lnTo>
                  <a:pt x="2969254" y="0"/>
                </a:lnTo>
                <a:lnTo>
                  <a:pt x="2969254" y="1624992"/>
                </a:lnTo>
                <a:lnTo>
                  <a:pt x="0" y="16249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3386252" y="4843736"/>
            <a:ext cx="11270430" cy="1979247"/>
          </a:xfrm>
          <a:prstGeom prst="rect">
            <a:avLst/>
          </a:prstGeom>
        </p:spPr>
        <p:txBody>
          <a:bodyPr lIns="0" tIns="0" rIns="0" bIns="0" rtlCol="0" anchor="t">
            <a:spAutoFit/>
          </a:bodyPr>
          <a:lstStyle/>
          <a:p>
            <a:pPr algn="ctr">
              <a:lnSpc>
                <a:spcPts val="7982"/>
              </a:lnSpc>
            </a:pPr>
            <a:r>
              <a:rPr lang="en-US" sz="5701" spc="171">
                <a:solidFill>
                  <a:srgbClr val="FFFFFF"/>
                </a:solidFill>
                <a:latin typeface="League Spartan"/>
                <a:ea typeface="League Spartan"/>
                <a:cs typeface="League Spartan"/>
                <a:sym typeface="League Spartan"/>
              </a:rPr>
              <a:t>ETIBORINGIZ UCHUN RAXMAT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71957" y="179425"/>
            <a:ext cx="9746540" cy="10287000"/>
            <a:chOff x="0" y="0"/>
            <a:chExt cx="1509994" cy="1593725"/>
          </a:xfrm>
        </p:grpSpPr>
        <p:sp>
          <p:nvSpPr>
            <p:cNvPr id="3" name="Freeform 3"/>
            <p:cNvSpPr/>
            <p:nvPr/>
          </p:nvSpPr>
          <p:spPr>
            <a:xfrm>
              <a:off x="0" y="0"/>
              <a:ext cx="1509994" cy="1593725"/>
            </a:xfrm>
            <a:custGeom>
              <a:avLst/>
              <a:gdLst/>
              <a:ahLst/>
              <a:cxnLst/>
              <a:rect l="l" t="t" r="r" b="b"/>
              <a:pathLst>
                <a:path w="1509994" h="1593725">
                  <a:moveTo>
                    <a:pt x="0" y="0"/>
                  </a:moveTo>
                  <a:lnTo>
                    <a:pt x="1509994" y="0"/>
                  </a:lnTo>
                  <a:lnTo>
                    <a:pt x="1509994" y="1593725"/>
                  </a:lnTo>
                  <a:lnTo>
                    <a:pt x="0" y="1593725"/>
                  </a:lnTo>
                  <a:close/>
                </a:path>
              </a:pathLst>
            </a:custGeom>
            <a:blipFill>
              <a:blip r:embed="rId2"/>
              <a:stretch>
                <a:fillRect l="-43817" r="-43817"/>
              </a:stretch>
            </a:blipFill>
          </p:spPr>
        </p:sp>
      </p:grpSp>
      <p:grpSp>
        <p:nvGrpSpPr>
          <p:cNvPr id="4" name="Group 4"/>
          <p:cNvGrpSpPr/>
          <p:nvPr/>
        </p:nvGrpSpPr>
        <p:grpSpPr>
          <a:xfrm>
            <a:off x="0" y="0"/>
            <a:ext cx="18543914" cy="1078609"/>
            <a:chOff x="0" y="0"/>
            <a:chExt cx="4883994" cy="284078"/>
          </a:xfrm>
        </p:grpSpPr>
        <p:sp>
          <p:nvSpPr>
            <p:cNvPr id="5" name="Freeform 5"/>
            <p:cNvSpPr/>
            <p:nvPr/>
          </p:nvSpPr>
          <p:spPr>
            <a:xfrm>
              <a:off x="0" y="0"/>
              <a:ext cx="4883994" cy="284078"/>
            </a:xfrm>
            <a:custGeom>
              <a:avLst/>
              <a:gdLst/>
              <a:ahLst/>
              <a:cxnLst/>
              <a:rect l="l" t="t" r="r" b="b"/>
              <a:pathLst>
                <a:path w="4883994" h="284078">
                  <a:moveTo>
                    <a:pt x="0" y="0"/>
                  </a:moveTo>
                  <a:lnTo>
                    <a:pt x="4883994" y="0"/>
                  </a:lnTo>
                  <a:lnTo>
                    <a:pt x="4883994" y="284078"/>
                  </a:lnTo>
                  <a:lnTo>
                    <a:pt x="0" y="284078"/>
                  </a:lnTo>
                  <a:close/>
                </a:path>
              </a:pathLst>
            </a:custGeom>
            <a:solidFill>
              <a:srgbClr val="000000"/>
            </a:solidFill>
          </p:spPr>
        </p:sp>
        <p:sp>
          <p:nvSpPr>
            <p:cNvPr id="6" name="TextBox 6"/>
            <p:cNvSpPr txBox="1"/>
            <p:nvPr/>
          </p:nvSpPr>
          <p:spPr>
            <a:xfrm>
              <a:off x="0" y="-57150"/>
              <a:ext cx="4883994" cy="341228"/>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1028700" y="2263025"/>
            <a:ext cx="8959491" cy="6995275"/>
            <a:chOff x="0" y="0"/>
            <a:chExt cx="2359701" cy="1842377"/>
          </a:xfrm>
        </p:grpSpPr>
        <p:sp>
          <p:nvSpPr>
            <p:cNvPr id="8" name="Freeform 8"/>
            <p:cNvSpPr/>
            <p:nvPr/>
          </p:nvSpPr>
          <p:spPr>
            <a:xfrm>
              <a:off x="0" y="0"/>
              <a:ext cx="2359701" cy="1842377"/>
            </a:xfrm>
            <a:custGeom>
              <a:avLst/>
              <a:gdLst/>
              <a:ahLst/>
              <a:cxnLst/>
              <a:rect l="l" t="t" r="r" b="b"/>
              <a:pathLst>
                <a:path w="2359701" h="1842377">
                  <a:moveTo>
                    <a:pt x="0" y="0"/>
                  </a:moveTo>
                  <a:lnTo>
                    <a:pt x="2359701" y="0"/>
                  </a:lnTo>
                  <a:lnTo>
                    <a:pt x="2359701" y="1842377"/>
                  </a:lnTo>
                  <a:lnTo>
                    <a:pt x="0" y="1842377"/>
                  </a:lnTo>
                  <a:close/>
                </a:path>
              </a:pathLst>
            </a:custGeom>
            <a:solidFill>
              <a:srgbClr val="E0E0E0"/>
            </a:solidFill>
          </p:spPr>
        </p:sp>
        <p:sp>
          <p:nvSpPr>
            <p:cNvPr id="9" name="TextBox 9"/>
            <p:cNvSpPr txBox="1"/>
            <p:nvPr/>
          </p:nvSpPr>
          <p:spPr>
            <a:xfrm>
              <a:off x="0" y="-57150"/>
              <a:ext cx="2359701" cy="1899527"/>
            </a:xfrm>
            <a:prstGeom prst="rect">
              <a:avLst/>
            </a:prstGeom>
          </p:spPr>
          <p:txBody>
            <a:bodyPr lIns="50800" tIns="50800" rIns="50800" bIns="50800" rtlCol="0" anchor="ctr"/>
            <a:lstStyle/>
            <a:p>
              <a:pPr algn="ctr">
                <a:lnSpc>
                  <a:spcPts val="2520"/>
                </a:lnSpc>
              </a:pPr>
              <a:endParaRPr/>
            </a:p>
          </p:txBody>
        </p:sp>
      </p:grpSp>
      <p:sp>
        <p:nvSpPr>
          <p:cNvPr id="10" name="AutoShape 10"/>
          <p:cNvSpPr/>
          <p:nvPr/>
        </p:nvSpPr>
        <p:spPr>
          <a:xfrm>
            <a:off x="1510979" y="5760663"/>
            <a:ext cx="972072" cy="0"/>
          </a:xfrm>
          <a:prstGeom prst="line">
            <a:avLst/>
          </a:prstGeom>
          <a:ln w="180975" cap="flat">
            <a:solidFill>
              <a:srgbClr val="363636"/>
            </a:solidFill>
            <a:prstDash val="solid"/>
            <a:headEnd type="none" w="sm" len="sm"/>
            <a:tailEnd type="none" w="sm" len="sm"/>
          </a:ln>
        </p:spPr>
      </p:sp>
      <p:sp>
        <p:nvSpPr>
          <p:cNvPr id="11" name="Freeform 11"/>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TextBox 12"/>
          <p:cNvSpPr txBox="1"/>
          <p:nvPr/>
        </p:nvSpPr>
        <p:spPr>
          <a:xfrm>
            <a:off x="1437923" y="3881993"/>
            <a:ext cx="8130881" cy="1026362"/>
          </a:xfrm>
          <a:prstGeom prst="rect">
            <a:avLst/>
          </a:prstGeom>
        </p:spPr>
        <p:txBody>
          <a:bodyPr lIns="0" tIns="0" rIns="0" bIns="0" rtlCol="0" anchor="t">
            <a:spAutoFit/>
          </a:bodyPr>
          <a:lstStyle/>
          <a:p>
            <a:pPr algn="l">
              <a:lnSpc>
                <a:spcPts val="3835"/>
              </a:lnSpc>
            </a:pPr>
            <a:r>
              <a:rPr lang="en-US" sz="3618" b="1">
                <a:solidFill>
                  <a:srgbClr val="000000"/>
                </a:solidFill>
                <a:latin typeface="Poppins Bold"/>
                <a:ea typeface="Poppins Bold"/>
                <a:cs typeface="Poppins Bold"/>
                <a:sym typeface="Poppins Bold"/>
              </a:rPr>
              <a:t>74‑modda. Suvdan foydalanish va suv iste’moli qoidalarini buzish</a:t>
            </a:r>
          </a:p>
        </p:txBody>
      </p:sp>
      <p:sp>
        <p:nvSpPr>
          <p:cNvPr id="13" name="TextBox 13"/>
          <p:cNvSpPr txBox="1"/>
          <p:nvPr/>
        </p:nvSpPr>
        <p:spPr>
          <a:xfrm>
            <a:off x="1510979" y="6158917"/>
            <a:ext cx="7994932" cy="1766056"/>
          </a:xfrm>
          <a:prstGeom prst="rect">
            <a:avLst/>
          </a:prstGeom>
        </p:spPr>
        <p:txBody>
          <a:bodyPr lIns="0" tIns="0" rIns="0" bIns="0" rtlCol="0" anchor="t">
            <a:spAutoFit/>
          </a:bodyPr>
          <a:lstStyle/>
          <a:p>
            <a:pPr algn="just">
              <a:lnSpc>
                <a:spcPts val="3458"/>
              </a:lnSpc>
              <a:spcBef>
                <a:spcPct val="0"/>
              </a:spcBef>
            </a:pPr>
            <a:r>
              <a:rPr lang="en-US" sz="2470">
                <a:solidFill>
                  <a:srgbClr val="000000"/>
                </a:solidFill>
                <a:latin typeface="Poppins"/>
                <a:ea typeface="Poppins"/>
                <a:cs typeface="Poppins"/>
                <a:sym typeface="Poppins"/>
              </a:rPr>
              <a:t>O‘zbekiston Respublikasi Ma’muriy javobgarlik to‘g‘risidagi kodeksi. Modda suv resurslarini qonuniy tarzda foydalanmaslik holatlari uchun javobgarlikni belgilaydi.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43914" cy="1078609"/>
            <a:chOff x="0" y="0"/>
            <a:chExt cx="4883994" cy="284078"/>
          </a:xfrm>
        </p:grpSpPr>
        <p:sp>
          <p:nvSpPr>
            <p:cNvPr id="3" name="Freeform 3"/>
            <p:cNvSpPr/>
            <p:nvPr/>
          </p:nvSpPr>
          <p:spPr>
            <a:xfrm>
              <a:off x="0" y="0"/>
              <a:ext cx="4883994" cy="284078"/>
            </a:xfrm>
            <a:custGeom>
              <a:avLst/>
              <a:gdLst/>
              <a:ahLst/>
              <a:cxnLst/>
              <a:rect l="l" t="t" r="r" b="b"/>
              <a:pathLst>
                <a:path w="4883994" h="284078">
                  <a:moveTo>
                    <a:pt x="0" y="0"/>
                  </a:moveTo>
                  <a:lnTo>
                    <a:pt x="4883994" y="0"/>
                  </a:lnTo>
                  <a:lnTo>
                    <a:pt x="4883994" y="284078"/>
                  </a:lnTo>
                  <a:lnTo>
                    <a:pt x="0" y="284078"/>
                  </a:lnTo>
                  <a:close/>
                </a:path>
              </a:pathLst>
            </a:custGeom>
            <a:solidFill>
              <a:srgbClr val="000000"/>
            </a:solidFill>
          </p:spPr>
        </p:sp>
        <p:sp>
          <p:nvSpPr>
            <p:cNvPr id="4" name="TextBox 4"/>
            <p:cNvSpPr txBox="1"/>
            <p:nvPr/>
          </p:nvSpPr>
          <p:spPr>
            <a:xfrm>
              <a:off x="0" y="-57150"/>
              <a:ext cx="4883994" cy="341228"/>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3980269" y="9188995"/>
            <a:ext cx="3658563" cy="578718"/>
          </a:xfrm>
          <a:custGeom>
            <a:avLst/>
            <a:gdLst/>
            <a:ahLst/>
            <a:cxnLst/>
            <a:rect l="l" t="t" r="r" b="b"/>
            <a:pathLst>
              <a:path w="3658563" h="578718">
                <a:moveTo>
                  <a:pt x="0" y="0"/>
                </a:moveTo>
                <a:lnTo>
                  <a:pt x="3658563" y="0"/>
                </a:lnTo>
                <a:lnTo>
                  <a:pt x="3658563" y="578718"/>
                </a:lnTo>
                <a:lnTo>
                  <a:pt x="0" y="5787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028700" y="1656425"/>
            <a:ext cx="4875628" cy="8035154"/>
            <a:chOff x="0" y="0"/>
            <a:chExt cx="1284116" cy="2116255"/>
          </a:xfrm>
        </p:grpSpPr>
        <p:sp>
          <p:nvSpPr>
            <p:cNvPr id="7" name="Freeform 7"/>
            <p:cNvSpPr/>
            <p:nvPr/>
          </p:nvSpPr>
          <p:spPr>
            <a:xfrm>
              <a:off x="0" y="0"/>
              <a:ext cx="1284116" cy="2116255"/>
            </a:xfrm>
            <a:custGeom>
              <a:avLst/>
              <a:gdLst/>
              <a:ahLst/>
              <a:cxnLst/>
              <a:rect l="l" t="t" r="r" b="b"/>
              <a:pathLst>
                <a:path w="1284116" h="2116255">
                  <a:moveTo>
                    <a:pt x="0" y="0"/>
                  </a:moveTo>
                  <a:lnTo>
                    <a:pt x="1284116" y="0"/>
                  </a:lnTo>
                  <a:lnTo>
                    <a:pt x="1284116" y="2116255"/>
                  </a:lnTo>
                  <a:lnTo>
                    <a:pt x="0" y="2116255"/>
                  </a:lnTo>
                  <a:close/>
                </a:path>
              </a:pathLst>
            </a:custGeom>
            <a:solidFill>
              <a:srgbClr val="686B6D"/>
            </a:solidFill>
          </p:spPr>
        </p:sp>
        <p:sp>
          <p:nvSpPr>
            <p:cNvPr id="8" name="TextBox 8"/>
            <p:cNvSpPr txBox="1"/>
            <p:nvPr/>
          </p:nvSpPr>
          <p:spPr>
            <a:xfrm>
              <a:off x="0" y="-57150"/>
              <a:ext cx="1284116" cy="2173405"/>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2589581" y="2363575"/>
            <a:ext cx="5419666" cy="6620853"/>
            <a:chOff x="0" y="0"/>
            <a:chExt cx="1466689" cy="1791759"/>
          </a:xfrm>
        </p:grpSpPr>
        <p:sp>
          <p:nvSpPr>
            <p:cNvPr id="10" name="Freeform 10"/>
            <p:cNvSpPr/>
            <p:nvPr/>
          </p:nvSpPr>
          <p:spPr>
            <a:xfrm>
              <a:off x="0" y="0"/>
              <a:ext cx="1466689" cy="1791759"/>
            </a:xfrm>
            <a:custGeom>
              <a:avLst/>
              <a:gdLst/>
              <a:ahLst/>
              <a:cxnLst/>
              <a:rect l="l" t="t" r="r" b="b"/>
              <a:pathLst>
                <a:path w="1466689" h="1791759">
                  <a:moveTo>
                    <a:pt x="0" y="0"/>
                  </a:moveTo>
                  <a:lnTo>
                    <a:pt x="1466689" y="0"/>
                  </a:lnTo>
                  <a:lnTo>
                    <a:pt x="1466689" y="1791759"/>
                  </a:lnTo>
                  <a:lnTo>
                    <a:pt x="0" y="1791759"/>
                  </a:lnTo>
                  <a:close/>
                </a:path>
              </a:pathLst>
            </a:custGeom>
            <a:blipFill>
              <a:blip r:embed="rId4"/>
              <a:stretch>
                <a:fillRect l="-72163" r="-72163"/>
              </a:stretch>
            </a:blipFill>
          </p:spPr>
        </p:sp>
      </p:grpSp>
      <p:sp>
        <p:nvSpPr>
          <p:cNvPr id="11" name="Freeform 11"/>
          <p:cNvSpPr/>
          <p:nvPr/>
        </p:nvSpPr>
        <p:spPr>
          <a:xfrm>
            <a:off x="8738013" y="4588653"/>
            <a:ext cx="566850" cy="489504"/>
          </a:xfrm>
          <a:custGeom>
            <a:avLst/>
            <a:gdLst/>
            <a:ahLst/>
            <a:cxnLst/>
            <a:rect l="l" t="t" r="r" b="b"/>
            <a:pathLst>
              <a:path w="566850" h="489504">
                <a:moveTo>
                  <a:pt x="0" y="0"/>
                </a:moveTo>
                <a:lnTo>
                  <a:pt x="566850" y="0"/>
                </a:lnTo>
                <a:lnTo>
                  <a:pt x="566850" y="489504"/>
                </a:lnTo>
                <a:lnTo>
                  <a:pt x="0" y="4895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8738013" y="3119425"/>
            <a:ext cx="8653472" cy="855955"/>
          </a:xfrm>
          <a:prstGeom prst="rect">
            <a:avLst/>
          </a:prstGeom>
        </p:spPr>
        <p:txBody>
          <a:bodyPr lIns="0" tIns="0" rIns="0" bIns="0" rtlCol="0" anchor="t">
            <a:spAutoFit/>
          </a:bodyPr>
          <a:lstStyle/>
          <a:p>
            <a:pPr algn="l">
              <a:lnSpc>
                <a:spcPts val="6169"/>
              </a:lnSpc>
            </a:pPr>
            <a:r>
              <a:rPr lang="en-US" sz="5820" b="1">
                <a:solidFill>
                  <a:srgbClr val="000000"/>
                </a:solidFill>
                <a:latin typeface="Poppins Bold"/>
                <a:ea typeface="Poppins Bold"/>
                <a:cs typeface="Poppins Bold"/>
                <a:sym typeface="Poppins Bold"/>
              </a:rPr>
              <a:t>Moddaning mazmuni</a:t>
            </a:r>
          </a:p>
        </p:txBody>
      </p:sp>
      <p:sp>
        <p:nvSpPr>
          <p:cNvPr id="14" name="Freeform 14"/>
          <p:cNvSpPr/>
          <p:nvPr/>
        </p:nvSpPr>
        <p:spPr>
          <a:xfrm>
            <a:off x="14649388" y="881629"/>
            <a:ext cx="3957146" cy="3093769"/>
          </a:xfrm>
          <a:custGeom>
            <a:avLst/>
            <a:gdLst/>
            <a:ahLst/>
            <a:cxnLst/>
            <a:rect l="l" t="t" r="r" b="b"/>
            <a:pathLst>
              <a:path w="3957146" h="3093769">
                <a:moveTo>
                  <a:pt x="0" y="0"/>
                </a:moveTo>
                <a:lnTo>
                  <a:pt x="3957146" y="0"/>
                </a:lnTo>
                <a:lnTo>
                  <a:pt x="3957146" y="3093770"/>
                </a:lnTo>
                <a:lnTo>
                  <a:pt x="0" y="3093770"/>
                </a:lnTo>
                <a:lnTo>
                  <a:pt x="0" y="0"/>
                </a:lnTo>
                <a:close/>
              </a:path>
            </a:pathLst>
          </a:custGeom>
          <a:blipFill>
            <a:blip r:embed="rId9">
              <a:alphaModFix amt="12000"/>
              <a:extLst>
                <a:ext uri="{96DAC541-7B7A-43D3-8B79-37D633B846F1}">
                  <asvg:svgBlip xmlns:asvg="http://schemas.microsoft.com/office/drawing/2016/SVG/main" xmlns="" r:embed="rId10"/>
                </a:ext>
              </a:extLst>
            </a:blip>
            <a:stretch>
              <a:fillRect/>
            </a:stretch>
          </a:blipFill>
        </p:spPr>
      </p:sp>
      <p:grpSp>
        <p:nvGrpSpPr>
          <p:cNvPr id="15" name="Group 15"/>
          <p:cNvGrpSpPr/>
          <p:nvPr/>
        </p:nvGrpSpPr>
        <p:grpSpPr>
          <a:xfrm>
            <a:off x="2173320" y="7976275"/>
            <a:ext cx="1293194" cy="1282025"/>
            <a:chOff x="0" y="0"/>
            <a:chExt cx="340594" cy="337653"/>
          </a:xfrm>
        </p:grpSpPr>
        <p:sp>
          <p:nvSpPr>
            <p:cNvPr id="16" name="Freeform 16"/>
            <p:cNvSpPr/>
            <p:nvPr/>
          </p:nvSpPr>
          <p:spPr>
            <a:xfrm>
              <a:off x="0" y="0"/>
              <a:ext cx="340594" cy="337653"/>
            </a:xfrm>
            <a:custGeom>
              <a:avLst/>
              <a:gdLst/>
              <a:ahLst/>
              <a:cxnLst/>
              <a:rect l="l" t="t" r="r" b="b"/>
              <a:pathLst>
                <a:path w="340594" h="337653">
                  <a:moveTo>
                    <a:pt x="0" y="0"/>
                  </a:moveTo>
                  <a:lnTo>
                    <a:pt x="340594" y="0"/>
                  </a:lnTo>
                  <a:lnTo>
                    <a:pt x="340594" y="337653"/>
                  </a:lnTo>
                  <a:lnTo>
                    <a:pt x="0" y="337653"/>
                  </a:lnTo>
                  <a:close/>
                </a:path>
              </a:pathLst>
            </a:custGeom>
            <a:solidFill>
              <a:srgbClr val="000000"/>
            </a:solidFill>
          </p:spPr>
        </p:sp>
        <p:sp>
          <p:nvSpPr>
            <p:cNvPr id="17" name="TextBox 17"/>
            <p:cNvSpPr txBox="1"/>
            <p:nvPr/>
          </p:nvSpPr>
          <p:spPr>
            <a:xfrm>
              <a:off x="0" y="-57150"/>
              <a:ext cx="340594" cy="394803"/>
            </a:xfrm>
            <a:prstGeom prst="rect">
              <a:avLst/>
            </a:prstGeom>
          </p:spPr>
          <p:txBody>
            <a:bodyPr lIns="50800" tIns="50800" rIns="50800" bIns="50800" rtlCol="0" anchor="ctr"/>
            <a:lstStyle/>
            <a:p>
              <a:pPr algn="ctr">
                <a:lnSpc>
                  <a:spcPts val="2520"/>
                </a:lnSpc>
              </a:pPr>
              <a:endParaRPr/>
            </a:p>
          </p:txBody>
        </p:sp>
      </p:grpSp>
      <p:sp>
        <p:nvSpPr>
          <p:cNvPr id="18" name="TextBox 18"/>
          <p:cNvSpPr txBox="1"/>
          <p:nvPr/>
        </p:nvSpPr>
        <p:spPr>
          <a:xfrm>
            <a:off x="9643900" y="4457107"/>
            <a:ext cx="7379509" cy="3667452"/>
          </a:xfrm>
          <a:prstGeom prst="rect">
            <a:avLst/>
          </a:prstGeom>
        </p:spPr>
        <p:txBody>
          <a:bodyPr lIns="0" tIns="0" rIns="0" bIns="0" rtlCol="0" anchor="t">
            <a:spAutoFit/>
          </a:bodyPr>
          <a:lstStyle/>
          <a:p>
            <a:pPr algn="just">
              <a:lnSpc>
                <a:spcPts val="4181"/>
              </a:lnSpc>
              <a:spcBef>
                <a:spcPct val="0"/>
              </a:spcBef>
            </a:pPr>
            <a:r>
              <a:rPr lang="en-US" sz="2987">
                <a:solidFill>
                  <a:srgbClr val="000000"/>
                </a:solidFill>
                <a:latin typeface="Poppins"/>
                <a:ea typeface="Poppins"/>
                <a:cs typeface="Poppins"/>
                <a:sym typeface="Poppins"/>
              </a:rPr>
              <a:t>74‑modda suvdan foydalanish va suv iste’moli qoidalarini buzgan holatlarni huquqbuzarlik sifatida aniqlaydi. Bu yerga tabiiy va sun’iy suv obyektlaridan suv olish tartibi, suv olish limitlari, rejalar va gidrotexnika ishlarini noqonuniy bajarish kiradi.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grpSp>
        <p:nvGrpSpPr>
          <p:cNvPr id="2" name="Group 2"/>
          <p:cNvGrpSpPr/>
          <p:nvPr/>
        </p:nvGrpSpPr>
        <p:grpSpPr>
          <a:xfrm>
            <a:off x="-127957" y="-90301"/>
            <a:ext cx="18543914" cy="6390808"/>
            <a:chOff x="0" y="0"/>
            <a:chExt cx="4883994" cy="1683176"/>
          </a:xfrm>
        </p:grpSpPr>
        <p:sp>
          <p:nvSpPr>
            <p:cNvPr id="3" name="Freeform 3"/>
            <p:cNvSpPr/>
            <p:nvPr/>
          </p:nvSpPr>
          <p:spPr>
            <a:xfrm>
              <a:off x="0" y="0"/>
              <a:ext cx="4883994" cy="1683176"/>
            </a:xfrm>
            <a:custGeom>
              <a:avLst/>
              <a:gdLst/>
              <a:ahLst/>
              <a:cxnLst/>
              <a:rect l="l" t="t" r="r" b="b"/>
              <a:pathLst>
                <a:path w="4883994" h="1683176">
                  <a:moveTo>
                    <a:pt x="0" y="0"/>
                  </a:moveTo>
                  <a:lnTo>
                    <a:pt x="4883994" y="0"/>
                  </a:lnTo>
                  <a:lnTo>
                    <a:pt x="4883994" y="1683176"/>
                  </a:lnTo>
                  <a:lnTo>
                    <a:pt x="0" y="1683176"/>
                  </a:lnTo>
                  <a:close/>
                </a:path>
              </a:pathLst>
            </a:custGeom>
            <a:solidFill>
              <a:srgbClr val="363636"/>
            </a:solidFill>
          </p:spPr>
        </p:sp>
        <p:sp>
          <p:nvSpPr>
            <p:cNvPr id="4" name="TextBox 4"/>
            <p:cNvSpPr txBox="1"/>
            <p:nvPr/>
          </p:nvSpPr>
          <p:spPr>
            <a:xfrm>
              <a:off x="0" y="-57150"/>
              <a:ext cx="4883994" cy="1740326"/>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2108476" y="4119184"/>
            <a:ext cx="14071048" cy="3718538"/>
            <a:chOff x="0" y="0"/>
            <a:chExt cx="3705955" cy="979368"/>
          </a:xfrm>
        </p:grpSpPr>
        <p:sp>
          <p:nvSpPr>
            <p:cNvPr id="6" name="Freeform 6"/>
            <p:cNvSpPr/>
            <p:nvPr/>
          </p:nvSpPr>
          <p:spPr>
            <a:xfrm>
              <a:off x="0" y="0"/>
              <a:ext cx="3705955" cy="979368"/>
            </a:xfrm>
            <a:custGeom>
              <a:avLst/>
              <a:gdLst/>
              <a:ahLst/>
              <a:cxnLst/>
              <a:rect l="l" t="t" r="r" b="b"/>
              <a:pathLst>
                <a:path w="3705955" h="979368">
                  <a:moveTo>
                    <a:pt x="0" y="0"/>
                  </a:moveTo>
                  <a:lnTo>
                    <a:pt x="3705955" y="0"/>
                  </a:lnTo>
                  <a:lnTo>
                    <a:pt x="3705955" y="979368"/>
                  </a:lnTo>
                  <a:lnTo>
                    <a:pt x="0" y="979368"/>
                  </a:lnTo>
                  <a:close/>
                </a:path>
              </a:pathLst>
            </a:custGeom>
            <a:solidFill>
              <a:srgbClr val="B5843C"/>
            </a:solidFill>
          </p:spPr>
        </p:sp>
        <p:sp>
          <p:nvSpPr>
            <p:cNvPr id="7" name="TextBox 7"/>
            <p:cNvSpPr txBox="1"/>
            <p:nvPr/>
          </p:nvSpPr>
          <p:spPr>
            <a:xfrm>
              <a:off x="0" y="-57150"/>
              <a:ext cx="3705955" cy="1036518"/>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2108476" y="3989163"/>
            <a:ext cx="14071048" cy="3718538"/>
            <a:chOff x="0" y="0"/>
            <a:chExt cx="3705955" cy="979368"/>
          </a:xfrm>
        </p:grpSpPr>
        <p:sp>
          <p:nvSpPr>
            <p:cNvPr id="9" name="Freeform 9"/>
            <p:cNvSpPr/>
            <p:nvPr/>
          </p:nvSpPr>
          <p:spPr>
            <a:xfrm>
              <a:off x="0" y="0"/>
              <a:ext cx="3705955" cy="979368"/>
            </a:xfrm>
            <a:custGeom>
              <a:avLst/>
              <a:gdLst/>
              <a:ahLst/>
              <a:cxnLst/>
              <a:rect l="l" t="t" r="r" b="b"/>
              <a:pathLst>
                <a:path w="3705955" h="979368">
                  <a:moveTo>
                    <a:pt x="0" y="0"/>
                  </a:moveTo>
                  <a:lnTo>
                    <a:pt x="3705955" y="0"/>
                  </a:lnTo>
                  <a:lnTo>
                    <a:pt x="3705955" y="979368"/>
                  </a:lnTo>
                  <a:lnTo>
                    <a:pt x="0" y="979368"/>
                  </a:lnTo>
                  <a:close/>
                </a:path>
              </a:pathLst>
            </a:custGeom>
            <a:solidFill>
              <a:srgbClr val="FFFFFF"/>
            </a:solidFill>
          </p:spPr>
        </p:sp>
        <p:sp>
          <p:nvSpPr>
            <p:cNvPr id="10" name="TextBox 10"/>
            <p:cNvSpPr txBox="1"/>
            <p:nvPr/>
          </p:nvSpPr>
          <p:spPr>
            <a:xfrm>
              <a:off x="0" y="-57150"/>
              <a:ext cx="3705955" cy="1036518"/>
            </a:xfrm>
            <a:prstGeom prst="rect">
              <a:avLst/>
            </a:prstGeom>
          </p:spPr>
          <p:txBody>
            <a:bodyPr lIns="50800" tIns="50800" rIns="50800" bIns="50800" rtlCol="0" anchor="ctr"/>
            <a:lstStyle/>
            <a:p>
              <a:pPr algn="ctr">
                <a:lnSpc>
                  <a:spcPts val="2520"/>
                </a:lnSpc>
              </a:pPr>
              <a:endParaRPr/>
            </a:p>
          </p:txBody>
        </p:sp>
      </p:grpSp>
      <p:sp>
        <p:nvSpPr>
          <p:cNvPr id="11" name="Freeform 11"/>
          <p:cNvSpPr/>
          <p:nvPr/>
        </p:nvSpPr>
        <p:spPr>
          <a:xfrm>
            <a:off x="-785868" y="9478354"/>
            <a:ext cx="2223791" cy="1217020"/>
          </a:xfrm>
          <a:custGeom>
            <a:avLst/>
            <a:gdLst/>
            <a:ahLst/>
            <a:cxnLst/>
            <a:rect l="l" t="t" r="r" b="b"/>
            <a:pathLst>
              <a:path w="2223791" h="1217020">
                <a:moveTo>
                  <a:pt x="0" y="0"/>
                </a:moveTo>
                <a:lnTo>
                  <a:pt x="2223791" y="0"/>
                </a:lnTo>
                <a:lnTo>
                  <a:pt x="2223791" y="1217020"/>
                </a:lnTo>
                <a:lnTo>
                  <a:pt x="0" y="12170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6643363" y="7174301"/>
            <a:ext cx="2223791" cy="1217020"/>
          </a:xfrm>
          <a:custGeom>
            <a:avLst/>
            <a:gdLst/>
            <a:ahLst/>
            <a:cxnLst/>
            <a:rect l="l" t="t" r="r" b="b"/>
            <a:pathLst>
              <a:path w="2223791" h="1217020">
                <a:moveTo>
                  <a:pt x="0" y="0"/>
                </a:moveTo>
                <a:lnTo>
                  <a:pt x="2223791" y="0"/>
                </a:lnTo>
                <a:lnTo>
                  <a:pt x="2223791" y="1217020"/>
                </a:lnTo>
                <a:lnTo>
                  <a:pt x="0" y="12170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4317060" y="4119184"/>
            <a:ext cx="1795861" cy="1795861"/>
          </a:xfrm>
          <a:custGeom>
            <a:avLst/>
            <a:gdLst/>
            <a:ahLst/>
            <a:cxnLst/>
            <a:rect l="l" t="t" r="r" b="b"/>
            <a:pathLst>
              <a:path w="1795861" h="1795861">
                <a:moveTo>
                  <a:pt x="0" y="0"/>
                </a:moveTo>
                <a:lnTo>
                  <a:pt x="1795861" y="0"/>
                </a:lnTo>
                <a:lnTo>
                  <a:pt x="1795861" y="1795860"/>
                </a:lnTo>
                <a:lnTo>
                  <a:pt x="0" y="17958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1241408" y="4119184"/>
            <a:ext cx="2192072" cy="1522494"/>
          </a:xfrm>
          <a:custGeom>
            <a:avLst/>
            <a:gdLst/>
            <a:ahLst/>
            <a:cxnLst/>
            <a:rect l="l" t="t" r="r" b="b"/>
            <a:pathLst>
              <a:path w="2192072" h="1522494">
                <a:moveTo>
                  <a:pt x="0" y="0"/>
                </a:moveTo>
                <a:lnTo>
                  <a:pt x="2192072" y="0"/>
                </a:lnTo>
                <a:lnTo>
                  <a:pt x="2192072" y="1522494"/>
                </a:lnTo>
                <a:lnTo>
                  <a:pt x="0" y="15224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4118704" y="2249148"/>
            <a:ext cx="11069595" cy="855955"/>
          </a:xfrm>
          <a:prstGeom prst="rect">
            <a:avLst/>
          </a:prstGeom>
        </p:spPr>
        <p:txBody>
          <a:bodyPr lIns="0" tIns="0" rIns="0" bIns="0" rtlCol="0" anchor="t">
            <a:spAutoFit/>
          </a:bodyPr>
          <a:lstStyle/>
          <a:p>
            <a:pPr algn="ctr">
              <a:lnSpc>
                <a:spcPts val="6169"/>
              </a:lnSpc>
            </a:pPr>
            <a:r>
              <a:rPr lang="en-US" sz="5820" b="1">
                <a:solidFill>
                  <a:srgbClr val="FFFFFF"/>
                </a:solidFill>
                <a:latin typeface="Poppins Bold"/>
                <a:ea typeface="Poppins Bold"/>
                <a:cs typeface="Poppins Bold"/>
                <a:sym typeface="Poppins Bold"/>
              </a:rPr>
              <a:t>Sanksiyalar: 1‑va 2‑qisimlar</a:t>
            </a:r>
          </a:p>
        </p:txBody>
      </p:sp>
      <p:sp>
        <p:nvSpPr>
          <p:cNvPr id="16" name="TextBox 16"/>
          <p:cNvSpPr txBox="1"/>
          <p:nvPr/>
        </p:nvSpPr>
        <p:spPr>
          <a:xfrm>
            <a:off x="2728887" y="6252882"/>
            <a:ext cx="5389251" cy="1163320"/>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League Spartan"/>
                <a:ea typeface="League Spartan"/>
                <a:cs typeface="League Spartan"/>
                <a:sym typeface="League Spartan"/>
              </a:rPr>
              <a:t>Fuqarolarga bazaviy hisoblash miqdorining 3 baravaridan 5 baravarigacha</a:t>
            </a:r>
          </a:p>
        </p:txBody>
      </p:sp>
      <p:sp>
        <p:nvSpPr>
          <p:cNvPr id="17" name="TextBox 17"/>
          <p:cNvSpPr txBox="1"/>
          <p:nvPr/>
        </p:nvSpPr>
        <p:spPr>
          <a:xfrm>
            <a:off x="10110695" y="6119569"/>
            <a:ext cx="4917011" cy="1163320"/>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League Spartan"/>
                <a:ea typeface="League Spartan"/>
                <a:cs typeface="League Spartan"/>
                <a:sym typeface="League Spartan"/>
              </a:rPr>
              <a:t>Mansabdor shaxslarga 5 baravaridan 10 baravarigacha jarima solinadi.</a:t>
            </a:r>
          </a:p>
        </p:txBody>
      </p:sp>
      <p:sp>
        <p:nvSpPr>
          <p:cNvPr id="18" name="TextBox 18"/>
          <p:cNvSpPr txBox="1"/>
          <p:nvPr/>
        </p:nvSpPr>
        <p:spPr>
          <a:xfrm>
            <a:off x="2013064" y="8028222"/>
            <a:ext cx="14077177" cy="782320"/>
          </a:xfrm>
          <a:prstGeom prst="rect">
            <a:avLst/>
          </a:prstGeom>
        </p:spPr>
        <p:txBody>
          <a:bodyPr lIns="0" tIns="0" rIns="0" bIns="0" rtlCol="0" anchor="t">
            <a:spAutoFit/>
          </a:bodyPr>
          <a:lstStyle/>
          <a:p>
            <a:pPr algn="ctr">
              <a:lnSpc>
                <a:spcPts val="3079"/>
              </a:lnSpc>
            </a:pPr>
            <a:r>
              <a:rPr lang="en-US" sz="2199">
                <a:solidFill>
                  <a:srgbClr val="000000"/>
                </a:solidFill>
                <a:latin typeface="Poppins"/>
                <a:ea typeface="Poppins"/>
                <a:cs typeface="Poppins"/>
                <a:sym typeface="Poppins"/>
              </a:rPr>
              <a:t>Bu jarimalar suvdan foydalanish yoki iste’mol qoidalarini birinchi marta buzganlar uchun qo‘llanadi. </a:t>
            </a:r>
          </a:p>
          <a:p>
            <a:pPr algn="ctr">
              <a:lnSpc>
                <a:spcPts val="3079"/>
              </a:lnSpc>
              <a:spcBef>
                <a:spcPct val="0"/>
              </a:spcBef>
            </a:pPr>
            <a:endParaRPr lang="en-US" sz="2199">
              <a:solidFill>
                <a:srgbClr val="000000"/>
              </a:solidFill>
              <a:latin typeface="Poppins"/>
              <a:ea typeface="Poppins"/>
              <a:cs typeface="Poppins"/>
              <a:sym typeface="Poppins"/>
            </a:endParaRPr>
          </a:p>
        </p:txBody>
      </p:sp>
      <p:sp>
        <p:nvSpPr>
          <p:cNvPr id="19" name="Freeform 19"/>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grpSp>
        <p:nvGrpSpPr>
          <p:cNvPr id="2" name="Group 2"/>
          <p:cNvGrpSpPr/>
          <p:nvPr/>
        </p:nvGrpSpPr>
        <p:grpSpPr>
          <a:xfrm>
            <a:off x="-138881" y="-102870"/>
            <a:ext cx="18565761" cy="6388032"/>
            <a:chOff x="0" y="0"/>
            <a:chExt cx="2876322" cy="989673"/>
          </a:xfrm>
        </p:grpSpPr>
        <p:sp>
          <p:nvSpPr>
            <p:cNvPr id="3" name="Freeform 3"/>
            <p:cNvSpPr/>
            <p:nvPr/>
          </p:nvSpPr>
          <p:spPr>
            <a:xfrm>
              <a:off x="0" y="0"/>
              <a:ext cx="2876322" cy="989673"/>
            </a:xfrm>
            <a:custGeom>
              <a:avLst/>
              <a:gdLst/>
              <a:ahLst/>
              <a:cxnLst/>
              <a:rect l="l" t="t" r="r" b="b"/>
              <a:pathLst>
                <a:path w="2876322" h="989673">
                  <a:moveTo>
                    <a:pt x="0" y="0"/>
                  </a:moveTo>
                  <a:lnTo>
                    <a:pt x="2876322" y="0"/>
                  </a:lnTo>
                  <a:lnTo>
                    <a:pt x="2876322" y="989673"/>
                  </a:lnTo>
                  <a:lnTo>
                    <a:pt x="0" y="989673"/>
                  </a:lnTo>
                  <a:close/>
                </a:path>
              </a:pathLst>
            </a:custGeom>
            <a:blipFill>
              <a:blip r:embed="rId2"/>
              <a:stretch>
                <a:fillRect t="-31740" b="-31740"/>
              </a:stretch>
            </a:blipFill>
          </p:spPr>
        </p:sp>
      </p:grpSp>
      <p:grpSp>
        <p:nvGrpSpPr>
          <p:cNvPr id="4" name="Group 4"/>
          <p:cNvGrpSpPr/>
          <p:nvPr/>
        </p:nvGrpSpPr>
        <p:grpSpPr>
          <a:xfrm>
            <a:off x="17073992" y="384578"/>
            <a:ext cx="564840" cy="103773"/>
            <a:chOff x="0" y="0"/>
            <a:chExt cx="148765" cy="27331"/>
          </a:xfrm>
        </p:grpSpPr>
        <p:sp>
          <p:nvSpPr>
            <p:cNvPr id="5" name="Freeform 5"/>
            <p:cNvSpPr/>
            <p:nvPr/>
          </p:nvSpPr>
          <p:spPr>
            <a:xfrm>
              <a:off x="0" y="0"/>
              <a:ext cx="148765" cy="27331"/>
            </a:xfrm>
            <a:custGeom>
              <a:avLst/>
              <a:gdLst/>
              <a:ahLst/>
              <a:cxnLst/>
              <a:rect l="l" t="t" r="r" b="b"/>
              <a:pathLst>
                <a:path w="148765" h="27331">
                  <a:moveTo>
                    <a:pt x="0" y="0"/>
                  </a:moveTo>
                  <a:lnTo>
                    <a:pt x="148765" y="0"/>
                  </a:lnTo>
                  <a:lnTo>
                    <a:pt x="148765" y="27331"/>
                  </a:lnTo>
                  <a:lnTo>
                    <a:pt x="0" y="27331"/>
                  </a:lnTo>
                  <a:close/>
                </a:path>
              </a:pathLst>
            </a:custGeom>
            <a:solidFill>
              <a:srgbClr val="FFFFFF"/>
            </a:solidFill>
          </p:spPr>
        </p:sp>
        <p:sp>
          <p:nvSpPr>
            <p:cNvPr id="6" name="TextBox 6"/>
            <p:cNvSpPr txBox="1"/>
            <p:nvPr/>
          </p:nvSpPr>
          <p:spPr>
            <a:xfrm>
              <a:off x="0" y="-57150"/>
              <a:ext cx="148765" cy="84481"/>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17073992" y="523231"/>
            <a:ext cx="564840" cy="103773"/>
            <a:chOff x="0" y="0"/>
            <a:chExt cx="148765" cy="27331"/>
          </a:xfrm>
        </p:grpSpPr>
        <p:sp>
          <p:nvSpPr>
            <p:cNvPr id="8" name="Freeform 8"/>
            <p:cNvSpPr/>
            <p:nvPr/>
          </p:nvSpPr>
          <p:spPr>
            <a:xfrm>
              <a:off x="0" y="0"/>
              <a:ext cx="148765" cy="27331"/>
            </a:xfrm>
            <a:custGeom>
              <a:avLst/>
              <a:gdLst/>
              <a:ahLst/>
              <a:cxnLst/>
              <a:rect l="l" t="t" r="r" b="b"/>
              <a:pathLst>
                <a:path w="148765" h="27331">
                  <a:moveTo>
                    <a:pt x="0" y="0"/>
                  </a:moveTo>
                  <a:lnTo>
                    <a:pt x="148765" y="0"/>
                  </a:lnTo>
                  <a:lnTo>
                    <a:pt x="148765" y="27331"/>
                  </a:lnTo>
                  <a:lnTo>
                    <a:pt x="0" y="27331"/>
                  </a:lnTo>
                  <a:close/>
                </a:path>
              </a:pathLst>
            </a:custGeom>
            <a:solidFill>
              <a:srgbClr val="FFFFFF"/>
            </a:solidFill>
          </p:spPr>
        </p:sp>
        <p:sp>
          <p:nvSpPr>
            <p:cNvPr id="9" name="TextBox 9"/>
            <p:cNvSpPr txBox="1"/>
            <p:nvPr/>
          </p:nvSpPr>
          <p:spPr>
            <a:xfrm>
              <a:off x="0" y="-57150"/>
              <a:ext cx="148765" cy="84481"/>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0" y="0"/>
            <a:ext cx="18543914" cy="4249157"/>
            <a:chOff x="0" y="0"/>
            <a:chExt cx="4883994" cy="1119120"/>
          </a:xfrm>
        </p:grpSpPr>
        <p:sp>
          <p:nvSpPr>
            <p:cNvPr id="11" name="Freeform 11"/>
            <p:cNvSpPr/>
            <p:nvPr/>
          </p:nvSpPr>
          <p:spPr>
            <a:xfrm>
              <a:off x="0" y="0"/>
              <a:ext cx="4883994" cy="1119119"/>
            </a:xfrm>
            <a:custGeom>
              <a:avLst/>
              <a:gdLst/>
              <a:ahLst/>
              <a:cxnLst/>
              <a:rect l="l" t="t" r="r" b="b"/>
              <a:pathLst>
                <a:path w="4883994" h="1119119">
                  <a:moveTo>
                    <a:pt x="0" y="0"/>
                  </a:moveTo>
                  <a:lnTo>
                    <a:pt x="4883994" y="0"/>
                  </a:lnTo>
                  <a:lnTo>
                    <a:pt x="4883994" y="1119119"/>
                  </a:lnTo>
                  <a:lnTo>
                    <a:pt x="0" y="1119119"/>
                  </a:lnTo>
                  <a:close/>
                </a:path>
              </a:pathLst>
            </a:custGeom>
            <a:gradFill rotWithShape="1">
              <a:gsLst>
                <a:gs pos="0">
                  <a:srgbClr val="000000">
                    <a:alpha val="100000"/>
                  </a:srgbClr>
                </a:gs>
                <a:gs pos="100000">
                  <a:srgbClr val="555555">
                    <a:alpha val="0"/>
                  </a:srgbClr>
                </a:gs>
              </a:gsLst>
              <a:lin ang="5400000"/>
            </a:gradFill>
          </p:spPr>
        </p:sp>
        <p:sp>
          <p:nvSpPr>
            <p:cNvPr id="12" name="TextBox 12"/>
            <p:cNvSpPr txBox="1"/>
            <p:nvPr/>
          </p:nvSpPr>
          <p:spPr>
            <a:xfrm>
              <a:off x="0" y="-57150"/>
              <a:ext cx="4883994" cy="1176270"/>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1437923" y="3040598"/>
            <a:ext cx="7281454" cy="5716983"/>
            <a:chOff x="0" y="0"/>
            <a:chExt cx="1917749" cy="1505707"/>
          </a:xfrm>
        </p:grpSpPr>
        <p:sp>
          <p:nvSpPr>
            <p:cNvPr id="14" name="Freeform 14"/>
            <p:cNvSpPr/>
            <p:nvPr/>
          </p:nvSpPr>
          <p:spPr>
            <a:xfrm>
              <a:off x="0" y="0"/>
              <a:ext cx="1917749" cy="1505707"/>
            </a:xfrm>
            <a:custGeom>
              <a:avLst/>
              <a:gdLst/>
              <a:ahLst/>
              <a:cxnLst/>
              <a:rect l="l" t="t" r="r" b="b"/>
              <a:pathLst>
                <a:path w="1917749" h="1505707">
                  <a:moveTo>
                    <a:pt x="0" y="0"/>
                  </a:moveTo>
                  <a:lnTo>
                    <a:pt x="1917749" y="0"/>
                  </a:lnTo>
                  <a:lnTo>
                    <a:pt x="1917749" y="1505707"/>
                  </a:lnTo>
                  <a:lnTo>
                    <a:pt x="0" y="1505707"/>
                  </a:lnTo>
                  <a:close/>
                </a:path>
              </a:pathLst>
            </a:custGeom>
            <a:solidFill>
              <a:srgbClr val="FFFFFF"/>
            </a:solidFill>
          </p:spPr>
        </p:sp>
        <p:sp>
          <p:nvSpPr>
            <p:cNvPr id="15" name="TextBox 15"/>
            <p:cNvSpPr txBox="1"/>
            <p:nvPr/>
          </p:nvSpPr>
          <p:spPr>
            <a:xfrm>
              <a:off x="0" y="-57150"/>
              <a:ext cx="1917749" cy="1562857"/>
            </a:xfrm>
            <a:prstGeom prst="rect">
              <a:avLst/>
            </a:prstGeom>
          </p:spPr>
          <p:txBody>
            <a:bodyPr lIns="50800" tIns="50800" rIns="50800" bIns="50800" rtlCol="0" anchor="ctr"/>
            <a:lstStyle/>
            <a:p>
              <a:pPr algn="ctr">
                <a:lnSpc>
                  <a:spcPts val="2520"/>
                </a:lnSpc>
              </a:pPr>
              <a:endParaRPr/>
            </a:p>
          </p:txBody>
        </p:sp>
      </p:grpSp>
      <p:grpSp>
        <p:nvGrpSpPr>
          <p:cNvPr id="16" name="Group 16"/>
          <p:cNvGrpSpPr/>
          <p:nvPr/>
        </p:nvGrpSpPr>
        <p:grpSpPr>
          <a:xfrm>
            <a:off x="1760954" y="3390527"/>
            <a:ext cx="6635392" cy="3324572"/>
            <a:chOff x="0" y="0"/>
            <a:chExt cx="1027996" cy="515063"/>
          </a:xfrm>
        </p:grpSpPr>
        <p:sp>
          <p:nvSpPr>
            <p:cNvPr id="17" name="Freeform 17"/>
            <p:cNvSpPr/>
            <p:nvPr/>
          </p:nvSpPr>
          <p:spPr>
            <a:xfrm>
              <a:off x="0" y="0"/>
              <a:ext cx="1027996" cy="515063"/>
            </a:xfrm>
            <a:custGeom>
              <a:avLst/>
              <a:gdLst/>
              <a:ahLst/>
              <a:cxnLst/>
              <a:rect l="l" t="t" r="r" b="b"/>
              <a:pathLst>
                <a:path w="1027996" h="515063">
                  <a:moveTo>
                    <a:pt x="0" y="0"/>
                  </a:moveTo>
                  <a:lnTo>
                    <a:pt x="1027996" y="0"/>
                  </a:lnTo>
                  <a:lnTo>
                    <a:pt x="1027996" y="515063"/>
                  </a:lnTo>
                  <a:lnTo>
                    <a:pt x="0" y="515063"/>
                  </a:lnTo>
                  <a:close/>
                </a:path>
              </a:pathLst>
            </a:custGeom>
            <a:blipFill>
              <a:blip r:embed="rId3"/>
              <a:stretch>
                <a:fillRect t="-16611" b="-16611"/>
              </a:stretch>
            </a:blipFill>
          </p:spPr>
        </p:sp>
      </p:grpSp>
      <p:grpSp>
        <p:nvGrpSpPr>
          <p:cNvPr id="18" name="Group 18"/>
          <p:cNvGrpSpPr/>
          <p:nvPr/>
        </p:nvGrpSpPr>
        <p:grpSpPr>
          <a:xfrm>
            <a:off x="9664082" y="3040598"/>
            <a:ext cx="7281454" cy="5716983"/>
            <a:chOff x="0" y="0"/>
            <a:chExt cx="1917749" cy="1505707"/>
          </a:xfrm>
        </p:grpSpPr>
        <p:sp>
          <p:nvSpPr>
            <p:cNvPr id="19" name="Freeform 19"/>
            <p:cNvSpPr/>
            <p:nvPr/>
          </p:nvSpPr>
          <p:spPr>
            <a:xfrm>
              <a:off x="0" y="0"/>
              <a:ext cx="1917749" cy="1505707"/>
            </a:xfrm>
            <a:custGeom>
              <a:avLst/>
              <a:gdLst/>
              <a:ahLst/>
              <a:cxnLst/>
              <a:rect l="l" t="t" r="r" b="b"/>
              <a:pathLst>
                <a:path w="1917749" h="1505707">
                  <a:moveTo>
                    <a:pt x="0" y="0"/>
                  </a:moveTo>
                  <a:lnTo>
                    <a:pt x="1917749" y="0"/>
                  </a:lnTo>
                  <a:lnTo>
                    <a:pt x="1917749" y="1505707"/>
                  </a:lnTo>
                  <a:lnTo>
                    <a:pt x="0" y="1505707"/>
                  </a:lnTo>
                  <a:close/>
                </a:path>
              </a:pathLst>
            </a:custGeom>
            <a:solidFill>
              <a:srgbClr val="FFFFFF"/>
            </a:solidFill>
          </p:spPr>
        </p:sp>
        <p:sp>
          <p:nvSpPr>
            <p:cNvPr id="20" name="TextBox 20"/>
            <p:cNvSpPr txBox="1"/>
            <p:nvPr/>
          </p:nvSpPr>
          <p:spPr>
            <a:xfrm>
              <a:off x="0" y="-57150"/>
              <a:ext cx="1917749" cy="1562857"/>
            </a:xfrm>
            <a:prstGeom prst="rect">
              <a:avLst/>
            </a:prstGeom>
          </p:spPr>
          <p:txBody>
            <a:bodyPr lIns="50800" tIns="50800" rIns="50800" bIns="50800" rtlCol="0" anchor="ctr"/>
            <a:lstStyle/>
            <a:p>
              <a:pPr algn="ctr">
                <a:lnSpc>
                  <a:spcPts val="2520"/>
                </a:lnSpc>
              </a:pPr>
              <a:endParaRPr/>
            </a:p>
          </p:txBody>
        </p:sp>
      </p:grpSp>
      <p:grpSp>
        <p:nvGrpSpPr>
          <p:cNvPr id="21" name="Group 21"/>
          <p:cNvGrpSpPr/>
          <p:nvPr/>
        </p:nvGrpSpPr>
        <p:grpSpPr>
          <a:xfrm>
            <a:off x="9987113" y="3390527"/>
            <a:ext cx="6635392" cy="3324572"/>
            <a:chOff x="0" y="0"/>
            <a:chExt cx="1027996" cy="515063"/>
          </a:xfrm>
        </p:grpSpPr>
        <p:sp>
          <p:nvSpPr>
            <p:cNvPr id="22" name="Freeform 22"/>
            <p:cNvSpPr/>
            <p:nvPr/>
          </p:nvSpPr>
          <p:spPr>
            <a:xfrm>
              <a:off x="0" y="0"/>
              <a:ext cx="1027996" cy="515063"/>
            </a:xfrm>
            <a:custGeom>
              <a:avLst/>
              <a:gdLst/>
              <a:ahLst/>
              <a:cxnLst/>
              <a:rect l="l" t="t" r="r" b="b"/>
              <a:pathLst>
                <a:path w="1027996" h="515063">
                  <a:moveTo>
                    <a:pt x="0" y="0"/>
                  </a:moveTo>
                  <a:lnTo>
                    <a:pt x="1027996" y="0"/>
                  </a:lnTo>
                  <a:lnTo>
                    <a:pt x="1027996" y="515063"/>
                  </a:lnTo>
                  <a:lnTo>
                    <a:pt x="0" y="515063"/>
                  </a:lnTo>
                  <a:close/>
                </a:path>
              </a:pathLst>
            </a:custGeom>
            <a:blipFill>
              <a:blip r:embed="rId4"/>
              <a:stretch>
                <a:fillRect t="-99783" b="-99783"/>
              </a:stretch>
            </a:blipFill>
          </p:spPr>
        </p:sp>
      </p:grpSp>
      <p:grpSp>
        <p:nvGrpSpPr>
          <p:cNvPr id="23" name="Group 23"/>
          <p:cNvGrpSpPr/>
          <p:nvPr/>
        </p:nvGrpSpPr>
        <p:grpSpPr>
          <a:xfrm>
            <a:off x="16316043" y="9187689"/>
            <a:ext cx="629493" cy="629493"/>
            <a:chOff x="0" y="0"/>
            <a:chExt cx="259039" cy="259039"/>
          </a:xfrm>
        </p:grpSpPr>
        <p:sp>
          <p:nvSpPr>
            <p:cNvPr id="24" name="Freeform 24"/>
            <p:cNvSpPr/>
            <p:nvPr/>
          </p:nvSpPr>
          <p:spPr>
            <a:xfrm>
              <a:off x="0" y="0"/>
              <a:ext cx="259039" cy="259039"/>
            </a:xfrm>
            <a:custGeom>
              <a:avLst/>
              <a:gdLst/>
              <a:ahLst/>
              <a:cxnLst/>
              <a:rect l="l" t="t" r="r" b="b"/>
              <a:pathLst>
                <a:path w="259039" h="259039">
                  <a:moveTo>
                    <a:pt x="0" y="0"/>
                  </a:moveTo>
                  <a:lnTo>
                    <a:pt x="259039" y="0"/>
                  </a:lnTo>
                  <a:lnTo>
                    <a:pt x="259039" y="259039"/>
                  </a:lnTo>
                  <a:lnTo>
                    <a:pt x="0" y="259039"/>
                  </a:lnTo>
                  <a:close/>
                </a:path>
              </a:pathLst>
            </a:custGeom>
            <a:solidFill>
              <a:srgbClr val="686B6D"/>
            </a:solidFill>
          </p:spPr>
        </p:sp>
        <p:sp>
          <p:nvSpPr>
            <p:cNvPr id="25" name="TextBox 25"/>
            <p:cNvSpPr txBox="1"/>
            <p:nvPr/>
          </p:nvSpPr>
          <p:spPr>
            <a:xfrm>
              <a:off x="0" y="-57150"/>
              <a:ext cx="259039" cy="316189"/>
            </a:xfrm>
            <a:prstGeom prst="rect">
              <a:avLst/>
            </a:prstGeom>
          </p:spPr>
          <p:txBody>
            <a:bodyPr lIns="50800" tIns="50800" rIns="50800" bIns="50800" rtlCol="0" anchor="ctr"/>
            <a:lstStyle/>
            <a:p>
              <a:pPr algn="ctr">
                <a:lnSpc>
                  <a:spcPts val="2520"/>
                </a:lnSpc>
              </a:pPr>
              <a:endParaRPr/>
            </a:p>
          </p:txBody>
        </p:sp>
      </p:grpSp>
      <p:grpSp>
        <p:nvGrpSpPr>
          <p:cNvPr id="26" name="Group 26"/>
          <p:cNvGrpSpPr/>
          <p:nvPr/>
        </p:nvGrpSpPr>
        <p:grpSpPr>
          <a:xfrm>
            <a:off x="15524569" y="9187689"/>
            <a:ext cx="629493" cy="629493"/>
            <a:chOff x="0" y="0"/>
            <a:chExt cx="259039" cy="259039"/>
          </a:xfrm>
        </p:grpSpPr>
        <p:sp>
          <p:nvSpPr>
            <p:cNvPr id="27" name="Freeform 27"/>
            <p:cNvSpPr/>
            <p:nvPr/>
          </p:nvSpPr>
          <p:spPr>
            <a:xfrm>
              <a:off x="0" y="0"/>
              <a:ext cx="259039" cy="259039"/>
            </a:xfrm>
            <a:custGeom>
              <a:avLst/>
              <a:gdLst/>
              <a:ahLst/>
              <a:cxnLst/>
              <a:rect l="l" t="t" r="r" b="b"/>
              <a:pathLst>
                <a:path w="259039" h="259039">
                  <a:moveTo>
                    <a:pt x="0" y="0"/>
                  </a:moveTo>
                  <a:lnTo>
                    <a:pt x="259039" y="0"/>
                  </a:lnTo>
                  <a:lnTo>
                    <a:pt x="259039" y="259039"/>
                  </a:lnTo>
                  <a:lnTo>
                    <a:pt x="0" y="259039"/>
                  </a:lnTo>
                  <a:close/>
                </a:path>
              </a:pathLst>
            </a:custGeom>
            <a:solidFill>
              <a:srgbClr val="545859"/>
            </a:solidFill>
          </p:spPr>
        </p:sp>
        <p:sp>
          <p:nvSpPr>
            <p:cNvPr id="28" name="TextBox 28"/>
            <p:cNvSpPr txBox="1"/>
            <p:nvPr/>
          </p:nvSpPr>
          <p:spPr>
            <a:xfrm>
              <a:off x="0" y="-57150"/>
              <a:ext cx="259039" cy="316189"/>
            </a:xfrm>
            <a:prstGeom prst="rect">
              <a:avLst/>
            </a:prstGeom>
          </p:spPr>
          <p:txBody>
            <a:bodyPr lIns="50800" tIns="50800" rIns="50800" bIns="50800" rtlCol="0" anchor="ctr"/>
            <a:lstStyle/>
            <a:p>
              <a:pPr algn="ctr">
                <a:lnSpc>
                  <a:spcPts val="2520"/>
                </a:lnSpc>
              </a:pPr>
              <a:endParaRPr/>
            </a:p>
          </p:txBody>
        </p:sp>
      </p:grpSp>
      <p:grpSp>
        <p:nvGrpSpPr>
          <p:cNvPr id="29" name="Group 29"/>
          <p:cNvGrpSpPr/>
          <p:nvPr/>
        </p:nvGrpSpPr>
        <p:grpSpPr>
          <a:xfrm>
            <a:off x="14733096" y="9187689"/>
            <a:ext cx="629493" cy="629493"/>
            <a:chOff x="0" y="0"/>
            <a:chExt cx="259039" cy="259039"/>
          </a:xfrm>
        </p:grpSpPr>
        <p:sp>
          <p:nvSpPr>
            <p:cNvPr id="30" name="Freeform 30"/>
            <p:cNvSpPr/>
            <p:nvPr/>
          </p:nvSpPr>
          <p:spPr>
            <a:xfrm>
              <a:off x="0" y="0"/>
              <a:ext cx="259039" cy="259039"/>
            </a:xfrm>
            <a:custGeom>
              <a:avLst/>
              <a:gdLst/>
              <a:ahLst/>
              <a:cxnLst/>
              <a:rect l="l" t="t" r="r" b="b"/>
              <a:pathLst>
                <a:path w="259039" h="259039">
                  <a:moveTo>
                    <a:pt x="0" y="0"/>
                  </a:moveTo>
                  <a:lnTo>
                    <a:pt x="259039" y="0"/>
                  </a:lnTo>
                  <a:lnTo>
                    <a:pt x="259039" y="259039"/>
                  </a:lnTo>
                  <a:lnTo>
                    <a:pt x="0" y="259039"/>
                  </a:lnTo>
                  <a:close/>
                </a:path>
              </a:pathLst>
            </a:custGeom>
            <a:solidFill>
              <a:srgbClr val="363636"/>
            </a:solidFill>
          </p:spPr>
        </p:sp>
        <p:sp>
          <p:nvSpPr>
            <p:cNvPr id="31" name="TextBox 31"/>
            <p:cNvSpPr txBox="1"/>
            <p:nvPr/>
          </p:nvSpPr>
          <p:spPr>
            <a:xfrm>
              <a:off x="0" y="-57150"/>
              <a:ext cx="259039" cy="316189"/>
            </a:xfrm>
            <a:prstGeom prst="rect">
              <a:avLst/>
            </a:prstGeom>
          </p:spPr>
          <p:txBody>
            <a:bodyPr lIns="50800" tIns="50800" rIns="50800" bIns="50800" rtlCol="0" anchor="ctr"/>
            <a:lstStyle/>
            <a:p>
              <a:pPr algn="ctr">
                <a:lnSpc>
                  <a:spcPts val="2520"/>
                </a:lnSpc>
              </a:pPr>
              <a:endParaRPr/>
            </a:p>
          </p:txBody>
        </p:sp>
      </p:grpSp>
      <p:sp>
        <p:nvSpPr>
          <p:cNvPr id="32" name="Freeform 32"/>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3" name="TextBox 33"/>
          <p:cNvSpPr txBox="1"/>
          <p:nvPr/>
        </p:nvSpPr>
        <p:spPr>
          <a:xfrm>
            <a:off x="1437923" y="8819514"/>
            <a:ext cx="10694080" cy="438786"/>
          </a:xfrm>
          <a:prstGeom prst="rect">
            <a:avLst/>
          </a:prstGeom>
        </p:spPr>
        <p:txBody>
          <a:bodyPr lIns="0" tIns="0" rIns="0" bIns="0" rtlCol="0" anchor="t">
            <a:spAutoFit/>
          </a:bodyPr>
          <a:lstStyle/>
          <a:p>
            <a:pPr algn="l">
              <a:lnSpc>
                <a:spcPts val="3639"/>
              </a:lnSpc>
              <a:spcBef>
                <a:spcPct val="0"/>
              </a:spcBef>
            </a:pPr>
            <a:r>
              <a:rPr lang="en-US" sz="2599">
                <a:solidFill>
                  <a:srgbClr val="363636"/>
                </a:solidFill>
                <a:latin typeface="League Spartan"/>
                <a:ea typeface="League Spartan"/>
                <a:cs typeface="League Spartan"/>
                <a:sym typeface="League Spartan"/>
              </a:rPr>
              <a:t>Agar huquqbuzarlik bir yil ichida takroran sodir etilsa</a:t>
            </a:r>
          </a:p>
        </p:txBody>
      </p:sp>
      <p:sp>
        <p:nvSpPr>
          <p:cNvPr id="34" name="TextBox 34"/>
          <p:cNvSpPr txBox="1"/>
          <p:nvPr/>
        </p:nvSpPr>
        <p:spPr>
          <a:xfrm>
            <a:off x="1805863" y="7198727"/>
            <a:ext cx="6590483" cy="932308"/>
          </a:xfrm>
          <a:prstGeom prst="rect">
            <a:avLst/>
          </a:prstGeom>
        </p:spPr>
        <p:txBody>
          <a:bodyPr lIns="0" tIns="0" rIns="0" bIns="0" rtlCol="0" anchor="t">
            <a:spAutoFit/>
          </a:bodyPr>
          <a:lstStyle/>
          <a:p>
            <a:pPr algn="just">
              <a:lnSpc>
                <a:spcPts val="3737"/>
              </a:lnSpc>
              <a:spcBef>
                <a:spcPct val="0"/>
              </a:spcBef>
            </a:pPr>
            <a:r>
              <a:rPr lang="en-US" sz="2669">
                <a:solidFill>
                  <a:srgbClr val="363636"/>
                </a:solidFill>
                <a:latin typeface="Poppins"/>
                <a:ea typeface="Poppins"/>
                <a:cs typeface="Poppins"/>
                <a:sym typeface="Poppins"/>
              </a:rPr>
              <a:t> Fuqarolarga BHMning 5 baravaridan 7 baravarigacha</a:t>
            </a:r>
          </a:p>
        </p:txBody>
      </p:sp>
      <p:sp>
        <p:nvSpPr>
          <p:cNvPr id="35" name="TextBox 35"/>
          <p:cNvSpPr txBox="1"/>
          <p:nvPr/>
        </p:nvSpPr>
        <p:spPr>
          <a:xfrm>
            <a:off x="1437923" y="9378397"/>
            <a:ext cx="13295172" cy="438786"/>
          </a:xfrm>
          <a:prstGeom prst="rect">
            <a:avLst/>
          </a:prstGeom>
        </p:spPr>
        <p:txBody>
          <a:bodyPr lIns="0" tIns="0" rIns="0" bIns="0" rtlCol="0" anchor="t">
            <a:spAutoFit/>
          </a:bodyPr>
          <a:lstStyle/>
          <a:p>
            <a:pPr algn="l">
              <a:lnSpc>
                <a:spcPts val="3639"/>
              </a:lnSpc>
              <a:spcBef>
                <a:spcPct val="0"/>
              </a:spcBef>
            </a:pPr>
            <a:r>
              <a:rPr lang="en-US" sz="2599">
                <a:solidFill>
                  <a:srgbClr val="363636"/>
                </a:solidFill>
                <a:latin typeface="League Spartan"/>
                <a:ea typeface="League Spartan"/>
                <a:cs typeface="League Spartan"/>
                <a:sym typeface="League Spartan"/>
              </a:rPr>
              <a:t>Takroriy huquqbuzarlik holatida jazolar sezilarli darajada og‘irlashadi. </a:t>
            </a:r>
          </a:p>
        </p:txBody>
      </p:sp>
      <p:sp>
        <p:nvSpPr>
          <p:cNvPr id="36" name="TextBox 36"/>
          <p:cNvSpPr txBox="1"/>
          <p:nvPr/>
        </p:nvSpPr>
        <p:spPr>
          <a:xfrm>
            <a:off x="10181542" y="7198727"/>
            <a:ext cx="6590483" cy="932308"/>
          </a:xfrm>
          <a:prstGeom prst="rect">
            <a:avLst/>
          </a:prstGeom>
        </p:spPr>
        <p:txBody>
          <a:bodyPr lIns="0" tIns="0" rIns="0" bIns="0" rtlCol="0" anchor="t">
            <a:spAutoFit/>
          </a:bodyPr>
          <a:lstStyle/>
          <a:p>
            <a:pPr algn="just">
              <a:lnSpc>
                <a:spcPts val="3737"/>
              </a:lnSpc>
              <a:spcBef>
                <a:spcPct val="0"/>
              </a:spcBef>
            </a:pPr>
            <a:r>
              <a:rPr lang="en-US" sz="2669">
                <a:solidFill>
                  <a:srgbClr val="363636"/>
                </a:solidFill>
                <a:latin typeface="Poppins"/>
                <a:ea typeface="Poppins"/>
                <a:cs typeface="Poppins"/>
                <a:sym typeface="Poppins"/>
              </a:rPr>
              <a:t> Mansabdor shaxslarga 10 baravaridan 20 baravarigacha jarima qo‘llanadi</a:t>
            </a:r>
          </a:p>
        </p:txBody>
      </p:sp>
      <p:sp>
        <p:nvSpPr>
          <p:cNvPr id="37" name="TextBox 37"/>
          <p:cNvSpPr txBox="1"/>
          <p:nvPr/>
        </p:nvSpPr>
        <p:spPr>
          <a:xfrm>
            <a:off x="1953545" y="1932216"/>
            <a:ext cx="13571024" cy="574346"/>
          </a:xfrm>
          <a:prstGeom prst="rect">
            <a:avLst/>
          </a:prstGeom>
        </p:spPr>
        <p:txBody>
          <a:bodyPr lIns="0" tIns="0" rIns="0" bIns="0" rtlCol="0" anchor="t">
            <a:spAutoFit/>
          </a:bodyPr>
          <a:lstStyle/>
          <a:p>
            <a:pPr algn="l">
              <a:lnSpc>
                <a:spcPts val="3751"/>
              </a:lnSpc>
            </a:pPr>
            <a:r>
              <a:rPr lang="en-US" sz="4520" b="1">
                <a:solidFill>
                  <a:srgbClr val="EBB970"/>
                </a:solidFill>
                <a:latin typeface="Poppins Bold"/>
                <a:ea typeface="Poppins Bold"/>
                <a:cs typeface="Poppins Bold"/>
                <a:sym typeface="Poppins Bold"/>
              </a:rPr>
              <a:t> Sanksiyalar: 1‑va 2‑qisimlarni takroriy buzish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7911" y="709420"/>
            <a:ext cx="5791529" cy="7863739"/>
            <a:chOff x="0" y="0"/>
            <a:chExt cx="1525341" cy="2071108"/>
          </a:xfrm>
        </p:grpSpPr>
        <p:sp>
          <p:nvSpPr>
            <p:cNvPr id="3" name="Freeform 3"/>
            <p:cNvSpPr/>
            <p:nvPr/>
          </p:nvSpPr>
          <p:spPr>
            <a:xfrm>
              <a:off x="0" y="0"/>
              <a:ext cx="1525341" cy="2071108"/>
            </a:xfrm>
            <a:custGeom>
              <a:avLst/>
              <a:gdLst/>
              <a:ahLst/>
              <a:cxnLst/>
              <a:rect l="l" t="t" r="r" b="b"/>
              <a:pathLst>
                <a:path w="1525341" h="2071108">
                  <a:moveTo>
                    <a:pt x="0" y="0"/>
                  </a:moveTo>
                  <a:lnTo>
                    <a:pt x="1525341" y="0"/>
                  </a:lnTo>
                  <a:lnTo>
                    <a:pt x="1525341" y="2071108"/>
                  </a:lnTo>
                  <a:lnTo>
                    <a:pt x="0" y="2071108"/>
                  </a:lnTo>
                  <a:close/>
                </a:path>
              </a:pathLst>
            </a:custGeom>
            <a:solidFill>
              <a:srgbClr val="E0E0E0"/>
            </a:solidFill>
          </p:spPr>
        </p:sp>
        <p:sp>
          <p:nvSpPr>
            <p:cNvPr id="4" name="TextBox 4"/>
            <p:cNvSpPr txBox="1"/>
            <p:nvPr/>
          </p:nvSpPr>
          <p:spPr>
            <a:xfrm>
              <a:off x="0" y="-57150"/>
              <a:ext cx="1525341" cy="2128258"/>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0" y="0"/>
            <a:ext cx="18543914" cy="1078609"/>
            <a:chOff x="0" y="0"/>
            <a:chExt cx="4883994" cy="284078"/>
          </a:xfrm>
        </p:grpSpPr>
        <p:sp>
          <p:nvSpPr>
            <p:cNvPr id="6" name="Freeform 6"/>
            <p:cNvSpPr/>
            <p:nvPr/>
          </p:nvSpPr>
          <p:spPr>
            <a:xfrm>
              <a:off x="0" y="0"/>
              <a:ext cx="4883994" cy="284078"/>
            </a:xfrm>
            <a:custGeom>
              <a:avLst/>
              <a:gdLst/>
              <a:ahLst/>
              <a:cxnLst/>
              <a:rect l="l" t="t" r="r" b="b"/>
              <a:pathLst>
                <a:path w="4883994" h="284078">
                  <a:moveTo>
                    <a:pt x="0" y="0"/>
                  </a:moveTo>
                  <a:lnTo>
                    <a:pt x="4883994" y="0"/>
                  </a:lnTo>
                  <a:lnTo>
                    <a:pt x="4883994" y="284078"/>
                  </a:lnTo>
                  <a:lnTo>
                    <a:pt x="0" y="284078"/>
                  </a:lnTo>
                  <a:close/>
                </a:path>
              </a:pathLst>
            </a:custGeom>
            <a:solidFill>
              <a:srgbClr val="000000"/>
            </a:solidFill>
          </p:spPr>
        </p:sp>
        <p:sp>
          <p:nvSpPr>
            <p:cNvPr id="7" name="TextBox 7"/>
            <p:cNvSpPr txBox="1"/>
            <p:nvPr/>
          </p:nvSpPr>
          <p:spPr>
            <a:xfrm>
              <a:off x="0" y="-57150"/>
              <a:ext cx="4883994" cy="341228"/>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13041630" y="1078609"/>
            <a:ext cx="5246370" cy="9311261"/>
            <a:chOff x="0" y="0"/>
            <a:chExt cx="812800" cy="1442558"/>
          </a:xfrm>
        </p:grpSpPr>
        <p:sp>
          <p:nvSpPr>
            <p:cNvPr id="9" name="Freeform 9"/>
            <p:cNvSpPr/>
            <p:nvPr/>
          </p:nvSpPr>
          <p:spPr>
            <a:xfrm>
              <a:off x="0" y="0"/>
              <a:ext cx="812800" cy="1442558"/>
            </a:xfrm>
            <a:custGeom>
              <a:avLst/>
              <a:gdLst/>
              <a:ahLst/>
              <a:cxnLst/>
              <a:rect l="l" t="t" r="r" b="b"/>
              <a:pathLst>
                <a:path w="812800" h="1442558">
                  <a:moveTo>
                    <a:pt x="0" y="0"/>
                  </a:moveTo>
                  <a:lnTo>
                    <a:pt x="812800" y="0"/>
                  </a:lnTo>
                  <a:lnTo>
                    <a:pt x="812800" y="1442558"/>
                  </a:lnTo>
                  <a:lnTo>
                    <a:pt x="0" y="1442558"/>
                  </a:lnTo>
                  <a:close/>
                </a:path>
              </a:pathLst>
            </a:custGeom>
            <a:blipFill>
              <a:blip r:embed="rId2"/>
              <a:stretch>
                <a:fillRect l="-69381" r="-69381"/>
              </a:stretch>
            </a:blipFill>
          </p:spPr>
        </p:sp>
      </p:grpSp>
      <p:grpSp>
        <p:nvGrpSpPr>
          <p:cNvPr id="10" name="Group 10"/>
          <p:cNvGrpSpPr/>
          <p:nvPr/>
        </p:nvGrpSpPr>
        <p:grpSpPr>
          <a:xfrm>
            <a:off x="7242350" y="4065605"/>
            <a:ext cx="5246370" cy="6324265"/>
            <a:chOff x="0" y="0"/>
            <a:chExt cx="812800" cy="979794"/>
          </a:xfrm>
        </p:grpSpPr>
        <p:sp>
          <p:nvSpPr>
            <p:cNvPr id="11" name="Freeform 11"/>
            <p:cNvSpPr/>
            <p:nvPr/>
          </p:nvSpPr>
          <p:spPr>
            <a:xfrm>
              <a:off x="0" y="0"/>
              <a:ext cx="812800" cy="979794"/>
            </a:xfrm>
            <a:custGeom>
              <a:avLst/>
              <a:gdLst/>
              <a:ahLst/>
              <a:cxnLst/>
              <a:rect l="l" t="t" r="r" b="b"/>
              <a:pathLst>
                <a:path w="812800" h="979794">
                  <a:moveTo>
                    <a:pt x="0" y="0"/>
                  </a:moveTo>
                  <a:lnTo>
                    <a:pt x="812800" y="0"/>
                  </a:lnTo>
                  <a:lnTo>
                    <a:pt x="812800" y="979794"/>
                  </a:lnTo>
                  <a:lnTo>
                    <a:pt x="0" y="979794"/>
                  </a:lnTo>
                  <a:close/>
                </a:path>
              </a:pathLst>
            </a:custGeom>
            <a:blipFill>
              <a:blip r:embed="rId3"/>
              <a:stretch>
                <a:fillRect l="-61487" r="-61487"/>
              </a:stretch>
            </a:blipFill>
          </p:spPr>
        </p:sp>
      </p:grpSp>
      <p:grpSp>
        <p:nvGrpSpPr>
          <p:cNvPr id="12" name="Group 12"/>
          <p:cNvGrpSpPr/>
          <p:nvPr/>
        </p:nvGrpSpPr>
        <p:grpSpPr>
          <a:xfrm>
            <a:off x="1829000" y="8075388"/>
            <a:ext cx="4388168" cy="1573896"/>
            <a:chOff x="0" y="0"/>
            <a:chExt cx="1155731" cy="414524"/>
          </a:xfrm>
        </p:grpSpPr>
        <p:sp>
          <p:nvSpPr>
            <p:cNvPr id="13" name="Freeform 13"/>
            <p:cNvSpPr/>
            <p:nvPr/>
          </p:nvSpPr>
          <p:spPr>
            <a:xfrm>
              <a:off x="0" y="0"/>
              <a:ext cx="1155731" cy="414524"/>
            </a:xfrm>
            <a:custGeom>
              <a:avLst/>
              <a:gdLst/>
              <a:ahLst/>
              <a:cxnLst/>
              <a:rect l="l" t="t" r="r" b="b"/>
              <a:pathLst>
                <a:path w="1155731" h="414524">
                  <a:moveTo>
                    <a:pt x="0" y="0"/>
                  </a:moveTo>
                  <a:lnTo>
                    <a:pt x="1155731" y="0"/>
                  </a:lnTo>
                  <a:lnTo>
                    <a:pt x="1155731" y="414524"/>
                  </a:lnTo>
                  <a:lnTo>
                    <a:pt x="0" y="414524"/>
                  </a:lnTo>
                  <a:close/>
                </a:path>
              </a:pathLst>
            </a:custGeom>
            <a:solidFill>
              <a:srgbClr val="363636"/>
            </a:solidFill>
          </p:spPr>
        </p:sp>
        <p:sp>
          <p:nvSpPr>
            <p:cNvPr id="14" name="TextBox 14"/>
            <p:cNvSpPr txBox="1"/>
            <p:nvPr/>
          </p:nvSpPr>
          <p:spPr>
            <a:xfrm>
              <a:off x="0" y="-57150"/>
              <a:ext cx="1155731" cy="471674"/>
            </a:xfrm>
            <a:prstGeom prst="rect">
              <a:avLst/>
            </a:prstGeom>
          </p:spPr>
          <p:txBody>
            <a:bodyPr lIns="50800" tIns="50800" rIns="50800" bIns="50800" rtlCol="0" anchor="ctr"/>
            <a:lstStyle/>
            <a:p>
              <a:pPr algn="ctr">
                <a:lnSpc>
                  <a:spcPts val="2520"/>
                </a:lnSpc>
              </a:pPr>
              <a:endParaRPr/>
            </a:p>
          </p:txBody>
        </p:sp>
      </p:grpSp>
      <p:grpSp>
        <p:nvGrpSpPr>
          <p:cNvPr id="15" name="Group 15"/>
          <p:cNvGrpSpPr/>
          <p:nvPr/>
        </p:nvGrpSpPr>
        <p:grpSpPr>
          <a:xfrm>
            <a:off x="11774742" y="3023104"/>
            <a:ext cx="1632283" cy="1618185"/>
            <a:chOff x="0" y="0"/>
            <a:chExt cx="429902" cy="426189"/>
          </a:xfrm>
        </p:grpSpPr>
        <p:sp>
          <p:nvSpPr>
            <p:cNvPr id="16" name="Freeform 16"/>
            <p:cNvSpPr/>
            <p:nvPr/>
          </p:nvSpPr>
          <p:spPr>
            <a:xfrm>
              <a:off x="0" y="0"/>
              <a:ext cx="429902" cy="426189"/>
            </a:xfrm>
            <a:custGeom>
              <a:avLst/>
              <a:gdLst/>
              <a:ahLst/>
              <a:cxnLst/>
              <a:rect l="l" t="t" r="r" b="b"/>
              <a:pathLst>
                <a:path w="429902" h="426189">
                  <a:moveTo>
                    <a:pt x="0" y="0"/>
                  </a:moveTo>
                  <a:lnTo>
                    <a:pt x="429902" y="0"/>
                  </a:lnTo>
                  <a:lnTo>
                    <a:pt x="429902" y="426189"/>
                  </a:lnTo>
                  <a:lnTo>
                    <a:pt x="0" y="426189"/>
                  </a:lnTo>
                  <a:close/>
                </a:path>
              </a:pathLst>
            </a:custGeom>
            <a:solidFill>
              <a:srgbClr val="000000"/>
            </a:solidFill>
          </p:spPr>
        </p:sp>
        <p:sp>
          <p:nvSpPr>
            <p:cNvPr id="17" name="TextBox 17"/>
            <p:cNvSpPr txBox="1"/>
            <p:nvPr/>
          </p:nvSpPr>
          <p:spPr>
            <a:xfrm>
              <a:off x="0" y="-57150"/>
              <a:ext cx="429902" cy="483339"/>
            </a:xfrm>
            <a:prstGeom prst="rect">
              <a:avLst/>
            </a:prstGeom>
          </p:spPr>
          <p:txBody>
            <a:bodyPr lIns="50800" tIns="50800" rIns="50800" bIns="50800" rtlCol="0" anchor="ctr"/>
            <a:lstStyle/>
            <a:p>
              <a:pPr algn="ctr">
                <a:lnSpc>
                  <a:spcPts val="2520"/>
                </a:lnSpc>
              </a:pPr>
              <a:endParaRPr/>
            </a:p>
          </p:txBody>
        </p:sp>
      </p:grpSp>
      <p:sp>
        <p:nvSpPr>
          <p:cNvPr id="18" name="Freeform 18"/>
          <p:cNvSpPr/>
          <p:nvPr/>
        </p:nvSpPr>
        <p:spPr>
          <a:xfrm>
            <a:off x="12180166" y="3511090"/>
            <a:ext cx="821436" cy="642213"/>
          </a:xfrm>
          <a:custGeom>
            <a:avLst/>
            <a:gdLst/>
            <a:ahLst/>
            <a:cxnLst/>
            <a:rect l="l" t="t" r="r" b="b"/>
            <a:pathLst>
              <a:path w="821436" h="642213">
                <a:moveTo>
                  <a:pt x="0" y="0"/>
                </a:moveTo>
                <a:lnTo>
                  <a:pt x="821435" y="0"/>
                </a:lnTo>
                <a:lnTo>
                  <a:pt x="821435" y="642213"/>
                </a:lnTo>
                <a:lnTo>
                  <a:pt x="0" y="6422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TextBox 20"/>
          <p:cNvSpPr txBox="1"/>
          <p:nvPr/>
        </p:nvSpPr>
        <p:spPr>
          <a:xfrm>
            <a:off x="1630566" y="2535652"/>
            <a:ext cx="5058874" cy="975438"/>
          </a:xfrm>
          <a:prstGeom prst="rect">
            <a:avLst/>
          </a:prstGeom>
        </p:spPr>
        <p:txBody>
          <a:bodyPr lIns="0" tIns="0" rIns="0" bIns="0" rtlCol="0" anchor="t">
            <a:spAutoFit/>
          </a:bodyPr>
          <a:lstStyle/>
          <a:p>
            <a:pPr algn="l">
              <a:lnSpc>
                <a:spcPts val="3608"/>
              </a:lnSpc>
            </a:pPr>
            <a:r>
              <a:rPr lang="en-US" sz="3720" b="1">
                <a:solidFill>
                  <a:srgbClr val="363636"/>
                </a:solidFill>
                <a:latin typeface="Poppins Bold"/>
                <a:ea typeface="Poppins Bold"/>
                <a:cs typeface="Poppins Bold"/>
                <a:sym typeface="Poppins Bold"/>
              </a:rPr>
              <a:t>Sanksiyalar:          4‑va 5‑qisimlar</a:t>
            </a:r>
          </a:p>
        </p:txBody>
      </p:sp>
      <p:sp>
        <p:nvSpPr>
          <p:cNvPr id="21" name="TextBox 21"/>
          <p:cNvSpPr txBox="1"/>
          <p:nvPr/>
        </p:nvSpPr>
        <p:spPr>
          <a:xfrm>
            <a:off x="1630566" y="4084655"/>
            <a:ext cx="4586601" cy="3059557"/>
          </a:xfrm>
          <a:prstGeom prst="rect">
            <a:avLst/>
          </a:prstGeom>
        </p:spPr>
        <p:txBody>
          <a:bodyPr lIns="0" tIns="0" rIns="0" bIns="0" rtlCol="0" anchor="t">
            <a:spAutoFit/>
          </a:bodyPr>
          <a:lstStyle/>
          <a:p>
            <a:pPr algn="l">
              <a:lnSpc>
                <a:spcPts val="3037"/>
              </a:lnSpc>
            </a:pPr>
            <a:r>
              <a:rPr lang="en-US" sz="2169">
                <a:solidFill>
                  <a:srgbClr val="000000"/>
                </a:solidFill>
                <a:latin typeface="Poppins"/>
                <a:ea typeface="Poppins"/>
                <a:cs typeface="Poppins"/>
                <a:sym typeface="Poppins"/>
              </a:rPr>
              <a:t>📍 To‘rtinchi qism:</a:t>
            </a:r>
          </a:p>
          <a:p>
            <a:pPr algn="l">
              <a:lnSpc>
                <a:spcPts val="3037"/>
              </a:lnSpc>
            </a:pPr>
            <a:r>
              <a:rPr lang="en-US" sz="2169">
                <a:solidFill>
                  <a:srgbClr val="000000"/>
                </a:solidFill>
                <a:latin typeface="Poppins"/>
                <a:ea typeface="Poppins"/>
                <a:cs typeface="Poppins"/>
                <a:sym typeface="Poppins"/>
              </a:rPr>
              <a:t> 🔹 Fuqarolarga 6–15 baravar,</a:t>
            </a:r>
          </a:p>
          <a:p>
            <a:pPr algn="l">
              <a:lnSpc>
                <a:spcPts val="3037"/>
              </a:lnSpc>
            </a:pPr>
            <a:r>
              <a:rPr lang="en-US" sz="2169">
                <a:solidFill>
                  <a:srgbClr val="000000"/>
                </a:solidFill>
                <a:latin typeface="Poppins"/>
                <a:ea typeface="Poppins"/>
                <a:cs typeface="Poppins"/>
                <a:sym typeface="Poppins"/>
              </a:rPr>
              <a:t> 🔹 Mansabdor shaxslarga 15–21 baravar jarima.</a:t>
            </a:r>
          </a:p>
          <a:p>
            <a:pPr algn="l">
              <a:lnSpc>
                <a:spcPts val="3037"/>
              </a:lnSpc>
            </a:pPr>
            <a:r>
              <a:rPr lang="en-US" sz="2169">
                <a:solidFill>
                  <a:srgbClr val="000000"/>
                </a:solidFill>
                <a:latin typeface="Poppins"/>
                <a:ea typeface="Poppins"/>
                <a:cs typeface="Poppins"/>
                <a:sym typeface="Poppins"/>
              </a:rPr>
              <a:t> 📍 Beshlik takroriy buzilishi:</a:t>
            </a:r>
          </a:p>
          <a:p>
            <a:pPr algn="l">
              <a:lnSpc>
                <a:spcPts val="3037"/>
              </a:lnSpc>
            </a:pPr>
            <a:r>
              <a:rPr lang="en-US" sz="2169">
                <a:solidFill>
                  <a:srgbClr val="000000"/>
                </a:solidFill>
                <a:latin typeface="Poppins"/>
                <a:ea typeface="Poppins"/>
                <a:cs typeface="Poppins"/>
                <a:sym typeface="Poppins"/>
              </a:rPr>
              <a:t> 🔸 Fuqarolarga 15–21 baravar,</a:t>
            </a:r>
          </a:p>
          <a:p>
            <a:pPr algn="l">
              <a:lnSpc>
                <a:spcPts val="3037"/>
              </a:lnSpc>
              <a:spcBef>
                <a:spcPct val="0"/>
              </a:spcBef>
            </a:pPr>
            <a:r>
              <a:rPr lang="en-US" sz="2169">
                <a:solidFill>
                  <a:srgbClr val="000000"/>
                </a:solidFill>
                <a:latin typeface="Poppins"/>
                <a:ea typeface="Poppins"/>
                <a:cs typeface="Poppins"/>
                <a:sym typeface="Poppins"/>
              </a:rPr>
              <a:t> 🔸 Mansabdor shaxslarga 21–30 baravar jarima.</a:t>
            </a:r>
          </a:p>
        </p:txBody>
      </p:sp>
      <p:sp>
        <p:nvSpPr>
          <p:cNvPr id="22" name="TextBox 22"/>
          <p:cNvSpPr txBox="1"/>
          <p:nvPr/>
        </p:nvSpPr>
        <p:spPr>
          <a:xfrm>
            <a:off x="2017056" y="8320872"/>
            <a:ext cx="3741294" cy="1182751"/>
          </a:xfrm>
          <a:prstGeom prst="rect">
            <a:avLst/>
          </a:prstGeom>
        </p:spPr>
        <p:txBody>
          <a:bodyPr lIns="0" tIns="0" rIns="0" bIns="0" rtlCol="0" anchor="t">
            <a:spAutoFit/>
          </a:bodyPr>
          <a:lstStyle/>
          <a:p>
            <a:pPr algn="ctr">
              <a:lnSpc>
                <a:spcPts val="1801"/>
              </a:lnSpc>
            </a:pPr>
            <a:r>
              <a:rPr lang="en-US" sz="1699">
                <a:solidFill>
                  <a:srgbClr val="FFFFFF"/>
                </a:solidFill>
                <a:latin typeface="Poppins"/>
                <a:ea typeface="Poppins"/>
                <a:cs typeface="Poppins"/>
                <a:sym typeface="Poppins"/>
              </a:rPr>
              <a:t>Bu, ayniqsa, yer osti suvlarini noqonuniy qazib olish kabi og‘ir qonunbuzarliklar uchun belgilangan. </a:t>
            </a:r>
          </a:p>
          <a:p>
            <a:pPr algn="ctr">
              <a:lnSpc>
                <a:spcPts val="1801"/>
              </a:lnSpc>
            </a:pPr>
            <a:endParaRPr lang="en-US" sz="1699">
              <a:solidFill>
                <a:srgbClr val="FFFFF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73037" y="-60257"/>
            <a:ext cx="11147299" cy="10512476"/>
            <a:chOff x="0" y="0"/>
            <a:chExt cx="2935914" cy="2768718"/>
          </a:xfrm>
        </p:grpSpPr>
        <p:sp>
          <p:nvSpPr>
            <p:cNvPr id="3" name="Freeform 3"/>
            <p:cNvSpPr/>
            <p:nvPr/>
          </p:nvSpPr>
          <p:spPr>
            <a:xfrm>
              <a:off x="0" y="0"/>
              <a:ext cx="2935914" cy="2768718"/>
            </a:xfrm>
            <a:custGeom>
              <a:avLst/>
              <a:gdLst/>
              <a:ahLst/>
              <a:cxnLst/>
              <a:rect l="l" t="t" r="r" b="b"/>
              <a:pathLst>
                <a:path w="2935914" h="2768718">
                  <a:moveTo>
                    <a:pt x="0" y="0"/>
                  </a:moveTo>
                  <a:lnTo>
                    <a:pt x="2935914" y="0"/>
                  </a:lnTo>
                  <a:lnTo>
                    <a:pt x="2935914" y="2768718"/>
                  </a:lnTo>
                  <a:lnTo>
                    <a:pt x="0" y="2768718"/>
                  </a:lnTo>
                  <a:close/>
                </a:path>
              </a:pathLst>
            </a:custGeom>
            <a:solidFill>
              <a:srgbClr val="363636"/>
            </a:solidFill>
          </p:spPr>
        </p:sp>
        <p:sp>
          <p:nvSpPr>
            <p:cNvPr id="4" name="TextBox 4"/>
            <p:cNvSpPr txBox="1"/>
            <p:nvPr/>
          </p:nvSpPr>
          <p:spPr>
            <a:xfrm>
              <a:off x="0" y="-57150"/>
              <a:ext cx="2935914" cy="2825868"/>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504435" y="3661995"/>
            <a:ext cx="6768602" cy="6105717"/>
            <a:chOff x="0" y="0"/>
            <a:chExt cx="1782677" cy="1608090"/>
          </a:xfrm>
        </p:grpSpPr>
        <p:sp>
          <p:nvSpPr>
            <p:cNvPr id="6" name="Freeform 6"/>
            <p:cNvSpPr/>
            <p:nvPr/>
          </p:nvSpPr>
          <p:spPr>
            <a:xfrm>
              <a:off x="0" y="0"/>
              <a:ext cx="1782677" cy="1608090"/>
            </a:xfrm>
            <a:custGeom>
              <a:avLst/>
              <a:gdLst/>
              <a:ahLst/>
              <a:cxnLst/>
              <a:rect l="l" t="t" r="r" b="b"/>
              <a:pathLst>
                <a:path w="1782677" h="1608090">
                  <a:moveTo>
                    <a:pt x="0" y="0"/>
                  </a:moveTo>
                  <a:lnTo>
                    <a:pt x="1782677" y="0"/>
                  </a:lnTo>
                  <a:lnTo>
                    <a:pt x="1782677" y="1608090"/>
                  </a:lnTo>
                  <a:lnTo>
                    <a:pt x="0" y="1608090"/>
                  </a:lnTo>
                  <a:close/>
                </a:path>
              </a:pathLst>
            </a:custGeom>
            <a:solidFill>
              <a:srgbClr val="E0E0E0"/>
            </a:solidFill>
          </p:spPr>
        </p:sp>
        <p:sp>
          <p:nvSpPr>
            <p:cNvPr id="7" name="TextBox 7"/>
            <p:cNvSpPr txBox="1"/>
            <p:nvPr/>
          </p:nvSpPr>
          <p:spPr>
            <a:xfrm>
              <a:off x="0" y="-57150"/>
              <a:ext cx="1782677" cy="1665240"/>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1437923" y="1325488"/>
            <a:ext cx="7706077" cy="7740987"/>
            <a:chOff x="0" y="0"/>
            <a:chExt cx="1193873" cy="1199281"/>
          </a:xfrm>
        </p:grpSpPr>
        <p:sp>
          <p:nvSpPr>
            <p:cNvPr id="9" name="Freeform 9"/>
            <p:cNvSpPr/>
            <p:nvPr/>
          </p:nvSpPr>
          <p:spPr>
            <a:xfrm>
              <a:off x="0" y="0"/>
              <a:ext cx="1193873" cy="1199281"/>
            </a:xfrm>
            <a:custGeom>
              <a:avLst/>
              <a:gdLst/>
              <a:ahLst/>
              <a:cxnLst/>
              <a:rect l="l" t="t" r="r" b="b"/>
              <a:pathLst>
                <a:path w="1193873" h="1199281">
                  <a:moveTo>
                    <a:pt x="0" y="0"/>
                  </a:moveTo>
                  <a:lnTo>
                    <a:pt x="1193873" y="0"/>
                  </a:lnTo>
                  <a:lnTo>
                    <a:pt x="1193873" y="1199281"/>
                  </a:lnTo>
                  <a:lnTo>
                    <a:pt x="0" y="1199281"/>
                  </a:lnTo>
                  <a:close/>
                </a:path>
              </a:pathLst>
            </a:custGeom>
            <a:blipFill>
              <a:blip r:embed="rId2"/>
              <a:stretch>
                <a:fillRect l="-17033" r="-17033"/>
              </a:stretch>
            </a:blipFill>
          </p:spPr>
        </p:sp>
      </p:grpSp>
      <p:sp>
        <p:nvSpPr>
          <p:cNvPr id="10" name="Freeform 10"/>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AutoShape 11"/>
          <p:cNvSpPr/>
          <p:nvPr/>
        </p:nvSpPr>
        <p:spPr>
          <a:xfrm>
            <a:off x="10207035" y="3934865"/>
            <a:ext cx="972072" cy="0"/>
          </a:xfrm>
          <a:prstGeom prst="line">
            <a:avLst/>
          </a:prstGeom>
          <a:ln w="180975" cap="flat">
            <a:solidFill>
              <a:srgbClr val="FFFFFF"/>
            </a:solidFill>
            <a:prstDash val="solid"/>
            <a:headEnd type="none" w="sm" len="sm"/>
            <a:tailEnd type="none" w="sm" len="sm"/>
          </a:ln>
        </p:spPr>
      </p:sp>
      <p:sp>
        <p:nvSpPr>
          <p:cNvPr id="12" name="TextBox 12"/>
          <p:cNvSpPr txBox="1"/>
          <p:nvPr/>
        </p:nvSpPr>
        <p:spPr>
          <a:xfrm>
            <a:off x="10207035" y="2035741"/>
            <a:ext cx="6954789" cy="1331697"/>
          </a:xfrm>
          <a:prstGeom prst="rect">
            <a:avLst/>
          </a:prstGeom>
        </p:spPr>
        <p:txBody>
          <a:bodyPr lIns="0" tIns="0" rIns="0" bIns="0" rtlCol="0" anchor="t">
            <a:spAutoFit/>
          </a:bodyPr>
          <a:lstStyle/>
          <a:p>
            <a:pPr algn="l">
              <a:lnSpc>
                <a:spcPts val="5003"/>
              </a:lnSpc>
            </a:pPr>
            <a:r>
              <a:rPr lang="en-US" sz="4720" b="1">
                <a:solidFill>
                  <a:srgbClr val="E0E0E0"/>
                </a:solidFill>
                <a:latin typeface="Poppins Bold"/>
                <a:ea typeface="Poppins Bold"/>
                <a:cs typeface="Poppins Bold"/>
                <a:sym typeface="Poppins Bold"/>
              </a:rPr>
              <a:t>Ma’muriy javobgarlik qanday qo‘llanadi?</a:t>
            </a:r>
          </a:p>
        </p:txBody>
      </p:sp>
      <p:sp>
        <p:nvSpPr>
          <p:cNvPr id="13" name="TextBox 13"/>
          <p:cNvSpPr txBox="1"/>
          <p:nvPr/>
        </p:nvSpPr>
        <p:spPr>
          <a:xfrm>
            <a:off x="9979067" y="4426091"/>
            <a:ext cx="7182756" cy="4832209"/>
          </a:xfrm>
          <a:prstGeom prst="rect">
            <a:avLst/>
          </a:prstGeom>
        </p:spPr>
        <p:txBody>
          <a:bodyPr lIns="0" tIns="0" rIns="0" bIns="0" rtlCol="0" anchor="t">
            <a:spAutoFit/>
          </a:bodyPr>
          <a:lstStyle/>
          <a:p>
            <a:pPr algn="just">
              <a:lnSpc>
                <a:spcPts val="3507"/>
              </a:lnSpc>
            </a:pPr>
            <a:r>
              <a:rPr lang="en-US" sz="2505">
                <a:solidFill>
                  <a:srgbClr val="E0E0E0"/>
                </a:solidFill>
                <a:latin typeface="Poppins"/>
                <a:ea typeface="Poppins"/>
                <a:cs typeface="Poppins"/>
                <a:sym typeface="Poppins"/>
              </a:rPr>
              <a:t> 📌 Huquqbuzarlik sodir etilganda mansabdor shaxs yoki fuqaroga nisbatan jarima jarayoni boshlanadi.</a:t>
            </a:r>
          </a:p>
          <a:p>
            <a:pPr algn="just">
              <a:lnSpc>
                <a:spcPts val="3507"/>
              </a:lnSpc>
            </a:pPr>
            <a:r>
              <a:rPr lang="en-US" sz="2505">
                <a:solidFill>
                  <a:srgbClr val="E0E0E0"/>
                </a:solidFill>
                <a:latin typeface="Poppins"/>
                <a:ea typeface="Poppins"/>
                <a:cs typeface="Poppins"/>
                <a:sym typeface="Poppins"/>
              </a:rPr>
              <a:t> </a:t>
            </a:r>
          </a:p>
          <a:p>
            <a:pPr algn="just">
              <a:lnSpc>
                <a:spcPts val="3507"/>
              </a:lnSpc>
            </a:pPr>
            <a:r>
              <a:rPr lang="en-US" sz="2505">
                <a:solidFill>
                  <a:srgbClr val="E0E0E0"/>
                </a:solidFill>
                <a:latin typeface="Poppins"/>
                <a:ea typeface="Poppins"/>
                <a:cs typeface="Poppins"/>
                <a:sym typeface="Poppins"/>
              </a:rPr>
              <a:t>📌 Jarima miqdori — bazaviy hisoblash miqdoriga (BHM) bog‘liq va qonunda aniq belgilangan.</a:t>
            </a:r>
          </a:p>
          <a:p>
            <a:pPr algn="just">
              <a:lnSpc>
                <a:spcPts val="3507"/>
              </a:lnSpc>
            </a:pPr>
            <a:r>
              <a:rPr lang="en-US" sz="2505">
                <a:solidFill>
                  <a:srgbClr val="E0E0E0"/>
                </a:solidFill>
                <a:latin typeface="Poppins"/>
                <a:ea typeface="Poppins"/>
                <a:cs typeface="Poppins"/>
                <a:sym typeface="Poppins"/>
              </a:rPr>
              <a:t> </a:t>
            </a:r>
          </a:p>
          <a:p>
            <a:pPr algn="just">
              <a:lnSpc>
                <a:spcPts val="3507"/>
              </a:lnSpc>
              <a:spcBef>
                <a:spcPct val="0"/>
              </a:spcBef>
            </a:pPr>
            <a:r>
              <a:rPr lang="en-US" sz="2505">
                <a:solidFill>
                  <a:srgbClr val="E0E0E0"/>
                </a:solidFill>
                <a:latin typeface="Poppins"/>
                <a:ea typeface="Poppins"/>
                <a:cs typeface="Poppins"/>
                <a:sym typeface="Poppins"/>
              </a:rPr>
              <a:t>📌 Jazo choralari avtomatik emas — huquqbuzarlik darajasiga va sharoitga qarab belgilanadi.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64107" y="5993699"/>
            <a:ext cx="6690338" cy="3339001"/>
            <a:chOff x="0" y="0"/>
            <a:chExt cx="1012908" cy="505520"/>
          </a:xfrm>
        </p:grpSpPr>
        <p:sp>
          <p:nvSpPr>
            <p:cNvPr id="3" name="Freeform 3"/>
            <p:cNvSpPr/>
            <p:nvPr/>
          </p:nvSpPr>
          <p:spPr>
            <a:xfrm>
              <a:off x="0" y="0"/>
              <a:ext cx="1012908" cy="505520"/>
            </a:xfrm>
            <a:custGeom>
              <a:avLst/>
              <a:gdLst/>
              <a:ahLst/>
              <a:cxnLst/>
              <a:rect l="l" t="t" r="r" b="b"/>
              <a:pathLst>
                <a:path w="1012908" h="505520">
                  <a:moveTo>
                    <a:pt x="0" y="0"/>
                  </a:moveTo>
                  <a:lnTo>
                    <a:pt x="1012908" y="0"/>
                  </a:lnTo>
                  <a:lnTo>
                    <a:pt x="1012908" y="505520"/>
                  </a:lnTo>
                  <a:lnTo>
                    <a:pt x="0" y="505520"/>
                  </a:lnTo>
                  <a:close/>
                </a:path>
              </a:pathLst>
            </a:custGeom>
            <a:blipFill>
              <a:blip r:embed="rId2"/>
              <a:stretch>
                <a:fillRect t="-16873" b="-16873"/>
              </a:stretch>
            </a:blipFill>
          </p:spPr>
        </p:sp>
      </p:grpSp>
      <p:grpSp>
        <p:nvGrpSpPr>
          <p:cNvPr id="4" name="Group 4"/>
          <p:cNvGrpSpPr/>
          <p:nvPr/>
        </p:nvGrpSpPr>
        <p:grpSpPr>
          <a:xfrm>
            <a:off x="1158534" y="1210754"/>
            <a:ext cx="8371341" cy="4964999"/>
            <a:chOff x="0" y="0"/>
            <a:chExt cx="1267410" cy="751694"/>
          </a:xfrm>
        </p:grpSpPr>
        <p:sp>
          <p:nvSpPr>
            <p:cNvPr id="5" name="Freeform 5"/>
            <p:cNvSpPr/>
            <p:nvPr/>
          </p:nvSpPr>
          <p:spPr>
            <a:xfrm>
              <a:off x="0" y="0"/>
              <a:ext cx="1267410" cy="751694"/>
            </a:xfrm>
            <a:custGeom>
              <a:avLst/>
              <a:gdLst/>
              <a:ahLst/>
              <a:cxnLst/>
              <a:rect l="l" t="t" r="r" b="b"/>
              <a:pathLst>
                <a:path w="1267410" h="751694">
                  <a:moveTo>
                    <a:pt x="0" y="0"/>
                  </a:moveTo>
                  <a:lnTo>
                    <a:pt x="1267410" y="0"/>
                  </a:lnTo>
                  <a:lnTo>
                    <a:pt x="1267410" y="751694"/>
                  </a:lnTo>
                  <a:lnTo>
                    <a:pt x="0" y="751694"/>
                  </a:lnTo>
                  <a:close/>
                </a:path>
              </a:pathLst>
            </a:custGeom>
            <a:blipFill>
              <a:blip r:embed="rId3"/>
              <a:stretch>
                <a:fillRect t="-6202" b="-6202"/>
              </a:stretch>
            </a:blipFill>
          </p:spPr>
        </p:sp>
      </p:grpSp>
      <p:grpSp>
        <p:nvGrpSpPr>
          <p:cNvPr id="6" name="Group 6"/>
          <p:cNvGrpSpPr/>
          <p:nvPr/>
        </p:nvGrpSpPr>
        <p:grpSpPr>
          <a:xfrm>
            <a:off x="11192267" y="744611"/>
            <a:ext cx="5635812" cy="4964999"/>
            <a:chOff x="0" y="0"/>
            <a:chExt cx="1484329" cy="1307654"/>
          </a:xfrm>
        </p:grpSpPr>
        <p:sp>
          <p:nvSpPr>
            <p:cNvPr id="7" name="Freeform 7"/>
            <p:cNvSpPr/>
            <p:nvPr/>
          </p:nvSpPr>
          <p:spPr>
            <a:xfrm>
              <a:off x="0" y="0"/>
              <a:ext cx="1484329" cy="1307654"/>
            </a:xfrm>
            <a:custGeom>
              <a:avLst/>
              <a:gdLst/>
              <a:ahLst/>
              <a:cxnLst/>
              <a:rect l="l" t="t" r="r" b="b"/>
              <a:pathLst>
                <a:path w="1484329" h="1307654">
                  <a:moveTo>
                    <a:pt x="0" y="0"/>
                  </a:moveTo>
                  <a:lnTo>
                    <a:pt x="1484329" y="0"/>
                  </a:lnTo>
                  <a:lnTo>
                    <a:pt x="1484329" y="1307654"/>
                  </a:lnTo>
                  <a:lnTo>
                    <a:pt x="0" y="1307654"/>
                  </a:lnTo>
                  <a:close/>
                </a:path>
              </a:pathLst>
            </a:custGeom>
            <a:solidFill>
              <a:srgbClr val="E0E0E0"/>
            </a:solidFill>
          </p:spPr>
        </p:sp>
        <p:sp>
          <p:nvSpPr>
            <p:cNvPr id="8" name="TextBox 8"/>
            <p:cNvSpPr txBox="1"/>
            <p:nvPr/>
          </p:nvSpPr>
          <p:spPr>
            <a:xfrm>
              <a:off x="0" y="-57150"/>
              <a:ext cx="1484329" cy="1364804"/>
            </a:xfrm>
            <a:prstGeom prst="rect">
              <a:avLst/>
            </a:prstGeom>
          </p:spPr>
          <p:txBody>
            <a:bodyPr lIns="50800" tIns="50800" rIns="50800" bIns="50800" rtlCol="0" anchor="ctr"/>
            <a:lstStyle/>
            <a:p>
              <a:pPr algn="ctr">
                <a:lnSpc>
                  <a:spcPts val="2520"/>
                </a:lnSpc>
              </a:pPr>
              <a:endParaRPr/>
            </a:p>
          </p:txBody>
        </p:sp>
      </p:grpSp>
      <p:sp>
        <p:nvSpPr>
          <p:cNvPr id="9" name="AutoShape 9"/>
          <p:cNvSpPr/>
          <p:nvPr/>
        </p:nvSpPr>
        <p:spPr>
          <a:xfrm flipV="1">
            <a:off x="1028700" y="6531355"/>
            <a:ext cx="3235898" cy="0"/>
          </a:xfrm>
          <a:prstGeom prst="line">
            <a:avLst/>
          </a:prstGeom>
          <a:ln w="85725" cap="flat">
            <a:solidFill>
              <a:srgbClr val="B5843C"/>
            </a:solidFill>
            <a:prstDash val="solid"/>
            <a:headEnd type="none" w="sm" len="sm"/>
            <a:tailEnd type="none" w="sm" len="sm"/>
          </a:ln>
        </p:spPr>
      </p:sp>
      <p:sp>
        <p:nvSpPr>
          <p:cNvPr id="10" name="Freeform 10"/>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1028700" y="7190212"/>
            <a:ext cx="7977819" cy="1340282"/>
          </a:xfrm>
          <a:prstGeom prst="rect">
            <a:avLst/>
          </a:prstGeom>
        </p:spPr>
        <p:txBody>
          <a:bodyPr lIns="0" tIns="0" rIns="0" bIns="0" rtlCol="0" anchor="t">
            <a:spAutoFit/>
          </a:bodyPr>
          <a:lstStyle/>
          <a:p>
            <a:pPr algn="l">
              <a:lnSpc>
                <a:spcPts val="4830"/>
              </a:lnSpc>
            </a:pPr>
            <a:r>
              <a:rPr lang="en-US" sz="5820" b="1">
                <a:solidFill>
                  <a:srgbClr val="363636"/>
                </a:solidFill>
                <a:latin typeface="Poppins Bold"/>
                <a:ea typeface="Poppins Bold"/>
                <a:cs typeface="Poppins Bold"/>
                <a:sym typeface="Poppins Bold"/>
              </a:rPr>
              <a:t>Qoidabuzarlikning umumiy oqibatlari</a:t>
            </a:r>
          </a:p>
        </p:txBody>
      </p:sp>
      <p:sp>
        <p:nvSpPr>
          <p:cNvPr id="12" name="TextBox 12"/>
          <p:cNvSpPr txBox="1"/>
          <p:nvPr/>
        </p:nvSpPr>
        <p:spPr>
          <a:xfrm>
            <a:off x="11659302" y="1421614"/>
            <a:ext cx="4989353" cy="3927475"/>
          </a:xfrm>
          <a:prstGeom prst="rect">
            <a:avLst/>
          </a:prstGeom>
        </p:spPr>
        <p:txBody>
          <a:bodyPr lIns="0" tIns="0" rIns="0" bIns="0" rtlCol="0" anchor="t">
            <a:spAutoFit/>
          </a:bodyPr>
          <a:lstStyle/>
          <a:p>
            <a:pPr algn="l">
              <a:lnSpc>
                <a:spcPts val="3499"/>
              </a:lnSpc>
            </a:pPr>
            <a:r>
              <a:rPr lang="en-US" sz="2499">
                <a:solidFill>
                  <a:srgbClr val="000000"/>
                </a:solidFill>
                <a:latin typeface="League Spartan"/>
                <a:ea typeface="League Spartan"/>
                <a:cs typeface="League Spartan"/>
                <a:sym typeface="League Spartan"/>
              </a:rPr>
              <a:t>❗ Suv resurslarining kamayishi va ekologik zarar;</a:t>
            </a:r>
          </a:p>
          <a:p>
            <a:pPr algn="l">
              <a:lnSpc>
                <a:spcPts val="3499"/>
              </a:lnSpc>
            </a:pPr>
            <a:r>
              <a:rPr lang="en-US" sz="2499">
                <a:solidFill>
                  <a:srgbClr val="000000"/>
                </a:solidFill>
                <a:latin typeface="League Spartan"/>
                <a:ea typeface="League Spartan"/>
                <a:cs typeface="League Spartan"/>
                <a:sym typeface="League Spartan"/>
              </a:rPr>
              <a:t> ❗ Ichimlik suvi yetishmovchiligi;</a:t>
            </a:r>
          </a:p>
          <a:p>
            <a:pPr algn="l">
              <a:lnSpc>
                <a:spcPts val="3499"/>
              </a:lnSpc>
            </a:pPr>
            <a:r>
              <a:rPr lang="en-US" sz="2499">
                <a:solidFill>
                  <a:srgbClr val="000000"/>
                </a:solidFill>
                <a:latin typeface="League Spartan"/>
                <a:ea typeface="League Spartan"/>
                <a:cs typeface="League Spartan"/>
                <a:sym typeface="League Spartan"/>
              </a:rPr>
              <a:t> ❗ Qishloq xo‘jaligi va sanoat suv ta’minotiga zarar;</a:t>
            </a:r>
          </a:p>
          <a:p>
            <a:pPr algn="l">
              <a:lnSpc>
                <a:spcPts val="3499"/>
              </a:lnSpc>
              <a:spcBef>
                <a:spcPct val="0"/>
              </a:spcBef>
            </a:pPr>
            <a:r>
              <a:rPr lang="en-US" sz="2499">
                <a:solidFill>
                  <a:srgbClr val="000000"/>
                </a:solidFill>
                <a:latin typeface="League Spartan"/>
                <a:ea typeface="League Spartan"/>
                <a:cs typeface="League Spartan"/>
                <a:sym typeface="League Spartan"/>
              </a:rPr>
              <a:t> ❗ Majburiy moliyaviy jarimalar orqali shaxsning moddiy holatiga ta’sir.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459903" cy="10287000"/>
            <a:chOff x="0" y="0"/>
            <a:chExt cx="1155734" cy="1593725"/>
          </a:xfrm>
        </p:grpSpPr>
        <p:sp>
          <p:nvSpPr>
            <p:cNvPr id="3" name="Freeform 3"/>
            <p:cNvSpPr/>
            <p:nvPr/>
          </p:nvSpPr>
          <p:spPr>
            <a:xfrm>
              <a:off x="0" y="0"/>
              <a:ext cx="1155734" cy="1593725"/>
            </a:xfrm>
            <a:custGeom>
              <a:avLst/>
              <a:gdLst/>
              <a:ahLst/>
              <a:cxnLst/>
              <a:rect l="l" t="t" r="r" b="b"/>
              <a:pathLst>
                <a:path w="1155734" h="1593725">
                  <a:moveTo>
                    <a:pt x="0" y="0"/>
                  </a:moveTo>
                  <a:lnTo>
                    <a:pt x="1155734" y="0"/>
                  </a:lnTo>
                  <a:lnTo>
                    <a:pt x="1155734" y="1593725"/>
                  </a:lnTo>
                  <a:lnTo>
                    <a:pt x="0" y="1593725"/>
                  </a:lnTo>
                  <a:close/>
                </a:path>
              </a:pathLst>
            </a:custGeom>
            <a:blipFill>
              <a:blip r:embed="rId2"/>
              <a:stretch>
                <a:fillRect l="-12312" r="-12312"/>
              </a:stretch>
            </a:blipFill>
          </p:spPr>
        </p:sp>
      </p:grpSp>
      <p:grpSp>
        <p:nvGrpSpPr>
          <p:cNvPr id="4" name="Group 4"/>
          <p:cNvGrpSpPr/>
          <p:nvPr/>
        </p:nvGrpSpPr>
        <p:grpSpPr>
          <a:xfrm>
            <a:off x="7459903" y="4749214"/>
            <a:ext cx="11216630" cy="5703691"/>
            <a:chOff x="0" y="0"/>
            <a:chExt cx="2954174" cy="1502207"/>
          </a:xfrm>
        </p:grpSpPr>
        <p:sp>
          <p:nvSpPr>
            <p:cNvPr id="5" name="Freeform 5"/>
            <p:cNvSpPr/>
            <p:nvPr/>
          </p:nvSpPr>
          <p:spPr>
            <a:xfrm>
              <a:off x="0" y="0"/>
              <a:ext cx="2954174" cy="1502207"/>
            </a:xfrm>
            <a:custGeom>
              <a:avLst/>
              <a:gdLst/>
              <a:ahLst/>
              <a:cxnLst/>
              <a:rect l="l" t="t" r="r" b="b"/>
              <a:pathLst>
                <a:path w="2954174" h="1502207">
                  <a:moveTo>
                    <a:pt x="0" y="0"/>
                  </a:moveTo>
                  <a:lnTo>
                    <a:pt x="2954174" y="0"/>
                  </a:lnTo>
                  <a:lnTo>
                    <a:pt x="2954174" y="1502207"/>
                  </a:lnTo>
                  <a:lnTo>
                    <a:pt x="0" y="1502207"/>
                  </a:lnTo>
                  <a:close/>
                </a:path>
              </a:pathLst>
            </a:custGeom>
            <a:solidFill>
              <a:srgbClr val="E0E0E0"/>
            </a:solidFill>
          </p:spPr>
        </p:sp>
        <p:sp>
          <p:nvSpPr>
            <p:cNvPr id="6" name="TextBox 6"/>
            <p:cNvSpPr txBox="1"/>
            <p:nvPr/>
          </p:nvSpPr>
          <p:spPr>
            <a:xfrm>
              <a:off x="0" y="-57150"/>
              <a:ext cx="2954174" cy="1559357"/>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7876159" y="4992687"/>
            <a:ext cx="1267841" cy="126784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8146177" y="5275865"/>
            <a:ext cx="727805" cy="628497"/>
          </a:xfrm>
          <a:custGeom>
            <a:avLst/>
            <a:gdLst/>
            <a:ahLst/>
            <a:cxnLst/>
            <a:rect l="l" t="t" r="r" b="b"/>
            <a:pathLst>
              <a:path w="727805" h="628497">
                <a:moveTo>
                  <a:pt x="0" y="0"/>
                </a:moveTo>
                <a:lnTo>
                  <a:pt x="727805" y="0"/>
                </a:lnTo>
                <a:lnTo>
                  <a:pt x="727805" y="628497"/>
                </a:lnTo>
                <a:lnTo>
                  <a:pt x="0" y="6284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1158534" y="383665"/>
            <a:ext cx="558779" cy="514350"/>
          </a:xfrm>
          <a:custGeom>
            <a:avLst/>
            <a:gdLst/>
            <a:ahLst/>
            <a:cxnLst/>
            <a:rect l="l" t="t" r="r" b="b"/>
            <a:pathLst>
              <a:path w="558779" h="514350">
                <a:moveTo>
                  <a:pt x="0" y="0"/>
                </a:moveTo>
                <a:lnTo>
                  <a:pt x="558779" y="0"/>
                </a:lnTo>
                <a:lnTo>
                  <a:pt x="558779" y="514350"/>
                </a:lnTo>
                <a:lnTo>
                  <a:pt x="0" y="5143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8873982" y="1967279"/>
            <a:ext cx="7374574" cy="899033"/>
          </a:xfrm>
          <a:prstGeom prst="rect">
            <a:avLst/>
          </a:prstGeom>
        </p:spPr>
        <p:txBody>
          <a:bodyPr lIns="0" tIns="0" rIns="0" bIns="0" rtlCol="0" anchor="t">
            <a:spAutoFit/>
          </a:bodyPr>
          <a:lstStyle/>
          <a:p>
            <a:pPr algn="l">
              <a:lnSpc>
                <a:spcPts val="6465"/>
              </a:lnSpc>
            </a:pPr>
            <a:r>
              <a:rPr lang="en-US" sz="6099" b="1">
                <a:solidFill>
                  <a:srgbClr val="363636"/>
                </a:solidFill>
                <a:latin typeface="Poppins Bold"/>
                <a:ea typeface="Poppins Bold"/>
                <a:cs typeface="Poppins Bold"/>
                <a:sym typeface="Poppins Bold"/>
              </a:rPr>
              <a:t>Amaliy tavsiyalar</a:t>
            </a:r>
          </a:p>
        </p:txBody>
      </p:sp>
      <p:sp>
        <p:nvSpPr>
          <p:cNvPr id="13" name="TextBox 13"/>
          <p:cNvSpPr txBox="1"/>
          <p:nvPr/>
        </p:nvSpPr>
        <p:spPr>
          <a:xfrm>
            <a:off x="9563100" y="5540883"/>
            <a:ext cx="7271342" cy="3265615"/>
          </a:xfrm>
          <a:prstGeom prst="rect">
            <a:avLst/>
          </a:prstGeom>
        </p:spPr>
        <p:txBody>
          <a:bodyPr lIns="0" tIns="0" rIns="0" bIns="0" rtlCol="0" anchor="t">
            <a:spAutoFit/>
          </a:bodyPr>
          <a:lstStyle/>
          <a:p>
            <a:pPr algn="just">
              <a:lnSpc>
                <a:spcPts val="4280"/>
              </a:lnSpc>
            </a:pPr>
            <a:r>
              <a:rPr lang="en-US" sz="3057">
                <a:solidFill>
                  <a:srgbClr val="363636"/>
                </a:solidFill>
                <a:latin typeface="Poppins"/>
                <a:ea typeface="Poppins"/>
                <a:cs typeface="Poppins"/>
                <a:sym typeface="Poppins"/>
              </a:rPr>
              <a:t> ✔ Suvdan foydalanish rejalariga qat’iy rioya qiling.</a:t>
            </a:r>
          </a:p>
          <a:p>
            <a:pPr algn="just">
              <a:lnSpc>
                <a:spcPts val="4280"/>
              </a:lnSpc>
            </a:pPr>
            <a:r>
              <a:rPr lang="en-US" sz="3057">
                <a:solidFill>
                  <a:srgbClr val="363636"/>
                </a:solidFill>
                <a:latin typeface="Poppins"/>
                <a:ea typeface="Poppins"/>
                <a:cs typeface="Poppins"/>
                <a:sym typeface="Poppins"/>
              </a:rPr>
              <a:t> ✔ Suv olish uchun rasmiy shartnoma va limitlar bo‘yicha harakat qiling.</a:t>
            </a:r>
          </a:p>
          <a:p>
            <a:pPr algn="just">
              <a:lnSpc>
                <a:spcPts val="4280"/>
              </a:lnSpc>
              <a:spcBef>
                <a:spcPct val="0"/>
              </a:spcBef>
            </a:pPr>
            <a:r>
              <a:rPr lang="en-US" sz="3057">
                <a:solidFill>
                  <a:srgbClr val="363636"/>
                </a:solidFill>
                <a:latin typeface="Poppins"/>
                <a:ea typeface="Poppins"/>
                <a:cs typeface="Poppins"/>
                <a:sym typeface="Poppins"/>
              </a:rPr>
              <a:t> ✔ Suv hisobini texnik vositalar orqali yuriting.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269</Words>
  <Application>Microsoft Office PowerPoint</Application>
  <PresentationFormat>Произвольный</PresentationFormat>
  <Paragraphs>47</Paragraphs>
  <Slides>11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11</vt:i4>
      </vt:variant>
    </vt:vector>
  </HeadingPairs>
  <TitlesOfParts>
    <vt:vector size="18" baseType="lpstr">
      <vt:lpstr>Anton</vt:lpstr>
      <vt:lpstr>Arial</vt:lpstr>
      <vt:lpstr>Poppins Bold</vt:lpstr>
      <vt:lpstr>Poppins</vt:lpstr>
      <vt:lpstr>Calibri</vt:lpstr>
      <vt:lpstr>League Spartan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White MInimalist Professional Lawyer Presentation</dc:title>
  <dc:creator>User</dc:creator>
  <cp:lastModifiedBy>User</cp:lastModifiedBy>
  <cp:revision>2</cp:revision>
  <dcterms:created xsi:type="dcterms:W3CDTF">2006-08-16T00:00:00Z</dcterms:created>
  <dcterms:modified xsi:type="dcterms:W3CDTF">2026-03-15T07:29:07Z</dcterms:modified>
  <dc:identifier>DAHD_v2FWgc</dc:identifier>
</cp:coreProperties>
</file>