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6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DFC38-D1AD-4FB2-85E1-456ADBE19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FA7445-3720-4CF8-8C0F-6AD99A758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9AF3C2-6B92-4291-81EE-FAA4BEB94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7A5187-BEB9-492C-BF8D-CC61FCFA1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E81DB9-664B-4047-8149-334A960FF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7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8E255F-006C-41AB-A869-6760B6D1A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F9A0C7-F825-4962-B0BF-6FEE8EC8F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EBCDE3-6724-487A-9776-93D77483E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A0F51C-8B08-4F38-9B2F-B8FEF26B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968596-70D3-4FB9-B914-18B569BC6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95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55D255-202D-4726-8CF3-1E9AD13819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BB9344-9C89-42F8-8C5B-A013A5A066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967DEE-5CC2-4D48-BC5E-2169EF1A4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B42C79-D280-4541-9C85-B632E8FD8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4571E4-8ADE-4F4E-AB70-71F3969A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068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4E782-4C5A-4396-A52A-D903052CA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D3A2C3-B24A-408D-BF6D-543B4B13C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575D2B-C5C8-4236-B5F1-FD3C0ED96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DB6E08-8E9E-4BC6-B0A8-EDA023C06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0D45FC-5493-43BF-AD04-88E47511A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392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D06549-8624-44C8-883D-9E578BE53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8A4196-73A2-4B97-A3EA-9742B75F7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DA15FA-FFDD-4E5B-8F06-E500ADDEF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11D99E-E679-4761-9A7B-4DA08A5FE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ABB929-B0BE-4C5B-94B3-DBAC4CF03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72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4DC393-1F82-433D-8B25-72784182C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18CA7C-B9DC-4AA3-A939-23EF73642E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F1A60C-5C39-40E3-9CBE-0A1A3FB3E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59B904-88A6-4BA6-A736-0B12AD021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AE7A99-402C-4EA3-B046-2B4F690F4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1EC327-9CBD-4C03-A520-D75BE7B3F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472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6BB67-F6A5-4FF6-9771-81476AF19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0F7F19-86D2-42D8-8926-F83F9FF26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667F95-B1C8-457C-9137-C1AAEAAD2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E8E176-A132-4D8B-AF35-9549F33548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6608F0-4DE2-49BD-A061-032C2A46C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D400B42-3459-43F2-8517-B907F4368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F1CED9F-3C7D-49A8-8957-C583DB44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D21867-29F3-49C5-9644-BEDD49657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422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E62F1-76E1-4AD2-ADFF-D8A9F34FA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BAFF54B-AFCB-450C-96C5-FDE928B92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EE95660-9F24-4A24-88E2-1C306360E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565918-99E8-4B73-827B-ED6953339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51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20347EA-2614-4628-97BF-CAE3620EA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00A3038-C599-457B-92B1-9E0E40B1A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CC844F-3230-4161-8977-F3358303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144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4B065A-C588-4932-9F97-756174734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E1F94D-B9D2-44F4-98FA-5B36475BD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C27A23-AF61-472F-99E7-EE5F7B6A5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9E2F50-BF6B-4A23-82FB-6CB49F746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1B8128-C779-4C48-8F25-29AB60BC7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4BE942-BB7F-47B1-A93F-80B61D1B5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187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1F698D-FE7F-48DE-8464-59B0D3B27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33074C1-787F-4EE5-A536-CE71E19486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4BE8BB-92E7-4432-BD0F-B7D5CEA5C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DF5D01-2225-45E9-BAAE-FC23B083F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4303D0-DECA-4246-878F-4528E697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C43E56-F714-469C-8FE6-F7BED25E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587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78366A-9FE2-4116-9DA7-06F7A263E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7CFCDF-3EB6-43A6-9EDC-BA3F5341C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713214-E7F3-4CE4-BABB-1BCF30108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D1C60-9581-4FD1-B779-80C136F81305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35E636-C708-41E8-BE6E-157107A671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E90BB8-C0EA-40DB-A7CB-5E780B6C70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54E20-CB14-4C6E-97DA-A7AB49D77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406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C76166-EE20-4ACB-A56D-49DB6F6CAF1F}"/>
              </a:ext>
            </a:extLst>
          </p:cNvPr>
          <p:cNvSpPr txBox="1"/>
          <p:nvPr/>
        </p:nvSpPr>
        <p:spPr>
          <a:xfrm>
            <a:off x="1524000" y="1720840"/>
            <a:ext cx="991496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7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Tilshunoslik</a:t>
            </a:r>
            <a:r>
              <a:rPr lang="ru-RU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7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fanidan</a:t>
            </a:r>
            <a:r>
              <a:rPr lang="ru-RU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7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tayyorlagan</a:t>
            </a:r>
            <a:r>
              <a:rPr lang="ru-RU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7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taqdimoti</a:t>
            </a:r>
            <a:r>
              <a:rPr lang="ru-RU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2067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1EE7BC-F982-4F74-B089-27B54A3F3142}"/>
              </a:ext>
            </a:extLst>
          </p:cNvPr>
          <p:cNvSpPr txBox="1"/>
          <p:nvPr/>
        </p:nvSpPr>
        <p:spPr>
          <a:xfrm>
            <a:off x="1299882" y="1122363"/>
            <a:ext cx="9368118" cy="4543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Varro (mil.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avv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I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) “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haqida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”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asarida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chiqishi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so'z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yasalishi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grammatik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shakllar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haqida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yozgan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Prissian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(mil. V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)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esa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“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Grammatika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”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nomli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asarida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lotin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tilining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to'liq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grammatika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yaratgan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Bu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o'rta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asrlarda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Yevropa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tillarini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o'rganishda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asosiy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qo'llanma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bo'lib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xizmat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qilgan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9569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12280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8A8642-B0D0-4672-ACB7-6CCD3A2F0E95}"/>
              </a:ext>
            </a:extLst>
          </p:cNvPr>
          <p:cNvSpPr txBox="1"/>
          <p:nvPr/>
        </p:nvSpPr>
        <p:spPr>
          <a:xfrm>
            <a:off x="1036320" y="981717"/>
            <a:ext cx="4389120" cy="45484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Rim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uchun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qoidalari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yozuv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madaniyati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adabiy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me'yorlar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shakllandi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Shu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bilan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G'arbda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mustaqil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ilmiy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soha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sifatida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tan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olindi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A7E20E60-1EA9-4615-9F98-A90B93DB1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120" y="1290321"/>
            <a:ext cx="6096000" cy="410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73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812296-D025-4D8C-8135-DABB8DF74DE7}"/>
              </a:ext>
            </a:extLst>
          </p:cNvPr>
          <p:cNvSpPr txBox="1"/>
          <p:nvPr/>
        </p:nvSpPr>
        <p:spPr>
          <a:xfrm>
            <a:off x="1425388" y="683963"/>
            <a:ext cx="9039412" cy="5189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Qadimgi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Xitoyda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falsafa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mantiq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yozuv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tizimi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bilan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birlashtirish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Xitoy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iyeliflarga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asoslanganligi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tufayli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xitoy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olimlari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asosli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grafik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belgilar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fayl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ma'nosi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talaffuzi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ustida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ishlaganlar.Miloddan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avvalgi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III–II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asrlarda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“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Shuovin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”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“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Erya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”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kabi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lug'atlar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tasvirlangan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Bu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lug'atlar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orqali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xitoy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tilidagi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so'zlarning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yozilishi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ma'nosi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talaffuzi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tushuntirilgan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2751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850B2E-1CD7-455C-8A29-6D178E996B34}"/>
              </a:ext>
            </a:extLst>
          </p:cNvPr>
          <p:cNvSpPr txBox="1"/>
          <p:nvPr/>
        </p:nvSpPr>
        <p:spPr>
          <a:xfrm>
            <a:off x="349624" y="172851"/>
            <a:ext cx="6714564" cy="5836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Milodiy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I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asrda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yashagan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Syuy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Shen “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Shuovenszyetszi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” (“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Belgilar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tushuntiruvchi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lug'at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”)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asarida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9000 dan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ortiq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iyeroglifni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tahlil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qilib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ularning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tuzilishi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ma'nosiga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ko'ra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tasniflagan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Xitoy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tildagi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asboblar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ma’no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uyg'unligini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chuqur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                            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o'rganish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bilan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ajralib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turadi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DBB0466-F2E5-46AF-83AF-463A8B27E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82" y="441918"/>
            <a:ext cx="5158349" cy="556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765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812296-D025-4D8C-8135-DABB8DF74DE7}"/>
              </a:ext>
            </a:extLst>
          </p:cNvPr>
          <p:cNvSpPr txBox="1"/>
          <p:nvPr/>
        </p:nvSpPr>
        <p:spPr>
          <a:xfrm>
            <a:off x="1828800" y="834090"/>
            <a:ext cx="8839200" cy="5189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Qadimgi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hind,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grek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rim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xitoy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bugungi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zamonaviy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tilshunoslikning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poydevorini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yaratgan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Paninin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grammatik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tizimi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Aristotelning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mantiqiy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tahlillari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Rim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grammatik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maktablari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hamda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Xitoy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yozuvlari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tizimi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haqidagi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ilmiy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izlanishlar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fanining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rivojida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muhim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bosqich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bo'ldi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Bu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ilmiy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merosning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arab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yevropa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sharq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maktabga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zamin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yaratdi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04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>
            <a:extLst>
              <a:ext uri="{FF2B5EF4-FFF2-40B4-BE49-F238E27FC236}">
                <a16:creationId xmlns:a16="http://schemas.microsoft.com/office/drawing/2014/main" id="{66D3DFDC-77BB-440A-A822-7A1BE420C744}"/>
              </a:ext>
            </a:extLst>
          </p:cNvPr>
          <p:cNvSpPr/>
          <p:nvPr/>
        </p:nvSpPr>
        <p:spPr>
          <a:xfrm>
            <a:off x="1524000" y="995083"/>
            <a:ext cx="8561294" cy="474055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E’tiboringiz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uchun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rahmat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ookman Old Style" panose="02050604050505020204" pitchFamily="18" charset="0"/>
              </a:rPr>
              <a:t>!!!</a:t>
            </a:r>
            <a:endParaRPr lang="ru-RU" sz="6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137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4065DF-2B04-4220-A574-A01EEB252317}"/>
              </a:ext>
            </a:extLst>
          </p:cNvPr>
          <p:cNvSpPr txBox="1"/>
          <p:nvPr/>
        </p:nvSpPr>
        <p:spPr>
          <a:xfrm>
            <a:off x="2241176" y="634296"/>
            <a:ext cx="7673789" cy="5836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MAVZU: TILSHUNOSLIK FANI TARIXI. QADIMGI HIND, GREK, RIM, XITOY TILSHUNOSLIGI</a:t>
            </a:r>
          </a:p>
          <a:p>
            <a:pPr algn="ctr"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Reja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: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fanining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shakllanish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tarixi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Qadimgi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hind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Antik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davrda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grek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Rim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rivojlanishi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Qadimgi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xitoy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5150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4AD682-72D0-4A14-972E-480434193A01}"/>
              </a:ext>
            </a:extLst>
          </p:cNvPr>
          <p:cNvSpPr txBox="1"/>
          <p:nvPr/>
        </p:nvSpPr>
        <p:spPr>
          <a:xfrm>
            <a:off x="1927410" y="683963"/>
            <a:ext cx="8946777" cy="5836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bu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inson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tilining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kelib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chiqishi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tuzilishi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rivojlanishi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jamiyatdagi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o'rnini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o'rgangan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fan.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fani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qadimdan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insoniyat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tafakkurining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ajralmas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qismi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bo'lib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kelgan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ildizlari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miloddan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oldingi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davrlarga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borib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taqaladi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ilgari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haqida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diniy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falsafiy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mantiqiy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qarashlar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bilan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bog'liq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holda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paydo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bo'lgan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Insonlar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nutq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so'z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ma'no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o'ziga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xos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bog'liqlikni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fikrga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kiritilganlar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076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7AAE8C-F14E-4CF6-9691-CB4330B031B3}"/>
              </a:ext>
            </a:extLst>
          </p:cNvPr>
          <p:cNvSpPr txBox="1"/>
          <p:nvPr/>
        </p:nvSpPr>
        <p:spPr>
          <a:xfrm>
            <a:off x="2156012" y="834091"/>
            <a:ext cx="8260976" cy="5189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alohida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fan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sifatidagi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Sharq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mamlakatlari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—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Hindiston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Xitoy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hamda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G'arbdagi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Gretsiya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Rim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madaniyatlari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shunga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qarab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shakllana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boshlaydi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Bu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davrda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tildagi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tovushlar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so'z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gap,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ma'no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grammatik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qurilish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kabi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laboratoriyalar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tahlil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qilingan.Bu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qarashlar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tilshunoslikning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ilmiy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asoslarini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yaratdi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94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0755CA-093A-4E07-B556-01D2E76C3DE0}"/>
              </a:ext>
            </a:extLst>
          </p:cNvPr>
          <p:cNvSpPr/>
          <p:nvPr/>
        </p:nvSpPr>
        <p:spPr>
          <a:xfrm>
            <a:off x="1616646" y="187760"/>
            <a:ext cx="9051354" cy="64824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atin typeface="Bookman Old Style" panose="02050604050505020204" pitchFamily="18" charset="0"/>
              </a:rPr>
              <a:t>Qadimgi</a:t>
            </a:r>
            <a:r>
              <a:rPr lang="en-US" sz="2800" dirty="0">
                <a:latin typeface="Bookman Old Style" panose="02050604050505020204" pitchFamily="18" charset="0"/>
              </a:rPr>
              <a:t> hind </a:t>
            </a:r>
            <a:r>
              <a:rPr lang="en-US" sz="2800" dirty="0" err="1"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insoniyat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tarixida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eng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zamonaviy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eng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mukammal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tahlil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maktablaridan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biridir</a:t>
            </a:r>
            <a:r>
              <a:rPr lang="en-US" sz="2800" dirty="0">
                <a:latin typeface="Bookman Old Style" panose="02050604050505020204" pitchFamily="18" charset="0"/>
              </a:rPr>
              <a:t>. Hind </a:t>
            </a:r>
            <a:r>
              <a:rPr lang="en-US" sz="2800" dirty="0" err="1">
                <a:latin typeface="Bookman Old Style" panose="02050604050505020204" pitchFamily="18" charset="0"/>
              </a:rPr>
              <a:t>olimlari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tilni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diniy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marosimlarda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to'g'ri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talaffuz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qilish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chuqur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o'rganganlar</a:t>
            </a:r>
            <a:r>
              <a:rPr lang="en-US" sz="2800" dirty="0"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atin typeface="Bookman Old Style" panose="02050604050505020204" pitchFamily="18" charset="0"/>
              </a:rPr>
              <a:t>Eng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mashhur</a:t>
            </a:r>
            <a:r>
              <a:rPr lang="en-US" sz="2800" dirty="0">
                <a:latin typeface="Bookman Old Style" panose="02050604050505020204" pitchFamily="18" charset="0"/>
              </a:rPr>
              <a:t> hind </a:t>
            </a:r>
            <a:r>
              <a:rPr lang="en-US" sz="2800" dirty="0" err="1">
                <a:latin typeface="Bookman Old Style" panose="02050604050505020204" pitchFamily="18" charset="0"/>
              </a:rPr>
              <a:t>tilshunosi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b="1" dirty="0">
                <a:latin typeface="Bookman Old Style" panose="02050604050505020204" pitchFamily="18" charset="0"/>
              </a:rPr>
              <a:t>Panini</a:t>
            </a:r>
            <a:r>
              <a:rPr lang="en-US" sz="2800" dirty="0">
                <a:latin typeface="Bookman Old Style" panose="02050604050505020204" pitchFamily="18" charset="0"/>
              </a:rPr>
              <a:t> (mil. </a:t>
            </a:r>
            <a:r>
              <a:rPr lang="en-US" sz="2800" dirty="0" err="1">
                <a:latin typeface="Bookman Old Style" panose="02050604050505020204" pitchFamily="18" charset="0"/>
              </a:rPr>
              <a:t>avv</a:t>
            </a:r>
            <a:r>
              <a:rPr lang="en-US" sz="2800" dirty="0">
                <a:latin typeface="Bookman Old Style" panose="02050604050505020204" pitchFamily="18" charset="0"/>
              </a:rPr>
              <a:t>. IV </a:t>
            </a:r>
            <a:r>
              <a:rPr lang="en-US" sz="2800" dirty="0" err="1">
                <a:latin typeface="Bookman Old Style" panose="02050604050505020204" pitchFamily="18" charset="0"/>
              </a:rPr>
              <a:t>asr</a:t>
            </a:r>
            <a:r>
              <a:rPr lang="en-US" sz="2800" dirty="0">
                <a:latin typeface="Bookman Old Style" panose="02050604050505020204" pitchFamily="18" charset="0"/>
              </a:rPr>
              <a:t>) </a:t>
            </a:r>
            <a:r>
              <a:rPr lang="en-US" sz="2800" dirty="0" err="1">
                <a:latin typeface="Bookman Old Style" panose="02050604050505020204" pitchFamily="18" charset="0"/>
              </a:rPr>
              <a:t>bo'lib</a:t>
            </a:r>
            <a:r>
              <a:rPr lang="en-US" sz="2800" dirty="0">
                <a:latin typeface="Bookman Old Style" panose="02050604050505020204" pitchFamily="18" charset="0"/>
              </a:rPr>
              <a:t>, u </a:t>
            </a:r>
            <a:r>
              <a:rPr lang="en-US" sz="2800" b="1" dirty="0">
                <a:latin typeface="Bookman Old Style" panose="02050604050505020204" pitchFamily="18" charset="0"/>
              </a:rPr>
              <a:t>“</a:t>
            </a:r>
            <a:r>
              <a:rPr lang="en-US" sz="2800" b="1" dirty="0" err="1">
                <a:latin typeface="Bookman Old Style" panose="02050604050505020204" pitchFamily="18" charset="0"/>
              </a:rPr>
              <a:t>Ashtadhyayi</a:t>
            </a:r>
            <a:r>
              <a:rPr lang="en-US" sz="2800" b="1" dirty="0">
                <a:latin typeface="Bookman Old Style" panose="02050604050505020204" pitchFamily="18" charset="0"/>
              </a:rPr>
              <a:t>”</a:t>
            </a:r>
            <a:r>
              <a:rPr lang="en-US" sz="2800" dirty="0">
                <a:latin typeface="Bookman Old Style" panose="02050604050505020204" pitchFamily="18" charset="0"/>
              </a:rPr>
              <a:t> (“</a:t>
            </a:r>
            <a:r>
              <a:rPr lang="en-US" sz="2800" dirty="0" err="1">
                <a:latin typeface="Bookman Old Style" panose="02050604050505020204" pitchFamily="18" charset="0"/>
              </a:rPr>
              <a:t>Sakkiz</a:t>
            </a:r>
            <a:r>
              <a:rPr lang="en-US" sz="2800" dirty="0">
                <a:latin typeface="Bookman Old Style" panose="02050604050505020204" pitchFamily="18" charset="0"/>
              </a:rPr>
              <a:t> bob”) </a:t>
            </a:r>
            <a:r>
              <a:rPr lang="en-US" sz="2800" dirty="0" err="1">
                <a:latin typeface="Bookman Old Style" panose="02050604050505020204" pitchFamily="18" charset="0"/>
              </a:rPr>
              <a:t>nomli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grammatik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asar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yozgan</a:t>
            </a:r>
            <a:r>
              <a:rPr lang="en-US" sz="2800" dirty="0">
                <a:latin typeface="Bookman Old Style" panose="02050604050505020204" pitchFamily="18" charset="0"/>
              </a:rPr>
              <a:t>. Ush </a:t>
            </a:r>
            <a:r>
              <a:rPr lang="en-US" sz="2800" dirty="0" err="1">
                <a:latin typeface="Bookman Old Style" panose="02050604050505020204" pitchFamily="18" charset="0"/>
              </a:rPr>
              <a:t>asarda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sanskrit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tili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fonetika</a:t>
            </a:r>
            <a:r>
              <a:rPr lang="en-US" sz="2800" dirty="0"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atin typeface="Bookman Old Style" panose="02050604050505020204" pitchFamily="18" charset="0"/>
              </a:rPr>
              <a:t>morfologiya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sintaksis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mukammal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tahlil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qilingan</a:t>
            </a:r>
            <a:r>
              <a:rPr lang="en-US" sz="2800" dirty="0">
                <a:latin typeface="Bookman Old Style" panose="02050604050505020204" pitchFamily="18" charset="0"/>
              </a:rPr>
              <a:t>. Panini </a:t>
            </a:r>
            <a:r>
              <a:rPr lang="en-US" sz="2800" dirty="0" err="1">
                <a:latin typeface="Bookman Old Style" panose="02050604050505020204" pitchFamily="18" charset="0"/>
              </a:rPr>
              <a:t>asari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butun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dunyo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tilshunosligiga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kuchli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ta'sir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ko'rsatgan</a:t>
            </a:r>
            <a:r>
              <a:rPr lang="en-US" sz="2800" dirty="0">
                <a:latin typeface="Bookman Old Style" panose="02050604050505020204" pitchFamily="18" charset="0"/>
              </a:rPr>
              <a:t>.</a:t>
            </a:r>
            <a:endParaRPr lang="ru-RU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41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008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0DC560-BC79-422D-A4EF-0C1582BB5D1D}"/>
              </a:ext>
            </a:extLst>
          </p:cNvPr>
          <p:cNvSpPr txBox="1"/>
          <p:nvPr/>
        </p:nvSpPr>
        <p:spPr>
          <a:xfrm>
            <a:off x="632595" y="0"/>
            <a:ext cx="5605109" cy="5189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Qadimgi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hind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asosiy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yutug'i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—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tizimli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tuzilishini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ilmiy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asosda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yaratilgan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Hind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olimlari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so'z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yasalishi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fe'l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shakllari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so'z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turkumlari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grammatik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kategoriyalarni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aniq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asoslangan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izohlab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berganlar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AA23D4C-0D30-41D5-AEEA-6A9010657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704" y="269557"/>
            <a:ext cx="4653280" cy="492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78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77E9F4-AC96-483F-8CE2-0BABFC442F78}"/>
              </a:ext>
            </a:extLst>
          </p:cNvPr>
          <p:cNvSpPr txBox="1"/>
          <p:nvPr/>
        </p:nvSpPr>
        <p:spPr>
          <a:xfrm>
            <a:off x="1524000" y="683963"/>
            <a:ext cx="8564880" cy="5189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Qadimgi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Yunonistonda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masalalari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falsafa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bilan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chambarchas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bog'liq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holda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qilish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Yunon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faylasuflari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so'z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fikr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o'zaro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munosabatni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o'rganishgan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Platon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“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Kratil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”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dialogida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so'zlarning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tabiiy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yoki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sun'iy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kelib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chiqishi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haqida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bahs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yuritgan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Aristotel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esa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mantiq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bilan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bog'lab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so'zlarni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o't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fe'l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bog'lovchi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kabi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turlarga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ajratgan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99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44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A1597A-6B0D-4053-BE4E-5845D2A639F6}"/>
              </a:ext>
            </a:extLst>
          </p:cNvPr>
          <p:cNvSpPr txBox="1"/>
          <p:nvPr/>
        </p:nvSpPr>
        <p:spPr>
          <a:xfrm>
            <a:off x="1706880" y="915053"/>
            <a:ext cx="8768080" cy="5189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atin typeface="Bookman Old Style" panose="02050604050505020204" pitchFamily="18" charset="0"/>
              </a:rPr>
              <a:t>Grek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grammatikasi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natijalarida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b="1" dirty="0" err="1">
                <a:latin typeface="Bookman Old Style" panose="02050604050505020204" pitchFamily="18" charset="0"/>
              </a:rPr>
              <a:t>Aleksandriya</a:t>
            </a:r>
            <a:r>
              <a:rPr lang="en-US" sz="2800" b="1" dirty="0">
                <a:latin typeface="Bookman Old Style" panose="02050604050505020204" pitchFamily="18" charset="0"/>
              </a:rPr>
              <a:t> </a:t>
            </a:r>
            <a:r>
              <a:rPr lang="en-US" sz="2800" b="1" dirty="0" err="1">
                <a:latin typeface="Bookman Old Style" panose="02050604050505020204" pitchFamily="18" charset="0"/>
              </a:rPr>
              <a:t>maktabi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olimlari</a:t>
            </a:r>
            <a:r>
              <a:rPr lang="en-US" sz="2800" dirty="0">
                <a:latin typeface="Bookman Old Style" panose="02050604050505020204" pitchFamily="18" charset="0"/>
              </a:rPr>
              <a:t> — </a:t>
            </a:r>
            <a:r>
              <a:rPr lang="en-US" sz="2800" b="1" dirty="0" err="1">
                <a:latin typeface="Bookman Old Style" panose="02050604050505020204" pitchFamily="18" charset="0"/>
              </a:rPr>
              <a:t>Dionisiy</a:t>
            </a:r>
            <a:r>
              <a:rPr lang="en-US" sz="2800" b="1" dirty="0">
                <a:latin typeface="Bookman Old Style" panose="02050604050505020204" pitchFamily="18" charset="0"/>
              </a:rPr>
              <a:t> </a:t>
            </a:r>
            <a:r>
              <a:rPr lang="en-US" sz="2800" b="1" dirty="0" err="1">
                <a:latin typeface="Bookman Old Style" panose="02050604050505020204" pitchFamily="18" charset="0"/>
              </a:rPr>
              <a:t>Frakiylik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b="1" dirty="0" err="1">
                <a:latin typeface="Bookman Old Style" panose="02050604050505020204" pitchFamily="18" charset="0"/>
              </a:rPr>
              <a:t>Apolloniy</a:t>
            </a:r>
            <a:r>
              <a:rPr lang="en-US" sz="2800" b="1" dirty="0">
                <a:latin typeface="Bookman Old Style" panose="02050604050505020204" pitchFamily="18" charset="0"/>
              </a:rPr>
              <a:t> </a:t>
            </a:r>
            <a:r>
              <a:rPr lang="en-US" sz="2800" b="1" dirty="0" err="1">
                <a:latin typeface="Bookman Old Style" panose="02050604050505020204" pitchFamily="18" charset="0"/>
              </a:rPr>
              <a:t>Discol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muhim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o'rin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tutadi</a:t>
            </a:r>
            <a:r>
              <a:rPr lang="en-US" sz="2800" dirty="0"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atin typeface="Bookman Old Style" panose="02050604050505020204" pitchFamily="18" charset="0"/>
              </a:rPr>
              <a:t>Dionisiy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Frakiylik</a:t>
            </a:r>
            <a:r>
              <a:rPr lang="en-US" sz="2800" dirty="0">
                <a:latin typeface="Bookman Old Style" panose="02050604050505020204" pitchFamily="18" charset="0"/>
              </a:rPr>
              <a:t> “</a:t>
            </a:r>
            <a:r>
              <a:rPr lang="en-US" sz="2800" dirty="0" err="1">
                <a:latin typeface="Bookman Old Style" panose="02050604050505020204" pitchFamily="18" charset="0"/>
              </a:rPr>
              <a:t>Grammatika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san'ati</a:t>
            </a:r>
            <a:r>
              <a:rPr lang="en-US" sz="2800" dirty="0">
                <a:latin typeface="Bookman Old Style" panose="02050604050505020204" pitchFamily="18" charset="0"/>
              </a:rPr>
              <a:t>” </a:t>
            </a:r>
            <a:r>
              <a:rPr lang="en-US" sz="2800" dirty="0" err="1">
                <a:latin typeface="Bookman Old Style" panose="02050604050505020204" pitchFamily="18" charset="0"/>
              </a:rPr>
              <a:t>asarida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yunon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tilining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fonetikasi</a:t>
            </a:r>
            <a:r>
              <a:rPr lang="en-US" sz="2800" dirty="0">
                <a:latin typeface="Bookman Old Style" panose="02050604050505020204" pitchFamily="18" charset="0"/>
              </a:rPr>
              <a:t>, </a:t>
            </a:r>
            <a:r>
              <a:rPr lang="en-US" sz="2800" dirty="0" err="1">
                <a:latin typeface="Bookman Old Style" panose="02050604050505020204" pitchFamily="18" charset="0"/>
              </a:rPr>
              <a:t>morfologiyasi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sintaksisini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tahlil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qilgan</a:t>
            </a:r>
            <a:r>
              <a:rPr lang="en-US" sz="2800" dirty="0"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atin typeface="Bookman Old Style" panose="02050604050505020204" pitchFamily="18" charset="0"/>
              </a:rPr>
              <a:t>Aynan</a:t>
            </a:r>
            <a:r>
              <a:rPr lang="en-US" sz="2800" dirty="0">
                <a:latin typeface="Bookman Old Style" panose="02050604050505020204" pitchFamily="18" charset="0"/>
              </a:rPr>
              <a:t> u </a:t>
            </a:r>
            <a:r>
              <a:rPr lang="en-US" sz="2800" dirty="0" err="1">
                <a:latin typeface="Bookman Old Style" panose="02050604050505020204" pitchFamily="18" charset="0"/>
              </a:rPr>
              <a:t>so'z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turkumlarini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ajratgan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va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grammatikani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mustaqil</a:t>
            </a:r>
            <a:r>
              <a:rPr lang="en-US" sz="2800" dirty="0">
                <a:latin typeface="Bookman Old Style" panose="02050604050505020204" pitchFamily="18" charset="0"/>
              </a:rPr>
              <a:t> fan </a:t>
            </a:r>
            <a:r>
              <a:rPr lang="en-US" sz="2800" dirty="0" err="1">
                <a:latin typeface="Bookman Old Style" panose="02050604050505020204" pitchFamily="18" charset="0"/>
              </a:rPr>
              <a:t>sifatida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shakllantirgan</a:t>
            </a:r>
            <a:r>
              <a:rPr lang="en-US" sz="2800" dirty="0">
                <a:latin typeface="Bookman Old Style" panose="02050604050505020204" pitchFamily="18" charset="0"/>
              </a:rPr>
              <a:t>.</a:t>
            </a:r>
            <a:endParaRPr lang="ru-RU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58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51A62-7E76-42E1-A6A8-67B557F9F0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4669EA1-930F-4E57-96C5-F913D36443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086E7D73-A927-4CB3-9AFD-5D40AA041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56" y="-91440"/>
            <a:ext cx="12214455" cy="694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DC92C5-E796-43C5-B838-F3633FE74131}"/>
              </a:ext>
            </a:extLst>
          </p:cNvPr>
          <p:cNvSpPr txBox="1"/>
          <p:nvPr/>
        </p:nvSpPr>
        <p:spPr>
          <a:xfrm>
            <a:off x="894080" y="137595"/>
            <a:ext cx="5354320" cy="6482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Rim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grek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tilshunosligi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taʼsirida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rivojlandi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Rimliklar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tilining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grammatik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lotin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jarayonida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yunon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olimlarining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ishlanmalaridan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keng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foydalanildi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 Varro 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Prissian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Donat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kabi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olimlar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lotin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tili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grammatikasini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ishlab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chiqdilar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9944120F-2716-4569-AA66-94E74C9F6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6720"/>
            <a:ext cx="54864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6457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625</Words>
  <Application>Microsoft Office PowerPoint</Application>
  <PresentationFormat>Широкоэкранный</PresentationFormat>
  <Paragraphs>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8</cp:revision>
  <dcterms:created xsi:type="dcterms:W3CDTF">2025-10-30T05:54:52Z</dcterms:created>
  <dcterms:modified xsi:type="dcterms:W3CDTF">2025-11-07T04:33:33Z</dcterms:modified>
</cp:coreProperties>
</file>