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4" r:id="rId8"/>
    <p:sldId id="269" r:id="rId9"/>
    <p:sldId id="270" r:id="rId10"/>
    <p:sldId id="262" r:id="rId11"/>
    <p:sldId id="263" r:id="rId12"/>
    <p:sldId id="265" r:id="rId13"/>
    <p:sldId id="267" r:id="rId14"/>
    <p:sldId id="268" r:id="rId15"/>
    <p:sldId id="271" r:id="rId16"/>
    <p:sldId id="266"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tableStyles" Target="tableStyle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5/14/2025</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5/14/2025</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5/14/2025</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hyperlink" Target="https://uz.m.wikipedia.org/wiki/Generator" TargetMode="External" /><Relationship Id="rId2" Type="http://schemas.openxmlformats.org/officeDocument/2006/relationships/image" Target="../media/image4.jpeg" /><Relationship Id="rId1" Type="http://schemas.openxmlformats.org/officeDocument/2006/relationships/slideLayout" Target="../slideLayouts/slideLayout2.xml" /><Relationship Id="rId6" Type="http://schemas.openxmlformats.org/officeDocument/2006/relationships/hyperlink" Target="https://uz.m.wikipedia.org/wiki/Elektr_mashina" TargetMode="External" /><Relationship Id="rId5" Type="http://schemas.openxmlformats.org/officeDocument/2006/relationships/hyperlink" Target="https://uz.m.wikipedia.org/w/index.php?title=Reaktiv_quvvat&amp;action=edit&amp;redlink=1" TargetMode="External" /><Relationship Id="rId4" Type="http://schemas.openxmlformats.org/officeDocument/2006/relationships/hyperlink" Target="https://uz.m.wikipedia.org/wiki/Dvigatel" TargetMode="External" /></Relationships>
</file>

<file path=ppt/slides/_rels/slide7.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34D2C-615B-90E1-9EBA-A327B1F92E25}"/>
              </a:ext>
            </a:extLst>
          </p:cNvPr>
          <p:cNvSpPr>
            <a:spLocks noGrp="1"/>
          </p:cNvSpPr>
          <p:nvPr>
            <p:ph type="ctrTitle"/>
          </p:nvPr>
        </p:nvSpPr>
        <p:spPr>
          <a:xfrm>
            <a:off x="2012966" y="1020237"/>
            <a:ext cx="8637073" cy="2541431"/>
          </a:xfrm>
        </p:spPr>
        <p:txBody>
          <a:bodyPr>
            <a:normAutofit fontScale="90000"/>
          </a:bodyPr>
          <a:lstStyle/>
          <a:p>
            <a:r>
              <a:rPr lang="uz-Latn-UZ" dirty="0"/>
              <a:t>TF-2301 guruh talabasi </a:t>
            </a:r>
            <a:r>
              <a:rPr lang="uz-Latn-UZ" dirty="0" err="1"/>
              <a:t>Abdusamatova</a:t>
            </a:r>
            <a:r>
              <a:rPr lang="uz-Latn-UZ" dirty="0"/>
              <a:t> </a:t>
            </a:r>
            <a:r>
              <a:rPr lang="uz-Latn-UZ" dirty="0" err="1"/>
              <a:t>Marjona</a:t>
            </a:r>
            <a:endParaRPr lang="uz-Latn-UZ" dirty="0"/>
          </a:p>
        </p:txBody>
      </p:sp>
      <p:sp>
        <p:nvSpPr>
          <p:cNvPr id="3" name="Subtitle 2">
            <a:extLst>
              <a:ext uri="{FF2B5EF4-FFF2-40B4-BE49-F238E27FC236}">
                <a16:creationId xmlns:a16="http://schemas.microsoft.com/office/drawing/2014/main" id="{F166FBDA-8407-3FDB-F621-4C710692351C}"/>
              </a:ext>
            </a:extLst>
          </p:cNvPr>
          <p:cNvSpPr>
            <a:spLocks noGrp="1"/>
          </p:cNvSpPr>
          <p:nvPr>
            <p:ph type="subTitle" idx="1"/>
          </p:nvPr>
        </p:nvSpPr>
        <p:spPr>
          <a:xfrm>
            <a:off x="1864055" y="3910348"/>
            <a:ext cx="8637072" cy="977621"/>
          </a:xfrm>
        </p:spPr>
        <p:txBody>
          <a:bodyPr/>
          <a:lstStyle/>
          <a:p>
            <a:r>
              <a:rPr lang="uz-Latn-UZ" dirty="0"/>
              <a:t>Fan; Tezlatkichlar fizikasi</a:t>
            </a:r>
          </a:p>
          <a:p>
            <a:r>
              <a:rPr lang="uz-Latn-UZ" dirty="0"/>
              <a:t>Mavzu: </a:t>
            </a:r>
            <a:r>
              <a:rPr lang="uz-Latn-UZ" dirty="0" err="1"/>
              <a:t>sinxratron</a:t>
            </a:r>
            <a:r>
              <a:rPr lang="uz-Latn-UZ" dirty="0"/>
              <a:t> va </a:t>
            </a:r>
            <a:r>
              <a:rPr lang="uz-Latn-UZ" dirty="0" err="1"/>
              <a:t>sinxratron</a:t>
            </a:r>
            <a:r>
              <a:rPr lang="uz-Latn-UZ" dirty="0"/>
              <a:t> nurlanish.</a:t>
            </a:r>
          </a:p>
          <a:p>
            <a:endParaRPr lang="uz-Latn-UZ" dirty="0"/>
          </a:p>
        </p:txBody>
      </p:sp>
    </p:spTree>
    <p:extLst>
      <p:ext uri="{BB962C8B-B14F-4D97-AF65-F5344CB8AC3E}">
        <p14:creationId xmlns:p14="http://schemas.microsoft.com/office/powerpoint/2010/main" val="3738094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353CB382-0012-F511-3E75-7B59EAC94BF1}"/>
              </a:ext>
            </a:extLst>
          </p:cNvPr>
          <p:cNvSpPr>
            <a:spLocks noGrp="1"/>
          </p:cNvSpPr>
          <p:nvPr>
            <p:ph type="title"/>
          </p:nvPr>
        </p:nvSpPr>
        <p:spPr/>
        <p:txBody>
          <a:bodyPr/>
          <a:lstStyle/>
          <a:p>
            <a:r>
              <a:rPr lang="uz-Latn-UZ" dirty="0" err="1"/>
              <a:t>Sinxratron</a:t>
            </a:r>
            <a:r>
              <a:rPr lang="uz-Latn-UZ" dirty="0"/>
              <a:t> nurlanish</a:t>
            </a:r>
          </a:p>
        </p:txBody>
      </p:sp>
      <p:sp>
        <p:nvSpPr>
          <p:cNvPr id="3" name="Tarkibi 2">
            <a:extLst>
              <a:ext uri="{FF2B5EF4-FFF2-40B4-BE49-F238E27FC236}">
                <a16:creationId xmlns:a16="http://schemas.microsoft.com/office/drawing/2014/main" id="{0315BBBA-8826-6103-FEF5-8FB3AFA06F4C}"/>
              </a:ext>
            </a:extLst>
          </p:cNvPr>
          <p:cNvSpPr>
            <a:spLocks noGrp="1"/>
          </p:cNvSpPr>
          <p:nvPr>
            <p:ph idx="1"/>
          </p:nvPr>
        </p:nvSpPr>
        <p:spPr>
          <a:xfrm>
            <a:off x="1451579" y="1329136"/>
            <a:ext cx="9603275" cy="3450613"/>
          </a:xfrm>
        </p:spPr>
        <p:txBody>
          <a:bodyPr>
            <a:noAutofit/>
          </a:bodyPr>
          <a:lstStyle/>
          <a:p>
            <a:pPr marL="0" indent="0">
              <a:buNone/>
            </a:pPr>
            <a:r>
              <a:rPr lang="uz-Latn-UZ" sz="2400" dirty="0" err="1"/>
              <a:t>Sinxrotron</a:t>
            </a:r>
            <a:r>
              <a:rPr lang="uz-Latn-UZ" sz="2400" dirty="0"/>
              <a:t> nurlanishi </a:t>
            </a:r>
            <a:r>
              <a:rPr lang="uz-Latn-UZ" sz="2400" dirty="0" err="1"/>
              <a:t>relyativistik</a:t>
            </a:r>
            <a:r>
              <a:rPr lang="uz-Latn-UZ" sz="2400" dirty="0"/>
              <a:t> </a:t>
            </a:r>
            <a:r>
              <a:rPr lang="uz-Latn-UZ" sz="2400" dirty="0" err="1"/>
              <a:t>zaryadlangan</a:t>
            </a:r>
            <a:r>
              <a:rPr lang="uz-Latn-UZ" sz="2400" dirty="0"/>
              <a:t> zarralar tezligiga </a:t>
            </a:r>
            <a:r>
              <a:rPr lang="uz-Latn-UZ" sz="2400" dirty="0" err="1"/>
              <a:t>perpendikulyar</a:t>
            </a:r>
            <a:r>
              <a:rPr lang="uz-Latn-UZ" sz="2400" dirty="0"/>
              <a:t> tezlanishga (a ⊥ v) </a:t>
            </a:r>
            <a:r>
              <a:rPr lang="uz-Latn-UZ" sz="2400" dirty="0" err="1"/>
              <a:t>taʼsir</a:t>
            </a:r>
            <a:r>
              <a:rPr lang="uz-Latn-UZ" sz="2400" dirty="0"/>
              <a:t> qilganda chiqariladigan elektromagnit nurlanishdir . U </a:t>
            </a:r>
            <a:r>
              <a:rPr lang="uz-Latn-UZ" sz="2400" dirty="0" err="1"/>
              <a:t>sunʼiy</a:t>
            </a:r>
            <a:r>
              <a:rPr lang="uz-Latn-UZ" sz="2400" dirty="0"/>
              <a:t> ravishda zarracha tezlatgichlarining ayrim turlarida yoki tabiiy ravishda magnit maydonlar </a:t>
            </a:r>
            <a:r>
              <a:rPr lang="uz-Latn-UZ" sz="2400" dirty="0" err="1"/>
              <a:t>boʻylab</a:t>
            </a:r>
            <a:r>
              <a:rPr lang="uz-Latn-UZ" sz="2400" dirty="0"/>
              <a:t> harakatlanadigan tez elektronlar tomonidan ishlab chiqariladi. Shu tarzda ishlab chiqarilgan radiatsiya xarakterli </a:t>
            </a:r>
            <a:r>
              <a:rPr lang="uz-Latn-UZ" sz="2400" dirty="0" err="1"/>
              <a:t>polarizasyona</a:t>
            </a:r>
            <a:r>
              <a:rPr lang="uz-Latn-UZ" sz="2400" dirty="0"/>
              <a:t> ega va hosil </a:t>
            </a:r>
            <a:r>
              <a:rPr lang="uz-Latn-UZ" sz="2400" dirty="0" err="1"/>
              <a:t>boʻlgan</a:t>
            </a:r>
            <a:r>
              <a:rPr lang="uz-Latn-UZ" sz="2400" dirty="0"/>
              <a:t> chastotalar elektromagnit spektrning katta qismida </a:t>
            </a:r>
            <a:r>
              <a:rPr lang="uz-Latn-UZ" sz="2400" dirty="0" err="1"/>
              <a:t>oʻzgarishi</a:t>
            </a:r>
            <a:r>
              <a:rPr lang="uz-Latn-UZ" sz="2400" dirty="0"/>
              <a:t> mumkin[1]. </a:t>
            </a:r>
            <a:r>
              <a:rPr lang="uz-Latn-UZ" sz="2400" dirty="0" err="1"/>
              <a:t>Sinxrotron</a:t>
            </a:r>
            <a:r>
              <a:rPr lang="uz-Latn-UZ" sz="2400" dirty="0"/>
              <a:t> nurlanish mexanizmi </a:t>
            </a:r>
            <a:r>
              <a:rPr lang="uz-Latn-UZ" sz="2400" dirty="0" err="1"/>
              <a:t>astrofizikada</a:t>
            </a:r>
            <a:r>
              <a:rPr lang="uz-Latn-UZ" sz="2400" dirty="0"/>
              <a:t> </a:t>
            </a:r>
            <a:r>
              <a:rPr lang="uz-Latn-UZ" sz="2400" dirty="0" err="1"/>
              <a:t>koʻp</a:t>
            </a:r>
            <a:r>
              <a:rPr lang="uz-Latn-UZ" sz="2400" dirty="0"/>
              <a:t> uchraydigan effekt hisoblanadi. Ular sharoit </a:t>
            </a:r>
            <a:r>
              <a:rPr lang="uz-Latn-UZ" sz="2400" dirty="0" err="1"/>
              <a:t>boʻlgan</a:t>
            </a:r>
            <a:r>
              <a:rPr lang="uz-Latn-UZ" sz="2400" dirty="0"/>
              <a:t> hamma joyda uchraydi. Masalan: </a:t>
            </a:r>
            <a:r>
              <a:rPr lang="uz-Latn-UZ" sz="2400" dirty="0" err="1"/>
              <a:t>relyativistik</a:t>
            </a:r>
            <a:r>
              <a:rPr lang="uz-Latn-UZ" sz="2400" dirty="0"/>
              <a:t> elektronlar va magnit maydoni </a:t>
            </a:r>
            <a:r>
              <a:rPr lang="uz-Latn-UZ" sz="2400" dirty="0" err="1"/>
              <a:t>boʻlgan</a:t>
            </a:r>
            <a:r>
              <a:rPr lang="uz-Latn-UZ" sz="2400" dirty="0"/>
              <a:t> joylarda. </a:t>
            </a:r>
          </a:p>
        </p:txBody>
      </p:sp>
    </p:spTree>
    <p:extLst>
      <p:ext uri="{BB962C8B-B14F-4D97-AF65-F5344CB8AC3E}">
        <p14:creationId xmlns:p14="http://schemas.microsoft.com/office/powerpoint/2010/main" val="2535448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34EF479F-B899-64D9-9FA8-0F32756D175E}"/>
              </a:ext>
            </a:extLst>
          </p:cNvPr>
          <p:cNvSpPr>
            <a:spLocks noGrp="1"/>
          </p:cNvSpPr>
          <p:nvPr>
            <p:ph idx="1"/>
          </p:nvPr>
        </p:nvSpPr>
        <p:spPr>
          <a:xfrm>
            <a:off x="1618266" y="1396607"/>
            <a:ext cx="9603275" cy="3450613"/>
          </a:xfrm>
        </p:spPr>
        <p:txBody>
          <a:bodyPr>
            <a:noAutofit/>
          </a:bodyPr>
          <a:lstStyle/>
          <a:p>
            <a:r>
              <a:rPr lang="uz-Latn-UZ" sz="2400" dirty="0" err="1"/>
              <a:t>Sinxrotron</a:t>
            </a:r>
            <a:r>
              <a:rPr lang="uz-Latn-UZ" sz="2400" dirty="0"/>
              <a:t> nurlanishi </a:t>
            </a:r>
            <a:r>
              <a:rPr lang="uz-Latn-UZ" sz="2400" dirty="0" err="1"/>
              <a:t>bremsstrahlung</a:t>
            </a:r>
            <a:r>
              <a:rPr lang="uz-Latn-UZ" sz="2400" dirty="0"/>
              <a:t> nurlanishiga </a:t>
            </a:r>
            <a:r>
              <a:rPr lang="uz-Latn-UZ" sz="2400" dirty="0" err="1"/>
              <a:t>oʻxshaydi</a:t>
            </a:r>
            <a:r>
              <a:rPr lang="uz-Latn-UZ" sz="2400" dirty="0"/>
              <a:t>, bu tezlanish harakat </a:t>
            </a:r>
            <a:r>
              <a:rPr lang="uz-Latn-UZ" sz="2400" dirty="0" err="1"/>
              <a:t>yoʻnalishiga</a:t>
            </a:r>
            <a:r>
              <a:rPr lang="uz-Latn-UZ" sz="2400" dirty="0"/>
              <a:t> parallel </a:t>
            </a:r>
            <a:r>
              <a:rPr lang="uz-Latn-UZ" sz="2400" dirty="0" err="1"/>
              <a:t>boʻlganda</a:t>
            </a:r>
            <a:r>
              <a:rPr lang="uz-Latn-UZ" sz="2400" dirty="0"/>
              <a:t> </a:t>
            </a:r>
            <a:r>
              <a:rPr lang="uz-Latn-UZ" sz="2400" dirty="0" err="1"/>
              <a:t>zaryadlangan</a:t>
            </a:r>
            <a:r>
              <a:rPr lang="uz-Latn-UZ" sz="2400" dirty="0"/>
              <a:t> zarracha tomonidan chiqariladi. Magnit maydondagi </a:t>
            </a:r>
            <a:r>
              <a:rPr lang="uz-Latn-UZ" sz="2400" dirty="0" err="1"/>
              <a:t>zarrachalar</a:t>
            </a:r>
            <a:r>
              <a:rPr lang="uz-Latn-UZ" sz="2400" dirty="0"/>
              <a:t> chiqaradigan nurlanishning umumiy atamasi </a:t>
            </a:r>
            <a:r>
              <a:rPr lang="uz-Latn-UZ" sz="2400" dirty="0" err="1"/>
              <a:t>giromagnit</a:t>
            </a:r>
            <a:r>
              <a:rPr lang="uz-Latn-UZ" sz="2400" dirty="0"/>
              <a:t> nurlanishdir, buning uchun </a:t>
            </a:r>
            <a:r>
              <a:rPr lang="uz-Latn-UZ" sz="2400" dirty="0" err="1"/>
              <a:t>sinxrotron</a:t>
            </a:r>
            <a:r>
              <a:rPr lang="uz-Latn-UZ" sz="2400" dirty="0"/>
              <a:t> nurlanishi </a:t>
            </a:r>
            <a:r>
              <a:rPr lang="uz-Latn-UZ" sz="2400" dirty="0" err="1"/>
              <a:t>ultra</a:t>
            </a:r>
            <a:r>
              <a:rPr lang="uz-Latn-UZ" sz="2400" dirty="0"/>
              <a:t> </a:t>
            </a:r>
            <a:r>
              <a:rPr lang="uz-Latn-UZ" sz="2400" dirty="0" err="1"/>
              <a:t>relyativistik</a:t>
            </a:r>
            <a:r>
              <a:rPr lang="uz-Latn-UZ" sz="2400" dirty="0"/>
              <a:t> maxsus jarayon. Magnit maydonda nisbiy </a:t>
            </a:r>
            <a:r>
              <a:rPr lang="uz-Latn-UZ" sz="2400" dirty="0" err="1"/>
              <a:t>boʻlmagan</a:t>
            </a:r>
            <a:r>
              <a:rPr lang="uz-Latn-UZ" sz="2400" dirty="0"/>
              <a:t> harakatlanuvchi </a:t>
            </a:r>
            <a:r>
              <a:rPr lang="uz-Latn-UZ" sz="2400" dirty="0" err="1"/>
              <a:t>zaryadlangan</a:t>
            </a:r>
            <a:r>
              <a:rPr lang="uz-Latn-UZ" sz="2400" dirty="0"/>
              <a:t> zarralar tomonidan chiqariladigan radiatsiya siklotron emissiyasi deb ataladi.   Yengil </a:t>
            </a:r>
            <a:r>
              <a:rPr lang="uz-Latn-UZ" sz="2400" dirty="0" err="1"/>
              <a:t>relyativistik</a:t>
            </a:r>
            <a:r>
              <a:rPr lang="uz-Latn-UZ" sz="2400" dirty="0"/>
              <a:t> diapazondagi zarralar uchun (</a:t>
            </a:r>
            <a:r>
              <a:rPr lang="uz-Latn-UZ" sz="2400" dirty="0" err="1"/>
              <a:t>yorugʻlik</a:t>
            </a:r>
            <a:r>
              <a:rPr lang="uz-Latn-UZ" sz="2400" dirty="0"/>
              <a:t> tezligining ≈85%) emissiya </a:t>
            </a:r>
            <a:r>
              <a:rPr lang="uz-Latn-UZ" sz="2400" dirty="0" err="1"/>
              <a:t>girosinxrotron</a:t>
            </a:r>
            <a:r>
              <a:rPr lang="uz-Latn-UZ" sz="2400" dirty="0"/>
              <a:t> nurlanishi deb ataladi.</a:t>
            </a:r>
          </a:p>
        </p:txBody>
      </p:sp>
    </p:spTree>
    <p:extLst>
      <p:ext uri="{BB962C8B-B14F-4D97-AF65-F5344CB8AC3E}">
        <p14:creationId xmlns:p14="http://schemas.microsoft.com/office/powerpoint/2010/main" val="2764572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1D1CB3E4-6110-9C1D-9094-1FE7A29940CC}"/>
              </a:ext>
            </a:extLst>
          </p:cNvPr>
          <p:cNvSpPr>
            <a:spLocks noGrp="1"/>
          </p:cNvSpPr>
          <p:nvPr>
            <p:ph type="title"/>
          </p:nvPr>
        </p:nvSpPr>
        <p:spPr/>
        <p:txBody>
          <a:bodyPr/>
          <a:lstStyle/>
          <a:p>
            <a:r>
              <a:rPr lang="uz-Latn-UZ" dirty="0"/>
              <a:t>Fizik xossalari </a:t>
            </a:r>
          </a:p>
        </p:txBody>
      </p:sp>
      <p:sp>
        <p:nvSpPr>
          <p:cNvPr id="3" name="Tarkibi 2">
            <a:extLst>
              <a:ext uri="{FF2B5EF4-FFF2-40B4-BE49-F238E27FC236}">
                <a16:creationId xmlns:a16="http://schemas.microsoft.com/office/drawing/2014/main" id="{3A4EB2BF-13E4-1389-2374-0971CC82D113}"/>
              </a:ext>
            </a:extLst>
          </p:cNvPr>
          <p:cNvSpPr>
            <a:spLocks noGrp="1"/>
          </p:cNvSpPr>
          <p:nvPr>
            <p:ph idx="1"/>
          </p:nvPr>
        </p:nvSpPr>
        <p:spPr/>
        <p:txBody>
          <a:bodyPr>
            <a:normAutofit lnSpcReduction="10000"/>
          </a:bodyPr>
          <a:lstStyle/>
          <a:p>
            <a:r>
              <a:rPr lang="uz-Latn-UZ" sz="2400" dirty="0"/>
              <a:t>Zarralarning aylana bo‘ylab harakati kuchli magnit maydonlar yordamida boshqariladi.
Magnitlar ularning yo‘nalishini aylana trayektoriya bo‘ylab saqlab turadi.  Zarralar va ularni tezlatuvchi elektr maydon chastotasi sinxronlashtiriladi. Bu zarralarning fazasini va tezlanishini aniq boshqarishga imkon beradi.  </a:t>
            </a:r>
            <a:r>
              <a:rPr lang="uz-Latn-UZ" sz="2400" dirty="0" err="1"/>
              <a:t>Sinxratronda</a:t>
            </a:r>
            <a:r>
              <a:rPr lang="uz-Latn-UZ" sz="2400" dirty="0"/>
              <a:t> zarracha tezligi oshsa ham, orbitaning radiusi deyarli o‘zgarmaydi, bu esa qurilmani ixchamlashtirishga imkon beradi (energiya magnit kuch bilan muvozanatga keltiriladi).</a:t>
            </a:r>
          </a:p>
        </p:txBody>
      </p:sp>
    </p:spTree>
    <p:extLst>
      <p:ext uri="{BB962C8B-B14F-4D97-AF65-F5344CB8AC3E}">
        <p14:creationId xmlns:p14="http://schemas.microsoft.com/office/powerpoint/2010/main" val="3975841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AB60BD7C-DD7D-6648-25B2-AA10430DE309}"/>
              </a:ext>
            </a:extLst>
          </p:cNvPr>
          <p:cNvSpPr>
            <a:spLocks noGrp="1"/>
          </p:cNvSpPr>
          <p:nvPr>
            <p:ph type="title"/>
          </p:nvPr>
        </p:nvSpPr>
        <p:spPr/>
        <p:txBody>
          <a:bodyPr/>
          <a:lstStyle/>
          <a:p>
            <a:r>
              <a:rPr lang="uz-Latn-UZ" dirty="0" err="1"/>
              <a:t>Sinxratron</a:t>
            </a:r>
            <a:r>
              <a:rPr lang="uz-Latn-UZ" dirty="0"/>
              <a:t> qo'llanilishi </a:t>
            </a:r>
          </a:p>
        </p:txBody>
      </p:sp>
      <p:sp>
        <p:nvSpPr>
          <p:cNvPr id="3" name="Tarkibi 2">
            <a:extLst>
              <a:ext uri="{FF2B5EF4-FFF2-40B4-BE49-F238E27FC236}">
                <a16:creationId xmlns:a16="http://schemas.microsoft.com/office/drawing/2014/main" id="{B3B255DE-10A4-5AFD-CCC6-FA9CCF0D80ED}"/>
              </a:ext>
            </a:extLst>
          </p:cNvPr>
          <p:cNvSpPr>
            <a:spLocks noGrp="1"/>
          </p:cNvSpPr>
          <p:nvPr>
            <p:ph idx="1"/>
          </p:nvPr>
        </p:nvSpPr>
        <p:spPr/>
        <p:txBody>
          <a:bodyPr>
            <a:normAutofit/>
          </a:bodyPr>
          <a:lstStyle/>
          <a:p>
            <a:pPr marL="0" indent="0">
              <a:buNone/>
            </a:pPr>
            <a:r>
              <a:rPr lang="uz-Latn-UZ" sz="2400" dirty="0" err="1"/>
              <a:t>Sinxratronlar</a:t>
            </a:r>
            <a:r>
              <a:rPr lang="uz-Latn-UZ" sz="2400" dirty="0"/>
              <a:t> fan va texnikaning ko‘plab sohalarida muhim amaliy qo‘llanmalarga ega. Quyida ularning asosiy qo‘llanilish yo‘nalishlari keltirilgan: </a:t>
            </a:r>
          </a:p>
          <a:p>
            <a:pPr marL="0" indent="0">
              <a:buNone/>
            </a:pPr>
            <a:r>
              <a:rPr lang="uz-Latn-UZ" sz="2400" dirty="0"/>
              <a:t>. </a:t>
            </a:r>
            <a:r>
              <a:rPr lang="uz-Latn-UZ" sz="2400" dirty="0" err="1"/>
              <a:t>Materialshunoslik</a:t>
            </a:r>
            <a:r>
              <a:rPr lang="uz-Latn-UZ" sz="2400" dirty="0"/>
              <a:t>
</a:t>
            </a:r>
            <a:r>
              <a:rPr lang="uz-Latn-UZ" sz="2400" dirty="0" err="1"/>
              <a:t>Sinxratron</a:t>
            </a:r>
            <a:r>
              <a:rPr lang="uz-Latn-UZ" sz="2400" dirty="0"/>
              <a:t> nurlanishi yordamida materiallarning </a:t>
            </a:r>
            <a:r>
              <a:rPr lang="uz-Latn-UZ" sz="2400" dirty="0" err="1"/>
              <a:t>mikrotuzilmasi</a:t>
            </a:r>
            <a:r>
              <a:rPr lang="uz-Latn-UZ" sz="2400" dirty="0"/>
              <a:t>, kristall panjarasi, nuqsonlari o‘rganiladi. Rentgen </a:t>
            </a:r>
            <a:r>
              <a:rPr lang="uz-Latn-UZ" sz="2400" dirty="0" err="1"/>
              <a:t>difraksiyasi</a:t>
            </a:r>
            <a:r>
              <a:rPr lang="uz-Latn-UZ" sz="2400" dirty="0"/>
              <a:t> va </a:t>
            </a:r>
            <a:r>
              <a:rPr lang="uz-Latn-UZ" sz="2400" dirty="0" err="1"/>
              <a:t>absorbsiyasi</a:t>
            </a:r>
            <a:r>
              <a:rPr lang="uz-Latn-UZ" sz="2400" dirty="0"/>
              <a:t> usullari bilan </a:t>
            </a:r>
            <a:r>
              <a:rPr lang="uz-Latn-UZ" sz="2400" dirty="0" err="1"/>
              <a:t>fazoviy</a:t>
            </a:r>
            <a:r>
              <a:rPr lang="uz-Latn-UZ" sz="2400" dirty="0"/>
              <a:t> tartib va atom joylashuvi aniqlanadi.</a:t>
            </a:r>
          </a:p>
        </p:txBody>
      </p:sp>
    </p:spTree>
    <p:extLst>
      <p:ext uri="{BB962C8B-B14F-4D97-AF65-F5344CB8AC3E}">
        <p14:creationId xmlns:p14="http://schemas.microsoft.com/office/powerpoint/2010/main" val="2479781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CE6CB8D2-5B14-B29D-D430-7E438CE5937E}"/>
              </a:ext>
            </a:extLst>
          </p:cNvPr>
          <p:cNvSpPr>
            <a:spLocks noGrp="1"/>
          </p:cNvSpPr>
          <p:nvPr>
            <p:ph idx="1"/>
          </p:nvPr>
        </p:nvSpPr>
        <p:spPr>
          <a:xfrm>
            <a:off x="1451579" y="1321594"/>
            <a:ext cx="9603275" cy="4144751"/>
          </a:xfrm>
        </p:spPr>
        <p:txBody>
          <a:bodyPr>
            <a:noAutofit/>
          </a:bodyPr>
          <a:lstStyle/>
          <a:p>
            <a:pPr marL="0" indent="0">
              <a:buNone/>
            </a:pPr>
            <a:r>
              <a:rPr lang="uz-Latn-UZ" sz="2400" dirty="0"/>
              <a:t>. Biologiya va tibbiyot
</a:t>
            </a:r>
            <a:r>
              <a:rPr lang="uz-Latn-UZ" sz="2400" dirty="0" err="1"/>
              <a:t>Proteinlar</a:t>
            </a:r>
            <a:r>
              <a:rPr lang="uz-Latn-UZ" sz="2400" dirty="0"/>
              <a:t> va boshqa murakkab molekulalarning atom darajasidagi tuzilmasi </a:t>
            </a:r>
            <a:r>
              <a:rPr lang="uz-Latn-UZ" sz="2400" dirty="0" err="1"/>
              <a:t>sinxratron</a:t>
            </a:r>
            <a:r>
              <a:rPr lang="uz-Latn-UZ" sz="2400" dirty="0"/>
              <a:t> yordamida aniqlanadi (masalan, rentgen </a:t>
            </a:r>
            <a:r>
              <a:rPr lang="uz-Latn-UZ" sz="2400" dirty="0" err="1"/>
              <a:t>kristallografiyasi</a:t>
            </a:r>
            <a:r>
              <a:rPr lang="uz-Latn-UZ" sz="2400" dirty="0"/>
              <a:t>).   Tibbiy </a:t>
            </a:r>
            <a:r>
              <a:rPr lang="uz-Latn-UZ" sz="2400" dirty="0" err="1"/>
              <a:t>tomografiya</a:t>
            </a:r>
            <a:r>
              <a:rPr lang="uz-Latn-UZ" sz="2400" dirty="0"/>
              <a:t> va nurlanish terapiyasida qo‘llaniladi (xususan, yuqori energiyali nurlanish orqali o‘simtalarni davolashda).  Yadro va </a:t>
            </a:r>
            <a:r>
              <a:rPr lang="uz-Latn-UZ" sz="2400" dirty="0" err="1"/>
              <a:t>zarrachalar</a:t>
            </a:r>
            <a:r>
              <a:rPr lang="uz-Latn-UZ" sz="2400" dirty="0"/>
              <a:t> fizikasi;
</a:t>
            </a:r>
            <a:r>
              <a:rPr lang="uz-Latn-UZ" sz="2400" dirty="0" err="1"/>
              <a:t>Sinxratronlar</a:t>
            </a:r>
            <a:r>
              <a:rPr lang="uz-Latn-UZ" sz="2400" dirty="0"/>
              <a:t>  ba’zan </a:t>
            </a:r>
            <a:r>
              <a:rPr lang="uz-Latn-UZ" sz="2400" dirty="0" err="1"/>
              <a:t>zarrachalar</a:t>
            </a:r>
            <a:r>
              <a:rPr lang="uz-Latn-UZ" sz="2400" dirty="0"/>
              <a:t> fizikasi tajribalari uchun zarracha manbai sifatida ishlatiladi. Yadro reaksiyalari, </a:t>
            </a:r>
            <a:r>
              <a:rPr lang="uz-Latn-UZ" sz="2400" dirty="0" err="1"/>
              <a:t>fundamental</a:t>
            </a:r>
            <a:r>
              <a:rPr lang="uz-Latn-UZ" sz="2400" dirty="0"/>
              <a:t> kuchlar va zarracha xossalarini o‘rganishda muhim rol o‘ynaydi. </a:t>
            </a:r>
          </a:p>
        </p:txBody>
      </p:sp>
    </p:spTree>
    <p:extLst>
      <p:ext uri="{BB962C8B-B14F-4D97-AF65-F5344CB8AC3E}">
        <p14:creationId xmlns:p14="http://schemas.microsoft.com/office/powerpoint/2010/main" val="3147948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20F75639-2A13-D881-B8B7-E9BDB3890E50}"/>
              </a:ext>
            </a:extLst>
          </p:cNvPr>
          <p:cNvSpPr>
            <a:spLocks noGrp="1"/>
          </p:cNvSpPr>
          <p:nvPr>
            <p:ph type="title"/>
          </p:nvPr>
        </p:nvSpPr>
        <p:spPr/>
        <p:txBody>
          <a:bodyPr/>
          <a:lstStyle/>
          <a:p>
            <a:r>
              <a:rPr lang="uz-Latn-UZ" dirty="0"/>
              <a:t>Xulosa</a:t>
            </a:r>
          </a:p>
        </p:txBody>
      </p:sp>
      <p:sp>
        <p:nvSpPr>
          <p:cNvPr id="3" name="Tarkibi 2">
            <a:extLst>
              <a:ext uri="{FF2B5EF4-FFF2-40B4-BE49-F238E27FC236}">
                <a16:creationId xmlns:a16="http://schemas.microsoft.com/office/drawing/2014/main" id="{F61E9354-75B7-4878-8184-47E1045F8746}"/>
              </a:ext>
            </a:extLst>
          </p:cNvPr>
          <p:cNvSpPr>
            <a:spLocks noGrp="1"/>
          </p:cNvSpPr>
          <p:nvPr>
            <p:ph idx="1"/>
          </p:nvPr>
        </p:nvSpPr>
        <p:spPr/>
        <p:txBody>
          <a:bodyPr/>
          <a:lstStyle/>
          <a:p>
            <a:r>
              <a:rPr lang="uz-Latn-UZ" dirty="0" err="1"/>
              <a:t>Sinxrotron</a:t>
            </a:r>
            <a:r>
              <a:rPr lang="uz-Latn-UZ" dirty="0"/>
              <a:t> nurlanishining zamonaviy qo‘llanilishi ilmiy tadqiqotlar va sanoat rivojlanishiga katta hissa qo‘shmoqda. U yangi materiallar, samarali energiya manbalari, tibbiy dori-darmonlar va </a:t>
            </a:r>
            <a:r>
              <a:rPr lang="uz-Latn-UZ" dirty="0" err="1"/>
              <a:t>diagnostik</a:t>
            </a:r>
            <a:r>
              <a:rPr lang="uz-Latn-UZ" dirty="0"/>
              <a:t> vositalarni yaratishda yordam bermoqda. Sanoat sohasida, ayniqsa, elektronika, avtomobilsozlik va </a:t>
            </a:r>
            <a:r>
              <a:rPr lang="uz-Latn-UZ" dirty="0" err="1"/>
              <a:t>aerokosmik</a:t>
            </a:r>
            <a:r>
              <a:rPr lang="uz-Latn-UZ" dirty="0"/>
              <a:t> texnologiyalar sohalarida </a:t>
            </a:r>
            <a:r>
              <a:rPr lang="uz-Latn-UZ" dirty="0" err="1"/>
              <a:t>sinxrotron</a:t>
            </a:r>
            <a:r>
              <a:rPr lang="uz-Latn-UZ" dirty="0"/>
              <a:t> nurlanishi yuqori sifatli mahsulotlarni ishlab chiqishga xizmat qilmoqda.
Kelajakda </a:t>
            </a:r>
            <a:r>
              <a:rPr lang="uz-Latn-UZ" dirty="0" err="1"/>
              <a:t>sinxrotron</a:t>
            </a:r>
            <a:r>
              <a:rPr lang="uz-Latn-UZ" dirty="0"/>
              <a:t> nurlanishi texnologiyalarining rivojlanishi yanada tezlashadi. </a:t>
            </a:r>
          </a:p>
        </p:txBody>
      </p:sp>
    </p:spTree>
    <p:extLst>
      <p:ext uri="{BB962C8B-B14F-4D97-AF65-F5344CB8AC3E}">
        <p14:creationId xmlns:p14="http://schemas.microsoft.com/office/powerpoint/2010/main" val="2416520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515188AC-2ED6-5CED-5413-110DD6E7683B}"/>
              </a:ext>
            </a:extLst>
          </p:cNvPr>
          <p:cNvSpPr>
            <a:spLocks noGrp="1"/>
          </p:cNvSpPr>
          <p:nvPr>
            <p:ph type="title"/>
          </p:nvPr>
        </p:nvSpPr>
        <p:spPr/>
        <p:txBody>
          <a:bodyPr/>
          <a:lstStyle/>
          <a:p>
            <a:r>
              <a:rPr lang="uz-Latn-UZ" dirty="0"/>
              <a:t>Foydalanilgan adabiyotlar:</a:t>
            </a:r>
          </a:p>
        </p:txBody>
      </p:sp>
      <p:sp>
        <p:nvSpPr>
          <p:cNvPr id="3" name="Tarkibi 2">
            <a:extLst>
              <a:ext uri="{FF2B5EF4-FFF2-40B4-BE49-F238E27FC236}">
                <a16:creationId xmlns:a16="http://schemas.microsoft.com/office/drawing/2014/main" id="{86C4DAA8-208A-A32A-1170-D6F3C5569D46}"/>
              </a:ext>
            </a:extLst>
          </p:cNvPr>
          <p:cNvSpPr>
            <a:spLocks noGrp="1"/>
          </p:cNvSpPr>
          <p:nvPr>
            <p:ph idx="1"/>
          </p:nvPr>
        </p:nvSpPr>
        <p:spPr/>
        <p:txBody>
          <a:bodyPr/>
          <a:lstStyle/>
          <a:p>
            <a:r>
              <a:rPr lang="uz-Latn-UZ" sz="2400" dirty="0" err="1"/>
              <a:t>Yuldashev</a:t>
            </a:r>
            <a:r>
              <a:rPr lang="uz-Latn-UZ" sz="2400" dirty="0"/>
              <a:t>. B </a:t>
            </a:r>
            <a:r>
              <a:rPr lang="uz-Latn-UZ" sz="2400" dirty="0" err="1"/>
              <a:t>Qayumov</a:t>
            </a:r>
            <a:r>
              <a:rPr lang="uz-Latn-UZ" sz="2400" dirty="0"/>
              <a:t>. M </a:t>
            </a:r>
            <a:r>
              <a:rPr lang="uz-Latn-UZ" sz="2400" dirty="0" err="1"/>
              <a:t>Bozorov</a:t>
            </a:r>
            <a:r>
              <a:rPr lang="uz-Latn-UZ" sz="2400" dirty="0"/>
              <a:t>. E (tezlatkichlar fizikasi kitobidan)</a:t>
            </a:r>
          </a:p>
          <a:p>
            <a:r>
              <a:rPr lang="uz-Latn-UZ" sz="2400" dirty="0" err="1"/>
              <a:t>Google</a:t>
            </a:r>
            <a:r>
              <a:rPr lang="uz-Latn-UZ" sz="2400" dirty="0"/>
              <a:t> </a:t>
            </a:r>
            <a:r>
              <a:rPr lang="uz-Latn-UZ" sz="2400" dirty="0" err="1"/>
              <a:t>Wikipedia</a:t>
            </a:r>
            <a:r>
              <a:rPr lang="uz-Latn-UZ" sz="2400" dirty="0"/>
              <a:t> </a:t>
            </a:r>
          </a:p>
          <a:p>
            <a:r>
              <a:rPr lang="uz-Latn-UZ" sz="2400" dirty="0" err="1"/>
              <a:t>Chatgpt</a:t>
            </a:r>
            <a:r>
              <a:rPr lang="uz-Latn-UZ" sz="2400" dirty="0"/>
              <a:t> tarjima uchun foydalanildi. </a:t>
            </a:r>
          </a:p>
          <a:p>
            <a:r>
              <a:rPr lang="uz-Latn-UZ" sz="2400" dirty="0" err="1"/>
              <a:t>Sinxratron</a:t>
            </a:r>
            <a:r>
              <a:rPr lang="uz-Latn-UZ" sz="2400" dirty="0"/>
              <a:t> haqida </a:t>
            </a:r>
            <a:r>
              <a:rPr lang="uz-Latn-UZ" sz="2400" dirty="0" err="1"/>
              <a:t>Google</a:t>
            </a:r>
            <a:r>
              <a:rPr lang="uz-Latn-UZ" sz="2400" dirty="0"/>
              <a:t> </a:t>
            </a:r>
            <a:r>
              <a:rPr lang="uz-Latn-UZ" sz="2400" dirty="0" err="1"/>
              <a:t>arxiv.uz</a:t>
            </a:r>
            <a:r>
              <a:rPr lang="uz-Latn-UZ" sz="2400" dirty="0"/>
              <a:t> saytidan ma’lumot olindi. </a:t>
            </a:r>
          </a:p>
          <a:p>
            <a:endParaRPr lang="uz-Latn-UZ" sz="2400" dirty="0"/>
          </a:p>
          <a:p>
            <a:endParaRPr lang="uz-Latn-UZ" sz="2400" dirty="0"/>
          </a:p>
          <a:p>
            <a:endParaRPr lang="uz-Latn-UZ" dirty="0"/>
          </a:p>
        </p:txBody>
      </p:sp>
    </p:spTree>
    <p:extLst>
      <p:ext uri="{BB962C8B-B14F-4D97-AF65-F5344CB8AC3E}">
        <p14:creationId xmlns:p14="http://schemas.microsoft.com/office/powerpoint/2010/main" val="1712485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216A8-2583-C73D-3A3E-ED696437753E}"/>
              </a:ext>
            </a:extLst>
          </p:cNvPr>
          <p:cNvSpPr>
            <a:spLocks noGrp="1"/>
          </p:cNvSpPr>
          <p:nvPr>
            <p:ph type="title"/>
          </p:nvPr>
        </p:nvSpPr>
        <p:spPr/>
        <p:txBody>
          <a:bodyPr/>
          <a:lstStyle/>
          <a:p>
            <a:r>
              <a:rPr lang="uz-Latn-UZ" dirty="0"/>
              <a:t>Reja:</a:t>
            </a:r>
          </a:p>
        </p:txBody>
      </p:sp>
      <p:sp>
        <p:nvSpPr>
          <p:cNvPr id="3" name="Content Placeholder 2">
            <a:extLst>
              <a:ext uri="{FF2B5EF4-FFF2-40B4-BE49-F238E27FC236}">
                <a16:creationId xmlns:a16="http://schemas.microsoft.com/office/drawing/2014/main" id="{C0ABB3E5-9783-AC75-03C8-FD78D536AF51}"/>
              </a:ext>
            </a:extLst>
          </p:cNvPr>
          <p:cNvSpPr>
            <a:spLocks noGrp="1"/>
          </p:cNvSpPr>
          <p:nvPr>
            <p:ph idx="1"/>
          </p:nvPr>
        </p:nvSpPr>
        <p:spPr/>
        <p:txBody>
          <a:bodyPr/>
          <a:lstStyle/>
          <a:p>
            <a:r>
              <a:rPr lang="uz-Latn-UZ" dirty="0"/>
              <a:t>1 </a:t>
            </a:r>
            <a:r>
              <a:rPr lang="uz-Latn-UZ" sz="2400" dirty="0" err="1"/>
              <a:t>Sinxratron</a:t>
            </a:r>
            <a:r>
              <a:rPr lang="uz-Latn-UZ" sz="2400" dirty="0"/>
              <a:t> nurlanish va uning fizik xossalari. </a:t>
            </a:r>
          </a:p>
          <a:p>
            <a:r>
              <a:rPr lang="uz-Latn-UZ" sz="2400" dirty="0"/>
              <a:t>2. </a:t>
            </a:r>
            <a:r>
              <a:rPr lang="uz-Latn-UZ" sz="2400" dirty="0" err="1"/>
              <a:t>Sinxratron</a:t>
            </a:r>
            <a:r>
              <a:rPr lang="uz-Latn-UZ" sz="2400" dirty="0"/>
              <a:t> qurilmalar haqida. </a:t>
            </a:r>
          </a:p>
          <a:p>
            <a:r>
              <a:rPr lang="uz-Latn-UZ" sz="2400" dirty="0"/>
              <a:t>3. </a:t>
            </a:r>
            <a:r>
              <a:rPr lang="uz-Latn-UZ" sz="2400" dirty="0" err="1"/>
              <a:t>Sinxratron</a:t>
            </a:r>
            <a:r>
              <a:rPr lang="uz-Latn-UZ" sz="2400" dirty="0"/>
              <a:t> qurilmalarning fizik xossalari va qo'llanilishi. </a:t>
            </a:r>
          </a:p>
          <a:p>
            <a:r>
              <a:rPr lang="uz-Latn-UZ" sz="2400" dirty="0"/>
              <a:t>4. Xulosa. </a:t>
            </a:r>
          </a:p>
          <a:p>
            <a:pPr marL="0" indent="0">
              <a:buNone/>
            </a:pPr>
            <a:endParaRPr lang="uz-Latn-UZ" dirty="0"/>
          </a:p>
          <a:p>
            <a:endParaRPr lang="uz-Latn-UZ" dirty="0"/>
          </a:p>
          <a:p>
            <a:pPr marL="0" indent="0">
              <a:buNone/>
            </a:pPr>
            <a:endParaRPr lang="uz-Latn-UZ" dirty="0"/>
          </a:p>
          <a:p>
            <a:pPr marL="0" indent="0">
              <a:buNone/>
            </a:pPr>
            <a:endParaRPr lang="uz-Latn-UZ" dirty="0"/>
          </a:p>
          <a:p>
            <a:endParaRPr lang="uz-Latn-UZ" dirty="0"/>
          </a:p>
        </p:txBody>
      </p:sp>
    </p:spTree>
    <p:extLst>
      <p:ext uri="{BB962C8B-B14F-4D97-AF65-F5344CB8AC3E}">
        <p14:creationId xmlns:p14="http://schemas.microsoft.com/office/powerpoint/2010/main" val="2930816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1F76AF2F-4BE3-62C3-AB18-BBCBC978D0BB}"/>
              </a:ext>
            </a:extLst>
          </p:cNvPr>
          <p:cNvSpPr>
            <a:spLocks noGrp="1"/>
          </p:cNvSpPr>
          <p:nvPr>
            <p:ph type="title"/>
          </p:nvPr>
        </p:nvSpPr>
        <p:spPr/>
        <p:txBody>
          <a:bodyPr/>
          <a:lstStyle/>
          <a:p>
            <a:r>
              <a:rPr lang="uz-Latn-UZ" dirty="0" err="1"/>
              <a:t>Sinxratron</a:t>
            </a:r>
            <a:r>
              <a:rPr lang="uz-Latn-UZ" dirty="0"/>
              <a:t> haqida umumiy tushuncha</a:t>
            </a:r>
          </a:p>
        </p:txBody>
      </p:sp>
      <p:sp>
        <p:nvSpPr>
          <p:cNvPr id="3" name="Tarkibi 2">
            <a:extLst>
              <a:ext uri="{FF2B5EF4-FFF2-40B4-BE49-F238E27FC236}">
                <a16:creationId xmlns:a16="http://schemas.microsoft.com/office/drawing/2014/main" id="{63837A93-F022-B1F6-7390-3C6851400445}"/>
              </a:ext>
            </a:extLst>
          </p:cNvPr>
          <p:cNvSpPr>
            <a:spLocks noGrp="1"/>
          </p:cNvSpPr>
          <p:nvPr>
            <p:ph idx="1"/>
          </p:nvPr>
        </p:nvSpPr>
        <p:spPr>
          <a:xfrm>
            <a:off x="1294362" y="1853754"/>
            <a:ext cx="9603275" cy="3450613"/>
          </a:xfrm>
        </p:spPr>
        <p:txBody>
          <a:bodyPr>
            <a:normAutofit lnSpcReduction="10000"/>
          </a:bodyPr>
          <a:lstStyle/>
          <a:p>
            <a:r>
              <a:rPr lang="uz-Latn-UZ" sz="2400" dirty="0" err="1"/>
              <a:t>Sinxratron</a:t>
            </a:r>
            <a:r>
              <a:rPr lang="uz-Latn-UZ" sz="2400" dirty="0"/>
              <a:t> </a:t>
            </a:r>
            <a:r>
              <a:rPr lang="uz-Latn-UZ" sz="2400" dirty="0" err="1"/>
              <a:t>siklik</a:t>
            </a:r>
            <a:r>
              <a:rPr lang="uz-Latn-UZ" sz="2400" dirty="0"/>
              <a:t> rezonans tezlatkichi hisoblanadi.  </a:t>
            </a:r>
            <a:r>
              <a:rPr lang="uz-Latn-UZ" sz="2400" dirty="0" err="1"/>
              <a:t>Zarrachaga</a:t>
            </a:r>
            <a:r>
              <a:rPr lang="uz-Latn-UZ" sz="2400" dirty="0"/>
              <a:t> energiya beruvchi elektr maydoni o’zgarmas bo’ladi. </a:t>
            </a:r>
            <a:r>
              <a:rPr lang="uz-Latn-UZ" sz="2400" dirty="0" err="1"/>
              <a:t>Zarrachani</a:t>
            </a:r>
            <a:r>
              <a:rPr lang="uz-Latn-UZ" sz="2400" dirty="0"/>
              <a:t> </a:t>
            </a:r>
            <a:r>
              <a:rPr lang="uz-Latn-UZ" sz="2400" dirty="0" err="1"/>
              <a:t>davriy</a:t>
            </a:r>
            <a:r>
              <a:rPr lang="uz-Latn-UZ" sz="2400" dirty="0"/>
              <a:t> ravishda elektr maydoni energiyasiga qaytishini ta’minlaydigan magnit maydon </a:t>
            </a:r>
            <a:r>
              <a:rPr lang="uz-Latn-UZ" sz="2400" dirty="0" err="1"/>
              <a:t>kuchlanganligi</a:t>
            </a:r>
            <a:r>
              <a:rPr lang="uz-Latn-UZ" sz="2400" dirty="0"/>
              <a:t> esa vaqt davomida o’zgarib turadi. Bu qurilmada o’ta yuqori 10^-9 </a:t>
            </a:r>
            <a:r>
              <a:rPr lang="uz-Latn-UZ" sz="2400" dirty="0" err="1"/>
              <a:t>Torrga</a:t>
            </a:r>
            <a:r>
              <a:rPr lang="uz-Latn-UZ" sz="2400" dirty="0"/>
              <a:t> teng bo’lgan vakuum olinadi. </a:t>
            </a:r>
            <a:r>
              <a:rPr lang="uz-Latn-UZ" sz="2400" dirty="0" err="1"/>
              <a:t>Sinxratron</a:t>
            </a:r>
            <a:r>
              <a:rPr lang="uz-Latn-UZ" sz="2400" dirty="0"/>
              <a:t> tezlatkichi yordamida asosan elektron va </a:t>
            </a:r>
            <a:r>
              <a:rPr lang="uz-Latn-UZ" sz="2400" dirty="0" err="1"/>
              <a:t>praton</a:t>
            </a:r>
            <a:r>
              <a:rPr lang="uz-Latn-UZ" sz="2400" dirty="0"/>
              <a:t> </a:t>
            </a:r>
            <a:r>
              <a:rPr lang="uz-Latn-UZ" sz="2400" dirty="0" err="1"/>
              <a:t>zarrachalarini</a:t>
            </a:r>
            <a:r>
              <a:rPr lang="uz-Latn-UZ" sz="2400" dirty="0"/>
              <a:t> tezlatish mumkin</a:t>
            </a:r>
            <a:r>
              <a:rPr lang="uz-Latn-UZ" dirty="0"/>
              <a:t>.  </a:t>
            </a:r>
            <a:r>
              <a:rPr lang="uz-Latn-UZ" sz="2400" dirty="0" err="1"/>
              <a:t>Praton</a:t>
            </a:r>
            <a:r>
              <a:rPr lang="uz-Latn-UZ" sz="2400" dirty="0"/>
              <a:t> </a:t>
            </a:r>
            <a:r>
              <a:rPr lang="uz-Latn-UZ" sz="2400" dirty="0" err="1"/>
              <a:t>zarrachasini</a:t>
            </a:r>
            <a:r>
              <a:rPr lang="uz-Latn-UZ" sz="2400" dirty="0"/>
              <a:t> 6.5 </a:t>
            </a:r>
            <a:r>
              <a:rPr lang="uz-Latn-UZ" sz="2400" dirty="0" err="1"/>
              <a:t>TeV</a:t>
            </a:r>
            <a:r>
              <a:rPr lang="uz-Latn-UZ" sz="2400" dirty="0"/>
              <a:t> energiyagacha elektronlarni esa 100 </a:t>
            </a:r>
            <a:r>
              <a:rPr lang="uz-Latn-UZ" sz="2400" dirty="0" err="1"/>
              <a:t>GeV</a:t>
            </a:r>
            <a:r>
              <a:rPr lang="uz-Latn-UZ" sz="2400" dirty="0"/>
              <a:t> energiyagacha tezlashtira oladi. </a:t>
            </a:r>
            <a:endParaRPr lang="uz-Latn-UZ" dirty="0"/>
          </a:p>
        </p:txBody>
      </p:sp>
    </p:spTree>
    <p:extLst>
      <p:ext uri="{BB962C8B-B14F-4D97-AF65-F5344CB8AC3E}">
        <p14:creationId xmlns:p14="http://schemas.microsoft.com/office/powerpoint/2010/main" val="1660495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DEB08185-CE58-6B88-3021-D491CDED62EA}"/>
              </a:ext>
            </a:extLst>
          </p:cNvPr>
          <p:cNvSpPr>
            <a:spLocks noGrp="1"/>
          </p:cNvSpPr>
          <p:nvPr>
            <p:ph type="title"/>
          </p:nvPr>
        </p:nvSpPr>
        <p:spPr/>
        <p:txBody>
          <a:bodyPr/>
          <a:lstStyle/>
          <a:p>
            <a:r>
              <a:rPr lang="uz-Latn-UZ"/>
              <a:t>Sinxratron</a:t>
            </a:r>
          </a:p>
        </p:txBody>
      </p:sp>
      <p:pic>
        <p:nvPicPr>
          <p:cNvPr id="4" name="Tarkibi 3">
            <a:extLst>
              <a:ext uri="{FF2B5EF4-FFF2-40B4-BE49-F238E27FC236}">
                <a16:creationId xmlns:a16="http://schemas.microsoft.com/office/drawing/2014/main" id="{0028ACEB-C07B-FFFE-D100-102703739869}"/>
              </a:ext>
            </a:extLst>
          </p:cNvPr>
          <p:cNvPicPr>
            <a:picLocks noGrp="1" noChangeAspect="1"/>
          </p:cNvPicPr>
          <p:nvPr>
            <p:ph idx="1"/>
          </p:nvPr>
        </p:nvPicPr>
        <p:blipFill>
          <a:blip r:embed="rId2"/>
          <a:stretch>
            <a:fillRect/>
          </a:stretch>
        </p:blipFill>
        <p:spPr>
          <a:xfrm>
            <a:off x="631695" y="1853754"/>
            <a:ext cx="5819905" cy="2886075"/>
          </a:xfrm>
        </p:spPr>
      </p:pic>
      <p:pic>
        <p:nvPicPr>
          <p:cNvPr id="5" name="Rasm 4">
            <a:extLst>
              <a:ext uri="{FF2B5EF4-FFF2-40B4-BE49-F238E27FC236}">
                <a16:creationId xmlns:a16="http://schemas.microsoft.com/office/drawing/2014/main" id="{7116A4EB-8F19-FDA4-B582-6E8F444A67D4}"/>
              </a:ext>
            </a:extLst>
          </p:cNvPr>
          <p:cNvPicPr>
            <a:picLocks noChangeAspect="1"/>
          </p:cNvPicPr>
          <p:nvPr/>
        </p:nvPicPr>
        <p:blipFill>
          <a:blip r:embed="rId3"/>
          <a:stretch>
            <a:fillRect/>
          </a:stretch>
        </p:blipFill>
        <p:spPr>
          <a:xfrm>
            <a:off x="6695077" y="1853754"/>
            <a:ext cx="4116299" cy="2357437"/>
          </a:xfrm>
          <a:prstGeom prst="rect">
            <a:avLst/>
          </a:prstGeom>
        </p:spPr>
      </p:pic>
    </p:spTree>
    <p:extLst>
      <p:ext uri="{BB962C8B-B14F-4D97-AF65-F5344CB8AC3E}">
        <p14:creationId xmlns:p14="http://schemas.microsoft.com/office/powerpoint/2010/main" val="3622374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7BE07A1E-AF30-B7E6-97FF-B7FE878E85C9}"/>
              </a:ext>
            </a:extLst>
          </p:cNvPr>
          <p:cNvSpPr>
            <a:spLocks noGrp="1"/>
          </p:cNvSpPr>
          <p:nvPr>
            <p:ph idx="1"/>
          </p:nvPr>
        </p:nvSpPr>
        <p:spPr>
          <a:xfrm>
            <a:off x="1381174" y="511969"/>
            <a:ext cx="9429651" cy="6215062"/>
          </a:xfrm>
        </p:spPr>
        <p:txBody>
          <a:bodyPr/>
          <a:lstStyle/>
          <a:p>
            <a:r>
              <a:rPr lang="uz-Latn-UZ" sz="2400" dirty="0"/>
              <a:t>Elektronlarga 100 </a:t>
            </a:r>
            <a:r>
              <a:rPr lang="uz-Latn-UZ" sz="2400" dirty="0" err="1"/>
              <a:t>GeV</a:t>
            </a:r>
            <a:r>
              <a:rPr lang="uz-Latn-UZ" sz="2400" dirty="0"/>
              <a:t> </a:t>
            </a:r>
            <a:r>
              <a:rPr lang="uz-Latn-UZ" sz="2400" dirty="0" err="1"/>
              <a:t>dan</a:t>
            </a:r>
            <a:r>
              <a:rPr lang="uz-Latn-UZ" sz="2400" dirty="0"/>
              <a:t> katta bo’lgan energiyani berish mumkin emas ekan.  Sababi elektronlarning nurlanishga sarflangan energiyasi elektron energiyasining 4 darajasiga bog’liq </a:t>
            </a:r>
            <a:r>
              <a:rPr lang="uz-Latn-UZ" sz="2400" dirty="0" err="1"/>
              <a:t>bolishligidir</a:t>
            </a:r>
            <a:r>
              <a:rPr lang="uz-Latn-UZ" sz="2400" dirty="0"/>
              <a:t>.  </a:t>
            </a:r>
            <a:r>
              <a:rPr lang="uz-Latn-UZ" sz="2400" dirty="0" err="1"/>
              <a:t>Sinxratron</a:t>
            </a:r>
            <a:r>
              <a:rPr lang="uz-Latn-UZ" sz="2400" dirty="0"/>
              <a:t> </a:t>
            </a:r>
            <a:r>
              <a:rPr lang="uz-Latn-UZ" sz="2400" dirty="0" err="1"/>
              <a:t>elektrvakuum</a:t>
            </a:r>
            <a:r>
              <a:rPr lang="uz-Latn-UZ" dirty="0"/>
              <a:t> </a:t>
            </a:r>
            <a:r>
              <a:rPr lang="uz-Latn-UZ" sz="2400" dirty="0"/>
              <a:t>sistemasi bo’lib, </a:t>
            </a:r>
            <a:r>
              <a:rPr lang="uz-Latn-UZ" sz="2400" dirty="0" err="1"/>
              <a:t>xalqa</a:t>
            </a:r>
            <a:r>
              <a:rPr lang="uz-Latn-UZ" sz="2400" dirty="0"/>
              <a:t> ko’rinishiga ega.  Bu tezlatkich rezonans tezlatish rejimida ishlaydi.  Tezlashtirilayotgan </a:t>
            </a:r>
            <a:r>
              <a:rPr lang="uz-Latn-UZ" sz="2400" dirty="0" err="1"/>
              <a:t>zarrachalar</a:t>
            </a:r>
            <a:r>
              <a:rPr lang="uz-Latn-UZ" sz="2400" dirty="0"/>
              <a:t> to’plami xar doimo elektr maydonga bir xil fazada kirib boradi va qo’shimcha energiya oladi.  Maydonga kirib borishlar soni – 10^6  marta/</a:t>
            </a:r>
            <a:r>
              <a:rPr lang="uz-Latn-UZ" sz="2400" dirty="0" err="1"/>
              <a:t>sek</a:t>
            </a:r>
            <a:r>
              <a:rPr lang="uz-Latn-UZ" sz="2400" dirty="0"/>
              <a:t> </a:t>
            </a:r>
            <a:r>
              <a:rPr lang="uz-Latn-UZ" sz="2400" dirty="0" err="1"/>
              <a:t>ga</a:t>
            </a:r>
            <a:r>
              <a:rPr lang="uz-Latn-UZ" sz="2400" dirty="0"/>
              <a:t> tengdir.  </a:t>
            </a:r>
            <a:r>
              <a:rPr lang="uz-Latn-UZ" sz="2400" dirty="0" err="1"/>
              <a:t>Sinxratron</a:t>
            </a:r>
            <a:r>
              <a:rPr lang="uz-Latn-UZ" sz="2400" dirty="0"/>
              <a:t> tezlatkichida </a:t>
            </a:r>
            <a:r>
              <a:rPr lang="uz-Latn-UZ" sz="2400" dirty="0" err="1"/>
              <a:t>avtofazirovka</a:t>
            </a:r>
            <a:r>
              <a:rPr lang="uz-Latn-UZ" sz="2400" dirty="0"/>
              <a:t> va kuchli </a:t>
            </a:r>
            <a:r>
              <a:rPr lang="uz-Latn-UZ" sz="2400" dirty="0" err="1"/>
              <a:t>fokuslash</a:t>
            </a:r>
            <a:r>
              <a:rPr lang="uz-Latn-UZ" sz="2400" dirty="0"/>
              <a:t> </a:t>
            </a:r>
            <a:r>
              <a:rPr lang="uz-Latn-UZ" sz="2400" dirty="0" err="1"/>
              <a:t>printsiplari</a:t>
            </a:r>
            <a:r>
              <a:rPr lang="uz-Latn-UZ" sz="2400" dirty="0"/>
              <a:t> ishlatiladi.  </a:t>
            </a:r>
          </a:p>
          <a:p>
            <a:r>
              <a:rPr lang="uz-Latn-UZ" sz="2400" dirty="0"/>
              <a:t>Yuqori energiyali </a:t>
            </a:r>
            <a:r>
              <a:rPr lang="uz-Latn-UZ" sz="2400" dirty="0" err="1"/>
              <a:t>zarrachalarni</a:t>
            </a:r>
            <a:r>
              <a:rPr lang="uz-Latn-UZ" sz="2400" dirty="0"/>
              <a:t> olish uchun  </a:t>
            </a:r>
            <a:r>
              <a:rPr lang="uz-Latn-UZ" sz="2400" dirty="0" err="1"/>
              <a:t>sinxratron</a:t>
            </a:r>
            <a:r>
              <a:rPr lang="uz-Latn-UZ" sz="2400" dirty="0"/>
              <a:t> deb nomlangan tezlatkichlar qo’llaniladi. </a:t>
            </a:r>
          </a:p>
          <a:p>
            <a:endParaRPr lang="uz-Latn-UZ" dirty="0"/>
          </a:p>
        </p:txBody>
      </p:sp>
    </p:spTree>
    <p:extLst>
      <p:ext uri="{BB962C8B-B14F-4D97-AF65-F5344CB8AC3E}">
        <p14:creationId xmlns:p14="http://schemas.microsoft.com/office/powerpoint/2010/main" val="914341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rkibi 3">
            <a:extLst>
              <a:ext uri="{FF2B5EF4-FFF2-40B4-BE49-F238E27FC236}">
                <a16:creationId xmlns:a16="http://schemas.microsoft.com/office/drawing/2014/main" id="{05C24E37-658F-5BCD-170D-B7905AC02466}"/>
              </a:ext>
            </a:extLst>
          </p:cNvPr>
          <p:cNvPicPr>
            <a:picLocks noGrp="1" noChangeAspect="1"/>
          </p:cNvPicPr>
          <p:nvPr>
            <p:ph idx="1"/>
          </p:nvPr>
        </p:nvPicPr>
        <p:blipFill>
          <a:blip r:embed="rId2"/>
          <a:stretch>
            <a:fillRect/>
          </a:stretch>
        </p:blipFill>
        <p:spPr>
          <a:xfrm>
            <a:off x="6488907" y="1297781"/>
            <a:ext cx="4737472" cy="3870325"/>
          </a:xfrm>
        </p:spPr>
      </p:pic>
      <p:sp>
        <p:nvSpPr>
          <p:cNvPr id="6" name="Yozuv 5">
            <a:extLst>
              <a:ext uri="{FF2B5EF4-FFF2-40B4-BE49-F238E27FC236}">
                <a16:creationId xmlns:a16="http://schemas.microsoft.com/office/drawing/2014/main" id="{FC6776C5-44A0-EA53-5F66-4453C83762A9}"/>
              </a:ext>
            </a:extLst>
          </p:cNvPr>
          <p:cNvSpPr txBox="1"/>
          <p:nvPr/>
        </p:nvSpPr>
        <p:spPr>
          <a:xfrm>
            <a:off x="1227558" y="1952624"/>
            <a:ext cx="4737472" cy="2308324"/>
          </a:xfrm>
          <a:prstGeom prst="rect">
            <a:avLst/>
          </a:prstGeom>
          <a:noFill/>
        </p:spPr>
        <p:txBody>
          <a:bodyPr wrap="square">
            <a:spAutoFit/>
          </a:bodyPr>
          <a:lstStyle/>
          <a:p>
            <a:r>
              <a:rPr lang="uz-Latn-UZ" sz="2400" b="0" i="0" dirty="0">
                <a:solidFill>
                  <a:srgbClr val="202122"/>
                </a:solidFill>
                <a:effectLst/>
                <a:latin typeface="-apple-system"/>
              </a:rPr>
              <a:t>Sinxron mashinalar elektr </a:t>
            </a:r>
            <a:r>
              <a:rPr lang="uz-Latn-UZ" sz="2400" b="0" i="0" u="none" strike="noStrike" dirty="0">
                <a:solidFill>
                  <a:srgbClr val="3366CC"/>
                </a:solidFill>
                <a:effectLst/>
                <a:latin typeface="-apple-system"/>
                <a:hlinkClick r:id="rId3" tooltip="Generator"/>
              </a:rPr>
              <a:t>generatorlari</a:t>
            </a:r>
            <a:r>
              <a:rPr lang="uz-Latn-UZ" sz="2400" b="0" i="0" dirty="0">
                <a:solidFill>
                  <a:srgbClr val="202122"/>
                </a:solidFill>
                <a:effectLst/>
                <a:latin typeface="-apple-system"/>
              </a:rPr>
              <a:t>, </a:t>
            </a:r>
            <a:r>
              <a:rPr lang="uz-Latn-UZ" sz="2400" b="0" i="0" u="none" strike="noStrike" dirty="0" err="1">
                <a:solidFill>
                  <a:srgbClr val="3366CC"/>
                </a:solidFill>
                <a:effectLst/>
                <a:latin typeface="-apple-system"/>
                <a:hlinkClick r:id="rId4" tooltip="Dvigatel"/>
              </a:rPr>
              <a:t>dvigetellari</a:t>
            </a:r>
            <a:r>
              <a:rPr lang="uz-Latn-UZ" sz="2400" b="0" i="0" dirty="0">
                <a:solidFill>
                  <a:srgbClr val="202122"/>
                </a:solidFill>
                <a:effectLst/>
                <a:latin typeface="-apple-system"/>
              </a:rPr>
              <a:t> va </a:t>
            </a:r>
            <a:r>
              <a:rPr lang="uz-Latn-UZ" sz="2400" b="0" i="0" u="none" strike="noStrike" dirty="0">
                <a:solidFill>
                  <a:srgbClr val="BF3C2C"/>
                </a:solidFill>
                <a:effectLst/>
                <a:latin typeface="-apple-system"/>
                <a:hlinkClick r:id="rId5" tooltip="Reaktiv quvvat (sahifa yaratilmagan)"/>
              </a:rPr>
              <a:t>reaktiv quvvat</a:t>
            </a:r>
            <a:r>
              <a:rPr lang="uz-Latn-UZ" sz="2400" b="0" i="0" dirty="0">
                <a:solidFill>
                  <a:srgbClr val="202122"/>
                </a:solidFill>
                <a:effectLst/>
                <a:latin typeface="-apple-system"/>
              </a:rPr>
              <a:t> </a:t>
            </a:r>
            <a:r>
              <a:rPr lang="uz-Latn-UZ" sz="2400" b="0" i="0" dirty="0" err="1">
                <a:solidFill>
                  <a:srgbClr val="202122"/>
                </a:solidFill>
                <a:effectLst/>
                <a:latin typeface="-apple-system"/>
              </a:rPr>
              <a:t>kompensatorlari</a:t>
            </a:r>
            <a:r>
              <a:rPr lang="uz-Latn-UZ" sz="2400" b="0" i="0" dirty="0">
                <a:solidFill>
                  <a:srgbClr val="202122"/>
                </a:solidFill>
                <a:effectLst/>
                <a:latin typeface="-apple-system"/>
              </a:rPr>
              <a:t> sifatida ishlatiladi. Barcha </a:t>
            </a:r>
            <a:r>
              <a:rPr lang="uz-Latn-UZ" sz="2400" b="0" i="0" u="none" strike="noStrike" dirty="0">
                <a:solidFill>
                  <a:srgbClr val="3366CC"/>
                </a:solidFill>
                <a:effectLst/>
                <a:latin typeface="-apple-system"/>
                <a:hlinkClick r:id="rId6" tooltip="Elektr mashina"/>
              </a:rPr>
              <a:t>elektr mashinalari</a:t>
            </a:r>
            <a:r>
              <a:rPr lang="uz-Latn-UZ" sz="2400" b="0" i="0" dirty="0">
                <a:solidFill>
                  <a:srgbClr val="202122"/>
                </a:solidFill>
                <a:effectLst/>
                <a:latin typeface="-apple-system"/>
              </a:rPr>
              <a:t> kabi ular ham </a:t>
            </a:r>
            <a:r>
              <a:rPr lang="uz-Latn-UZ" sz="2400" b="0" i="0" dirty="0" err="1">
                <a:solidFill>
                  <a:srgbClr val="202122"/>
                </a:solidFill>
                <a:effectLst/>
                <a:latin typeface="-apple-system"/>
              </a:rPr>
              <a:t>qaytuvchanlik</a:t>
            </a:r>
            <a:r>
              <a:rPr lang="uz-Latn-UZ" sz="2400" b="0" i="0" dirty="0">
                <a:solidFill>
                  <a:srgbClr val="202122"/>
                </a:solidFill>
                <a:effectLst/>
                <a:latin typeface="-apple-system"/>
              </a:rPr>
              <a:t> </a:t>
            </a:r>
            <a:r>
              <a:rPr lang="uz-Latn-UZ" sz="2400" b="0" i="0" dirty="0" err="1">
                <a:solidFill>
                  <a:srgbClr val="202122"/>
                </a:solidFill>
                <a:effectLst/>
                <a:latin typeface="-apple-system"/>
              </a:rPr>
              <a:t>husuiyatlariga</a:t>
            </a:r>
            <a:r>
              <a:rPr lang="uz-Latn-UZ" sz="2400" b="0" i="0" dirty="0">
                <a:solidFill>
                  <a:srgbClr val="202122"/>
                </a:solidFill>
                <a:effectLst/>
                <a:latin typeface="-apple-system"/>
              </a:rPr>
              <a:t> ega. </a:t>
            </a:r>
            <a:endParaRPr lang="uz-Latn-UZ" sz="2400" dirty="0"/>
          </a:p>
        </p:txBody>
      </p:sp>
    </p:spTree>
    <p:extLst>
      <p:ext uri="{BB962C8B-B14F-4D97-AF65-F5344CB8AC3E}">
        <p14:creationId xmlns:p14="http://schemas.microsoft.com/office/powerpoint/2010/main" val="2666626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79D95629-87A9-E617-FD6C-BF52BAF3D0F9}"/>
              </a:ext>
            </a:extLst>
          </p:cNvPr>
          <p:cNvSpPr>
            <a:spLocks noGrp="1"/>
          </p:cNvSpPr>
          <p:nvPr>
            <p:ph idx="1"/>
          </p:nvPr>
        </p:nvSpPr>
        <p:spPr>
          <a:xfrm>
            <a:off x="487173" y="1968107"/>
            <a:ext cx="5311171" cy="3450613"/>
          </a:xfrm>
        </p:spPr>
        <p:txBody>
          <a:bodyPr>
            <a:noAutofit/>
          </a:bodyPr>
          <a:lstStyle/>
          <a:p>
            <a:r>
              <a:rPr lang="uz-Latn-UZ" sz="2400" dirty="0" err="1"/>
              <a:t>Astrofizikada</a:t>
            </a:r>
            <a:r>
              <a:rPr lang="uz-Latn-UZ" sz="2400" dirty="0"/>
              <a:t> </a:t>
            </a:r>
            <a:r>
              <a:rPr lang="uz-Latn-UZ" sz="2400" dirty="0" err="1"/>
              <a:t>sinxrotron</a:t>
            </a:r>
            <a:r>
              <a:rPr lang="uz-Latn-UZ" sz="2400" dirty="0"/>
              <a:t> emissiyasi, masalan, qora tuynuk atrofida </a:t>
            </a:r>
            <a:r>
              <a:rPr lang="uz-Latn-UZ" sz="2400" dirty="0" err="1"/>
              <a:t>zaryadlangan</a:t>
            </a:r>
            <a:r>
              <a:rPr lang="uz-Latn-UZ" sz="2400" dirty="0"/>
              <a:t> </a:t>
            </a:r>
            <a:r>
              <a:rPr lang="uz-Latn-UZ" sz="2400" dirty="0" err="1"/>
              <a:t>zarrachaning</a:t>
            </a:r>
            <a:r>
              <a:rPr lang="uz-Latn-UZ" sz="2400" dirty="0"/>
              <a:t> </a:t>
            </a:r>
            <a:r>
              <a:rPr lang="uz-Latn-UZ" sz="2400" dirty="0" err="1"/>
              <a:t>ultra</a:t>
            </a:r>
            <a:r>
              <a:rPr lang="uz-Latn-UZ" sz="2400" dirty="0"/>
              <a:t> </a:t>
            </a:r>
            <a:r>
              <a:rPr lang="uz-Latn-UZ" sz="2400" dirty="0" err="1"/>
              <a:t>relyativistik</a:t>
            </a:r>
            <a:r>
              <a:rPr lang="uz-Latn-UZ" sz="2400" dirty="0"/>
              <a:t> harakati tufayli sodir </a:t>
            </a:r>
            <a:r>
              <a:rPr lang="uz-Latn-UZ" sz="2400" dirty="0" err="1"/>
              <a:t>boʻladi</a:t>
            </a:r>
            <a:r>
              <a:rPr lang="uz-Latn-UZ" sz="2400" dirty="0"/>
              <a:t>.  Qora tuynuk atrofida aylana geodeziyani kuzatib borganida, </a:t>
            </a:r>
            <a:r>
              <a:rPr lang="uz-Latn-UZ" sz="2400" dirty="0" err="1"/>
              <a:t>sinxrotron</a:t>
            </a:r>
            <a:r>
              <a:rPr lang="uz-Latn-UZ" sz="2400" dirty="0"/>
              <a:t> nurlanishi harakat </a:t>
            </a:r>
            <a:r>
              <a:rPr lang="uz-Latn-UZ" sz="2400" dirty="0" err="1"/>
              <a:t>ultra</a:t>
            </a:r>
            <a:r>
              <a:rPr lang="uz-Latn-UZ" sz="2400" dirty="0"/>
              <a:t> </a:t>
            </a:r>
            <a:r>
              <a:rPr lang="uz-Latn-UZ" sz="2400" dirty="0" err="1"/>
              <a:t>relyativistik</a:t>
            </a:r>
            <a:r>
              <a:rPr lang="uz-Latn-UZ" sz="2400" dirty="0"/>
              <a:t> rejimda </a:t>
            </a:r>
            <a:r>
              <a:rPr lang="uz-Latn-UZ" sz="2400" dirty="0" err="1"/>
              <a:t>boʻlgan</a:t>
            </a:r>
            <a:r>
              <a:rPr lang="uz-Latn-UZ" sz="2400" dirty="0"/>
              <a:t> </a:t>
            </a:r>
            <a:r>
              <a:rPr lang="uz-Latn-UZ" sz="2400" dirty="0" err="1"/>
              <a:t>fotosferaga</a:t>
            </a:r>
            <a:r>
              <a:rPr lang="uz-Latn-UZ" sz="2400" dirty="0"/>
              <a:t> yaqin orbitalar uchun sodir </a:t>
            </a:r>
            <a:r>
              <a:rPr lang="uz-Latn-UZ" sz="2400" dirty="0" err="1"/>
              <a:t>boʻladi</a:t>
            </a:r>
            <a:r>
              <a:rPr lang="uz-Latn-UZ" sz="2400" dirty="0"/>
              <a:t>.</a:t>
            </a:r>
          </a:p>
        </p:txBody>
      </p:sp>
      <p:pic>
        <p:nvPicPr>
          <p:cNvPr id="2" name="Rasm 1">
            <a:extLst>
              <a:ext uri="{FF2B5EF4-FFF2-40B4-BE49-F238E27FC236}">
                <a16:creationId xmlns:a16="http://schemas.microsoft.com/office/drawing/2014/main" id="{AA1D5B59-CA82-AB54-8A72-BD2E74A73F03}"/>
              </a:ext>
            </a:extLst>
          </p:cNvPr>
          <p:cNvPicPr>
            <a:picLocks noChangeAspect="1"/>
          </p:cNvPicPr>
          <p:nvPr/>
        </p:nvPicPr>
        <p:blipFill>
          <a:blip r:embed="rId2"/>
          <a:stretch>
            <a:fillRect/>
          </a:stretch>
        </p:blipFill>
        <p:spPr>
          <a:xfrm>
            <a:off x="6096000" y="1616630"/>
            <a:ext cx="5330114" cy="4153566"/>
          </a:xfrm>
          <a:prstGeom prst="rect">
            <a:avLst/>
          </a:prstGeom>
        </p:spPr>
      </p:pic>
    </p:spTree>
    <p:extLst>
      <p:ext uri="{BB962C8B-B14F-4D97-AF65-F5344CB8AC3E}">
        <p14:creationId xmlns:p14="http://schemas.microsoft.com/office/powerpoint/2010/main" val="3088644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5D0D8ABF-3842-1C98-CDB0-6236716C6A0C}"/>
              </a:ext>
            </a:extLst>
          </p:cNvPr>
          <p:cNvSpPr>
            <a:spLocks noGrp="1"/>
          </p:cNvSpPr>
          <p:nvPr>
            <p:ph type="title"/>
          </p:nvPr>
        </p:nvSpPr>
        <p:spPr/>
        <p:txBody>
          <a:bodyPr/>
          <a:lstStyle/>
          <a:p>
            <a:r>
              <a:rPr lang="uz-Latn-UZ" dirty="0" err="1"/>
              <a:t>Sinxratron</a:t>
            </a:r>
            <a:r>
              <a:rPr lang="uz-Latn-UZ" dirty="0"/>
              <a:t> turlari</a:t>
            </a:r>
          </a:p>
        </p:txBody>
      </p:sp>
      <p:sp>
        <p:nvSpPr>
          <p:cNvPr id="3" name="Tarkibi 2">
            <a:extLst>
              <a:ext uri="{FF2B5EF4-FFF2-40B4-BE49-F238E27FC236}">
                <a16:creationId xmlns:a16="http://schemas.microsoft.com/office/drawing/2014/main" id="{2E037D90-0702-D7F5-A488-251C77296A0C}"/>
              </a:ext>
            </a:extLst>
          </p:cNvPr>
          <p:cNvSpPr>
            <a:spLocks noGrp="1"/>
          </p:cNvSpPr>
          <p:nvPr>
            <p:ph idx="1"/>
          </p:nvPr>
        </p:nvSpPr>
        <p:spPr/>
        <p:txBody>
          <a:bodyPr/>
          <a:lstStyle/>
          <a:p>
            <a:r>
              <a:rPr lang="uz-Latn-UZ" sz="2400" dirty="0"/>
              <a:t>Nomlanishi</a:t>
            </a:r>
            <a:r>
              <a:rPr lang="uz-Latn-UZ" dirty="0"/>
              <a:t>.                      </a:t>
            </a:r>
            <a:r>
              <a:rPr lang="uz-Latn-UZ" sz="2400" dirty="0"/>
              <a:t>    Joylashgan o’rni.   </a:t>
            </a:r>
            <a:r>
              <a:rPr lang="uz-Latn-UZ" dirty="0"/>
              <a:t>               </a:t>
            </a:r>
            <a:r>
              <a:rPr lang="uz-Latn-UZ" sz="2400" dirty="0"/>
              <a:t>Energiyasi (</a:t>
            </a:r>
            <a:r>
              <a:rPr lang="uz-Latn-UZ" sz="2400" dirty="0" err="1"/>
              <a:t>GeV</a:t>
            </a:r>
            <a:r>
              <a:rPr lang="uz-Latn-UZ" sz="2400" dirty="0"/>
              <a:t>) </a:t>
            </a:r>
          </a:p>
          <a:p>
            <a:r>
              <a:rPr lang="uz-Latn-UZ" sz="2400" dirty="0"/>
              <a:t>SERN.                              Jeneva                              28</a:t>
            </a:r>
          </a:p>
          <a:p>
            <a:r>
              <a:rPr lang="uz-Latn-UZ" sz="2400" dirty="0" err="1"/>
              <a:t>Brukxeyven</a:t>
            </a:r>
            <a:r>
              <a:rPr lang="uz-Latn-UZ" sz="2400" dirty="0"/>
              <a:t> milliy.              </a:t>
            </a:r>
            <a:r>
              <a:rPr lang="uz-Latn-UZ" sz="2400" dirty="0" err="1"/>
              <a:t>Brukxeyven</a:t>
            </a:r>
            <a:r>
              <a:rPr lang="uz-Latn-UZ" sz="2400" dirty="0"/>
              <a:t>. SSHA.            32</a:t>
            </a:r>
          </a:p>
          <a:p>
            <a:pPr marL="0" indent="0">
              <a:buNone/>
            </a:pPr>
            <a:r>
              <a:rPr lang="uz-Latn-UZ" sz="2400" dirty="0"/>
              <a:t> </a:t>
            </a:r>
            <a:r>
              <a:rPr lang="uz-Latn-UZ" sz="2400" dirty="0" err="1"/>
              <a:t>labaratoriyasi</a:t>
            </a:r>
            <a:endParaRPr lang="uz-Latn-UZ" sz="2400" dirty="0"/>
          </a:p>
          <a:p>
            <a:pPr marL="0" indent="0">
              <a:buNone/>
            </a:pPr>
            <a:r>
              <a:rPr lang="uz-Latn-UZ" sz="2400" dirty="0"/>
              <a:t>  </a:t>
            </a:r>
            <a:r>
              <a:rPr lang="uz-Latn-UZ" sz="2400" dirty="0" err="1"/>
              <a:t>Tevatron</a:t>
            </a:r>
            <a:r>
              <a:rPr lang="uz-Latn-UZ" sz="2400" dirty="0"/>
              <a:t>.                            </a:t>
            </a:r>
            <a:r>
              <a:rPr lang="uz-Latn-UZ" sz="2400" dirty="0" err="1"/>
              <a:t>Bataviya</a:t>
            </a:r>
            <a:r>
              <a:rPr lang="uz-Latn-UZ" sz="2400" dirty="0"/>
              <a:t>. SSHA.                  1000</a:t>
            </a:r>
          </a:p>
          <a:p>
            <a:pPr marL="0" indent="0">
              <a:buNone/>
            </a:pPr>
            <a:r>
              <a:rPr lang="uz-Latn-UZ" sz="2400" dirty="0"/>
              <a:t>  Elektron tezlatkich              </a:t>
            </a:r>
            <a:r>
              <a:rPr lang="uz-Latn-UZ" sz="2400" dirty="0" err="1"/>
              <a:t>Gamburg</a:t>
            </a:r>
            <a:r>
              <a:rPr lang="uz-Latn-UZ" sz="2400" dirty="0"/>
              <a:t>. FRG.                  7</a:t>
            </a:r>
          </a:p>
          <a:p>
            <a:endParaRPr lang="uz-Latn-UZ" dirty="0"/>
          </a:p>
        </p:txBody>
      </p:sp>
    </p:spTree>
    <p:extLst>
      <p:ext uri="{BB962C8B-B14F-4D97-AF65-F5344CB8AC3E}">
        <p14:creationId xmlns:p14="http://schemas.microsoft.com/office/powerpoint/2010/main" val="291481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A04DFA9D-801B-9F24-57CE-EA0FBAEDF7C2}"/>
              </a:ext>
            </a:extLst>
          </p:cNvPr>
          <p:cNvSpPr>
            <a:spLocks noGrp="1"/>
          </p:cNvSpPr>
          <p:nvPr>
            <p:ph type="title"/>
          </p:nvPr>
        </p:nvSpPr>
        <p:spPr/>
        <p:txBody>
          <a:bodyPr/>
          <a:lstStyle/>
          <a:p>
            <a:r>
              <a:rPr lang="uz-Latn-UZ" dirty="0" err="1"/>
              <a:t>Sinxratron</a:t>
            </a:r>
            <a:r>
              <a:rPr lang="uz-Latn-UZ" dirty="0"/>
              <a:t> tezlatkichida moslamalarning joylashish tartibi</a:t>
            </a:r>
          </a:p>
        </p:txBody>
      </p:sp>
      <p:sp>
        <p:nvSpPr>
          <p:cNvPr id="3" name="Tarkibi 2">
            <a:extLst>
              <a:ext uri="{FF2B5EF4-FFF2-40B4-BE49-F238E27FC236}">
                <a16:creationId xmlns:a16="http://schemas.microsoft.com/office/drawing/2014/main" id="{D17D4013-13A0-9BAC-37A4-461E89113494}"/>
              </a:ext>
            </a:extLst>
          </p:cNvPr>
          <p:cNvSpPr>
            <a:spLocks noGrp="1"/>
          </p:cNvSpPr>
          <p:nvPr>
            <p:ph idx="1"/>
          </p:nvPr>
        </p:nvSpPr>
        <p:spPr/>
        <p:txBody>
          <a:bodyPr/>
          <a:lstStyle/>
          <a:p>
            <a:r>
              <a:rPr lang="uz-Latn-UZ" dirty="0"/>
              <a:t>1-elektronlar </a:t>
            </a:r>
            <a:r>
              <a:rPr lang="uz-Latn-UZ" dirty="0" err="1"/>
              <a:t>injektori</a:t>
            </a:r>
            <a:r>
              <a:rPr lang="uz-Latn-UZ" dirty="0"/>
              <a:t>;</a:t>
            </a:r>
          </a:p>
          <a:p>
            <a:r>
              <a:rPr lang="uz-Latn-UZ" dirty="0"/>
              <a:t>2-buruvchi magnit;</a:t>
            </a:r>
          </a:p>
          <a:p>
            <a:r>
              <a:rPr lang="uz-Latn-UZ" dirty="0"/>
              <a:t>3-elektronlar to’plami;</a:t>
            </a:r>
          </a:p>
          <a:p>
            <a:r>
              <a:rPr lang="uz-Latn-UZ" dirty="0"/>
              <a:t>4-boshqaruvchi elektromagnit;</a:t>
            </a:r>
          </a:p>
          <a:p>
            <a:r>
              <a:rPr lang="uz-Latn-UZ" dirty="0"/>
              <a:t>5-vakuum kamerasi;</a:t>
            </a:r>
          </a:p>
          <a:p>
            <a:r>
              <a:rPr lang="uz-Latn-UZ" dirty="0"/>
              <a:t>6-tezlatuvchi oraliq;</a:t>
            </a:r>
          </a:p>
        </p:txBody>
      </p:sp>
      <p:pic>
        <p:nvPicPr>
          <p:cNvPr id="4" name="Rasm 3">
            <a:extLst>
              <a:ext uri="{FF2B5EF4-FFF2-40B4-BE49-F238E27FC236}">
                <a16:creationId xmlns:a16="http://schemas.microsoft.com/office/drawing/2014/main" id="{683F46EA-11D8-06B5-1817-CC88F10D437E}"/>
              </a:ext>
            </a:extLst>
          </p:cNvPr>
          <p:cNvPicPr>
            <a:picLocks noChangeAspect="1"/>
          </p:cNvPicPr>
          <p:nvPr/>
        </p:nvPicPr>
        <p:blipFill>
          <a:blip r:embed="rId2"/>
          <a:stretch>
            <a:fillRect/>
          </a:stretch>
        </p:blipFill>
        <p:spPr>
          <a:xfrm>
            <a:off x="6253216" y="2015732"/>
            <a:ext cx="4477446" cy="4122602"/>
          </a:xfrm>
          <a:prstGeom prst="rect">
            <a:avLst/>
          </a:prstGeom>
        </p:spPr>
      </p:pic>
    </p:spTree>
    <p:extLst>
      <p:ext uri="{BB962C8B-B14F-4D97-AF65-F5344CB8AC3E}">
        <p14:creationId xmlns:p14="http://schemas.microsoft.com/office/powerpoint/2010/main" val="2344362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Keng ekranli</PresentationFormat>
  <Slides>16</Slides>
  <Notes>0</Notes>
  <HiddenSlides>0</HiddenSlides>
  <ScaleCrop>false</ScaleCrop>
  <HeadingPairs>
    <vt:vector size="4" baseType="variant">
      <vt:variant>
        <vt:lpstr>Mavzu</vt:lpstr>
      </vt:variant>
      <vt:variant>
        <vt:i4>1</vt:i4>
      </vt:variant>
      <vt:variant>
        <vt:lpstr>Slayd sarlavhalari</vt:lpstr>
      </vt:variant>
      <vt:variant>
        <vt:i4>16</vt:i4>
      </vt:variant>
    </vt:vector>
  </HeadingPairs>
  <TitlesOfParts>
    <vt:vector size="17" baseType="lpstr">
      <vt:lpstr>Gallery</vt:lpstr>
      <vt:lpstr>TF-2301 guruh talabasi Abdusamatova Marjona</vt:lpstr>
      <vt:lpstr>Reja:</vt:lpstr>
      <vt:lpstr>Sinxratron haqida umumiy tushuncha</vt:lpstr>
      <vt:lpstr>Sinxratron</vt:lpstr>
      <vt:lpstr>PowerPoint taqdimoti</vt:lpstr>
      <vt:lpstr>PowerPoint taqdimoti</vt:lpstr>
      <vt:lpstr>PowerPoint taqdimoti</vt:lpstr>
      <vt:lpstr>Sinxratron turlari</vt:lpstr>
      <vt:lpstr>Sinxratron tezlatkichida moslamalarning joylashish tartibi</vt:lpstr>
      <vt:lpstr>Sinxratron nurlanish</vt:lpstr>
      <vt:lpstr>PowerPoint taqdimoti</vt:lpstr>
      <vt:lpstr>Fizik xossalari </vt:lpstr>
      <vt:lpstr>Sinxratron qo'llanilishi </vt:lpstr>
      <vt:lpstr>PowerPoint taqdimoti</vt:lpstr>
      <vt:lpstr>Xulosa</vt:lpstr>
      <vt:lpstr>Foydalanilgan adabiyotlar: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TF-2301 guruh talabasi Abdusamatova Marjona</dc:title>
  <dc:creator>abdusamatovamarjona52@gmail.com</dc:creator>
  <cp:lastModifiedBy>abdusamatovamarjona52@gmail.com</cp:lastModifiedBy>
  <cp:revision>10</cp:revision>
  <dcterms:created xsi:type="dcterms:W3CDTF">2025-05-06T07:55:29Z</dcterms:created>
  <dcterms:modified xsi:type="dcterms:W3CDTF">2025-05-14T10:41:13Z</dcterms:modified>
</cp:coreProperties>
</file>