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731520"/>
            <a:ext cx="8229600" cy="22860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>
              <a:defRPr sz="2200" b="1">
                <a:latin typeface="Arial"/>
              </a:defRPr>
            </a:pPr>
            <a:r>
              <a:t>Jahon siyosiy xaritasining shakllanishi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3291840"/>
            <a:ext cx="8229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3749039"/>
            <a:ext cx="8229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>
                <a:latin typeface="Arial"/>
              </a:defRPr>
            </a:pPr>
            <a:r>
              <a:t>Kamoladdin Egamov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731520"/>
            <a:ext cx="5212080" cy="5212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Krossvord</a:t>
            </a:r>
          </a:p>
        </p:txBody>
      </p:sp>
      <p:sp>
        <p:nvSpPr>
          <p:cNvPr id="4" name="Rectangle 3"/>
          <p:cNvSpPr/>
          <p:nvPr/>
        </p:nvSpPr>
        <p:spPr>
          <a:xfrm>
            <a:off x="231343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" name="Rectangle 4"/>
          <p:cNvSpPr/>
          <p:nvPr/>
        </p:nvSpPr>
        <p:spPr>
          <a:xfrm>
            <a:off x="509320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5440679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39826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" name="Rectangle 7"/>
          <p:cNvSpPr/>
          <p:nvPr/>
        </p:nvSpPr>
        <p:spPr>
          <a:xfrm>
            <a:off x="439826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" name="Rectangle 8"/>
          <p:cNvSpPr/>
          <p:nvPr/>
        </p:nvSpPr>
        <p:spPr>
          <a:xfrm>
            <a:off x="4050791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1343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9320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03320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08376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090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13432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8815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6596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3562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9320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4573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0837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1343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3562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9826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355848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1343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83056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35584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8309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562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66090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40679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74573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65960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3056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313432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93208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93208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40679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39826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050791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08376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135624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00837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83056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35584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00837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313432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48309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40679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39826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13562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66090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00837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83056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13562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09320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745736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00837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83056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13562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70332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050791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00837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00837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83056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79" name="Rectangle 78"/>
          <p:cNvSpPr/>
          <p:nvPr/>
        </p:nvSpPr>
        <p:spPr>
          <a:xfrm>
            <a:off x="613562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788152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70332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3" name="Rectangle 82"/>
          <p:cNvSpPr/>
          <p:nvPr/>
        </p:nvSpPr>
        <p:spPr>
          <a:xfrm>
            <a:off x="2313432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313432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83056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6" name="Rectangle 85"/>
          <p:cNvSpPr/>
          <p:nvPr/>
        </p:nvSpPr>
        <p:spPr>
          <a:xfrm>
            <a:off x="231343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09320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39826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89" name="Rectangle 88"/>
          <p:cNvSpPr/>
          <p:nvPr/>
        </p:nvSpPr>
        <p:spPr>
          <a:xfrm>
            <a:off x="578815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1" name="Rectangle 90"/>
          <p:cNvSpPr/>
          <p:nvPr/>
        </p:nvSpPr>
        <p:spPr>
          <a:xfrm>
            <a:off x="370332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2" name="Rectangle 91"/>
          <p:cNvSpPr/>
          <p:nvPr/>
        </p:nvSpPr>
        <p:spPr>
          <a:xfrm>
            <a:off x="439826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83056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4" name="Rectangle 93"/>
          <p:cNvSpPr/>
          <p:nvPr/>
        </p:nvSpPr>
        <p:spPr>
          <a:xfrm>
            <a:off x="648309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39826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7" name="Rectangle 96"/>
          <p:cNvSpPr/>
          <p:nvPr/>
        </p:nvSpPr>
        <p:spPr>
          <a:xfrm>
            <a:off x="3008376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313432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99" name="Rectangle 98"/>
          <p:cNvSpPr/>
          <p:nvPr/>
        </p:nvSpPr>
        <p:spPr>
          <a:xfrm>
            <a:off x="3008376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13562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96596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 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984248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026664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153912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848856" y="144475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416552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069079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331720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984248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111496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721607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416552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984248" y="561441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Masalalar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Yotiq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1. → Geografiya va siyosat aloqasi. (10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6. → Davlatni idora qilish. (9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8. → Mustamlakalarning ozod bo'lishi. (15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10. → Kuchliroq davlatga bo'ysungan. (6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11. → Mustaqil davlat rahbari. (7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12. → Ko'p millatli yirik davlatlar. (11 harf)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26280" y="822960"/>
            <a:ext cx="3840480" cy="5943600"/>
          </a:xfrm>
          <a:prstGeom prst="rect">
            <a:avLst/>
          </a:prstGeom>
          <a:noFill/>
        </p:spPr>
        <p:txBody>
          <a:bodyPr wrap="square" tIns="0"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  <a:defRPr sz="1500" b="1">
                <a:solidFill>
                  <a:srgbClr val="000000"/>
                </a:solidFill>
                <a:latin typeface="Arial"/>
              </a:defRPr>
            </a:pPr>
            <a:r>
              <a:t>Tik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2. ↓ Davlatlar o'rtasidagi kelishuvlar. (12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3. ↓ Bir kishi boshqaruvidagi tuzum. (9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4. ↓ Siyosiy hududiy birliklar. (9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5. ↓ Hech kimga tegishli bo'lmagan yer. (8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7. ↓ Alohida hududning ajralishi. (10 harf)</a:t>
            </a:r>
          </a:p>
          <a:p>
            <a:pPr>
              <a:spcAft>
                <a:spcPts val="1200"/>
              </a:spcAft>
              <a:defRPr sz="1100" b="0">
                <a:latin typeface="Arial"/>
              </a:defRPr>
            </a:pPr>
            <a:r>
              <a:t>9. ↓ Boshqa davlat ichidagi hudud. (7 harf)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1965960" y="731520"/>
            <a:ext cx="5212080" cy="52120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82296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b="1">
                <a:latin typeface="Arial"/>
              </a:defRPr>
            </a:pPr>
            <a:r>
              <a:t>Javoblar</a:t>
            </a:r>
          </a:p>
        </p:txBody>
      </p:sp>
      <p:sp>
        <p:nvSpPr>
          <p:cNvPr id="4" name="Rectangle 3"/>
          <p:cNvSpPr/>
          <p:nvPr/>
        </p:nvSpPr>
        <p:spPr>
          <a:xfrm>
            <a:off x="231343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5" name="Rectangle 4"/>
          <p:cNvSpPr/>
          <p:nvPr/>
        </p:nvSpPr>
        <p:spPr>
          <a:xfrm>
            <a:off x="509320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6" name="Rectangle 5"/>
          <p:cNvSpPr/>
          <p:nvPr/>
        </p:nvSpPr>
        <p:spPr>
          <a:xfrm>
            <a:off x="5440679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7" name="Rectangle 6"/>
          <p:cNvSpPr/>
          <p:nvPr/>
        </p:nvSpPr>
        <p:spPr>
          <a:xfrm>
            <a:off x="439826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8" name="Rectangle 7"/>
          <p:cNvSpPr/>
          <p:nvPr/>
        </p:nvSpPr>
        <p:spPr>
          <a:xfrm>
            <a:off x="439826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9" name="Rectangle 8"/>
          <p:cNvSpPr/>
          <p:nvPr/>
        </p:nvSpPr>
        <p:spPr>
          <a:xfrm>
            <a:off x="4050791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B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13432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09320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03320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050791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008376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6090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13432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P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8815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74573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96596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13562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9320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74573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008376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313432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3562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X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39826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74573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3355848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313432" y="524865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83056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335584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008376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48309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13562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440679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660904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P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440679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Q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74573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008376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65960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G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30568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313432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43" name="Rectangle 42"/>
          <p:cNvSpPr/>
          <p:nvPr/>
        </p:nvSpPr>
        <p:spPr>
          <a:xfrm>
            <a:off x="5093208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093208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45" name="Rectangle 44"/>
          <p:cNvSpPr/>
          <p:nvPr/>
        </p:nvSpPr>
        <p:spPr>
          <a:xfrm>
            <a:off x="5440679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46" name="Rectangle 45"/>
          <p:cNvSpPr/>
          <p:nvPr/>
        </p:nvSpPr>
        <p:spPr>
          <a:xfrm>
            <a:off x="4398264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Z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050791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48" name="Rectangle 47"/>
          <p:cNvSpPr/>
          <p:nvPr/>
        </p:nvSpPr>
        <p:spPr>
          <a:xfrm>
            <a:off x="3008376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135624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50" name="Rectangle 49"/>
          <p:cNvSpPr/>
          <p:nvPr/>
        </p:nvSpPr>
        <p:spPr>
          <a:xfrm>
            <a:off x="4050791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51" name="Rectangle 50"/>
          <p:cNvSpPr/>
          <p:nvPr/>
        </p:nvSpPr>
        <p:spPr>
          <a:xfrm>
            <a:off x="3008376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83056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13562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54" name="Rectangle 53"/>
          <p:cNvSpPr/>
          <p:nvPr/>
        </p:nvSpPr>
        <p:spPr>
          <a:xfrm>
            <a:off x="4398264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3355848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00837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57" name="Rectangle 56"/>
          <p:cNvSpPr/>
          <p:nvPr/>
        </p:nvSpPr>
        <p:spPr>
          <a:xfrm>
            <a:off x="2313432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48309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5440679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60" name="Rectangle 59"/>
          <p:cNvSpPr/>
          <p:nvPr/>
        </p:nvSpPr>
        <p:spPr>
          <a:xfrm>
            <a:off x="4398264" y="246888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13562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66090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008376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4" name="Rectangle 63"/>
          <p:cNvSpPr/>
          <p:nvPr/>
        </p:nvSpPr>
        <p:spPr>
          <a:xfrm>
            <a:off x="683056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5" name="Rectangle 64"/>
          <p:cNvSpPr/>
          <p:nvPr/>
        </p:nvSpPr>
        <p:spPr>
          <a:xfrm>
            <a:off x="613562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093208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67" name="Rectangle 66"/>
          <p:cNvSpPr/>
          <p:nvPr/>
        </p:nvSpPr>
        <p:spPr>
          <a:xfrm>
            <a:off x="4745736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008376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H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830568" y="142646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135624" y="107899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71" name="Rectangle 70"/>
          <p:cNvSpPr/>
          <p:nvPr/>
        </p:nvSpPr>
        <p:spPr>
          <a:xfrm>
            <a:off x="4398264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B</a:t>
            </a:r>
          </a:p>
        </p:txBody>
      </p:sp>
      <p:sp>
        <p:nvSpPr>
          <p:cNvPr id="72" name="Rectangle 71"/>
          <p:cNvSpPr/>
          <p:nvPr/>
        </p:nvSpPr>
        <p:spPr>
          <a:xfrm>
            <a:off x="370332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73" name="Rectangle 72"/>
          <p:cNvSpPr/>
          <p:nvPr/>
        </p:nvSpPr>
        <p:spPr>
          <a:xfrm>
            <a:off x="683056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74" name="Rectangle 73"/>
          <p:cNvSpPr/>
          <p:nvPr/>
        </p:nvSpPr>
        <p:spPr>
          <a:xfrm>
            <a:off x="5093208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050791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Y</a:t>
            </a:r>
          </a:p>
        </p:txBody>
      </p:sp>
      <p:sp>
        <p:nvSpPr>
          <p:cNvPr id="76" name="Rectangle 75"/>
          <p:cNvSpPr/>
          <p:nvPr/>
        </p:nvSpPr>
        <p:spPr>
          <a:xfrm>
            <a:off x="3008376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77" name="Rectangle 76"/>
          <p:cNvSpPr/>
          <p:nvPr/>
        </p:nvSpPr>
        <p:spPr>
          <a:xfrm>
            <a:off x="3008376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78" name="Rectangle 77"/>
          <p:cNvSpPr/>
          <p:nvPr/>
        </p:nvSpPr>
        <p:spPr>
          <a:xfrm>
            <a:off x="6830568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79" name="Rectangle 78"/>
          <p:cNvSpPr/>
          <p:nvPr/>
        </p:nvSpPr>
        <p:spPr>
          <a:xfrm>
            <a:off x="6135624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788152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398264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82" name="Rectangle 81"/>
          <p:cNvSpPr/>
          <p:nvPr/>
        </p:nvSpPr>
        <p:spPr>
          <a:xfrm>
            <a:off x="3703320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V</a:t>
            </a:r>
          </a:p>
        </p:txBody>
      </p:sp>
      <p:sp>
        <p:nvSpPr>
          <p:cNvPr id="83" name="Rectangle 82"/>
          <p:cNvSpPr/>
          <p:nvPr/>
        </p:nvSpPr>
        <p:spPr>
          <a:xfrm>
            <a:off x="2313432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84" name="Rectangle 83"/>
          <p:cNvSpPr/>
          <p:nvPr/>
        </p:nvSpPr>
        <p:spPr>
          <a:xfrm>
            <a:off x="2313432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T</a:t>
            </a:r>
          </a:p>
        </p:txBody>
      </p:sp>
      <p:sp>
        <p:nvSpPr>
          <p:cNvPr id="85" name="Rectangle 84"/>
          <p:cNvSpPr/>
          <p:nvPr/>
        </p:nvSpPr>
        <p:spPr>
          <a:xfrm>
            <a:off x="6830568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L</a:t>
            </a:r>
          </a:p>
        </p:txBody>
      </p:sp>
      <p:sp>
        <p:nvSpPr>
          <p:cNvPr id="86" name="Rectangle 85"/>
          <p:cNvSpPr/>
          <p:nvPr/>
        </p:nvSpPr>
        <p:spPr>
          <a:xfrm>
            <a:off x="2313432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E</a:t>
            </a:r>
          </a:p>
        </p:txBody>
      </p:sp>
      <p:sp>
        <p:nvSpPr>
          <p:cNvPr id="87" name="Rectangle 86"/>
          <p:cNvSpPr/>
          <p:nvPr/>
        </p:nvSpPr>
        <p:spPr>
          <a:xfrm>
            <a:off x="5093208" y="316382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398264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89" name="Rectangle 88"/>
          <p:cNvSpPr/>
          <p:nvPr/>
        </p:nvSpPr>
        <p:spPr>
          <a:xfrm>
            <a:off x="5788152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90" name="Rectangle 89"/>
          <p:cNvSpPr/>
          <p:nvPr/>
        </p:nvSpPr>
        <p:spPr>
          <a:xfrm>
            <a:off x="4745736" y="4901184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91" name="Rectangle 90"/>
          <p:cNvSpPr/>
          <p:nvPr/>
        </p:nvSpPr>
        <p:spPr>
          <a:xfrm>
            <a:off x="3703320" y="559612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I</a:t>
            </a:r>
          </a:p>
        </p:txBody>
      </p:sp>
      <p:sp>
        <p:nvSpPr>
          <p:cNvPr id="92" name="Rectangle 91"/>
          <p:cNvSpPr/>
          <p:nvPr/>
        </p:nvSpPr>
        <p:spPr>
          <a:xfrm>
            <a:off x="4398264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O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830568" y="177393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94" name="Rectangle 93"/>
          <p:cNvSpPr/>
          <p:nvPr/>
        </p:nvSpPr>
        <p:spPr>
          <a:xfrm>
            <a:off x="6483096" y="212140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U</a:t>
            </a:r>
          </a:p>
        </p:txBody>
      </p:sp>
      <p:sp>
        <p:nvSpPr>
          <p:cNvPr id="95" name="Rectangle 94"/>
          <p:cNvSpPr/>
          <p:nvPr/>
        </p:nvSpPr>
        <p:spPr>
          <a:xfrm>
            <a:off x="5093208" y="3858768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K</a:t>
            </a:r>
          </a:p>
        </p:txBody>
      </p:sp>
      <p:sp>
        <p:nvSpPr>
          <p:cNvPr id="96" name="Rectangle 95"/>
          <p:cNvSpPr/>
          <p:nvPr/>
        </p:nvSpPr>
        <p:spPr>
          <a:xfrm>
            <a:off x="4398264" y="3511296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97" name="Rectangle 96"/>
          <p:cNvSpPr/>
          <p:nvPr/>
        </p:nvSpPr>
        <p:spPr>
          <a:xfrm>
            <a:off x="3008376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S</a:t>
            </a:r>
          </a:p>
        </p:txBody>
      </p:sp>
      <p:sp>
        <p:nvSpPr>
          <p:cNvPr id="98" name="Rectangle 97"/>
          <p:cNvSpPr/>
          <p:nvPr/>
        </p:nvSpPr>
        <p:spPr>
          <a:xfrm>
            <a:off x="2313432" y="420624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99" name="Rectangle 98"/>
          <p:cNvSpPr/>
          <p:nvPr/>
        </p:nvSpPr>
        <p:spPr>
          <a:xfrm>
            <a:off x="3008376" y="455371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R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6135624" y="731520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M</a:t>
            </a:r>
          </a:p>
        </p:txBody>
      </p:sp>
      <p:sp>
        <p:nvSpPr>
          <p:cNvPr id="101" name="Rectangle 100"/>
          <p:cNvSpPr/>
          <p:nvPr/>
        </p:nvSpPr>
        <p:spPr>
          <a:xfrm>
            <a:off x="1965960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D</a:t>
            </a:r>
          </a:p>
        </p:txBody>
      </p:sp>
      <p:sp>
        <p:nvSpPr>
          <p:cNvPr id="102" name="Rectangle 101"/>
          <p:cNvSpPr/>
          <p:nvPr/>
        </p:nvSpPr>
        <p:spPr>
          <a:xfrm>
            <a:off x="5093208" y="2816352"/>
            <a:ext cx="347472" cy="34747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18288" tIns="18288" rIns="18288" bIns="18288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>
                <a:solidFill>
                  <a:srgbClr val="000000"/>
                </a:solidFill>
                <a:latin typeface="Arial"/>
              </a:rPr>
              <a:t>A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1984248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3026664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2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6153912" y="74980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3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6848856" y="144475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4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4416552" y="179222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5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4069079" y="213969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6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2331720" y="2487168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7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984248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8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5111496" y="2834640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9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3721607" y="3529584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10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416552" y="4919472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11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1984248" y="5614416"/>
            <a:ext cx="228600" cy="137160"/>
          </a:xfrm>
          <a:prstGeom prst="rect">
            <a:avLst/>
          </a:prstGeom>
          <a:noFill/>
        </p:spPr>
        <p:txBody>
          <a:bodyPr wrap="none" anchor="t">
            <a:no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600" b="0">
                <a:solidFill>
                  <a:srgbClr val="000000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7578" y="0"/>
            <a:ext cx="4848844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