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2875" y="428625"/>
            <a:ext cx="89296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>
              <a:tabLst>
                <a:tab pos="588963" algn="l"/>
              </a:tabLst>
              <a:defRPr/>
            </a:pPr>
            <a:r>
              <a:rPr lang="uz-Cyrl-UZ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МАВЗУ: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ҚАДАМ  КУЧЛАНИШИ. ЭЛЕКТР ТОКИ ТАЪСИРИГА ТУШГАН КИШИГА БИРИНЧИ ЁРДАМ КЎРСАТИШ. ЭЛЕКТР ТОКИДАН ШИКАСТЛАНИШ ВА АСОСИЙ МУҲОФАЗА ВОСИТАЛАРИ. </a:t>
            </a:r>
          </a:p>
          <a:p>
            <a:pPr algn="just" eaLnBrk="0" hangingPunct="0">
              <a:tabLst>
                <a:tab pos="588963" algn="l"/>
              </a:tabLst>
              <a:defRPr/>
            </a:pPr>
            <a:r>
              <a:rPr lang="uz-Cyrl-UZ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Режа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z-Cyrl-UZ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Қадамли кучланиш</a:t>
            </a: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токи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таъсирига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тушган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кишига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биринчи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кўрсатиш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шикастланиш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муҳофаза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воситалари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z-Cyrl-UZ" sz="2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0" y="4286256"/>
            <a:ext cx="9144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2970213" algn="l"/>
                <a:tab pos="4591050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бирор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занжир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кетган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тасодифий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юрувчи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қисмнинг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электрик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боғланиши бевосита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бўлгудек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металл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 орқали 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ҳолда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бўйлаб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электроток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тарқалиб кетади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Туташув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изоляциянинг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шикастланишига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электрасбобнинг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юрувчи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қисмлари 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сим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боғланиш вужудга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келишига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сабаб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73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275568"/>
              </p:ext>
            </p:extLst>
          </p:nvPr>
        </p:nvGraphicFramePr>
        <p:xfrm>
          <a:off x="71438" y="928688"/>
          <a:ext cx="3324225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1651000" imgH="635000" progId="Equation.3">
                  <p:embed/>
                </p:oleObj>
              </mc:Choice>
              <mc:Fallback>
                <p:oleObj name="Формула" r:id="rId3" imgW="1651000" imgH="63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928688"/>
                        <a:ext cx="3324225" cy="1214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870900"/>
              </p:ext>
            </p:extLst>
          </p:nvPr>
        </p:nvGraphicFramePr>
        <p:xfrm>
          <a:off x="428625" y="2428875"/>
          <a:ext cx="2068513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5" imgW="1054100" imgH="660400" progId="Equation.3">
                  <p:embed/>
                </p:oleObj>
              </mc:Choice>
              <mc:Fallback>
                <p:oleObj name="Формула" r:id="rId5" imgW="1054100" imgH="660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428875"/>
                        <a:ext cx="2068513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774145"/>
              </p:ext>
            </p:extLst>
          </p:nvPr>
        </p:nvGraphicFramePr>
        <p:xfrm>
          <a:off x="642938" y="4000500"/>
          <a:ext cx="1500187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7" imgW="710891" imgH="393529" progId="Equation.3">
                  <p:embed/>
                </p:oleObj>
              </mc:Choice>
              <mc:Fallback>
                <p:oleObj name="Формула" r:id="rId7" imgW="710891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4000500"/>
                        <a:ext cx="1500187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740" name="Group 4"/>
          <p:cNvGrpSpPr>
            <a:grpSpLocks/>
          </p:cNvGrpSpPr>
          <p:nvPr/>
        </p:nvGrpSpPr>
        <p:grpSpPr bwMode="auto">
          <a:xfrm>
            <a:off x="3286125" y="571500"/>
            <a:ext cx="5715000" cy="5643563"/>
            <a:chOff x="7043" y="7868"/>
            <a:chExt cx="4477" cy="5084"/>
          </a:xfrm>
        </p:grpSpPr>
        <p:sp>
          <p:nvSpPr>
            <p:cNvPr id="116746" name="Line 315"/>
            <p:cNvSpPr>
              <a:spLocks noChangeShapeType="1"/>
            </p:cNvSpPr>
            <p:nvPr/>
          </p:nvSpPr>
          <p:spPr bwMode="auto">
            <a:xfrm>
              <a:off x="7043" y="10361"/>
              <a:ext cx="3877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47" name="Line 314"/>
            <p:cNvSpPr>
              <a:spLocks noChangeShapeType="1"/>
            </p:cNvSpPr>
            <p:nvPr/>
          </p:nvSpPr>
          <p:spPr bwMode="auto">
            <a:xfrm>
              <a:off x="7527" y="8076"/>
              <a:ext cx="1" cy="2285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48" name="Line 313"/>
            <p:cNvSpPr>
              <a:spLocks noChangeShapeType="1"/>
            </p:cNvSpPr>
            <p:nvPr/>
          </p:nvSpPr>
          <p:spPr bwMode="auto">
            <a:xfrm>
              <a:off x="7735" y="8076"/>
              <a:ext cx="1" cy="2285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749" name="Group 310"/>
            <p:cNvGrpSpPr>
              <a:grpSpLocks/>
            </p:cNvGrpSpPr>
            <p:nvPr/>
          </p:nvGrpSpPr>
          <p:grpSpPr bwMode="auto">
            <a:xfrm>
              <a:off x="7527" y="7868"/>
              <a:ext cx="208" cy="208"/>
              <a:chOff x="7527" y="7868"/>
              <a:chExt cx="208" cy="208"/>
            </a:xfrm>
          </p:grpSpPr>
          <p:sp>
            <p:nvSpPr>
              <p:cNvPr id="117055" name="Freeform 312"/>
              <p:cNvSpPr>
                <a:spLocks/>
              </p:cNvSpPr>
              <p:nvPr/>
            </p:nvSpPr>
            <p:spPr bwMode="auto">
              <a:xfrm>
                <a:off x="7527" y="7868"/>
                <a:ext cx="104" cy="208"/>
              </a:xfrm>
              <a:custGeom>
                <a:avLst/>
                <a:gdLst>
                  <a:gd name="T0" fmla="*/ 104 w 104"/>
                  <a:gd name="T1" fmla="*/ 0 h 208"/>
                  <a:gd name="T2" fmla="*/ 94 w 104"/>
                  <a:gd name="T3" fmla="*/ 2 h 208"/>
                  <a:gd name="T4" fmla="*/ 83 w 104"/>
                  <a:gd name="T5" fmla="*/ 4 h 208"/>
                  <a:gd name="T6" fmla="*/ 74 w 104"/>
                  <a:gd name="T7" fmla="*/ 9 h 208"/>
                  <a:gd name="T8" fmla="*/ 64 w 104"/>
                  <a:gd name="T9" fmla="*/ 16 h 208"/>
                  <a:gd name="T10" fmla="*/ 55 w 104"/>
                  <a:gd name="T11" fmla="*/ 25 h 208"/>
                  <a:gd name="T12" fmla="*/ 47 w 104"/>
                  <a:gd name="T13" fmla="*/ 36 h 208"/>
                  <a:gd name="T14" fmla="*/ 38 w 104"/>
                  <a:gd name="T15" fmla="*/ 48 h 208"/>
                  <a:gd name="T16" fmla="*/ 31 w 104"/>
                  <a:gd name="T17" fmla="*/ 61 h 208"/>
                  <a:gd name="T18" fmla="*/ 18 w 104"/>
                  <a:gd name="T19" fmla="*/ 91 h 208"/>
                  <a:gd name="T20" fmla="*/ 9 w 104"/>
                  <a:gd name="T21" fmla="*/ 127 h 208"/>
                  <a:gd name="T22" fmla="*/ 2 w 104"/>
                  <a:gd name="T23" fmla="*/ 166 h 208"/>
                  <a:gd name="T24" fmla="*/ 0 w 104"/>
                  <a:gd name="T25" fmla="*/ 208 h 20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04"/>
                  <a:gd name="T40" fmla="*/ 0 h 208"/>
                  <a:gd name="T41" fmla="*/ 104 w 104"/>
                  <a:gd name="T42" fmla="*/ 208 h 20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04" h="208">
                    <a:moveTo>
                      <a:pt x="104" y="0"/>
                    </a:moveTo>
                    <a:lnTo>
                      <a:pt x="94" y="2"/>
                    </a:lnTo>
                    <a:lnTo>
                      <a:pt x="83" y="4"/>
                    </a:lnTo>
                    <a:lnTo>
                      <a:pt x="74" y="9"/>
                    </a:lnTo>
                    <a:lnTo>
                      <a:pt x="64" y="16"/>
                    </a:lnTo>
                    <a:lnTo>
                      <a:pt x="55" y="25"/>
                    </a:lnTo>
                    <a:lnTo>
                      <a:pt x="47" y="36"/>
                    </a:lnTo>
                    <a:lnTo>
                      <a:pt x="38" y="48"/>
                    </a:lnTo>
                    <a:lnTo>
                      <a:pt x="31" y="61"/>
                    </a:lnTo>
                    <a:lnTo>
                      <a:pt x="18" y="91"/>
                    </a:lnTo>
                    <a:lnTo>
                      <a:pt x="9" y="127"/>
                    </a:lnTo>
                    <a:lnTo>
                      <a:pt x="2" y="166"/>
                    </a:lnTo>
                    <a:lnTo>
                      <a:pt x="0" y="208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56" name="Freeform 311"/>
              <p:cNvSpPr>
                <a:spLocks/>
              </p:cNvSpPr>
              <p:nvPr/>
            </p:nvSpPr>
            <p:spPr bwMode="auto">
              <a:xfrm>
                <a:off x="7631" y="7868"/>
                <a:ext cx="104" cy="208"/>
              </a:xfrm>
              <a:custGeom>
                <a:avLst/>
                <a:gdLst>
                  <a:gd name="T0" fmla="*/ 0 w 104"/>
                  <a:gd name="T1" fmla="*/ 0 h 208"/>
                  <a:gd name="T2" fmla="*/ 10 w 104"/>
                  <a:gd name="T3" fmla="*/ 2 h 208"/>
                  <a:gd name="T4" fmla="*/ 22 w 104"/>
                  <a:gd name="T5" fmla="*/ 4 h 208"/>
                  <a:gd name="T6" fmla="*/ 32 w 104"/>
                  <a:gd name="T7" fmla="*/ 9 h 208"/>
                  <a:gd name="T8" fmla="*/ 41 w 104"/>
                  <a:gd name="T9" fmla="*/ 16 h 208"/>
                  <a:gd name="T10" fmla="*/ 49 w 104"/>
                  <a:gd name="T11" fmla="*/ 25 h 208"/>
                  <a:gd name="T12" fmla="*/ 58 w 104"/>
                  <a:gd name="T13" fmla="*/ 36 h 208"/>
                  <a:gd name="T14" fmla="*/ 67 w 104"/>
                  <a:gd name="T15" fmla="*/ 48 h 208"/>
                  <a:gd name="T16" fmla="*/ 74 w 104"/>
                  <a:gd name="T17" fmla="*/ 61 h 208"/>
                  <a:gd name="T18" fmla="*/ 87 w 104"/>
                  <a:gd name="T19" fmla="*/ 91 h 208"/>
                  <a:gd name="T20" fmla="*/ 96 w 104"/>
                  <a:gd name="T21" fmla="*/ 127 h 208"/>
                  <a:gd name="T22" fmla="*/ 103 w 104"/>
                  <a:gd name="T23" fmla="*/ 166 h 208"/>
                  <a:gd name="T24" fmla="*/ 104 w 104"/>
                  <a:gd name="T25" fmla="*/ 208 h 20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04"/>
                  <a:gd name="T40" fmla="*/ 0 h 208"/>
                  <a:gd name="T41" fmla="*/ 104 w 104"/>
                  <a:gd name="T42" fmla="*/ 208 h 20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04" h="208">
                    <a:moveTo>
                      <a:pt x="0" y="0"/>
                    </a:moveTo>
                    <a:lnTo>
                      <a:pt x="10" y="2"/>
                    </a:lnTo>
                    <a:lnTo>
                      <a:pt x="22" y="4"/>
                    </a:lnTo>
                    <a:lnTo>
                      <a:pt x="32" y="9"/>
                    </a:lnTo>
                    <a:lnTo>
                      <a:pt x="41" y="16"/>
                    </a:lnTo>
                    <a:lnTo>
                      <a:pt x="49" y="25"/>
                    </a:lnTo>
                    <a:lnTo>
                      <a:pt x="58" y="36"/>
                    </a:lnTo>
                    <a:lnTo>
                      <a:pt x="67" y="48"/>
                    </a:lnTo>
                    <a:lnTo>
                      <a:pt x="74" y="61"/>
                    </a:lnTo>
                    <a:lnTo>
                      <a:pt x="87" y="91"/>
                    </a:lnTo>
                    <a:lnTo>
                      <a:pt x="96" y="127"/>
                    </a:lnTo>
                    <a:lnTo>
                      <a:pt x="103" y="166"/>
                    </a:lnTo>
                    <a:lnTo>
                      <a:pt x="104" y="208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50" name="Group 307"/>
            <p:cNvGrpSpPr>
              <a:grpSpLocks/>
            </p:cNvGrpSpPr>
            <p:nvPr/>
          </p:nvGrpSpPr>
          <p:grpSpPr bwMode="auto">
            <a:xfrm>
              <a:off x="7527" y="8145"/>
              <a:ext cx="208" cy="69"/>
              <a:chOff x="7527" y="8145"/>
              <a:chExt cx="208" cy="69"/>
            </a:xfrm>
          </p:grpSpPr>
          <p:sp>
            <p:nvSpPr>
              <p:cNvPr id="117053" name="Freeform 309"/>
              <p:cNvSpPr>
                <a:spLocks/>
              </p:cNvSpPr>
              <p:nvPr/>
            </p:nvSpPr>
            <p:spPr bwMode="auto">
              <a:xfrm>
                <a:off x="7527" y="8145"/>
                <a:ext cx="104" cy="69"/>
              </a:xfrm>
              <a:custGeom>
                <a:avLst/>
                <a:gdLst>
                  <a:gd name="T0" fmla="*/ 104 w 104"/>
                  <a:gd name="T1" fmla="*/ 0 h 69"/>
                  <a:gd name="T2" fmla="*/ 83 w 104"/>
                  <a:gd name="T3" fmla="*/ 2 h 69"/>
                  <a:gd name="T4" fmla="*/ 64 w 104"/>
                  <a:gd name="T5" fmla="*/ 6 h 69"/>
                  <a:gd name="T6" fmla="*/ 47 w 104"/>
                  <a:gd name="T7" fmla="*/ 12 h 69"/>
                  <a:gd name="T8" fmla="*/ 31 w 104"/>
                  <a:gd name="T9" fmla="*/ 20 h 69"/>
                  <a:gd name="T10" fmla="*/ 18 w 104"/>
                  <a:gd name="T11" fmla="*/ 30 h 69"/>
                  <a:gd name="T12" fmla="*/ 9 w 104"/>
                  <a:gd name="T13" fmla="*/ 42 h 69"/>
                  <a:gd name="T14" fmla="*/ 2 w 104"/>
                  <a:gd name="T15" fmla="*/ 55 h 69"/>
                  <a:gd name="T16" fmla="*/ 0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104" y="0"/>
                    </a:moveTo>
                    <a:lnTo>
                      <a:pt x="83" y="2"/>
                    </a:lnTo>
                    <a:lnTo>
                      <a:pt x="64" y="6"/>
                    </a:lnTo>
                    <a:lnTo>
                      <a:pt x="47" y="12"/>
                    </a:lnTo>
                    <a:lnTo>
                      <a:pt x="31" y="20"/>
                    </a:lnTo>
                    <a:lnTo>
                      <a:pt x="18" y="30"/>
                    </a:lnTo>
                    <a:lnTo>
                      <a:pt x="9" y="42"/>
                    </a:lnTo>
                    <a:lnTo>
                      <a:pt x="2" y="55"/>
                    </a:lnTo>
                    <a:lnTo>
                      <a:pt x="0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54" name="Freeform 308"/>
              <p:cNvSpPr>
                <a:spLocks/>
              </p:cNvSpPr>
              <p:nvPr/>
            </p:nvSpPr>
            <p:spPr bwMode="auto">
              <a:xfrm>
                <a:off x="7631" y="8145"/>
                <a:ext cx="104" cy="69"/>
              </a:xfrm>
              <a:custGeom>
                <a:avLst/>
                <a:gdLst>
                  <a:gd name="T0" fmla="*/ 0 w 104"/>
                  <a:gd name="T1" fmla="*/ 0 h 69"/>
                  <a:gd name="T2" fmla="*/ 22 w 104"/>
                  <a:gd name="T3" fmla="*/ 2 h 69"/>
                  <a:gd name="T4" fmla="*/ 41 w 104"/>
                  <a:gd name="T5" fmla="*/ 6 h 69"/>
                  <a:gd name="T6" fmla="*/ 58 w 104"/>
                  <a:gd name="T7" fmla="*/ 12 h 69"/>
                  <a:gd name="T8" fmla="*/ 74 w 104"/>
                  <a:gd name="T9" fmla="*/ 20 h 69"/>
                  <a:gd name="T10" fmla="*/ 87 w 104"/>
                  <a:gd name="T11" fmla="*/ 30 h 69"/>
                  <a:gd name="T12" fmla="*/ 96 w 104"/>
                  <a:gd name="T13" fmla="*/ 42 h 69"/>
                  <a:gd name="T14" fmla="*/ 103 w 104"/>
                  <a:gd name="T15" fmla="*/ 55 h 69"/>
                  <a:gd name="T16" fmla="*/ 104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0" y="0"/>
                    </a:moveTo>
                    <a:lnTo>
                      <a:pt x="22" y="2"/>
                    </a:lnTo>
                    <a:lnTo>
                      <a:pt x="41" y="6"/>
                    </a:lnTo>
                    <a:lnTo>
                      <a:pt x="58" y="12"/>
                    </a:lnTo>
                    <a:lnTo>
                      <a:pt x="74" y="20"/>
                    </a:lnTo>
                    <a:lnTo>
                      <a:pt x="87" y="30"/>
                    </a:lnTo>
                    <a:lnTo>
                      <a:pt x="96" y="42"/>
                    </a:lnTo>
                    <a:lnTo>
                      <a:pt x="103" y="55"/>
                    </a:lnTo>
                    <a:lnTo>
                      <a:pt x="104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51" name="Group 304"/>
            <p:cNvGrpSpPr>
              <a:grpSpLocks/>
            </p:cNvGrpSpPr>
            <p:nvPr/>
          </p:nvGrpSpPr>
          <p:grpSpPr bwMode="auto">
            <a:xfrm>
              <a:off x="7527" y="8284"/>
              <a:ext cx="208" cy="69"/>
              <a:chOff x="7527" y="8284"/>
              <a:chExt cx="208" cy="69"/>
            </a:xfrm>
          </p:grpSpPr>
          <p:sp>
            <p:nvSpPr>
              <p:cNvPr id="117051" name="Freeform 306"/>
              <p:cNvSpPr>
                <a:spLocks/>
              </p:cNvSpPr>
              <p:nvPr/>
            </p:nvSpPr>
            <p:spPr bwMode="auto">
              <a:xfrm>
                <a:off x="7527" y="8284"/>
                <a:ext cx="104" cy="69"/>
              </a:xfrm>
              <a:custGeom>
                <a:avLst/>
                <a:gdLst>
                  <a:gd name="T0" fmla="*/ 104 w 104"/>
                  <a:gd name="T1" fmla="*/ 0 h 69"/>
                  <a:gd name="T2" fmla="*/ 83 w 104"/>
                  <a:gd name="T3" fmla="*/ 1 h 69"/>
                  <a:gd name="T4" fmla="*/ 64 w 104"/>
                  <a:gd name="T5" fmla="*/ 5 h 69"/>
                  <a:gd name="T6" fmla="*/ 47 w 104"/>
                  <a:gd name="T7" fmla="*/ 11 h 69"/>
                  <a:gd name="T8" fmla="*/ 31 w 104"/>
                  <a:gd name="T9" fmla="*/ 20 h 69"/>
                  <a:gd name="T10" fmla="*/ 18 w 104"/>
                  <a:gd name="T11" fmla="*/ 30 h 69"/>
                  <a:gd name="T12" fmla="*/ 9 w 104"/>
                  <a:gd name="T13" fmla="*/ 41 h 69"/>
                  <a:gd name="T14" fmla="*/ 2 w 104"/>
                  <a:gd name="T15" fmla="*/ 54 h 69"/>
                  <a:gd name="T16" fmla="*/ 0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104" y="0"/>
                    </a:moveTo>
                    <a:lnTo>
                      <a:pt x="83" y="1"/>
                    </a:lnTo>
                    <a:lnTo>
                      <a:pt x="64" y="5"/>
                    </a:lnTo>
                    <a:lnTo>
                      <a:pt x="47" y="11"/>
                    </a:lnTo>
                    <a:lnTo>
                      <a:pt x="31" y="20"/>
                    </a:lnTo>
                    <a:lnTo>
                      <a:pt x="18" y="30"/>
                    </a:lnTo>
                    <a:lnTo>
                      <a:pt x="9" y="41"/>
                    </a:lnTo>
                    <a:lnTo>
                      <a:pt x="2" y="54"/>
                    </a:lnTo>
                    <a:lnTo>
                      <a:pt x="0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52" name="Freeform 305"/>
              <p:cNvSpPr>
                <a:spLocks/>
              </p:cNvSpPr>
              <p:nvPr/>
            </p:nvSpPr>
            <p:spPr bwMode="auto">
              <a:xfrm>
                <a:off x="7631" y="8284"/>
                <a:ext cx="104" cy="69"/>
              </a:xfrm>
              <a:custGeom>
                <a:avLst/>
                <a:gdLst>
                  <a:gd name="T0" fmla="*/ 0 w 104"/>
                  <a:gd name="T1" fmla="*/ 0 h 69"/>
                  <a:gd name="T2" fmla="*/ 22 w 104"/>
                  <a:gd name="T3" fmla="*/ 1 h 69"/>
                  <a:gd name="T4" fmla="*/ 41 w 104"/>
                  <a:gd name="T5" fmla="*/ 5 h 69"/>
                  <a:gd name="T6" fmla="*/ 58 w 104"/>
                  <a:gd name="T7" fmla="*/ 11 h 69"/>
                  <a:gd name="T8" fmla="*/ 74 w 104"/>
                  <a:gd name="T9" fmla="*/ 20 h 69"/>
                  <a:gd name="T10" fmla="*/ 87 w 104"/>
                  <a:gd name="T11" fmla="*/ 30 h 69"/>
                  <a:gd name="T12" fmla="*/ 96 w 104"/>
                  <a:gd name="T13" fmla="*/ 41 h 69"/>
                  <a:gd name="T14" fmla="*/ 103 w 104"/>
                  <a:gd name="T15" fmla="*/ 54 h 69"/>
                  <a:gd name="T16" fmla="*/ 104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0" y="0"/>
                    </a:moveTo>
                    <a:lnTo>
                      <a:pt x="22" y="1"/>
                    </a:lnTo>
                    <a:lnTo>
                      <a:pt x="41" y="5"/>
                    </a:lnTo>
                    <a:lnTo>
                      <a:pt x="58" y="11"/>
                    </a:lnTo>
                    <a:lnTo>
                      <a:pt x="74" y="20"/>
                    </a:lnTo>
                    <a:lnTo>
                      <a:pt x="87" y="30"/>
                    </a:lnTo>
                    <a:lnTo>
                      <a:pt x="96" y="41"/>
                    </a:lnTo>
                    <a:lnTo>
                      <a:pt x="103" y="54"/>
                    </a:lnTo>
                    <a:lnTo>
                      <a:pt x="104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52" name="Group 301"/>
            <p:cNvGrpSpPr>
              <a:grpSpLocks/>
            </p:cNvGrpSpPr>
            <p:nvPr/>
          </p:nvGrpSpPr>
          <p:grpSpPr bwMode="auto">
            <a:xfrm>
              <a:off x="7527" y="8422"/>
              <a:ext cx="208" cy="69"/>
              <a:chOff x="7527" y="8422"/>
              <a:chExt cx="208" cy="69"/>
            </a:xfrm>
          </p:grpSpPr>
          <p:sp>
            <p:nvSpPr>
              <p:cNvPr id="117049" name="Freeform 303"/>
              <p:cNvSpPr>
                <a:spLocks/>
              </p:cNvSpPr>
              <p:nvPr/>
            </p:nvSpPr>
            <p:spPr bwMode="auto">
              <a:xfrm>
                <a:off x="7527" y="8422"/>
                <a:ext cx="104" cy="69"/>
              </a:xfrm>
              <a:custGeom>
                <a:avLst/>
                <a:gdLst>
                  <a:gd name="T0" fmla="*/ 104 w 104"/>
                  <a:gd name="T1" fmla="*/ 0 h 69"/>
                  <a:gd name="T2" fmla="*/ 83 w 104"/>
                  <a:gd name="T3" fmla="*/ 1 h 69"/>
                  <a:gd name="T4" fmla="*/ 64 w 104"/>
                  <a:gd name="T5" fmla="*/ 6 h 69"/>
                  <a:gd name="T6" fmla="*/ 47 w 104"/>
                  <a:gd name="T7" fmla="*/ 12 h 69"/>
                  <a:gd name="T8" fmla="*/ 31 w 104"/>
                  <a:gd name="T9" fmla="*/ 20 h 69"/>
                  <a:gd name="T10" fmla="*/ 18 w 104"/>
                  <a:gd name="T11" fmla="*/ 30 h 69"/>
                  <a:gd name="T12" fmla="*/ 9 w 104"/>
                  <a:gd name="T13" fmla="*/ 42 h 69"/>
                  <a:gd name="T14" fmla="*/ 2 w 104"/>
                  <a:gd name="T15" fmla="*/ 55 h 69"/>
                  <a:gd name="T16" fmla="*/ 0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104" y="0"/>
                    </a:moveTo>
                    <a:lnTo>
                      <a:pt x="83" y="1"/>
                    </a:lnTo>
                    <a:lnTo>
                      <a:pt x="64" y="6"/>
                    </a:lnTo>
                    <a:lnTo>
                      <a:pt x="47" y="12"/>
                    </a:lnTo>
                    <a:lnTo>
                      <a:pt x="31" y="20"/>
                    </a:lnTo>
                    <a:lnTo>
                      <a:pt x="18" y="30"/>
                    </a:lnTo>
                    <a:lnTo>
                      <a:pt x="9" y="42"/>
                    </a:lnTo>
                    <a:lnTo>
                      <a:pt x="2" y="55"/>
                    </a:lnTo>
                    <a:lnTo>
                      <a:pt x="0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50" name="Freeform 302"/>
              <p:cNvSpPr>
                <a:spLocks/>
              </p:cNvSpPr>
              <p:nvPr/>
            </p:nvSpPr>
            <p:spPr bwMode="auto">
              <a:xfrm>
                <a:off x="7631" y="8422"/>
                <a:ext cx="104" cy="69"/>
              </a:xfrm>
              <a:custGeom>
                <a:avLst/>
                <a:gdLst>
                  <a:gd name="T0" fmla="*/ 0 w 104"/>
                  <a:gd name="T1" fmla="*/ 0 h 69"/>
                  <a:gd name="T2" fmla="*/ 22 w 104"/>
                  <a:gd name="T3" fmla="*/ 1 h 69"/>
                  <a:gd name="T4" fmla="*/ 41 w 104"/>
                  <a:gd name="T5" fmla="*/ 6 h 69"/>
                  <a:gd name="T6" fmla="*/ 58 w 104"/>
                  <a:gd name="T7" fmla="*/ 12 h 69"/>
                  <a:gd name="T8" fmla="*/ 74 w 104"/>
                  <a:gd name="T9" fmla="*/ 20 h 69"/>
                  <a:gd name="T10" fmla="*/ 87 w 104"/>
                  <a:gd name="T11" fmla="*/ 30 h 69"/>
                  <a:gd name="T12" fmla="*/ 96 w 104"/>
                  <a:gd name="T13" fmla="*/ 42 h 69"/>
                  <a:gd name="T14" fmla="*/ 103 w 104"/>
                  <a:gd name="T15" fmla="*/ 55 h 69"/>
                  <a:gd name="T16" fmla="*/ 104 w 104"/>
                  <a:gd name="T17" fmla="*/ 69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4"/>
                  <a:gd name="T28" fmla="*/ 0 h 69"/>
                  <a:gd name="T29" fmla="*/ 104 w 104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4" h="69">
                    <a:moveTo>
                      <a:pt x="0" y="0"/>
                    </a:moveTo>
                    <a:lnTo>
                      <a:pt x="22" y="1"/>
                    </a:lnTo>
                    <a:lnTo>
                      <a:pt x="41" y="6"/>
                    </a:lnTo>
                    <a:lnTo>
                      <a:pt x="58" y="12"/>
                    </a:lnTo>
                    <a:lnTo>
                      <a:pt x="74" y="20"/>
                    </a:lnTo>
                    <a:lnTo>
                      <a:pt x="87" y="30"/>
                    </a:lnTo>
                    <a:lnTo>
                      <a:pt x="96" y="42"/>
                    </a:lnTo>
                    <a:lnTo>
                      <a:pt x="103" y="55"/>
                    </a:lnTo>
                    <a:lnTo>
                      <a:pt x="104" y="69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sp>
          <p:nvSpPr>
            <p:cNvPr id="116753" name="Line 300"/>
            <p:cNvSpPr>
              <a:spLocks noChangeShapeType="1"/>
            </p:cNvSpPr>
            <p:nvPr/>
          </p:nvSpPr>
          <p:spPr bwMode="auto">
            <a:xfrm flipH="1">
              <a:off x="7112" y="8214"/>
              <a:ext cx="415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4" name="Line 299"/>
            <p:cNvSpPr>
              <a:spLocks noChangeShapeType="1"/>
            </p:cNvSpPr>
            <p:nvPr/>
          </p:nvSpPr>
          <p:spPr bwMode="auto">
            <a:xfrm flipH="1">
              <a:off x="7112" y="8353"/>
              <a:ext cx="415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5" name="Line 298"/>
            <p:cNvSpPr>
              <a:spLocks noChangeShapeType="1"/>
            </p:cNvSpPr>
            <p:nvPr/>
          </p:nvSpPr>
          <p:spPr bwMode="auto">
            <a:xfrm flipH="1">
              <a:off x="7112" y="8491"/>
              <a:ext cx="415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6" name="Line 297"/>
            <p:cNvSpPr>
              <a:spLocks noChangeShapeType="1"/>
            </p:cNvSpPr>
            <p:nvPr/>
          </p:nvSpPr>
          <p:spPr bwMode="auto">
            <a:xfrm>
              <a:off x="7735" y="8214"/>
              <a:ext cx="3324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7" name="Line 296"/>
            <p:cNvSpPr>
              <a:spLocks noChangeShapeType="1"/>
            </p:cNvSpPr>
            <p:nvPr/>
          </p:nvSpPr>
          <p:spPr bwMode="auto">
            <a:xfrm>
              <a:off x="7735" y="8353"/>
              <a:ext cx="3324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8" name="Line 295"/>
            <p:cNvSpPr>
              <a:spLocks noChangeShapeType="1"/>
            </p:cNvSpPr>
            <p:nvPr/>
          </p:nvSpPr>
          <p:spPr bwMode="auto">
            <a:xfrm>
              <a:off x="7735" y="8491"/>
              <a:ext cx="623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59" name="Line 294"/>
            <p:cNvSpPr>
              <a:spLocks noChangeShapeType="1"/>
            </p:cNvSpPr>
            <p:nvPr/>
          </p:nvSpPr>
          <p:spPr bwMode="auto">
            <a:xfrm>
              <a:off x="8358" y="8491"/>
              <a:ext cx="347" cy="1870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760" name="Group 288"/>
            <p:cNvGrpSpPr>
              <a:grpSpLocks/>
            </p:cNvGrpSpPr>
            <p:nvPr/>
          </p:nvGrpSpPr>
          <p:grpSpPr bwMode="auto">
            <a:xfrm>
              <a:off x="8705" y="8491"/>
              <a:ext cx="346" cy="1870"/>
              <a:chOff x="8705" y="8491"/>
              <a:chExt cx="346" cy="1870"/>
            </a:xfrm>
          </p:grpSpPr>
          <p:sp>
            <p:nvSpPr>
              <p:cNvPr id="117044" name="Line 293"/>
              <p:cNvSpPr>
                <a:spLocks noChangeShapeType="1"/>
              </p:cNvSpPr>
              <p:nvPr/>
            </p:nvSpPr>
            <p:spPr bwMode="auto">
              <a:xfrm flipH="1">
                <a:off x="8705" y="8491"/>
                <a:ext cx="138" cy="84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45" name="Line 292"/>
              <p:cNvSpPr>
                <a:spLocks noChangeShapeType="1"/>
              </p:cNvSpPr>
              <p:nvPr/>
            </p:nvSpPr>
            <p:spPr bwMode="auto">
              <a:xfrm>
                <a:off x="8705" y="9332"/>
                <a:ext cx="346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7046" name="Group 289"/>
              <p:cNvGrpSpPr>
                <a:grpSpLocks/>
              </p:cNvGrpSpPr>
              <p:nvPr/>
            </p:nvGrpSpPr>
            <p:grpSpPr bwMode="auto">
              <a:xfrm>
                <a:off x="8816" y="9332"/>
                <a:ext cx="235" cy="1029"/>
                <a:chOff x="8816" y="9332"/>
                <a:chExt cx="235" cy="1029"/>
              </a:xfrm>
            </p:grpSpPr>
            <p:sp>
              <p:nvSpPr>
                <p:cNvPr id="117047" name="Line 291"/>
                <p:cNvSpPr>
                  <a:spLocks noChangeShapeType="1"/>
                </p:cNvSpPr>
                <p:nvPr/>
              </p:nvSpPr>
              <p:spPr bwMode="auto">
                <a:xfrm flipH="1">
                  <a:off x="8860" y="9332"/>
                  <a:ext cx="191" cy="944"/>
                </a:xfrm>
                <a:prstGeom prst="line">
                  <a:avLst/>
                </a:pr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048" name="Freeform 290"/>
                <p:cNvSpPr>
                  <a:spLocks/>
                </p:cNvSpPr>
                <p:nvPr/>
              </p:nvSpPr>
              <p:spPr bwMode="auto">
                <a:xfrm>
                  <a:off x="8816" y="10264"/>
                  <a:ext cx="88" cy="97"/>
                </a:xfrm>
                <a:custGeom>
                  <a:avLst/>
                  <a:gdLst>
                    <a:gd name="T0" fmla="*/ 0 w 88"/>
                    <a:gd name="T1" fmla="*/ 0 h 97"/>
                    <a:gd name="T2" fmla="*/ 27 w 88"/>
                    <a:gd name="T3" fmla="*/ 97 h 97"/>
                    <a:gd name="T4" fmla="*/ 88 w 88"/>
                    <a:gd name="T5" fmla="*/ 17 h 97"/>
                    <a:gd name="T6" fmla="*/ 0 w 88"/>
                    <a:gd name="T7" fmla="*/ 0 h 9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8"/>
                    <a:gd name="T13" fmla="*/ 0 h 97"/>
                    <a:gd name="T14" fmla="*/ 88 w 88"/>
                    <a:gd name="T15" fmla="*/ 97 h 9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8" h="97">
                      <a:moveTo>
                        <a:pt x="0" y="0"/>
                      </a:moveTo>
                      <a:lnTo>
                        <a:pt x="27" y="97"/>
                      </a:lnTo>
                      <a:lnTo>
                        <a:pt x="88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Constantia" pitchFamily="18" charset="0"/>
                  </a:endParaRPr>
                </a:p>
              </p:txBody>
            </p:sp>
          </p:grpSp>
        </p:grpSp>
        <p:grpSp>
          <p:nvGrpSpPr>
            <p:cNvPr id="116761" name="Group 277"/>
            <p:cNvGrpSpPr>
              <a:grpSpLocks/>
            </p:cNvGrpSpPr>
            <p:nvPr/>
          </p:nvGrpSpPr>
          <p:grpSpPr bwMode="auto">
            <a:xfrm>
              <a:off x="9051" y="10015"/>
              <a:ext cx="844" cy="372"/>
              <a:chOff x="9051" y="10015"/>
              <a:chExt cx="844" cy="372"/>
            </a:xfrm>
          </p:grpSpPr>
          <p:sp>
            <p:nvSpPr>
              <p:cNvPr id="117034" name="Line 287"/>
              <p:cNvSpPr>
                <a:spLocks noChangeShapeType="1"/>
              </p:cNvSpPr>
              <p:nvPr/>
            </p:nvSpPr>
            <p:spPr bwMode="auto">
              <a:xfrm flipH="1">
                <a:off x="9065" y="10124"/>
                <a:ext cx="179" cy="194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5" name="Oval 286"/>
              <p:cNvSpPr>
                <a:spLocks noChangeArrowheads="1"/>
              </p:cNvSpPr>
              <p:nvPr/>
            </p:nvSpPr>
            <p:spPr bwMode="auto">
              <a:xfrm>
                <a:off x="9051" y="10015"/>
                <a:ext cx="197" cy="196"/>
              </a:xfrm>
              <a:prstGeom prst="ellips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36" name="Line 285"/>
              <p:cNvSpPr>
                <a:spLocks noChangeShapeType="1"/>
              </p:cNvSpPr>
              <p:nvPr/>
            </p:nvSpPr>
            <p:spPr bwMode="auto">
              <a:xfrm>
                <a:off x="9244" y="10111"/>
                <a:ext cx="470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7" name="Line 284"/>
              <p:cNvSpPr>
                <a:spLocks noChangeShapeType="1"/>
              </p:cNvSpPr>
              <p:nvPr/>
            </p:nvSpPr>
            <p:spPr bwMode="auto">
              <a:xfrm>
                <a:off x="9244" y="10111"/>
                <a:ext cx="56" cy="110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8" name="Line 283"/>
              <p:cNvSpPr>
                <a:spLocks noChangeShapeType="1"/>
              </p:cNvSpPr>
              <p:nvPr/>
            </p:nvSpPr>
            <p:spPr bwMode="auto">
              <a:xfrm flipH="1">
                <a:off x="9189" y="10221"/>
                <a:ext cx="111" cy="166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9" name="Line 282"/>
              <p:cNvSpPr>
                <a:spLocks noChangeShapeType="1"/>
              </p:cNvSpPr>
              <p:nvPr/>
            </p:nvSpPr>
            <p:spPr bwMode="auto">
              <a:xfrm flipH="1">
                <a:off x="9659" y="10029"/>
                <a:ext cx="97" cy="179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40" name="Line 281"/>
              <p:cNvSpPr>
                <a:spLocks noChangeShapeType="1"/>
              </p:cNvSpPr>
              <p:nvPr/>
            </p:nvSpPr>
            <p:spPr bwMode="auto">
              <a:xfrm>
                <a:off x="9659" y="10208"/>
                <a:ext cx="70" cy="164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41" name="Line 280"/>
              <p:cNvSpPr>
                <a:spLocks noChangeShapeType="1"/>
              </p:cNvSpPr>
              <p:nvPr/>
            </p:nvSpPr>
            <p:spPr bwMode="auto">
              <a:xfrm flipH="1">
                <a:off x="9576" y="10372"/>
                <a:ext cx="153" cy="15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42" name="Line 279"/>
              <p:cNvSpPr>
                <a:spLocks noChangeShapeType="1"/>
              </p:cNvSpPr>
              <p:nvPr/>
            </p:nvSpPr>
            <p:spPr bwMode="auto">
              <a:xfrm>
                <a:off x="9756" y="10029"/>
                <a:ext cx="97" cy="206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43" name="Line 278"/>
              <p:cNvSpPr>
                <a:spLocks noChangeShapeType="1"/>
              </p:cNvSpPr>
              <p:nvPr/>
            </p:nvSpPr>
            <p:spPr bwMode="auto">
              <a:xfrm flipV="1">
                <a:off x="9853" y="10153"/>
                <a:ext cx="42" cy="82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6762" name="Group 266"/>
            <p:cNvGrpSpPr>
              <a:grpSpLocks/>
            </p:cNvGrpSpPr>
            <p:nvPr/>
          </p:nvGrpSpPr>
          <p:grpSpPr bwMode="auto">
            <a:xfrm>
              <a:off x="9618" y="9585"/>
              <a:ext cx="552" cy="762"/>
              <a:chOff x="9618" y="9585"/>
              <a:chExt cx="552" cy="762"/>
            </a:xfrm>
          </p:grpSpPr>
          <p:sp>
            <p:nvSpPr>
              <p:cNvPr id="117024" name="Oval 276"/>
              <p:cNvSpPr>
                <a:spLocks noChangeArrowheads="1"/>
              </p:cNvSpPr>
              <p:nvPr/>
            </p:nvSpPr>
            <p:spPr bwMode="auto">
              <a:xfrm>
                <a:off x="9795" y="9585"/>
                <a:ext cx="198" cy="197"/>
              </a:xfrm>
              <a:prstGeom prst="ellips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25" name="Line 275"/>
              <p:cNvSpPr>
                <a:spLocks noChangeShapeType="1"/>
              </p:cNvSpPr>
              <p:nvPr/>
            </p:nvSpPr>
            <p:spPr bwMode="auto">
              <a:xfrm>
                <a:off x="9895" y="9779"/>
                <a:ext cx="1" cy="290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26" name="Line 274"/>
              <p:cNvSpPr>
                <a:spLocks noChangeShapeType="1"/>
              </p:cNvSpPr>
              <p:nvPr/>
            </p:nvSpPr>
            <p:spPr bwMode="auto">
              <a:xfrm>
                <a:off x="9895" y="9778"/>
                <a:ext cx="96" cy="84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27" name="Line 273"/>
              <p:cNvSpPr>
                <a:spLocks noChangeShapeType="1"/>
              </p:cNvSpPr>
              <p:nvPr/>
            </p:nvSpPr>
            <p:spPr bwMode="auto">
              <a:xfrm flipV="1">
                <a:off x="9991" y="9833"/>
                <a:ext cx="179" cy="29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28" name="Line 272"/>
              <p:cNvSpPr>
                <a:spLocks noChangeShapeType="1"/>
              </p:cNvSpPr>
              <p:nvPr/>
            </p:nvSpPr>
            <p:spPr bwMode="auto">
              <a:xfrm flipH="1">
                <a:off x="9784" y="9778"/>
                <a:ext cx="111" cy="97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29" name="Line 271"/>
              <p:cNvSpPr>
                <a:spLocks noChangeShapeType="1"/>
              </p:cNvSpPr>
              <p:nvPr/>
            </p:nvSpPr>
            <p:spPr bwMode="auto">
              <a:xfrm flipH="1">
                <a:off x="9618" y="9875"/>
                <a:ext cx="166" cy="14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0" name="Line 270"/>
              <p:cNvSpPr>
                <a:spLocks noChangeShapeType="1"/>
              </p:cNvSpPr>
              <p:nvPr/>
            </p:nvSpPr>
            <p:spPr bwMode="auto">
              <a:xfrm flipH="1">
                <a:off x="9742" y="10055"/>
                <a:ext cx="153" cy="29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1" name="Line 269"/>
              <p:cNvSpPr>
                <a:spLocks noChangeShapeType="1"/>
              </p:cNvSpPr>
              <p:nvPr/>
            </p:nvSpPr>
            <p:spPr bwMode="auto">
              <a:xfrm>
                <a:off x="9895" y="10055"/>
                <a:ext cx="178" cy="29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2" name="Line 268"/>
              <p:cNvSpPr>
                <a:spLocks noChangeShapeType="1"/>
              </p:cNvSpPr>
              <p:nvPr/>
            </p:nvSpPr>
            <p:spPr bwMode="auto">
              <a:xfrm>
                <a:off x="10073" y="10346"/>
                <a:ext cx="83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033" name="Line 267"/>
              <p:cNvSpPr>
                <a:spLocks noChangeShapeType="1"/>
              </p:cNvSpPr>
              <p:nvPr/>
            </p:nvSpPr>
            <p:spPr bwMode="auto">
              <a:xfrm flipH="1">
                <a:off x="9672" y="10346"/>
                <a:ext cx="70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6763" name="Rectangle 265"/>
            <p:cNvSpPr>
              <a:spLocks noChangeArrowheads="1"/>
            </p:cNvSpPr>
            <p:nvPr/>
          </p:nvSpPr>
          <p:spPr bwMode="auto">
            <a:xfrm>
              <a:off x="11059" y="10558"/>
              <a:ext cx="461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16764" name="Rectangle 264"/>
            <p:cNvSpPr>
              <a:spLocks noChangeArrowheads="1"/>
            </p:cNvSpPr>
            <p:nvPr/>
          </p:nvSpPr>
          <p:spPr bwMode="auto">
            <a:xfrm>
              <a:off x="11142" y="10615"/>
              <a:ext cx="143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i="1">
                  <a:cs typeface="Times New Roman" pitchFamily="18" charset="0"/>
                </a:rPr>
                <a:t>l</a:t>
              </a:r>
              <a:endParaRPr lang="en-US"/>
            </a:p>
          </p:txBody>
        </p:sp>
        <p:grpSp>
          <p:nvGrpSpPr>
            <p:cNvPr id="116765" name="Group 226"/>
            <p:cNvGrpSpPr>
              <a:grpSpLocks/>
            </p:cNvGrpSpPr>
            <p:nvPr/>
          </p:nvGrpSpPr>
          <p:grpSpPr bwMode="auto">
            <a:xfrm>
              <a:off x="9737" y="10356"/>
              <a:ext cx="10" cy="632"/>
              <a:chOff x="9737" y="10356"/>
              <a:chExt cx="10" cy="632"/>
            </a:xfrm>
          </p:grpSpPr>
          <p:sp>
            <p:nvSpPr>
              <p:cNvPr id="116987" name="Freeform 263"/>
              <p:cNvSpPr>
                <a:spLocks/>
              </p:cNvSpPr>
              <p:nvPr/>
            </p:nvSpPr>
            <p:spPr bwMode="auto">
              <a:xfrm>
                <a:off x="9739" y="10980"/>
                <a:ext cx="8" cy="8"/>
              </a:xfrm>
              <a:custGeom>
                <a:avLst/>
                <a:gdLst>
                  <a:gd name="T0" fmla="*/ 0 w 8"/>
                  <a:gd name="T1" fmla="*/ 5 h 8"/>
                  <a:gd name="T2" fmla="*/ 1 w 8"/>
                  <a:gd name="T3" fmla="*/ 5 h 8"/>
                  <a:gd name="T4" fmla="*/ 3 w 8"/>
                  <a:gd name="T5" fmla="*/ 7 h 8"/>
                  <a:gd name="T6" fmla="*/ 4 w 8"/>
                  <a:gd name="T7" fmla="*/ 8 h 8"/>
                  <a:gd name="T8" fmla="*/ 4 w 8"/>
                  <a:gd name="T9" fmla="*/ 8 h 8"/>
                  <a:gd name="T10" fmla="*/ 6 w 8"/>
                  <a:gd name="T11" fmla="*/ 7 h 8"/>
                  <a:gd name="T12" fmla="*/ 7 w 8"/>
                  <a:gd name="T13" fmla="*/ 5 h 8"/>
                  <a:gd name="T14" fmla="*/ 8 w 8"/>
                  <a:gd name="T15" fmla="*/ 4 h 8"/>
                  <a:gd name="T16" fmla="*/ 8 w 8"/>
                  <a:gd name="T17" fmla="*/ 4 h 8"/>
                  <a:gd name="T18" fmla="*/ 8 w 8"/>
                  <a:gd name="T19" fmla="*/ 3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3 h 8"/>
                  <a:gd name="T34" fmla="*/ 0 w 8"/>
                  <a:gd name="T35" fmla="*/ 4 h 8"/>
                  <a:gd name="T36" fmla="*/ 0 w 8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5"/>
                    </a:move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8" name="Freeform 262"/>
              <p:cNvSpPr>
                <a:spLocks/>
              </p:cNvSpPr>
              <p:nvPr/>
            </p:nvSpPr>
            <p:spPr bwMode="auto">
              <a:xfrm>
                <a:off x="9739" y="10962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8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8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8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9" name="Freeform 261"/>
              <p:cNvSpPr>
                <a:spLocks/>
              </p:cNvSpPr>
              <p:nvPr/>
            </p:nvSpPr>
            <p:spPr bwMode="auto">
              <a:xfrm>
                <a:off x="9739" y="10945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4 h 9"/>
                  <a:gd name="T18" fmla="*/ 8 w 8"/>
                  <a:gd name="T19" fmla="*/ 3 h 9"/>
                  <a:gd name="T20" fmla="*/ 7 w 8"/>
                  <a:gd name="T21" fmla="*/ 1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1 h 9"/>
                  <a:gd name="T32" fmla="*/ 0 w 8"/>
                  <a:gd name="T33" fmla="*/ 3 h 9"/>
                  <a:gd name="T34" fmla="*/ 0 w 8"/>
                  <a:gd name="T35" fmla="*/ 4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0" name="Freeform 260"/>
              <p:cNvSpPr>
                <a:spLocks/>
              </p:cNvSpPr>
              <p:nvPr/>
            </p:nvSpPr>
            <p:spPr bwMode="auto">
              <a:xfrm>
                <a:off x="9739" y="10928"/>
                <a:ext cx="8" cy="8"/>
              </a:xfrm>
              <a:custGeom>
                <a:avLst/>
                <a:gdLst>
                  <a:gd name="T0" fmla="*/ 0 w 8"/>
                  <a:gd name="T1" fmla="*/ 5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5 h 8"/>
                  <a:gd name="T16" fmla="*/ 8 w 8"/>
                  <a:gd name="T17" fmla="*/ 4 h 8"/>
                  <a:gd name="T18" fmla="*/ 8 w 8"/>
                  <a:gd name="T19" fmla="*/ 3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3 h 8"/>
                  <a:gd name="T34" fmla="*/ 0 w 8"/>
                  <a:gd name="T35" fmla="*/ 4 h 8"/>
                  <a:gd name="T36" fmla="*/ 0 w 8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5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1" name="Freeform 259"/>
              <p:cNvSpPr>
                <a:spLocks/>
              </p:cNvSpPr>
              <p:nvPr/>
            </p:nvSpPr>
            <p:spPr bwMode="auto">
              <a:xfrm>
                <a:off x="9739" y="10910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8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8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8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2" name="Freeform 258"/>
              <p:cNvSpPr>
                <a:spLocks/>
              </p:cNvSpPr>
              <p:nvPr/>
            </p:nvSpPr>
            <p:spPr bwMode="auto">
              <a:xfrm>
                <a:off x="9739" y="10893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4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4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3" name="Freeform 257"/>
              <p:cNvSpPr>
                <a:spLocks/>
              </p:cNvSpPr>
              <p:nvPr/>
            </p:nvSpPr>
            <p:spPr bwMode="auto">
              <a:xfrm>
                <a:off x="9739" y="10876"/>
                <a:ext cx="8" cy="8"/>
              </a:xfrm>
              <a:custGeom>
                <a:avLst/>
                <a:gdLst>
                  <a:gd name="T0" fmla="*/ 0 w 8"/>
                  <a:gd name="T1" fmla="*/ 6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6 h 8"/>
                  <a:gd name="T16" fmla="*/ 8 w 8"/>
                  <a:gd name="T17" fmla="*/ 4 h 8"/>
                  <a:gd name="T18" fmla="*/ 8 w 8"/>
                  <a:gd name="T19" fmla="*/ 3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3 h 8"/>
                  <a:gd name="T34" fmla="*/ 0 w 8"/>
                  <a:gd name="T35" fmla="*/ 4 h 8"/>
                  <a:gd name="T36" fmla="*/ 0 w 8"/>
                  <a:gd name="T37" fmla="*/ 6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6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4" name="Freeform 256"/>
              <p:cNvSpPr>
                <a:spLocks/>
              </p:cNvSpPr>
              <p:nvPr/>
            </p:nvSpPr>
            <p:spPr bwMode="auto">
              <a:xfrm>
                <a:off x="9739" y="10858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8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8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8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5" name="Freeform 255"/>
              <p:cNvSpPr>
                <a:spLocks/>
              </p:cNvSpPr>
              <p:nvPr/>
            </p:nvSpPr>
            <p:spPr bwMode="auto">
              <a:xfrm>
                <a:off x="9739" y="10841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4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4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6" name="Freeform 254"/>
              <p:cNvSpPr>
                <a:spLocks/>
              </p:cNvSpPr>
              <p:nvPr/>
            </p:nvSpPr>
            <p:spPr bwMode="auto">
              <a:xfrm>
                <a:off x="9739" y="10824"/>
                <a:ext cx="8" cy="8"/>
              </a:xfrm>
              <a:custGeom>
                <a:avLst/>
                <a:gdLst>
                  <a:gd name="T0" fmla="*/ 0 w 8"/>
                  <a:gd name="T1" fmla="*/ 6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6 h 8"/>
                  <a:gd name="T16" fmla="*/ 8 w 8"/>
                  <a:gd name="T17" fmla="*/ 4 h 8"/>
                  <a:gd name="T18" fmla="*/ 8 w 8"/>
                  <a:gd name="T19" fmla="*/ 3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3 h 8"/>
                  <a:gd name="T34" fmla="*/ 0 w 8"/>
                  <a:gd name="T35" fmla="*/ 4 h 8"/>
                  <a:gd name="T36" fmla="*/ 0 w 8"/>
                  <a:gd name="T37" fmla="*/ 6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6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7" name="Freeform 253"/>
              <p:cNvSpPr>
                <a:spLocks/>
              </p:cNvSpPr>
              <p:nvPr/>
            </p:nvSpPr>
            <p:spPr bwMode="auto">
              <a:xfrm>
                <a:off x="9739" y="10807"/>
                <a:ext cx="8" cy="8"/>
              </a:xfrm>
              <a:custGeom>
                <a:avLst/>
                <a:gdLst>
                  <a:gd name="T0" fmla="*/ 0 w 8"/>
                  <a:gd name="T1" fmla="*/ 5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5 h 8"/>
                  <a:gd name="T16" fmla="*/ 8 w 8"/>
                  <a:gd name="T17" fmla="*/ 4 h 8"/>
                  <a:gd name="T18" fmla="*/ 8 w 8"/>
                  <a:gd name="T19" fmla="*/ 2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2 h 8"/>
                  <a:gd name="T34" fmla="*/ 0 w 8"/>
                  <a:gd name="T35" fmla="*/ 4 h 8"/>
                  <a:gd name="T36" fmla="*/ 0 w 8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5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8" name="Freeform 252"/>
              <p:cNvSpPr>
                <a:spLocks/>
              </p:cNvSpPr>
              <p:nvPr/>
            </p:nvSpPr>
            <p:spPr bwMode="auto">
              <a:xfrm>
                <a:off x="9739" y="10789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99" name="Freeform 251"/>
              <p:cNvSpPr>
                <a:spLocks/>
              </p:cNvSpPr>
              <p:nvPr/>
            </p:nvSpPr>
            <p:spPr bwMode="auto">
              <a:xfrm>
                <a:off x="9739" y="10772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4 h 9"/>
                  <a:gd name="T18" fmla="*/ 8 w 8"/>
                  <a:gd name="T19" fmla="*/ 3 h 9"/>
                  <a:gd name="T20" fmla="*/ 7 w 8"/>
                  <a:gd name="T21" fmla="*/ 1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1 h 9"/>
                  <a:gd name="T32" fmla="*/ 0 w 8"/>
                  <a:gd name="T33" fmla="*/ 3 h 9"/>
                  <a:gd name="T34" fmla="*/ 0 w 8"/>
                  <a:gd name="T35" fmla="*/ 4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0" name="Freeform 250"/>
              <p:cNvSpPr>
                <a:spLocks/>
              </p:cNvSpPr>
              <p:nvPr/>
            </p:nvSpPr>
            <p:spPr bwMode="auto">
              <a:xfrm>
                <a:off x="9739" y="10755"/>
                <a:ext cx="8" cy="8"/>
              </a:xfrm>
              <a:custGeom>
                <a:avLst/>
                <a:gdLst>
                  <a:gd name="T0" fmla="*/ 0 w 8"/>
                  <a:gd name="T1" fmla="*/ 5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5 h 8"/>
                  <a:gd name="T16" fmla="*/ 8 w 8"/>
                  <a:gd name="T17" fmla="*/ 4 h 8"/>
                  <a:gd name="T18" fmla="*/ 8 w 8"/>
                  <a:gd name="T19" fmla="*/ 2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2 h 8"/>
                  <a:gd name="T34" fmla="*/ 0 w 8"/>
                  <a:gd name="T35" fmla="*/ 4 h 8"/>
                  <a:gd name="T36" fmla="*/ 0 w 8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5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1" name="Freeform 249"/>
              <p:cNvSpPr>
                <a:spLocks/>
              </p:cNvSpPr>
              <p:nvPr/>
            </p:nvSpPr>
            <p:spPr bwMode="auto">
              <a:xfrm>
                <a:off x="9739" y="10737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2" name="Freeform 248"/>
              <p:cNvSpPr>
                <a:spLocks/>
              </p:cNvSpPr>
              <p:nvPr/>
            </p:nvSpPr>
            <p:spPr bwMode="auto">
              <a:xfrm>
                <a:off x="9739" y="10720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7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7 h 9"/>
                  <a:gd name="T14" fmla="*/ 8 w 8"/>
                  <a:gd name="T15" fmla="*/ 6 h 9"/>
                  <a:gd name="T16" fmla="*/ 8 w 8"/>
                  <a:gd name="T17" fmla="*/ 4 h 9"/>
                  <a:gd name="T18" fmla="*/ 8 w 8"/>
                  <a:gd name="T19" fmla="*/ 3 h 9"/>
                  <a:gd name="T20" fmla="*/ 7 w 8"/>
                  <a:gd name="T21" fmla="*/ 1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1 h 9"/>
                  <a:gd name="T32" fmla="*/ 0 w 8"/>
                  <a:gd name="T33" fmla="*/ 3 h 9"/>
                  <a:gd name="T34" fmla="*/ 0 w 8"/>
                  <a:gd name="T35" fmla="*/ 4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8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3" name="Freeform 247"/>
              <p:cNvSpPr>
                <a:spLocks/>
              </p:cNvSpPr>
              <p:nvPr/>
            </p:nvSpPr>
            <p:spPr bwMode="auto">
              <a:xfrm>
                <a:off x="9739" y="10703"/>
                <a:ext cx="8" cy="8"/>
              </a:xfrm>
              <a:custGeom>
                <a:avLst/>
                <a:gdLst>
                  <a:gd name="T0" fmla="*/ 0 w 8"/>
                  <a:gd name="T1" fmla="*/ 5 h 8"/>
                  <a:gd name="T2" fmla="*/ 0 w 8"/>
                  <a:gd name="T3" fmla="*/ 7 h 8"/>
                  <a:gd name="T4" fmla="*/ 1 w 8"/>
                  <a:gd name="T5" fmla="*/ 8 h 8"/>
                  <a:gd name="T6" fmla="*/ 3 w 8"/>
                  <a:gd name="T7" fmla="*/ 8 h 8"/>
                  <a:gd name="T8" fmla="*/ 4 w 8"/>
                  <a:gd name="T9" fmla="*/ 8 h 8"/>
                  <a:gd name="T10" fmla="*/ 6 w 8"/>
                  <a:gd name="T11" fmla="*/ 8 h 8"/>
                  <a:gd name="T12" fmla="*/ 7 w 8"/>
                  <a:gd name="T13" fmla="*/ 7 h 8"/>
                  <a:gd name="T14" fmla="*/ 8 w 8"/>
                  <a:gd name="T15" fmla="*/ 5 h 8"/>
                  <a:gd name="T16" fmla="*/ 8 w 8"/>
                  <a:gd name="T17" fmla="*/ 4 h 8"/>
                  <a:gd name="T18" fmla="*/ 8 w 8"/>
                  <a:gd name="T19" fmla="*/ 3 h 8"/>
                  <a:gd name="T20" fmla="*/ 7 w 8"/>
                  <a:gd name="T21" fmla="*/ 1 h 8"/>
                  <a:gd name="T22" fmla="*/ 6 w 8"/>
                  <a:gd name="T23" fmla="*/ 0 h 8"/>
                  <a:gd name="T24" fmla="*/ 4 w 8"/>
                  <a:gd name="T25" fmla="*/ 0 h 8"/>
                  <a:gd name="T26" fmla="*/ 3 w 8"/>
                  <a:gd name="T27" fmla="*/ 0 h 8"/>
                  <a:gd name="T28" fmla="*/ 1 w 8"/>
                  <a:gd name="T29" fmla="*/ 0 h 8"/>
                  <a:gd name="T30" fmla="*/ 0 w 8"/>
                  <a:gd name="T31" fmla="*/ 1 h 8"/>
                  <a:gd name="T32" fmla="*/ 0 w 8"/>
                  <a:gd name="T33" fmla="*/ 3 h 8"/>
                  <a:gd name="T34" fmla="*/ 0 w 8"/>
                  <a:gd name="T35" fmla="*/ 4 h 8"/>
                  <a:gd name="T36" fmla="*/ 0 w 8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8"/>
                  <a:gd name="T59" fmla="*/ 8 w 8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8">
                    <a:moveTo>
                      <a:pt x="0" y="5"/>
                    </a:moveTo>
                    <a:lnTo>
                      <a:pt x="0" y="7"/>
                    </a:lnTo>
                    <a:lnTo>
                      <a:pt x="1" y="8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4" name="Freeform 246"/>
              <p:cNvSpPr>
                <a:spLocks/>
              </p:cNvSpPr>
              <p:nvPr/>
            </p:nvSpPr>
            <p:spPr bwMode="auto">
              <a:xfrm>
                <a:off x="9739" y="10685"/>
                <a:ext cx="8" cy="9"/>
              </a:xfrm>
              <a:custGeom>
                <a:avLst/>
                <a:gdLst>
                  <a:gd name="T0" fmla="*/ 0 w 8"/>
                  <a:gd name="T1" fmla="*/ 6 h 9"/>
                  <a:gd name="T2" fmla="*/ 0 w 8"/>
                  <a:gd name="T3" fmla="*/ 8 h 9"/>
                  <a:gd name="T4" fmla="*/ 1 w 8"/>
                  <a:gd name="T5" fmla="*/ 9 h 9"/>
                  <a:gd name="T6" fmla="*/ 3 w 8"/>
                  <a:gd name="T7" fmla="*/ 9 h 9"/>
                  <a:gd name="T8" fmla="*/ 4 w 8"/>
                  <a:gd name="T9" fmla="*/ 9 h 9"/>
                  <a:gd name="T10" fmla="*/ 6 w 8"/>
                  <a:gd name="T11" fmla="*/ 9 h 9"/>
                  <a:gd name="T12" fmla="*/ 7 w 8"/>
                  <a:gd name="T13" fmla="*/ 8 h 9"/>
                  <a:gd name="T14" fmla="*/ 8 w 8"/>
                  <a:gd name="T15" fmla="*/ 6 h 9"/>
                  <a:gd name="T16" fmla="*/ 8 w 8"/>
                  <a:gd name="T17" fmla="*/ 5 h 9"/>
                  <a:gd name="T18" fmla="*/ 8 w 8"/>
                  <a:gd name="T19" fmla="*/ 3 h 9"/>
                  <a:gd name="T20" fmla="*/ 7 w 8"/>
                  <a:gd name="T21" fmla="*/ 2 h 9"/>
                  <a:gd name="T22" fmla="*/ 6 w 8"/>
                  <a:gd name="T23" fmla="*/ 0 h 9"/>
                  <a:gd name="T24" fmla="*/ 4 w 8"/>
                  <a:gd name="T25" fmla="*/ 0 h 9"/>
                  <a:gd name="T26" fmla="*/ 3 w 8"/>
                  <a:gd name="T27" fmla="*/ 0 h 9"/>
                  <a:gd name="T28" fmla="*/ 1 w 8"/>
                  <a:gd name="T29" fmla="*/ 0 h 9"/>
                  <a:gd name="T30" fmla="*/ 0 w 8"/>
                  <a:gd name="T31" fmla="*/ 2 h 9"/>
                  <a:gd name="T32" fmla="*/ 0 w 8"/>
                  <a:gd name="T33" fmla="*/ 3 h 9"/>
                  <a:gd name="T34" fmla="*/ 0 w 8"/>
                  <a:gd name="T35" fmla="*/ 5 h 9"/>
                  <a:gd name="T36" fmla="*/ 0 w 8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0" y="6"/>
                    </a:moveTo>
                    <a:lnTo>
                      <a:pt x="0" y="8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8"/>
                    </a:lnTo>
                    <a:lnTo>
                      <a:pt x="8" y="6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5" name="Freeform 245"/>
              <p:cNvSpPr>
                <a:spLocks/>
              </p:cNvSpPr>
              <p:nvPr/>
            </p:nvSpPr>
            <p:spPr bwMode="auto">
              <a:xfrm>
                <a:off x="9737" y="10668"/>
                <a:ext cx="10" cy="9"/>
              </a:xfrm>
              <a:custGeom>
                <a:avLst/>
                <a:gdLst>
                  <a:gd name="T0" fmla="*/ 2 w 10"/>
                  <a:gd name="T1" fmla="*/ 6 h 9"/>
                  <a:gd name="T2" fmla="*/ 2 w 10"/>
                  <a:gd name="T3" fmla="*/ 7 h 9"/>
                  <a:gd name="T4" fmla="*/ 3 w 10"/>
                  <a:gd name="T5" fmla="*/ 9 h 9"/>
                  <a:gd name="T6" fmla="*/ 5 w 10"/>
                  <a:gd name="T7" fmla="*/ 9 h 9"/>
                  <a:gd name="T8" fmla="*/ 6 w 10"/>
                  <a:gd name="T9" fmla="*/ 9 h 9"/>
                  <a:gd name="T10" fmla="*/ 8 w 10"/>
                  <a:gd name="T11" fmla="*/ 9 h 9"/>
                  <a:gd name="T12" fmla="*/ 9 w 10"/>
                  <a:gd name="T13" fmla="*/ 7 h 9"/>
                  <a:gd name="T14" fmla="*/ 10 w 10"/>
                  <a:gd name="T15" fmla="*/ 6 h 9"/>
                  <a:gd name="T16" fmla="*/ 10 w 10"/>
                  <a:gd name="T17" fmla="*/ 4 h 9"/>
                  <a:gd name="T18" fmla="*/ 9 w 10"/>
                  <a:gd name="T19" fmla="*/ 3 h 9"/>
                  <a:gd name="T20" fmla="*/ 9 w 10"/>
                  <a:gd name="T21" fmla="*/ 1 h 9"/>
                  <a:gd name="T22" fmla="*/ 8 w 10"/>
                  <a:gd name="T23" fmla="*/ 0 h 9"/>
                  <a:gd name="T24" fmla="*/ 6 w 10"/>
                  <a:gd name="T25" fmla="*/ 0 h 9"/>
                  <a:gd name="T26" fmla="*/ 5 w 10"/>
                  <a:gd name="T27" fmla="*/ 0 h 9"/>
                  <a:gd name="T28" fmla="*/ 3 w 10"/>
                  <a:gd name="T29" fmla="*/ 0 h 9"/>
                  <a:gd name="T30" fmla="*/ 2 w 10"/>
                  <a:gd name="T31" fmla="*/ 1 h 9"/>
                  <a:gd name="T32" fmla="*/ 0 w 10"/>
                  <a:gd name="T33" fmla="*/ 3 h 9"/>
                  <a:gd name="T34" fmla="*/ 0 w 10"/>
                  <a:gd name="T35" fmla="*/ 4 h 9"/>
                  <a:gd name="T36" fmla="*/ 2 w 10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0"/>
                  <a:gd name="T58" fmla="*/ 0 h 9"/>
                  <a:gd name="T59" fmla="*/ 10 w 10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0" h="9">
                    <a:moveTo>
                      <a:pt x="2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10" y="6"/>
                    </a:lnTo>
                    <a:lnTo>
                      <a:pt x="10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2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6" name="Freeform 244"/>
              <p:cNvSpPr>
                <a:spLocks/>
              </p:cNvSpPr>
              <p:nvPr/>
            </p:nvSpPr>
            <p:spPr bwMode="auto">
              <a:xfrm>
                <a:off x="9737" y="10651"/>
                <a:ext cx="9" cy="8"/>
              </a:xfrm>
              <a:custGeom>
                <a:avLst/>
                <a:gdLst>
                  <a:gd name="T0" fmla="*/ 0 w 9"/>
                  <a:gd name="T1" fmla="*/ 6 h 8"/>
                  <a:gd name="T2" fmla="*/ 2 w 9"/>
                  <a:gd name="T3" fmla="*/ 7 h 8"/>
                  <a:gd name="T4" fmla="*/ 3 w 9"/>
                  <a:gd name="T5" fmla="*/ 8 h 8"/>
                  <a:gd name="T6" fmla="*/ 5 w 9"/>
                  <a:gd name="T7" fmla="*/ 8 h 8"/>
                  <a:gd name="T8" fmla="*/ 6 w 9"/>
                  <a:gd name="T9" fmla="*/ 8 h 8"/>
                  <a:gd name="T10" fmla="*/ 8 w 9"/>
                  <a:gd name="T11" fmla="*/ 8 h 8"/>
                  <a:gd name="T12" fmla="*/ 9 w 9"/>
                  <a:gd name="T13" fmla="*/ 7 h 8"/>
                  <a:gd name="T14" fmla="*/ 9 w 9"/>
                  <a:gd name="T15" fmla="*/ 6 h 8"/>
                  <a:gd name="T16" fmla="*/ 9 w 9"/>
                  <a:gd name="T17" fmla="*/ 4 h 8"/>
                  <a:gd name="T18" fmla="*/ 9 w 9"/>
                  <a:gd name="T19" fmla="*/ 3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3 h 8"/>
                  <a:gd name="T34" fmla="*/ 0 w 9"/>
                  <a:gd name="T35" fmla="*/ 4 h 8"/>
                  <a:gd name="T36" fmla="*/ 0 w 9"/>
                  <a:gd name="T37" fmla="*/ 6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6"/>
                    </a:moveTo>
                    <a:lnTo>
                      <a:pt x="2" y="7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7" name="Freeform 243"/>
              <p:cNvSpPr>
                <a:spLocks/>
              </p:cNvSpPr>
              <p:nvPr/>
            </p:nvSpPr>
            <p:spPr bwMode="auto">
              <a:xfrm>
                <a:off x="9737" y="10633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8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8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8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8" name="Freeform 242"/>
              <p:cNvSpPr>
                <a:spLocks/>
              </p:cNvSpPr>
              <p:nvPr/>
            </p:nvSpPr>
            <p:spPr bwMode="auto">
              <a:xfrm>
                <a:off x="9737" y="10616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4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09" name="Freeform 241"/>
              <p:cNvSpPr>
                <a:spLocks/>
              </p:cNvSpPr>
              <p:nvPr/>
            </p:nvSpPr>
            <p:spPr bwMode="auto">
              <a:xfrm>
                <a:off x="9737" y="10599"/>
                <a:ext cx="9" cy="8"/>
              </a:xfrm>
              <a:custGeom>
                <a:avLst/>
                <a:gdLst>
                  <a:gd name="T0" fmla="*/ 0 w 9"/>
                  <a:gd name="T1" fmla="*/ 6 h 8"/>
                  <a:gd name="T2" fmla="*/ 2 w 9"/>
                  <a:gd name="T3" fmla="*/ 7 h 8"/>
                  <a:gd name="T4" fmla="*/ 3 w 9"/>
                  <a:gd name="T5" fmla="*/ 8 h 8"/>
                  <a:gd name="T6" fmla="*/ 5 w 9"/>
                  <a:gd name="T7" fmla="*/ 8 h 8"/>
                  <a:gd name="T8" fmla="*/ 6 w 9"/>
                  <a:gd name="T9" fmla="*/ 8 h 8"/>
                  <a:gd name="T10" fmla="*/ 8 w 9"/>
                  <a:gd name="T11" fmla="*/ 8 h 8"/>
                  <a:gd name="T12" fmla="*/ 9 w 9"/>
                  <a:gd name="T13" fmla="*/ 7 h 8"/>
                  <a:gd name="T14" fmla="*/ 9 w 9"/>
                  <a:gd name="T15" fmla="*/ 6 h 8"/>
                  <a:gd name="T16" fmla="*/ 9 w 9"/>
                  <a:gd name="T17" fmla="*/ 4 h 8"/>
                  <a:gd name="T18" fmla="*/ 9 w 9"/>
                  <a:gd name="T19" fmla="*/ 3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3 h 8"/>
                  <a:gd name="T34" fmla="*/ 0 w 9"/>
                  <a:gd name="T35" fmla="*/ 4 h 8"/>
                  <a:gd name="T36" fmla="*/ 0 w 9"/>
                  <a:gd name="T37" fmla="*/ 6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6"/>
                    </a:moveTo>
                    <a:lnTo>
                      <a:pt x="2" y="7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0" name="Freeform 240"/>
              <p:cNvSpPr>
                <a:spLocks/>
              </p:cNvSpPr>
              <p:nvPr/>
            </p:nvSpPr>
            <p:spPr bwMode="auto">
              <a:xfrm>
                <a:off x="9737" y="10581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8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8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8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1" name="Freeform 239"/>
              <p:cNvSpPr>
                <a:spLocks/>
              </p:cNvSpPr>
              <p:nvPr/>
            </p:nvSpPr>
            <p:spPr bwMode="auto">
              <a:xfrm>
                <a:off x="9737" y="10564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2" name="Freeform 238"/>
              <p:cNvSpPr>
                <a:spLocks/>
              </p:cNvSpPr>
              <p:nvPr/>
            </p:nvSpPr>
            <p:spPr bwMode="auto">
              <a:xfrm>
                <a:off x="9737" y="10547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9 w 9"/>
                  <a:gd name="T21" fmla="*/ 1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1 h 9"/>
                  <a:gd name="T32" fmla="*/ 0 w 9"/>
                  <a:gd name="T33" fmla="*/ 3 h 9"/>
                  <a:gd name="T34" fmla="*/ 0 w 9"/>
                  <a:gd name="T35" fmla="*/ 4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3" name="Freeform 237"/>
              <p:cNvSpPr>
                <a:spLocks/>
              </p:cNvSpPr>
              <p:nvPr/>
            </p:nvSpPr>
            <p:spPr bwMode="auto">
              <a:xfrm>
                <a:off x="9737" y="10530"/>
                <a:ext cx="9" cy="8"/>
              </a:xfrm>
              <a:custGeom>
                <a:avLst/>
                <a:gdLst>
                  <a:gd name="T0" fmla="*/ 0 w 9"/>
                  <a:gd name="T1" fmla="*/ 5 h 8"/>
                  <a:gd name="T2" fmla="*/ 2 w 9"/>
                  <a:gd name="T3" fmla="*/ 7 h 8"/>
                  <a:gd name="T4" fmla="*/ 3 w 9"/>
                  <a:gd name="T5" fmla="*/ 8 h 8"/>
                  <a:gd name="T6" fmla="*/ 5 w 9"/>
                  <a:gd name="T7" fmla="*/ 8 h 8"/>
                  <a:gd name="T8" fmla="*/ 6 w 9"/>
                  <a:gd name="T9" fmla="*/ 8 h 8"/>
                  <a:gd name="T10" fmla="*/ 8 w 9"/>
                  <a:gd name="T11" fmla="*/ 8 h 8"/>
                  <a:gd name="T12" fmla="*/ 9 w 9"/>
                  <a:gd name="T13" fmla="*/ 7 h 8"/>
                  <a:gd name="T14" fmla="*/ 9 w 9"/>
                  <a:gd name="T15" fmla="*/ 5 h 8"/>
                  <a:gd name="T16" fmla="*/ 9 w 9"/>
                  <a:gd name="T17" fmla="*/ 4 h 8"/>
                  <a:gd name="T18" fmla="*/ 9 w 9"/>
                  <a:gd name="T19" fmla="*/ 2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2 h 8"/>
                  <a:gd name="T34" fmla="*/ 0 w 9"/>
                  <a:gd name="T35" fmla="*/ 4 h 8"/>
                  <a:gd name="T36" fmla="*/ 0 w 9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5"/>
                    </a:moveTo>
                    <a:lnTo>
                      <a:pt x="2" y="7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9" y="7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9" y="2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4" name="Freeform 236"/>
              <p:cNvSpPr>
                <a:spLocks/>
              </p:cNvSpPr>
              <p:nvPr/>
            </p:nvSpPr>
            <p:spPr bwMode="auto">
              <a:xfrm>
                <a:off x="9737" y="10512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5" name="Freeform 235"/>
              <p:cNvSpPr>
                <a:spLocks/>
              </p:cNvSpPr>
              <p:nvPr/>
            </p:nvSpPr>
            <p:spPr bwMode="auto">
              <a:xfrm>
                <a:off x="9737" y="10495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9 w 9"/>
                  <a:gd name="T21" fmla="*/ 1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1 h 9"/>
                  <a:gd name="T32" fmla="*/ 0 w 9"/>
                  <a:gd name="T33" fmla="*/ 3 h 9"/>
                  <a:gd name="T34" fmla="*/ 0 w 9"/>
                  <a:gd name="T35" fmla="*/ 4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6" name="Freeform 234"/>
              <p:cNvSpPr>
                <a:spLocks/>
              </p:cNvSpPr>
              <p:nvPr/>
            </p:nvSpPr>
            <p:spPr bwMode="auto">
              <a:xfrm>
                <a:off x="9737" y="10478"/>
                <a:ext cx="9" cy="8"/>
              </a:xfrm>
              <a:custGeom>
                <a:avLst/>
                <a:gdLst>
                  <a:gd name="T0" fmla="*/ 0 w 9"/>
                  <a:gd name="T1" fmla="*/ 5 h 8"/>
                  <a:gd name="T2" fmla="*/ 2 w 9"/>
                  <a:gd name="T3" fmla="*/ 7 h 8"/>
                  <a:gd name="T4" fmla="*/ 3 w 9"/>
                  <a:gd name="T5" fmla="*/ 8 h 8"/>
                  <a:gd name="T6" fmla="*/ 5 w 9"/>
                  <a:gd name="T7" fmla="*/ 8 h 8"/>
                  <a:gd name="T8" fmla="*/ 6 w 9"/>
                  <a:gd name="T9" fmla="*/ 8 h 8"/>
                  <a:gd name="T10" fmla="*/ 8 w 9"/>
                  <a:gd name="T11" fmla="*/ 8 h 8"/>
                  <a:gd name="T12" fmla="*/ 9 w 9"/>
                  <a:gd name="T13" fmla="*/ 7 h 8"/>
                  <a:gd name="T14" fmla="*/ 9 w 9"/>
                  <a:gd name="T15" fmla="*/ 5 h 8"/>
                  <a:gd name="T16" fmla="*/ 9 w 9"/>
                  <a:gd name="T17" fmla="*/ 4 h 8"/>
                  <a:gd name="T18" fmla="*/ 9 w 9"/>
                  <a:gd name="T19" fmla="*/ 3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3 h 8"/>
                  <a:gd name="T34" fmla="*/ 0 w 9"/>
                  <a:gd name="T35" fmla="*/ 4 h 8"/>
                  <a:gd name="T36" fmla="*/ 0 w 9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5"/>
                    </a:moveTo>
                    <a:lnTo>
                      <a:pt x="2" y="7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9" y="7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7" name="Freeform 233"/>
              <p:cNvSpPr>
                <a:spLocks/>
              </p:cNvSpPr>
              <p:nvPr/>
            </p:nvSpPr>
            <p:spPr bwMode="auto">
              <a:xfrm>
                <a:off x="9737" y="10460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8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8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8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8" name="Freeform 232"/>
              <p:cNvSpPr>
                <a:spLocks/>
              </p:cNvSpPr>
              <p:nvPr/>
            </p:nvSpPr>
            <p:spPr bwMode="auto">
              <a:xfrm>
                <a:off x="9737" y="10443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7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7 h 9"/>
                  <a:gd name="T14" fmla="*/ 9 w 9"/>
                  <a:gd name="T15" fmla="*/ 6 h 9"/>
                  <a:gd name="T16" fmla="*/ 9 w 9"/>
                  <a:gd name="T17" fmla="*/ 4 h 9"/>
                  <a:gd name="T18" fmla="*/ 9 w 9"/>
                  <a:gd name="T19" fmla="*/ 3 h 9"/>
                  <a:gd name="T20" fmla="*/ 9 w 9"/>
                  <a:gd name="T21" fmla="*/ 1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1 h 9"/>
                  <a:gd name="T32" fmla="*/ 0 w 9"/>
                  <a:gd name="T33" fmla="*/ 3 h 9"/>
                  <a:gd name="T34" fmla="*/ 0 w 9"/>
                  <a:gd name="T35" fmla="*/ 4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7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19" name="Freeform 231"/>
              <p:cNvSpPr>
                <a:spLocks/>
              </p:cNvSpPr>
              <p:nvPr/>
            </p:nvSpPr>
            <p:spPr bwMode="auto">
              <a:xfrm>
                <a:off x="9737" y="10426"/>
                <a:ext cx="9" cy="8"/>
              </a:xfrm>
              <a:custGeom>
                <a:avLst/>
                <a:gdLst>
                  <a:gd name="T0" fmla="*/ 0 w 9"/>
                  <a:gd name="T1" fmla="*/ 5 h 8"/>
                  <a:gd name="T2" fmla="*/ 2 w 9"/>
                  <a:gd name="T3" fmla="*/ 7 h 8"/>
                  <a:gd name="T4" fmla="*/ 3 w 9"/>
                  <a:gd name="T5" fmla="*/ 8 h 8"/>
                  <a:gd name="T6" fmla="*/ 5 w 9"/>
                  <a:gd name="T7" fmla="*/ 8 h 8"/>
                  <a:gd name="T8" fmla="*/ 6 w 9"/>
                  <a:gd name="T9" fmla="*/ 8 h 8"/>
                  <a:gd name="T10" fmla="*/ 8 w 9"/>
                  <a:gd name="T11" fmla="*/ 8 h 8"/>
                  <a:gd name="T12" fmla="*/ 9 w 9"/>
                  <a:gd name="T13" fmla="*/ 7 h 8"/>
                  <a:gd name="T14" fmla="*/ 9 w 9"/>
                  <a:gd name="T15" fmla="*/ 5 h 8"/>
                  <a:gd name="T16" fmla="*/ 9 w 9"/>
                  <a:gd name="T17" fmla="*/ 4 h 8"/>
                  <a:gd name="T18" fmla="*/ 9 w 9"/>
                  <a:gd name="T19" fmla="*/ 3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3 h 8"/>
                  <a:gd name="T34" fmla="*/ 0 w 9"/>
                  <a:gd name="T35" fmla="*/ 4 h 8"/>
                  <a:gd name="T36" fmla="*/ 0 w 9"/>
                  <a:gd name="T37" fmla="*/ 5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5"/>
                    </a:moveTo>
                    <a:lnTo>
                      <a:pt x="2" y="7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9" y="7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20" name="Freeform 230"/>
              <p:cNvSpPr>
                <a:spLocks/>
              </p:cNvSpPr>
              <p:nvPr/>
            </p:nvSpPr>
            <p:spPr bwMode="auto">
              <a:xfrm>
                <a:off x="9737" y="10408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8 h 9"/>
                  <a:gd name="T4" fmla="*/ 3 w 9"/>
                  <a:gd name="T5" fmla="*/ 9 h 9"/>
                  <a:gd name="T6" fmla="*/ 5 w 9"/>
                  <a:gd name="T7" fmla="*/ 9 h 9"/>
                  <a:gd name="T8" fmla="*/ 6 w 9"/>
                  <a:gd name="T9" fmla="*/ 9 h 9"/>
                  <a:gd name="T10" fmla="*/ 8 w 9"/>
                  <a:gd name="T11" fmla="*/ 9 h 9"/>
                  <a:gd name="T12" fmla="*/ 9 w 9"/>
                  <a:gd name="T13" fmla="*/ 8 h 9"/>
                  <a:gd name="T14" fmla="*/ 9 w 9"/>
                  <a:gd name="T15" fmla="*/ 6 h 9"/>
                  <a:gd name="T16" fmla="*/ 9 w 9"/>
                  <a:gd name="T17" fmla="*/ 5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5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8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9" y="8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21" name="Freeform 229"/>
              <p:cNvSpPr>
                <a:spLocks/>
              </p:cNvSpPr>
              <p:nvPr/>
            </p:nvSpPr>
            <p:spPr bwMode="auto">
              <a:xfrm>
                <a:off x="9737" y="10391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6 h 9"/>
                  <a:gd name="T4" fmla="*/ 3 w 9"/>
                  <a:gd name="T5" fmla="*/ 7 h 9"/>
                  <a:gd name="T6" fmla="*/ 5 w 9"/>
                  <a:gd name="T7" fmla="*/ 9 h 9"/>
                  <a:gd name="T8" fmla="*/ 5 w 9"/>
                  <a:gd name="T9" fmla="*/ 9 h 9"/>
                  <a:gd name="T10" fmla="*/ 6 w 9"/>
                  <a:gd name="T11" fmla="*/ 7 h 9"/>
                  <a:gd name="T12" fmla="*/ 8 w 9"/>
                  <a:gd name="T13" fmla="*/ 6 h 9"/>
                  <a:gd name="T14" fmla="*/ 9 w 9"/>
                  <a:gd name="T15" fmla="*/ 4 h 9"/>
                  <a:gd name="T16" fmla="*/ 9 w 9"/>
                  <a:gd name="T17" fmla="*/ 4 h 9"/>
                  <a:gd name="T18" fmla="*/ 9 w 9"/>
                  <a:gd name="T19" fmla="*/ 3 h 9"/>
                  <a:gd name="T20" fmla="*/ 9 w 9"/>
                  <a:gd name="T21" fmla="*/ 2 h 9"/>
                  <a:gd name="T22" fmla="*/ 8 w 9"/>
                  <a:gd name="T23" fmla="*/ 0 h 9"/>
                  <a:gd name="T24" fmla="*/ 6 w 9"/>
                  <a:gd name="T25" fmla="*/ 0 h 9"/>
                  <a:gd name="T26" fmla="*/ 5 w 9"/>
                  <a:gd name="T27" fmla="*/ 0 h 9"/>
                  <a:gd name="T28" fmla="*/ 3 w 9"/>
                  <a:gd name="T29" fmla="*/ 0 h 9"/>
                  <a:gd name="T30" fmla="*/ 2 w 9"/>
                  <a:gd name="T31" fmla="*/ 2 h 9"/>
                  <a:gd name="T32" fmla="*/ 0 w 9"/>
                  <a:gd name="T33" fmla="*/ 3 h 9"/>
                  <a:gd name="T34" fmla="*/ 0 w 9"/>
                  <a:gd name="T35" fmla="*/ 4 h 9"/>
                  <a:gd name="T36" fmla="*/ 0 w 9"/>
                  <a:gd name="T37" fmla="*/ 6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0" y="6"/>
                    </a:moveTo>
                    <a:lnTo>
                      <a:pt x="2" y="6"/>
                    </a:lnTo>
                    <a:lnTo>
                      <a:pt x="3" y="7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22" name="Freeform 228"/>
              <p:cNvSpPr>
                <a:spLocks/>
              </p:cNvSpPr>
              <p:nvPr/>
            </p:nvSpPr>
            <p:spPr bwMode="auto">
              <a:xfrm>
                <a:off x="9737" y="10374"/>
                <a:ext cx="9" cy="8"/>
              </a:xfrm>
              <a:custGeom>
                <a:avLst/>
                <a:gdLst>
                  <a:gd name="T0" fmla="*/ 0 w 9"/>
                  <a:gd name="T1" fmla="*/ 6 h 8"/>
                  <a:gd name="T2" fmla="*/ 2 w 9"/>
                  <a:gd name="T3" fmla="*/ 6 h 8"/>
                  <a:gd name="T4" fmla="*/ 3 w 9"/>
                  <a:gd name="T5" fmla="*/ 7 h 8"/>
                  <a:gd name="T6" fmla="*/ 5 w 9"/>
                  <a:gd name="T7" fmla="*/ 8 h 8"/>
                  <a:gd name="T8" fmla="*/ 5 w 9"/>
                  <a:gd name="T9" fmla="*/ 8 h 8"/>
                  <a:gd name="T10" fmla="*/ 6 w 9"/>
                  <a:gd name="T11" fmla="*/ 7 h 8"/>
                  <a:gd name="T12" fmla="*/ 8 w 9"/>
                  <a:gd name="T13" fmla="*/ 6 h 8"/>
                  <a:gd name="T14" fmla="*/ 9 w 9"/>
                  <a:gd name="T15" fmla="*/ 4 h 8"/>
                  <a:gd name="T16" fmla="*/ 9 w 9"/>
                  <a:gd name="T17" fmla="*/ 4 h 8"/>
                  <a:gd name="T18" fmla="*/ 9 w 9"/>
                  <a:gd name="T19" fmla="*/ 3 h 8"/>
                  <a:gd name="T20" fmla="*/ 9 w 9"/>
                  <a:gd name="T21" fmla="*/ 1 h 8"/>
                  <a:gd name="T22" fmla="*/ 8 w 9"/>
                  <a:gd name="T23" fmla="*/ 0 h 8"/>
                  <a:gd name="T24" fmla="*/ 6 w 9"/>
                  <a:gd name="T25" fmla="*/ 0 h 8"/>
                  <a:gd name="T26" fmla="*/ 5 w 9"/>
                  <a:gd name="T27" fmla="*/ 0 h 8"/>
                  <a:gd name="T28" fmla="*/ 3 w 9"/>
                  <a:gd name="T29" fmla="*/ 0 h 8"/>
                  <a:gd name="T30" fmla="*/ 2 w 9"/>
                  <a:gd name="T31" fmla="*/ 1 h 8"/>
                  <a:gd name="T32" fmla="*/ 0 w 9"/>
                  <a:gd name="T33" fmla="*/ 3 h 8"/>
                  <a:gd name="T34" fmla="*/ 0 w 9"/>
                  <a:gd name="T35" fmla="*/ 4 h 8"/>
                  <a:gd name="T36" fmla="*/ 0 w 9"/>
                  <a:gd name="T37" fmla="*/ 6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0" y="6"/>
                    </a:moveTo>
                    <a:lnTo>
                      <a:pt x="2" y="6"/>
                    </a:lnTo>
                    <a:lnTo>
                      <a:pt x="3" y="7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7023" name="Freeform 227"/>
              <p:cNvSpPr>
                <a:spLocks/>
              </p:cNvSpPr>
              <p:nvPr/>
            </p:nvSpPr>
            <p:spPr bwMode="auto">
              <a:xfrm>
                <a:off x="9737" y="10356"/>
                <a:ext cx="9" cy="9"/>
              </a:xfrm>
              <a:custGeom>
                <a:avLst/>
                <a:gdLst>
                  <a:gd name="T0" fmla="*/ 0 w 9"/>
                  <a:gd name="T1" fmla="*/ 6 h 9"/>
                  <a:gd name="T2" fmla="*/ 2 w 9"/>
                  <a:gd name="T3" fmla="*/ 6 h 9"/>
                  <a:gd name="T4" fmla="*/ 3 w 9"/>
                  <a:gd name="T5" fmla="*/ 8 h 9"/>
                  <a:gd name="T6" fmla="*/ 5 w 9"/>
                  <a:gd name="T7" fmla="*/ 9 h 9"/>
                  <a:gd name="T8" fmla="*/ 5 w 9"/>
                  <a:gd name="T9" fmla="*/ 9 h 9"/>
                  <a:gd name="T10" fmla="*/ 6 w 9"/>
                  <a:gd name="T11" fmla="*/ 8 h 9"/>
                  <a:gd name="T12" fmla="*/ 8 w 9"/>
                  <a:gd name="T13" fmla="*/ 6 h 9"/>
                  <a:gd name="T14" fmla="*/ 9 w 9"/>
                  <a:gd name="T15" fmla="*/ 5 h 9"/>
                  <a:gd name="T16" fmla="*/ 9 w 9"/>
                  <a:gd name="T17" fmla="*/ 5 h 9"/>
                  <a:gd name="T18" fmla="*/ 9 w 9"/>
                  <a:gd name="T19" fmla="*/ 5 h 9"/>
                  <a:gd name="T20" fmla="*/ 8 w 9"/>
                  <a:gd name="T21" fmla="*/ 3 h 9"/>
                  <a:gd name="T22" fmla="*/ 6 w 9"/>
                  <a:gd name="T23" fmla="*/ 2 h 9"/>
                  <a:gd name="T24" fmla="*/ 5 w 9"/>
                  <a:gd name="T25" fmla="*/ 0 h 9"/>
                  <a:gd name="T26" fmla="*/ 5 w 9"/>
                  <a:gd name="T27" fmla="*/ 0 h 9"/>
                  <a:gd name="T28" fmla="*/ 3 w 9"/>
                  <a:gd name="T29" fmla="*/ 2 h 9"/>
                  <a:gd name="T30" fmla="*/ 2 w 9"/>
                  <a:gd name="T31" fmla="*/ 3 h 9"/>
                  <a:gd name="T32" fmla="*/ 0 w 9"/>
                  <a:gd name="T33" fmla="*/ 5 h 9"/>
                  <a:gd name="T34" fmla="*/ 0 w 9"/>
                  <a:gd name="T35" fmla="*/ 6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0" y="6"/>
                    </a:moveTo>
                    <a:lnTo>
                      <a:pt x="2" y="6"/>
                    </a:lnTo>
                    <a:lnTo>
                      <a:pt x="3" y="8"/>
                    </a:lnTo>
                    <a:lnTo>
                      <a:pt x="5" y="9"/>
                    </a:lnTo>
                    <a:lnTo>
                      <a:pt x="6" y="8"/>
                    </a:lnTo>
                    <a:lnTo>
                      <a:pt x="8" y="6"/>
                    </a:lnTo>
                    <a:lnTo>
                      <a:pt x="9" y="5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2" y="3"/>
                    </a:lnTo>
                    <a:lnTo>
                      <a:pt x="0" y="5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66" name="Group 193"/>
            <p:cNvGrpSpPr>
              <a:grpSpLocks/>
            </p:cNvGrpSpPr>
            <p:nvPr/>
          </p:nvGrpSpPr>
          <p:grpSpPr bwMode="auto">
            <a:xfrm>
              <a:off x="10085" y="10356"/>
              <a:ext cx="9" cy="546"/>
              <a:chOff x="10085" y="10356"/>
              <a:chExt cx="9" cy="546"/>
            </a:xfrm>
          </p:grpSpPr>
          <p:sp>
            <p:nvSpPr>
              <p:cNvPr id="116955" name="Freeform 225"/>
              <p:cNvSpPr>
                <a:spLocks/>
              </p:cNvSpPr>
              <p:nvPr/>
            </p:nvSpPr>
            <p:spPr bwMode="auto">
              <a:xfrm>
                <a:off x="10085" y="10356"/>
                <a:ext cx="9" cy="9"/>
              </a:xfrm>
              <a:custGeom>
                <a:avLst/>
                <a:gdLst>
                  <a:gd name="T0" fmla="*/ 9 w 9"/>
                  <a:gd name="T1" fmla="*/ 6 h 9"/>
                  <a:gd name="T2" fmla="*/ 9 w 9"/>
                  <a:gd name="T3" fmla="*/ 5 h 9"/>
                  <a:gd name="T4" fmla="*/ 7 w 9"/>
                  <a:gd name="T5" fmla="*/ 3 h 9"/>
                  <a:gd name="T6" fmla="*/ 6 w 9"/>
                  <a:gd name="T7" fmla="*/ 2 h 9"/>
                  <a:gd name="T8" fmla="*/ 4 w 9"/>
                  <a:gd name="T9" fmla="*/ 0 h 9"/>
                  <a:gd name="T10" fmla="*/ 4 w 9"/>
                  <a:gd name="T11" fmla="*/ 0 h 9"/>
                  <a:gd name="T12" fmla="*/ 3 w 9"/>
                  <a:gd name="T13" fmla="*/ 2 h 9"/>
                  <a:gd name="T14" fmla="*/ 1 w 9"/>
                  <a:gd name="T15" fmla="*/ 3 h 9"/>
                  <a:gd name="T16" fmla="*/ 0 w 9"/>
                  <a:gd name="T17" fmla="*/ 5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9" y="6"/>
                    </a:moveTo>
                    <a:lnTo>
                      <a:pt x="9" y="5"/>
                    </a:lnTo>
                    <a:lnTo>
                      <a:pt x="7" y="3"/>
                    </a:lnTo>
                    <a:lnTo>
                      <a:pt x="6" y="2"/>
                    </a:lnTo>
                    <a:lnTo>
                      <a:pt x="4" y="0"/>
                    </a:lnTo>
                    <a:lnTo>
                      <a:pt x="3" y="2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6" name="Freeform 224"/>
              <p:cNvSpPr>
                <a:spLocks/>
              </p:cNvSpPr>
              <p:nvPr/>
            </p:nvSpPr>
            <p:spPr bwMode="auto">
              <a:xfrm>
                <a:off x="10085" y="10374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7" name="Freeform 223"/>
              <p:cNvSpPr>
                <a:spLocks/>
              </p:cNvSpPr>
              <p:nvPr/>
            </p:nvSpPr>
            <p:spPr bwMode="auto">
              <a:xfrm>
                <a:off x="10085" y="10391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8" name="Freeform 222"/>
              <p:cNvSpPr>
                <a:spLocks/>
              </p:cNvSpPr>
              <p:nvPr/>
            </p:nvSpPr>
            <p:spPr bwMode="auto">
              <a:xfrm>
                <a:off x="10085" y="10408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9" name="Freeform 221"/>
              <p:cNvSpPr>
                <a:spLocks/>
              </p:cNvSpPr>
              <p:nvPr/>
            </p:nvSpPr>
            <p:spPr bwMode="auto">
              <a:xfrm>
                <a:off x="10085" y="10426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0" name="Freeform 220"/>
              <p:cNvSpPr>
                <a:spLocks/>
              </p:cNvSpPr>
              <p:nvPr/>
            </p:nvSpPr>
            <p:spPr bwMode="auto">
              <a:xfrm>
                <a:off x="10085" y="10443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1" name="Freeform 219"/>
              <p:cNvSpPr>
                <a:spLocks/>
              </p:cNvSpPr>
              <p:nvPr/>
            </p:nvSpPr>
            <p:spPr bwMode="auto">
              <a:xfrm>
                <a:off x="10085" y="10460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2" name="Freeform 218"/>
              <p:cNvSpPr>
                <a:spLocks/>
              </p:cNvSpPr>
              <p:nvPr/>
            </p:nvSpPr>
            <p:spPr bwMode="auto">
              <a:xfrm>
                <a:off x="10085" y="10478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3" name="Freeform 217"/>
              <p:cNvSpPr>
                <a:spLocks/>
              </p:cNvSpPr>
              <p:nvPr/>
            </p:nvSpPr>
            <p:spPr bwMode="auto">
              <a:xfrm>
                <a:off x="10085" y="10495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4" name="Freeform 216"/>
              <p:cNvSpPr>
                <a:spLocks/>
              </p:cNvSpPr>
              <p:nvPr/>
            </p:nvSpPr>
            <p:spPr bwMode="auto">
              <a:xfrm>
                <a:off x="10085" y="10512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5" name="Freeform 215"/>
              <p:cNvSpPr>
                <a:spLocks/>
              </p:cNvSpPr>
              <p:nvPr/>
            </p:nvSpPr>
            <p:spPr bwMode="auto">
              <a:xfrm>
                <a:off x="10085" y="10530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6" name="Freeform 214"/>
              <p:cNvSpPr>
                <a:spLocks/>
              </p:cNvSpPr>
              <p:nvPr/>
            </p:nvSpPr>
            <p:spPr bwMode="auto">
              <a:xfrm>
                <a:off x="10085" y="10547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7" name="Freeform 213"/>
              <p:cNvSpPr>
                <a:spLocks/>
              </p:cNvSpPr>
              <p:nvPr/>
            </p:nvSpPr>
            <p:spPr bwMode="auto">
              <a:xfrm>
                <a:off x="10085" y="10564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8" name="Freeform 212"/>
              <p:cNvSpPr>
                <a:spLocks/>
              </p:cNvSpPr>
              <p:nvPr/>
            </p:nvSpPr>
            <p:spPr bwMode="auto">
              <a:xfrm>
                <a:off x="10085" y="10581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69" name="Freeform 211"/>
              <p:cNvSpPr>
                <a:spLocks/>
              </p:cNvSpPr>
              <p:nvPr/>
            </p:nvSpPr>
            <p:spPr bwMode="auto">
              <a:xfrm>
                <a:off x="10085" y="10599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0" name="Freeform 210"/>
              <p:cNvSpPr>
                <a:spLocks/>
              </p:cNvSpPr>
              <p:nvPr/>
            </p:nvSpPr>
            <p:spPr bwMode="auto">
              <a:xfrm>
                <a:off x="10085" y="10616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1" name="Freeform 209"/>
              <p:cNvSpPr>
                <a:spLocks/>
              </p:cNvSpPr>
              <p:nvPr/>
            </p:nvSpPr>
            <p:spPr bwMode="auto">
              <a:xfrm>
                <a:off x="10085" y="10633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2" name="Freeform 208"/>
              <p:cNvSpPr>
                <a:spLocks/>
              </p:cNvSpPr>
              <p:nvPr/>
            </p:nvSpPr>
            <p:spPr bwMode="auto">
              <a:xfrm>
                <a:off x="10085" y="10651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3" name="Freeform 207"/>
              <p:cNvSpPr>
                <a:spLocks/>
              </p:cNvSpPr>
              <p:nvPr/>
            </p:nvSpPr>
            <p:spPr bwMode="auto">
              <a:xfrm>
                <a:off x="10085" y="10668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4" name="Freeform 206"/>
              <p:cNvSpPr>
                <a:spLocks/>
              </p:cNvSpPr>
              <p:nvPr/>
            </p:nvSpPr>
            <p:spPr bwMode="auto">
              <a:xfrm>
                <a:off x="10085" y="10685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5" name="Freeform 205"/>
              <p:cNvSpPr>
                <a:spLocks/>
              </p:cNvSpPr>
              <p:nvPr/>
            </p:nvSpPr>
            <p:spPr bwMode="auto">
              <a:xfrm>
                <a:off x="10085" y="10703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6" name="Freeform 204"/>
              <p:cNvSpPr>
                <a:spLocks/>
              </p:cNvSpPr>
              <p:nvPr/>
            </p:nvSpPr>
            <p:spPr bwMode="auto">
              <a:xfrm>
                <a:off x="10085" y="10720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7" name="Freeform 203"/>
              <p:cNvSpPr>
                <a:spLocks/>
              </p:cNvSpPr>
              <p:nvPr/>
            </p:nvSpPr>
            <p:spPr bwMode="auto">
              <a:xfrm>
                <a:off x="10085" y="10737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8" name="Freeform 202"/>
              <p:cNvSpPr>
                <a:spLocks/>
              </p:cNvSpPr>
              <p:nvPr/>
            </p:nvSpPr>
            <p:spPr bwMode="auto">
              <a:xfrm>
                <a:off x="10085" y="10755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79" name="Freeform 201"/>
              <p:cNvSpPr>
                <a:spLocks/>
              </p:cNvSpPr>
              <p:nvPr/>
            </p:nvSpPr>
            <p:spPr bwMode="auto">
              <a:xfrm>
                <a:off x="10085" y="10772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0" name="Freeform 200"/>
              <p:cNvSpPr>
                <a:spLocks/>
              </p:cNvSpPr>
              <p:nvPr/>
            </p:nvSpPr>
            <p:spPr bwMode="auto">
              <a:xfrm>
                <a:off x="10085" y="10789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1" name="Freeform 199"/>
              <p:cNvSpPr>
                <a:spLocks/>
              </p:cNvSpPr>
              <p:nvPr/>
            </p:nvSpPr>
            <p:spPr bwMode="auto">
              <a:xfrm>
                <a:off x="10085" y="10807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2" name="Freeform 198"/>
              <p:cNvSpPr>
                <a:spLocks/>
              </p:cNvSpPr>
              <p:nvPr/>
            </p:nvSpPr>
            <p:spPr bwMode="auto">
              <a:xfrm>
                <a:off x="10085" y="10824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3" name="Freeform 197"/>
              <p:cNvSpPr>
                <a:spLocks/>
              </p:cNvSpPr>
              <p:nvPr/>
            </p:nvSpPr>
            <p:spPr bwMode="auto">
              <a:xfrm>
                <a:off x="10085" y="10841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4" name="Freeform 196"/>
              <p:cNvSpPr>
                <a:spLocks/>
              </p:cNvSpPr>
              <p:nvPr/>
            </p:nvSpPr>
            <p:spPr bwMode="auto">
              <a:xfrm>
                <a:off x="10085" y="10858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5" name="Freeform 195"/>
              <p:cNvSpPr>
                <a:spLocks/>
              </p:cNvSpPr>
              <p:nvPr/>
            </p:nvSpPr>
            <p:spPr bwMode="auto">
              <a:xfrm>
                <a:off x="10085" y="10876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86" name="Freeform 194"/>
              <p:cNvSpPr>
                <a:spLocks/>
              </p:cNvSpPr>
              <p:nvPr/>
            </p:nvSpPr>
            <p:spPr bwMode="auto">
              <a:xfrm>
                <a:off x="10085" y="10893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sp>
          <p:nvSpPr>
            <p:cNvPr id="116767" name="Line 192"/>
            <p:cNvSpPr>
              <a:spLocks noChangeShapeType="1"/>
            </p:cNvSpPr>
            <p:nvPr/>
          </p:nvSpPr>
          <p:spPr bwMode="auto">
            <a:xfrm flipH="1">
              <a:off x="8705" y="10915"/>
              <a:ext cx="1384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68" name="Line 191"/>
            <p:cNvSpPr>
              <a:spLocks noChangeShapeType="1"/>
            </p:cNvSpPr>
            <p:nvPr/>
          </p:nvSpPr>
          <p:spPr bwMode="auto">
            <a:xfrm flipH="1">
              <a:off x="8705" y="10984"/>
              <a:ext cx="1038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769" name="Group 134"/>
            <p:cNvGrpSpPr>
              <a:grpSpLocks/>
            </p:cNvGrpSpPr>
            <p:nvPr/>
          </p:nvGrpSpPr>
          <p:grpSpPr bwMode="auto">
            <a:xfrm>
              <a:off x="9185" y="10356"/>
              <a:ext cx="9" cy="961"/>
              <a:chOff x="9185" y="10356"/>
              <a:chExt cx="9" cy="961"/>
            </a:xfrm>
          </p:grpSpPr>
          <p:sp>
            <p:nvSpPr>
              <p:cNvPr id="116899" name="Freeform 190"/>
              <p:cNvSpPr>
                <a:spLocks/>
              </p:cNvSpPr>
              <p:nvPr/>
            </p:nvSpPr>
            <p:spPr bwMode="auto">
              <a:xfrm>
                <a:off x="9185" y="10356"/>
                <a:ext cx="9" cy="9"/>
              </a:xfrm>
              <a:custGeom>
                <a:avLst/>
                <a:gdLst>
                  <a:gd name="T0" fmla="*/ 9 w 9"/>
                  <a:gd name="T1" fmla="*/ 6 h 9"/>
                  <a:gd name="T2" fmla="*/ 9 w 9"/>
                  <a:gd name="T3" fmla="*/ 5 h 9"/>
                  <a:gd name="T4" fmla="*/ 7 w 9"/>
                  <a:gd name="T5" fmla="*/ 3 h 9"/>
                  <a:gd name="T6" fmla="*/ 6 w 9"/>
                  <a:gd name="T7" fmla="*/ 2 h 9"/>
                  <a:gd name="T8" fmla="*/ 4 w 9"/>
                  <a:gd name="T9" fmla="*/ 0 h 9"/>
                  <a:gd name="T10" fmla="*/ 4 w 9"/>
                  <a:gd name="T11" fmla="*/ 0 h 9"/>
                  <a:gd name="T12" fmla="*/ 3 w 9"/>
                  <a:gd name="T13" fmla="*/ 2 h 9"/>
                  <a:gd name="T14" fmla="*/ 1 w 9"/>
                  <a:gd name="T15" fmla="*/ 3 h 9"/>
                  <a:gd name="T16" fmla="*/ 0 w 9"/>
                  <a:gd name="T17" fmla="*/ 5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9" y="6"/>
                    </a:moveTo>
                    <a:lnTo>
                      <a:pt x="9" y="5"/>
                    </a:lnTo>
                    <a:lnTo>
                      <a:pt x="7" y="3"/>
                    </a:lnTo>
                    <a:lnTo>
                      <a:pt x="6" y="2"/>
                    </a:lnTo>
                    <a:lnTo>
                      <a:pt x="4" y="0"/>
                    </a:lnTo>
                    <a:lnTo>
                      <a:pt x="3" y="2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0" name="Freeform 189"/>
              <p:cNvSpPr>
                <a:spLocks/>
              </p:cNvSpPr>
              <p:nvPr/>
            </p:nvSpPr>
            <p:spPr bwMode="auto">
              <a:xfrm>
                <a:off x="9185" y="10374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1" name="Freeform 188"/>
              <p:cNvSpPr>
                <a:spLocks/>
              </p:cNvSpPr>
              <p:nvPr/>
            </p:nvSpPr>
            <p:spPr bwMode="auto">
              <a:xfrm>
                <a:off x="9185" y="10391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2" name="Freeform 187"/>
              <p:cNvSpPr>
                <a:spLocks/>
              </p:cNvSpPr>
              <p:nvPr/>
            </p:nvSpPr>
            <p:spPr bwMode="auto">
              <a:xfrm>
                <a:off x="9185" y="10408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3" name="Freeform 186"/>
              <p:cNvSpPr>
                <a:spLocks/>
              </p:cNvSpPr>
              <p:nvPr/>
            </p:nvSpPr>
            <p:spPr bwMode="auto">
              <a:xfrm>
                <a:off x="9185" y="10426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4" name="Freeform 185"/>
              <p:cNvSpPr>
                <a:spLocks/>
              </p:cNvSpPr>
              <p:nvPr/>
            </p:nvSpPr>
            <p:spPr bwMode="auto">
              <a:xfrm>
                <a:off x="9185" y="10443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5" name="Freeform 184"/>
              <p:cNvSpPr>
                <a:spLocks/>
              </p:cNvSpPr>
              <p:nvPr/>
            </p:nvSpPr>
            <p:spPr bwMode="auto">
              <a:xfrm>
                <a:off x="9185" y="10460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6" name="Freeform 183"/>
              <p:cNvSpPr>
                <a:spLocks/>
              </p:cNvSpPr>
              <p:nvPr/>
            </p:nvSpPr>
            <p:spPr bwMode="auto">
              <a:xfrm>
                <a:off x="9185" y="10478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7" name="Freeform 182"/>
              <p:cNvSpPr>
                <a:spLocks/>
              </p:cNvSpPr>
              <p:nvPr/>
            </p:nvSpPr>
            <p:spPr bwMode="auto">
              <a:xfrm>
                <a:off x="9185" y="10495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8" name="Freeform 181"/>
              <p:cNvSpPr>
                <a:spLocks/>
              </p:cNvSpPr>
              <p:nvPr/>
            </p:nvSpPr>
            <p:spPr bwMode="auto">
              <a:xfrm>
                <a:off x="9185" y="10512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09" name="Freeform 180"/>
              <p:cNvSpPr>
                <a:spLocks/>
              </p:cNvSpPr>
              <p:nvPr/>
            </p:nvSpPr>
            <p:spPr bwMode="auto">
              <a:xfrm>
                <a:off x="9185" y="10530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0" name="Freeform 179"/>
              <p:cNvSpPr>
                <a:spLocks/>
              </p:cNvSpPr>
              <p:nvPr/>
            </p:nvSpPr>
            <p:spPr bwMode="auto">
              <a:xfrm>
                <a:off x="9185" y="10547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1" name="Freeform 178"/>
              <p:cNvSpPr>
                <a:spLocks/>
              </p:cNvSpPr>
              <p:nvPr/>
            </p:nvSpPr>
            <p:spPr bwMode="auto">
              <a:xfrm>
                <a:off x="9185" y="10564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2" name="Freeform 177"/>
              <p:cNvSpPr>
                <a:spLocks/>
              </p:cNvSpPr>
              <p:nvPr/>
            </p:nvSpPr>
            <p:spPr bwMode="auto">
              <a:xfrm>
                <a:off x="9185" y="10581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3" name="Freeform 176"/>
              <p:cNvSpPr>
                <a:spLocks/>
              </p:cNvSpPr>
              <p:nvPr/>
            </p:nvSpPr>
            <p:spPr bwMode="auto">
              <a:xfrm>
                <a:off x="9185" y="10599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4" name="Freeform 175"/>
              <p:cNvSpPr>
                <a:spLocks/>
              </p:cNvSpPr>
              <p:nvPr/>
            </p:nvSpPr>
            <p:spPr bwMode="auto">
              <a:xfrm>
                <a:off x="9185" y="10616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5" name="Freeform 174"/>
              <p:cNvSpPr>
                <a:spLocks/>
              </p:cNvSpPr>
              <p:nvPr/>
            </p:nvSpPr>
            <p:spPr bwMode="auto">
              <a:xfrm>
                <a:off x="9185" y="10633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6" name="Freeform 173"/>
              <p:cNvSpPr>
                <a:spLocks/>
              </p:cNvSpPr>
              <p:nvPr/>
            </p:nvSpPr>
            <p:spPr bwMode="auto">
              <a:xfrm>
                <a:off x="9185" y="10651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7" name="Freeform 172"/>
              <p:cNvSpPr>
                <a:spLocks/>
              </p:cNvSpPr>
              <p:nvPr/>
            </p:nvSpPr>
            <p:spPr bwMode="auto">
              <a:xfrm>
                <a:off x="9185" y="10668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8" name="Freeform 171"/>
              <p:cNvSpPr>
                <a:spLocks/>
              </p:cNvSpPr>
              <p:nvPr/>
            </p:nvSpPr>
            <p:spPr bwMode="auto">
              <a:xfrm>
                <a:off x="9185" y="10685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19" name="Freeform 170"/>
              <p:cNvSpPr>
                <a:spLocks/>
              </p:cNvSpPr>
              <p:nvPr/>
            </p:nvSpPr>
            <p:spPr bwMode="auto">
              <a:xfrm>
                <a:off x="9185" y="10703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0" name="Freeform 169"/>
              <p:cNvSpPr>
                <a:spLocks/>
              </p:cNvSpPr>
              <p:nvPr/>
            </p:nvSpPr>
            <p:spPr bwMode="auto">
              <a:xfrm>
                <a:off x="9185" y="10720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1" name="Freeform 168"/>
              <p:cNvSpPr>
                <a:spLocks/>
              </p:cNvSpPr>
              <p:nvPr/>
            </p:nvSpPr>
            <p:spPr bwMode="auto">
              <a:xfrm>
                <a:off x="9185" y="10737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2" name="Freeform 167"/>
              <p:cNvSpPr>
                <a:spLocks/>
              </p:cNvSpPr>
              <p:nvPr/>
            </p:nvSpPr>
            <p:spPr bwMode="auto">
              <a:xfrm>
                <a:off x="9185" y="10755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3" name="Freeform 166"/>
              <p:cNvSpPr>
                <a:spLocks/>
              </p:cNvSpPr>
              <p:nvPr/>
            </p:nvSpPr>
            <p:spPr bwMode="auto">
              <a:xfrm>
                <a:off x="9185" y="10772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4" name="Freeform 165"/>
              <p:cNvSpPr>
                <a:spLocks/>
              </p:cNvSpPr>
              <p:nvPr/>
            </p:nvSpPr>
            <p:spPr bwMode="auto">
              <a:xfrm>
                <a:off x="9185" y="10789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5" name="Freeform 164"/>
              <p:cNvSpPr>
                <a:spLocks/>
              </p:cNvSpPr>
              <p:nvPr/>
            </p:nvSpPr>
            <p:spPr bwMode="auto">
              <a:xfrm>
                <a:off x="9185" y="10807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6" name="Freeform 163"/>
              <p:cNvSpPr>
                <a:spLocks/>
              </p:cNvSpPr>
              <p:nvPr/>
            </p:nvSpPr>
            <p:spPr bwMode="auto">
              <a:xfrm>
                <a:off x="9185" y="10824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7" name="Freeform 162"/>
              <p:cNvSpPr>
                <a:spLocks/>
              </p:cNvSpPr>
              <p:nvPr/>
            </p:nvSpPr>
            <p:spPr bwMode="auto">
              <a:xfrm>
                <a:off x="9185" y="10841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8" name="Freeform 161"/>
              <p:cNvSpPr>
                <a:spLocks/>
              </p:cNvSpPr>
              <p:nvPr/>
            </p:nvSpPr>
            <p:spPr bwMode="auto">
              <a:xfrm>
                <a:off x="9185" y="10858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29" name="Freeform 160"/>
              <p:cNvSpPr>
                <a:spLocks/>
              </p:cNvSpPr>
              <p:nvPr/>
            </p:nvSpPr>
            <p:spPr bwMode="auto">
              <a:xfrm>
                <a:off x="9185" y="10876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0" name="Freeform 159"/>
              <p:cNvSpPr>
                <a:spLocks/>
              </p:cNvSpPr>
              <p:nvPr/>
            </p:nvSpPr>
            <p:spPr bwMode="auto">
              <a:xfrm>
                <a:off x="9185" y="10893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1" name="Freeform 158"/>
              <p:cNvSpPr>
                <a:spLocks/>
              </p:cNvSpPr>
              <p:nvPr/>
            </p:nvSpPr>
            <p:spPr bwMode="auto">
              <a:xfrm>
                <a:off x="9185" y="10910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2" name="Freeform 157"/>
              <p:cNvSpPr>
                <a:spLocks/>
              </p:cNvSpPr>
              <p:nvPr/>
            </p:nvSpPr>
            <p:spPr bwMode="auto">
              <a:xfrm>
                <a:off x="9185" y="10928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3" name="Freeform 156"/>
              <p:cNvSpPr>
                <a:spLocks/>
              </p:cNvSpPr>
              <p:nvPr/>
            </p:nvSpPr>
            <p:spPr bwMode="auto">
              <a:xfrm>
                <a:off x="9185" y="10945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4" name="Freeform 155"/>
              <p:cNvSpPr>
                <a:spLocks/>
              </p:cNvSpPr>
              <p:nvPr/>
            </p:nvSpPr>
            <p:spPr bwMode="auto">
              <a:xfrm>
                <a:off x="9185" y="10962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5" name="Freeform 154"/>
              <p:cNvSpPr>
                <a:spLocks/>
              </p:cNvSpPr>
              <p:nvPr/>
            </p:nvSpPr>
            <p:spPr bwMode="auto">
              <a:xfrm>
                <a:off x="9185" y="10980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6" name="Freeform 153"/>
              <p:cNvSpPr>
                <a:spLocks/>
              </p:cNvSpPr>
              <p:nvPr/>
            </p:nvSpPr>
            <p:spPr bwMode="auto">
              <a:xfrm>
                <a:off x="9185" y="10997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7" name="Freeform 152"/>
              <p:cNvSpPr>
                <a:spLocks/>
              </p:cNvSpPr>
              <p:nvPr/>
            </p:nvSpPr>
            <p:spPr bwMode="auto">
              <a:xfrm>
                <a:off x="9185" y="11014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8" name="Freeform 151"/>
              <p:cNvSpPr>
                <a:spLocks/>
              </p:cNvSpPr>
              <p:nvPr/>
            </p:nvSpPr>
            <p:spPr bwMode="auto">
              <a:xfrm>
                <a:off x="9185" y="11032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39" name="Freeform 150"/>
              <p:cNvSpPr>
                <a:spLocks/>
              </p:cNvSpPr>
              <p:nvPr/>
            </p:nvSpPr>
            <p:spPr bwMode="auto">
              <a:xfrm>
                <a:off x="9185" y="11049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0" name="Freeform 149"/>
              <p:cNvSpPr>
                <a:spLocks/>
              </p:cNvSpPr>
              <p:nvPr/>
            </p:nvSpPr>
            <p:spPr bwMode="auto">
              <a:xfrm>
                <a:off x="9185" y="11066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1" name="Freeform 148"/>
              <p:cNvSpPr>
                <a:spLocks/>
              </p:cNvSpPr>
              <p:nvPr/>
            </p:nvSpPr>
            <p:spPr bwMode="auto">
              <a:xfrm>
                <a:off x="9185" y="11083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2" name="Freeform 147"/>
              <p:cNvSpPr>
                <a:spLocks/>
              </p:cNvSpPr>
              <p:nvPr/>
            </p:nvSpPr>
            <p:spPr bwMode="auto">
              <a:xfrm>
                <a:off x="9185" y="11101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6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6 h 8"/>
                  <a:gd name="T34" fmla="*/ 9 w 9"/>
                  <a:gd name="T35" fmla="*/ 6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3" name="Freeform 146"/>
              <p:cNvSpPr>
                <a:spLocks/>
              </p:cNvSpPr>
              <p:nvPr/>
            </p:nvSpPr>
            <p:spPr bwMode="auto">
              <a:xfrm>
                <a:off x="9185" y="11118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4" name="Freeform 145"/>
              <p:cNvSpPr>
                <a:spLocks/>
              </p:cNvSpPr>
              <p:nvPr/>
            </p:nvSpPr>
            <p:spPr bwMode="auto">
              <a:xfrm>
                <a:off x="9185" y="11135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5" name="Freeform 144"/>
              <p:cNvSpPr>
                <a:spLocks/>
              </p:cNvSpPr>
              <p:nvPr/>
            </p:nvSpPr>
            <p:spPr bwMode="auto">
              <a:xfrm>
                <a:off x="9185" y="11153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6" name="Freeform 143"/>
              <p:cNvSpPr>
                <a:spLocks/>
              </p:cNvSpPr>
              <p:nvPr/>
            </p:nvSpPr>
            <p:spPr bwMode="auto">
              <a:xfrm>
                <a:off x="9185" y="11170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7" name="Freeform 142"/>
              <p:cNvSpPr>
                <a:spLocks/>
              </p:cNvSpPr>
              <p:nvPr/>
            </p:nvSpPr>
            <p:spPr bwMode="auto">
              <a:xfrm>
                <a:off x="9185" y="11187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8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8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9"/>
                    </a:lnTo>
                    <a:lnTo>
                      <a:pt x="6" y="8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8" name="Freeform 141"/>
              <p:cNvSpPr>
                <a:spLocks/>
              </p:cNvSpPr>
              <p:nvPr/>
            </p:nvSpPr>
            <p:spPr bwMode="auto">
              <a:xfrm>
                <a:off x="9185" y="11205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3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3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49" name="Freeform 140"/>
              <p:cNvSpPr>
                <a:spLocks/>
              </p:cNvSpPr>
              <p:nvPr/>
            </p:nvSpPr>
            <p:spPr bwMode="auto">
              <a:xfrm>
                <a:off x="9185" y="11222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0" name="Freeform 139"/>
              <p:cNvSpPr>
                <a:spLocks/>
              </p:cNvSpPr>
              <p:nvPr/>
            </p:nvSpPr>
            <p:spPr bwMode="auto">
              <a:xfrm>
                <a:off x="9185" y="11239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1" name="Freeform 138"/>
              <p:cNvSpPr>
                <a:spLocks/>
              </p:cNvSpPr>
              <p:nvPr/>
            </p:nvSpPr>
            <p:spPr bwMode="auto">
              <a:xfrm>
                <a:off x="9185" y="11257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2" name="Freeform 137"/>
              <p:cNvSpPr>
                <a:spLocks/>
              </p:cNvSpPr>
              <p:nvPr/>
            </p:nvSpPr>
            <p:spPr bwMode="auto">
              <a:xfrm>
                <a:off x="9185" y="11274"/>
                <a:ext cx="9" cy="9"/>
              </a:xfrm>
              <a:custGeom>
                <a:avLst/>
                <a:gdLst>
                  <a:gd name="T0" fmla="*/ 9 w 9"/>
                  <a:gd name="T1" fmla="*/ 4 h 9"/>
                  <a:gd name="T2" fmla="*/ 9 w 9"/>
                  <a:gd name="T3" fmla="*/ 3 h 9"/>
                  <a:gd name="T4" fmla="*/ 9 w 9"/>
                  <a:gd name="T5" fmla="*/ 1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1 h 9"/>
                  <a:gd name="T16" fmla="*/ 0 w 9"/>
                  <a:gd name="T17" fmla="*/ 3 h 9"/>
                  <a:gd name="T18" fmla="*/ 0 w 9"/>
                  <a:gd name="T19" fmla="*/ 4 h 9"/>
                  <a:gd name="T20" fmla="*/ 0 w 9"/>
                  <a:gd name="T21" fmla="*/ 4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4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4"/>
                    </a:moveTo>
                    <a:lnTo>
                      <a:pt x="9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3" name="Freeform 136"/>
              <p:cNvSpPr>
                <a:spLocks/>
              </p:cNvSpPr>
              <p:nvPr/>
            </p:nvSpPr>
            <p:spPr bwMode="auto">
              <a:xfrm>
                <a:off x="9185" y="11291"/>
                <a:ext cx="9" cy="9"/>
              </a:xfrm>
              <a:custGeom>
                <a:avLst/>
                <a:gdLst>
                  <a:gd name="T0" fmla="*/ 9 w 9"/>
                  <a:gd name="T1" fmla="*/ 5 h 9"/>
                  <a:gd name="T2" fmla="*/ 9 w 9"/>
                  <a:gd name="T3" fmla="*/ 3 h 9"/>
                  <a:gd name="T4" fmla="*/ 9 w 9"/>
                  <a:gd name="T5" fmla="*/ 2 h 9"/>
                  <a:gd name="T6" fmla="*/ 7 w 9"/>
                  <a:gd name="T7" fmla="*/ 0 h 9"/>
                  <a:gd name="T8" fmla="*/ 6 w 9"/>
                  <a:gd name="T9" fmla="*/ 0 h 9"/>
                  <a:gd name="T10" fmla="*/ 4 w 9"/>
                  <a:gd name="T11" fmla="*/ 0 h 9"/>
                  <a:gd name="T12" fmla="*/ 3 w 9"/>
                  <a:gd name="T13" fmla="*/ 0 h 9"/>
                  <a:gd name="T14" fmla="*/ 1 w 9"/>
                  <a:gd name="T15" fmla="*/ 2 h 9"/>
                  <a:gd name="T16" fmla="*/ 0 w 9"/>
                  <a:gd name="T17" fmla="*/ 3 h 9"/>
                  <a:gd name="T18" fmla="*/ 0 w 9"/>
                  <a:gd name="T19" fmla="*/ 5 h 9"/>
                  <a:gd name="T20" fmla="*/ 0 w 9"/>
                  <a:gd name="T21" fmla="*/ 5 h 9"/>
                  <a:gd name="T22" fmla="*/ 1 w 9"/>
                  <a:gd name="T23" fmla="*/ 6 h 9"/>
                  <a:gd name="T24" fmla="*/ 3 w 9"/>
                  <a:gd name="T25" fmla="*/ 7 h 9"/>
                  <a:gd name="T26" fmla="*/ 4 w 9"/>
                  <a:gd name="T27" fmla="*/ 9 h 9"/>
                  <a:gd name="T28" fmla="*/ 4 w 9"/>
                  <a:gd name="T29" fmla="*/ 9 h 9"/>
                  <a:gd name="T30" fmla="*/ 6 w 9"/>
                  <a:gd name="T31" fmla="*/ 7 h 9"/>
                  <a:gd name="T32" fmla="*/ 7 w 9"/>
                  <a:gd name="T33" fmla="*/ 6 h 9"/>
                  <a:gd name="T34" fmla="*/ 9 w 9"/>
                  <a:gd name="T35" fmla="*/ 6 h 9"/>
                  <a:gd name="T36" fmla="*/ 9 w 9"/>
                  <a:gd name="T37" fmla="*/ 5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9" y="5"/>
                    </a:moveTo>
                    <a:lnTo>
                      <a:pt x="9" y="3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6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954" name="Freeform 135"/>
              <p:cNvSpPr>
                <a:spLocks/>
              </p:cNvSpPr>
              <p:nvPr/>
            </p:nvSpPr>
            <p:spPr bwMode="auto">
              <a:xfrm>
                <a:off x="9185" y="11309"/>
                <a:ext cx="9" cy="8"/>
              </a:xfrm>
              <a:custGeom>
                <a:avLst/>
                <a:gdLst>
                  <a:gd name="T0" fmla="*/ 9 w 9"/>
                  <a:gd name="T1" fmla="*/ 4 h 8"/>
                  <a:gd name="T2" fmla="*/ 9 w 9"/>
                  <a:gd name="T3" fmla="*/ 2 h 8"/>
                  <a:gd name="T4" fmla="*/ 9 w 9"/>
                  <a:gd name="T5" fmla="*/ 1 h 8"/>
                  <a:gd name="T6" fmla="*/ 7 w 9"/>
                  <a:gd name="T7" fmla="*/ 0 h 8"/>
                  <a:gd name="T8" fmla="*/ 6 w 9"/>
                  <a:gd name="T9" fmla="*/ 0 h 8"/>
                  <a:gd name="T10" fmla="*/ 4 w 9"/>
                  <a:gd name="T11" fmla="*/ 0 h 8"/>
                  <a:gd name="T12" fmla="*/ 3 w 9"/>
                  <a:gd name="T13" fmla="*/ 0 h 8"/>
                  <a:gd name="T14" fmla="*/ 1 w 9"/>
                  <a:gd name="T15" fmla="*/ 1 h 8"/>
                  <a:gd name="T16" fmla="*/ 0 w 9"/>
                  <a:gd name="T17" fmla="*/ 2 h 8"/>
                  <a:gd name="T18" fmla="*/ 0 w 9"/>
                  <a:gd name="T19" fmla="*/ 4 h 8"/>
                  <a:gd name="T20" fmla="*/ 0 w 9"/>
                  <a:gd name="T21" fmla="*/ 4 h 8"/>
                  <a:gd name="T22" fmla="*/ 1 w 9"/>
                  <a:gd name="T23" fmla="*/ 5 h 8"/>
                  <a:gd name="T24" fmla="*/ 3 w 9"/>
                  <a:gd name="T25" fmla="*/ 7 h 8"/>
                  <a:gd name="T26" fmla="*/ 4 w 9"/>
                  <a:gd name="T27" fmla="*/ 8 h 8"/>
                  <a:gd name="T28" fmla="*/ 4 w 9"/>
                  <a:gd name="T29" fmla="*/ 8 h 8"/>
                  <a:gd name="T30" fmla="*/ 6 w 9"/>
                  <a:gd name="T31" fmla="*/ 7 h 8"/>
                  <a:gd name="T32" fmla="*/ 7 w 9"/>
                  <a:gd name="T33" fmla="*/ 5 h 8"/>
                  <a:gd name="T34" fmla="*/ 9 w 9"/>
                  <a:gd name="T35" fmla="*/ 5 h 8"/>
                  <a:gd name="T36" fmla="*/ 9 w 9"/>
                  <a:gd name="T37" fmla="*/ 4 h 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8"/>
                  <a:gd name="T59" fmla="*/ 9 w 9"/>
                  <a:gd name="T60" fmla="*/ 8 h 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8">
                    <a:moveTo>
                      <a:pt x="9" y="4"/>
                    </a:moveTo>
                    <a:lnTo>
                      <a:pt x="9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4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9" y="5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70" name="Group 131"/>
            <p:cNvGrpSpPr>
              <a:grpSpLocks/>
            </p:cNvGrpSpPr>
            <p:nvPr/>
          </p:nvGrpSpPr>
          <p:grpSpPr bwMode="auto">
            <a:xfrm>
              <a:off x="8705" y="10732"/>
              <a:ext cx="2215" cy="90"/>
              <a:chOff x="8705" y="10732"/>
              <a:chExt cx="2215" cy="90"/>
            </a:xfrm>
          </p:grpSpPr>
          <p:sp>
            <p:nvSpPr>
              <p:cNvPr id="116897" name="Line 133"/>
              <p:cNvSpPr>
                <a:spLocks noChangeShapeType="1"/>
              </p:cNvSpPr>
              <p:nvPr/>
            </p:nvSpPr>
            <p:spPr bwMode="auto">
              <a:xfrm>
                <a:off x="8705" y="10776"/>
                <a:ext cx="2129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8" name="Freeform 132"/>
              <p:cNvSpPr>
                <a:spLocks/>
              </p:cNvSpPr>
              <p:nvPr/>
            </p:nvSpPr>
            <p:spPr bwMode="auto">
              <a:xfrm>
                <a:off x="10831" y="10732"/>
                <a:ext cx="89" cy="90"/>
              </a:xfrm>
              <a:custGeom>
                <a:avLst/>
                <a:gdLst>
                  <a:gd name="T0" fmla="*/ 0 w 89"/>
                  <a:gd name="T1" fmla="*/ 90 h 90"/>
                  <a:gd name="T2" fmla="*/ 89 w 89"/>
                  <a:gd name="T3" fmla="*/ 44 h 90"/>
                  <a:gd name="T4" fmla="*/ 0 w 89"/>
                  <a:gd name="T5" fmla="*/ 0 h 90"/>
                  <a:gd name="T6" fmla="*/ 0 w 89"/>
                  <a:gd name="T7" fmla="*/ 90 h 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90"/>
                  <a:gd name="T14" fmla="*/ 89 w 89"/>
                  <a:gd name="T15" fmla="*/ 90 h 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90">
                    <a:moveTo>
                      <a:pt x="0" y="90"/>
                    </a:moveTo>
                    <a:lnTo>
                      <a:pt x="89" y="44"/>
                    </a:lnTo>
                    <a:lnTo>
                      <a:pt x="0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71" name="Group 128"/>
            <p:cNvGrpSpPr>
              <a:grpSpLocks/>
            </p:cNvGrpSpPr>
            <p:nvPr/>
          </p:nvGrpSpPr>
          <p:grpSpPr bwMode="auto">
            <a:xfrm>
              <a:off x="8658" y="10776"/>
              <a:ext cx="91" cy="1800"/>
              <a:chOff x="8658" y="10776"/>
              <a:chExt cx="91" cy="1800"/>
            </a:xfrm>
          </p:grpSpPr>
          <p:sp>
            <p:nvSpPr>
              <p:cNvPr id="116895" name="Line 130"/>
              <p:cNvSpPr>
                <a:spLocks noChangeShapeType="1"/>
              </p:cNvSpPr>
              <p:nvPr/>
            </p:nvSpPr>
            <p:spPr bwMode="auto">
              <a:xfrm>
                <a:off x="8705" y="10776"/>
                <a:ext cx="1" cy="1714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6" name="Freeform 129"/>
              <p:cNvSpPr>
                <a:spLocks/>
              </p:cNvSpPr>
              <p:nvPr/>
            </p:nvSpPr>
            <p:spPr bwMode="auto">
              <a:xfrm>
                <a:off x="8658" y="12487"/>
                <a:ext cx="91" cy="89"/>
              </a:xfrm>
              <a:custGeom>
                <a:avLst/>
                <a:gdLst>
                  <a:gd name="T0" fmla="*/ 0 w 91"/>
                  <a:gd name="T1" fmla="*/ 0 h 89"/>
                  <a:gd name="T2" fmla="*/ 47 w 91"/>
                  <a:gd name="T3" fmla="*/ 89 h 89"/>
                  <a:gd name="T4" fmla="*/ 91 w 91"/>
                  <a:gd name="T5" fmla="*/ 0 h 89"/>
                  <a:gd name="T6" fmla="*/ 0 w 91"/>
                  <a:gd name="T7" fmla="*/ 0 h 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1"/>
                  <a:gd name="T13" fmla="*/ 0 h 89"/>
                  <a:gd name="T14" fmla="*/ 91 w 91"/>
                  <a:gd name="T15" fmla="*/ 89 h 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1" h="89">
                    <a:moveTo>
                      <a:pt x="0" y="0"/>
                    </a:moveTo>
                    <a:lnTo>
                      <a:pt x="47" y="89"/>
                    </a:lnTo>
                    <a:lnTo>
                      <a:pt x="9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sp>
          <p:nvSpPr>
            <p:cNvPr id="116772" name="Freeform 127"/>
            <p:cNvSpPr>
              <a:spLocks/>
            </p:cNvSpPr>
            <p:nvPr/>
          </p:nvSpPr>
          <p:spPr bwMode="auto">
            <a:xfrm>
              <a:off x="8705" y="10915"/>
              <a:ext cx="1540" cy="1523"/>
            </a:xfrm>
            <a:custGeom>
              <a:avLst/>
              <a:gdLst>
                <a:gd name="T0" fmla="*/ 1540 w 1540"/>
                <a:gd name="T1" fmla="*/ 0 h 1523"/>
                <a:gd name="T2" fmla="*/ 1523 w 1540"/>
                <a:gd name="T3" fmla="*/ 0 h 1523"/>
                <a:gd name="T4" fmla="*/ 1445 w 1540"/>
                <a:gd name="T5" fmla="*/ 1 h 1523"/>
                <a:gd name="T6" fmla="*/ 1367 w 1540"/>
                <a:gd name="T7" fmla="*/ 7 h 1523"/>
                <a:gd name="T8" fmla="*/ 1291 w 1540"/>
                <a:gd name="T9" fmla="*/ 17 h 1523"/>
                <a:gd name="T10" fmla="*/ 1216 w 1540"/>
                <a:gd name="T11" fmla="*/ 30 h 1523"/>
                <a:gd name="T12" fmla="*/ 1142 w 1540"/>
                <a:gd name="T13" fmla="*/ 47 h 1523"/>
                <a:gd name="T14" fmla="*/ 1070 w 1540"/>
                <a:gd name="T15" fmla="*/ 69 h 1523"/>
                <a:gd name="T16" fmla="*/ 999 w 1540"/>
                <a:gd name="T17" fmla="*/ 92 h 1523"/>
                <a:gd name="T18" fmla="*/ 930 w 1540"/>
                <a:gd name="T19" fmla="*/ 119 h 1523"/>
                <a:gd name="T20" fmla="*/ 862 w 1540"/>
                <a:gd name="T21" fmla="*/ 150 h 1523"/>
                <a:gd name="T22" fmla="*/ 797 w 1540"/>
                <a:gd name="T23" fmla="*/ 184 h 1523"/>
                <a:gd name="T24" fmla="*/ 734 w 1540"/>
                <a:gd name="T25" fmla="*/ 220 h 1523"/>
                <a:gd name="T26" fmla="*/ 672 w 1540"/>
                <a:gd name="T27" fmla="*/ 259 h 1523"/>
                <a:gd name="T28" fmla="*/ 611 w 1540"/>
                <a:gd name="T29" fmla="*/ 303 h 1523"/>
                <a:gd name="T30" fmla="*/ 553 w 1540"/>
                <a:gd name="T31" fmla="*/ 347 h 1523"/>
                <a:gd name="T32" fmla="*/ 499 w 1540"/>
                <a:gd name="T33" fmla="*/ 395 h 1523"/>
                <a:gd name="T34" fmla="*/ 445 w 1540"/>
                <a:gd name="T35" fmla="*/ 445 h 1523"/>
                <a:gd name="T36" fmla="*/ 395 w 1540"/>
                <a:gd name="T37" fmla="*/ 499 h 1523"/>
                <a:gd name="T38" fmla="*/ 347 w 1540"/>
                <a:gd name="T39" fmla="*/ 554 h 1523"/>
                <a:gd name="T40" fmla="*/ 302 w 1540"/>
                <a:gd name="T41" fmla="*/ 611 h 1523"/>
                <a:gd name="T42" fmla="*/ 259 w 1540"/>
                <a:gd name="T43" fmla="*/ 672 h 1523"/>
                <a:gd name="T44" fmla="*/ 220 w 1540"/>
                <a:gd name="T45" fmla="*/ 734 h 1523"/>
                <a:gd name="T46" fmla="*/ 184 w 1540"/>
                <a:gd name="T47" fmla="*/ 797 h 1523"/>
                <a:gd name="T48" fmla="*/ 150 w 1540"/>
                <a:gd name="T49" fmla="*/ 862 h 1523"/>
                <a:gd name="T50" fmla="*/ 119 w 1540"/>
                <a:gd name="T51" fmla="*/ 930 h 1523"/>
                <a:gd name="T52" fmla="*/ 92 w 1540"/>
                <a:gd name="T53" fmla="*/ 999 h 1523"/>
                <a:gd name="T54" fmla="*/ 69 w 1540"/>
                <a:gd name="T55" fmla="*/ 1070 h 1523"/>
                <a:gd name="T56" fmla="*/ 47 w 1540"/>
                <a:gd name="T57" fmla="*/ 1142 h 1523"/>
                <a:gd name="T58" fmla="*/ 30 w 1540"/>
                <a:gd name="T59" fmla="*/ 1216 h 1523"/>
                <a:gd name="T60" fmla="*/ 17 w 1540"/>
                <a:gd name="T61" fmla="*/ 1291 h 1523"/>
                <a:gd name="T62" fmla="*/ 7 w 1540"/>
                <a:gd name="T63" fmla="*/ 1367 h 1523"/>
                <a:gd name="T64" fmla="*/ 1 w 1540"/>
                <a:gd name="T65" fmla="*/ 1445 h 1523"/>
                <a:gd name="T66" fmla="*/ 0 w 1540"/>
                <a:gd name="T67" fmla="*/ 1523 h 152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0"/>
                <a:gd name="T103" fmla="*/ 0 h 1523"/>
                <a:gd name="T104" fmla="*/ 1540 w 1540"/>
                <a:gd name="T105" fmla="*/ 1523 h 152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0" h="1523">
                  <a:moveTo>
                    <a:pt x="1540" y="0"/>
                  </a:moveTo>
                  <a:lnTo>
                    <a:pt x="1523" y="0"/>
                  </a:lnTo>
                  <a:lnTo>
                    <a:pt x="1445" y="1"/>
                  </a:lnTo>
                  <a:lnTo>
                    <a:pt x="1367" y="7"/>
                  </a:lnTo>
                  <a:lnTo>
                    <a:pt x="1291" y="17"/>
                  </a:lnTo>
                  <a:lnTo>
                    <a:pt x="1216" y="30"/>
                  </a:lnTo>
                  <a:lnTo>
                    <a:pt x="1142" y="47"/>
                  </a:lnTo>
                  <a:lnTo>
                    <a:pt x="1070" y="69"/>
                  </a:lnTo>
                  <a:lnTo>
                    <a:pt x="999" y="92"/>
                  </a:lnTo>
                  <a:lnTo>
                    <a:pt x="930" y="119"/>
                  </a:lnTo>
                  <a:lnTo>
                    <a:pt x="862" y="150"/>
                  </a:lnTo>
                  <a:lnTo>
                    <a:pt x="797" y="184"/>
                  </a:lnTo>
                  <a:lnTo>
                    <a:pt x="734" y="220"/>
                  </a:lnTo>
                  <a:lnTo>
                    <a:pt x="672" y="259"/>
                  </a:lnTo>
                  <a:lnTo>
                    <a:pt x="611" y="303"/>
                  </a:lnTo>
                  <a:lnTo>
                    <a:pt x="553" y="347"/>
                  </a:lnTo>
                  <a:lnTo>
                    <a:pt x="499" y="395"/>
                  </a:lnTo>
                  <a:lnTo>
                    <a:pt x="445" y="445"/>
                  </a:lnTo>
                  <a:lnTo>
                    <a:pt x="395" y="499"/>
                  </a:lnTo>
                  <a:lnTo>
                    <a:pt x="347" y="554"/>
                  </a:lnTo>
                  <a:lnTo>
                    <a:pt x="302" y="611"/>
                  </a:lnTo>
                  <a:lnTo>
                    <a:pt x="259" y="672"/>
                  </a:lnTo>
                  <a:lnTo>
                    <a:pt x="220" y="734"/>
                  </a:lnTo>
                  <a:lnTo>
                    <a:pt x="184" y="797"/>
                  </a:lnTo>
                  <a:lnTo>
                    <a:pt x="150" y="862"/>
                  </a:lnTo>
                  <a:lnTo>
                    <a:pt x="119" y="930"/>
                  </a:lnTo>
                  <a:lnTo>
                    <a:pt x="92" y="999"/>
                  </a:lnTo>
                  <a:lnTo>
                    <a:pt x="69" y="1070"/>
                  </a:lnTo>
                  <a:lnTo>
                    <a:pt x="47" y="1142"/>
                  </a:lnTo>
                  <a:lnTo>
                    <a:pt x="30" y="1216"/>
                  </a:lnTo>
                  <a:lnTo>
                    <a:pt x="17" y="1291"/>
                  </a:lnTo>
                  <a:lnTo>
                    <a:pt x="7" y="1367"/>
                  </a:lnTo>
                  <a:lnTo>
                    <a:pt x="1" y="1445"/>
                  </a:lnTo>
                  <a:lnTo>
                    <a:pt x="0" y="1523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16773" name="Line 126"/>
            <p:cNvSpPr>
              <a:spLocks noChangeShapeType="1"/>
            </p:cNvSpPr>
            <p:nvPr/>
          </p:nvSpPr>
          <p:spPr bwMode="auto">
            <a:xfrm flipH="1">
              <a:off x="8705" y="11330"/>
              <a:ext cx="484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74" name="Rectangle 125"/>
            <p:cNvSpPr>
              <a:spLocks noChangeArrowheads="1"/>
            </p:cNvSpPr>
            <p:nvPr/>
          </p:nvSpPr>
          <p:spPr bwMode="auto">
            <a:xfrm>
              <a:off x="7943" y="10707"/>
              <a:ext cx="763" cy="2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16775" name="Rectangle 124"/>
            <p:cNvSpPr>
              <a:spLocks noChangeArrowheads="1"/>
            </p:cNvSpPr>
            <p:nvPr/>
          </p:nvSpPr>
          <p:spPr bwMode="auto">
            <a:xfrm>
              <a:off x="8426" y="10745"/>
              <a:ext cx="26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>
                  <a:latin typeface="Symbol" pitchFamily="18" charset="2"/>
                  <a:cs typeface="Times New Roman" pitchFamily="18" charset="0"/>
                </a:rPr>
                <a:t>j</a:t>
              </a:r>
              <a:endParaRPr lang="en-US"/>
            </a:p>
          </p:txBody>
        </p:sp>
        <p:sp>
          <p:nvSpPr>
            <p:cNvPr id="116776" name="Rectangle 123"/>
            <p:cNvSpPr>
              <a:spLocks noChangeArrowheads="1"/>
            </p:cNvSpPr>
            <p:nvPr/>
          </p:nvSpPr>
          <p:spPr bwMode="auto">
            <a:xfrm>
              <a:off x="8552" y="10887"/>
              <a:ext cx="1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700">
                  <a:cs typeface="Times New Roman" pitchFamily="18" charset="0"/>
                </a:rPr>
                <a:t> </a:t>
              </a:r>
              <a:r>
                <a:rPr lang="en-US" sz="700"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16777" name="Rectangle 122"/>
            <p:cNvSpPr>
              <a:spLocks noChangeArrowheads="1"/>
            </p:cNvSpPr>
            <p:nvPr/>
          </p:nvSpPr>
          <p:spPr bwMode="auto">
            <a:xfrm>
              <a:off x="8426" y="10994"/>
              <a:ext cx="26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>
                  <a:latin typeface="Symbol" pitchFamily="18" charset="2"/>
                  <a:cs typeface="Times New Roman" pitchFamily="18" charset="0"/>
                </a:rPr>
                <a:t>j</a:t>
              </a:r>
              <a:endParaRPr lang="en-US"/>
            </a:p>
          </p:txBody>
        </p:sp>
        <p:sp>
          <p:nvSpPr>
            <p:cNvPr id="116778" name="Rectangle 121"/>
            <p:cNvSpPr>
              <a:spLocks noChangeArrowheads="1"/>
            </p:cNvSpPr>
            <p:nvPr/>
          </p:nvSpPr>
          <p:spPr bwMode="auto">
            <a:xfrm>
              <a:off x="8552" y="11137"/>
              <a:ext cx="1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700">
                  <a:cs typeface="Times New Roman" pitchFamily="18" charset="0"/>
                </a:rPr>
                <a:t> </a:t>
              </a:r>
              <a:r>
                <a:rPr lang="en-US" sz="700">
                  <a:cs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16779" name="Rectangle 120"/>
            <p:cNvSpPr>
              <a:spLocks noChangeArrowheads="1"/>
            </p:cNvSpPr>
            <p:nvPr/>
          </p:nvSpPr>
          <p:spPr bwMode="auto">
            <a:xfrm>
              <a:off x="8426" y="11244"/>
              <a:ext cx="26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>
                  <a:latin typeface="Symbol" pitchFamily="18" charset="2"/>
                  <a:cs typeface="Times New Roman" pitchFamily="18" charset="0"/>
                </a:rPr>
                <a:t>j</a:t>
              </a:r>
              <a:endParaRPr lang="en-US"/>
            </a:p>
          </p:txBody>
        </p:sp>
        <p:sp>
          <p:nvSpPr>
            <p:cNvPr id="116780" name="Rectangle 119"/>
            <p:cNvSpPr>
              <a:spLocks noChangeArrowheads="1"/>
            </p:cNvSpPr>
            <p:nvPr/>
          </p:nvSpPr>
          <p:spPr bwMode="auto">
            <a:xfrm>
              <a:off x="8552" y="11386"/>
              <a:ext cx="1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700">
                  <a:cs typeface="Times New Roman" pitchFamily="18" charset="0"/>
                </a:rPr>
                <a:t> </a:t>
              </a:r>
              <a:r>
                <a:rPr lang="en-US" sz="700">
                  <a:cs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116781" name="Rectangle 118"/>
            <p:cNvSpPr>
              <a:spLocks noChangeArrowheads="1"/>
            </p:cNvSpPr>
            <p:nvPr/>
          </p:nvSpPr>
          <p:spPr bwMode="auto">
            <a:xfrm>
              <a:off x="8495" y="12157"/>
              <a:ext cx="26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>
                  <a:latin typeface="Symbol" pitchFamily="18" charset="2"/>
                  <a:cs typeface="Times New Roman" pitchFamily="18" charset="0"/>
                </a:rPr>
                <a:t>j</a:t>
              </a:r>
              <a:endParaRPr lang="en-US"/>
            </a:p>
          </p:txBody>
        </p:sp>
        <p:grpSp>
          <p:nvGrpSpPr>
            <p:cNvPr id="116782" name="Group 114"/>
            <p:cNvGrpSpPr>
              <a:grpSpLocks/>
            </p:cNvGrpSpPr>
            <p:nvPr/>
          </p:nvGrpSpPr>
          <p:grpSpPr bwMode="auto">
            <a:xfrm>
              <a:off x="9743" y="10522"/>
              <a:ext cx="346" cy="93"/>
              <a:chOff x="9743" y="10522"/>
              <a:chExt cx="346" cy="93"/>
            </a:xfrm>
          </p:grpSpPr>
          <p:sp>
            <p:nvSpPr>
              <p:cNvPr id="116892" name="Line 117"/>
              <p:cNvSpPr>
                <a:spLocks noChangeShapeType="1"/>
              </p:cNvSpPr>
              <p:nvPr/>
            </p:nvSpPr>
            <p:spPr bwMode="auto">
              <a:xfrm>
                <a:off x="9830" y="10569"/>
                <a:ext cx="173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3" name="Freeform 116"/>
              <p:cNvSpPr>
                <a:spLocks/>
              </p:cNvSpPr>
              <p:nvPr/>
            </p:nvSpPr>
            <p:spPr bwMode="auto">
              <a:xfrm>
                <a:off x="9743" y="10522"/>
                <a:ext cx="90" cy="91"/>
              </a:xfrm>
              <a:custGeom>
                <a:avLst/>
                <a:gdLst>
                  <a:gd name="T0" fmla="*/ 90 w 90"/>
                  <a:gd name="T1" fmla="*/ 0 h 91"/>
                  <a:gd name="T2" fmla="*/ 0 w 90"/>
                  <a:gd name="T3" fmla="*/ 47 h 91"/>
                  <a:gd name="T4" fmla="*/ 90 w 90"/>
                  <a:gd name="T5" fmla="*/ 91 h 91"/>
                  <a:gd name="T6" fmla="*/ 90 w 90"/>
                  <a:gd name="T7" fmla="*/ 0 h 9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91"/>
                  <a:gd name="T14" fmla="*/ 90 w 90"/>
                  <a:gd name="T15" fmla="*/ 91 h 9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91">
                    <a:moveTo>
                      <a:pt x="90" y="0"/>
                    </a:moveTo>
                    <a:lnTo>
                      <a:pt x="0" y="47"/>
                    </a:lnTo>
                    <a:lnTo>
                      <a:pt x="90" y="9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94" name="Freeform 115"/>
              <p:cNvSpPr>
                <a:spLocks/>
              </p:cNvSpPr>
              <p:nvPr/>
            </p:nvSpPr>
            <p:spPr bwMode="auto">
              <a:xfrm>
                <a:off x="10000" y="10524"/>
                <a:ext cx="89" cy="91"/>
              </a:xfrm>
              <a:custGeom>
                <a:avLst/>
                <a:gdLst>
                  <a:gd name="T0" fmla="*/ 0 w 89"/>
                  <a:gd name="T1" fmla="*/ 91 h 91"/>
                  <a:gd name="T2" fmla="*/ 89 w 89"/>
                  <a:gd name="T3" fmla="*/ 45 h 91"/>
                  <a:gd name="T4" fmla="*/ 0 w 89"/>
                  <a:gd name="T5" fmla="*/ 0 h 91"/>
                  <a:gd name="T6" fmla="*/ 0 w 89"/>
                  <a:gd name="T7" fmla="*/ 91 h 9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91"/>
                  <a:gd name="T14" fmla="*/ 89 w 89"/>
                  <a:gd name="T15" fmla="*/ 91 h 9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91">
                    <a:moveTo>
                      <a:pt x="0" y="91"/>
                    </a:moveTo>
                    <a:lnTo>
                      <a:pt x="89" y="45"/>
                    </a:lnTo>
                    <a:lnTo>
                      <a:pt x="0" y="0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grpSp>
          <p:nvGrpSpPr>
            <p:cNvPr id="116783" name="Group 110"/>
            <p:cNvGrpSpPr>
              <a:grpSpLocks/>
            </p:cNvGrpSpPr>
            <p:nvPr/>
          </p:nvGrpSpPr>
          <p:grpSpPr bwMode="auto">
            <a:xfrm>
              <a:off x="8705" y="10592"/>
              <a:ext cx="1038" cy="92"/>
              <a:chOff x="8705" y="10592"/>
              <a:chExt cx="1038" cy="92"/>
            </a:xfrm>
          </p:grpSpPr>
          <p:sp>
            <p:nvSpPr>
              <p:cNvPr id="116889" name="Line 113"/>
              <p:cNvSpPr>
                <a:spLocks noChangeShapeType="1"/>
              </p:cNvSpPr>
              <p:nvPr/>
            </p:nvSpPr>
            <p:spPr bwMode="auto">
              <a:xfrm>
                <a:off x="8791" y="10638"/>
                <a:ext cx="866" cy="1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0" name="Freeform 112"/>
              <p:cNvSpPr>
                <a:spLocks/>
              </p:cNvSpPr>
              <p:nvPr/>
            </p:nvSpPr>
            <p:spPr bwMode="auto">
              <a:xfrm>
                <a:off x="8705" y="10592"/>
                <a:ext cx="89" cy="90"/>
              </a:xfrm>
              <a:custGeom>
                <a:avLst/>
                <a:gdLst>
                  <a:gd name="T0" fmla="*/ 89 w 89"/>
                  <a:gd name="T1" fmla="*/ 0 h 90"/>
                  <a:gd name="T2" fmla="*/ 0 w 89"/>
                  <a:gd name="T3" fmla="*/ 46 h 90"/>
                  <a:gd name="T4" fmla="*/ 89 w 89"/>
                  <a:gd name="T5" fmla="*/ 90 h 90"/>
                  <a:gd name="T6" fmla="*/ 89 w 89"/>
                  <a:gd name="T7" fmla="*/ 0 h 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90"/>
                  <a:gd name="T14" fmla="*/ 89 w 89"/>
                  <a:gd name="T15" fmla="*/ 90 h 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90">
                    <a:moveTo>
                      <a:pt x="89" y="0"/>
                    </a:moveTo>
                    <a:lnTo>
                      <a:pt x="0" y="46"/>
                    </a:lnTo>
                    <a:lnTo>
                      <a:pt x="89" y="9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91" name="Freeform 111"/>
              <p:cNvSpPr>
                <a:spLocks/>
              </p:cNvSpPr>
              <p:nvPr/>
            </p:nvSpPr>
            <p:spPr bwMode="auto">
              <a:xfrm>
                <a:off x="9654" y="10593"/>
                <a:ext cx="89" cy="91"/>
              </a:xfrm>
              <a:custGeom>
                <a:avLst/>
                <a:gdLst>
                  <a:gd name="T0" fmla="*/ 0 w 89"/>
                  <a:gd name="T1" fmla="*/ 91 h 91"/>
                  <a:gd name="T2" fmla="*/ 89 w 89"/>
                  <a:gd name="T3" fmla="*/ 45 h 91"/>
                  <a:gd name="T4" fmla="*/ 0 w 89"/>
                  <a:gd name="T5" fmla="*/ 0 h 91"/>
                  <a:gd name="T6" fmla="*/ 0 w 89"/>
                  <a:gd name="T7" fmla="*/ 91 h 9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91"/>
                  <a:gd name="T14" fmla="*/ 89 w 89"/>
                  <a:gd name="T15" fmla="*/ 91 h 9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91">
                    <a:moveTo>
                      <a:pt x="0" y="91"/>
                    </a:moveTo>
                    <a:lnTo>
                      <a:pt x="89" y="45"/>
                    </a:lnTo>
                    <a:lnTo>
                      <a:pt x="0" y="0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  <p:sp>
          <p:nvSpPr>
            <p:cNvPr id="116784" name="Rectangle 109"/>
            <p:cNvSpPr>
              <a:spLocks noChangeArrowheads="1"/>
            </p:cNvSpPr>
            <p:nvPr/>
          </p:nvSpPr>
          <p:spPr bwMode="auto">
            <a:xfrm>
              <a:off x="8912" y="10292"/>
              <a:ext cx="556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16785" name="Rectangle 108"/>
            <p:cNvSpPr>
              <a:spLocks noChangeArrowheads="1"/>
            </p:cNvSpPr>
            <p:nvPr/>
          </p:nvSpPr>
          <p:spPr bwMode="auto">
            <a:xfrm>
              <a:off x="8996" y="10352"/>
              <a:ext cx="237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i="1"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6786" name="Rectangle 107"/>
            <p:cNvSpPr>
              <a:spLocks noChangeArrowheads="1"/>
            </p:cNvSpPr>
            <p:nvPr/>
          </p:nvSpPr>
          <p:spPr bwMode="auto">
            <a:xfrm>
              <a:off x="9743" y="10430"/>
              <a:ext cx="555" cy="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16787" name="Rectangle 106"/>
            <p:cNvSpPr>
              <a:spLocks noChangeArrowheads="1"/>
            </p:cNvSpPr>
            <p:nvPr/>
          </p:nvSpPr>
          <p:spPr bwMode="auto">
            <a:xfrm>
              <a:off x="9827" y="10491"/>
              <a:ext cx="252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i="1">
                  <a:cs typeface="Times New Roman" pitchFamily="18" charset="0"/>
                </a:rPr>
                <a:t>a</a:t>
              </a:r>
              <a:endParaRPr lang="en-US"/>
            </a:p>
          </p:txBody>
        </p:sp>
        <p:grpSp>
          <p:nvGrpSpPr>
            <p:cNvPr id="116788" name="Group 5"/>
            <p:cNvGrpSpPr>
              <a:grpSpLocks/>
            </p:cNvGrpSpPr>
            <p:nvPr/>
          </p:nvGrpSpPr>
          <p:grpSpPr bwMode="auto">
            <a:xfrm>
              <a:off x="8354" y="8487"/>
              <a:ext cx="1722" cy="9"/>
              <a:chOff x="8354" y="8487"/>
              <a:chExt cx="1722" cy="9"/>
            </a:xfrm>
          </p:grpSpPr>
          <p:sp>
            <p:nvSpPr>
              <p:cNvPr id="116789" name="Freeform 105"/>
              <p:cNvSpPr>
                <a:spLocks/>
              </p:cNvSpPr>
              <p:nvPr/>
            </p:nvSpPr>
            <p:spPr bwMode="auto">
              <a:xfrm>
                <a:off x="8354" y="8487"/>
                <a:ext cx="9" cy="9"/>
              </a:xfrm>
              <a:custGeom>
                <a:avLst/>
                <a:gdLst>
                  <a:gd name="T0" fmla="*/ 6 w 9"/>
                  <a:gd name="T1" fmla="*/ 0 h 9"/>
                  <a:gd name="T2" fmla="*/ 4 w 9"/>
                  <a:gd name="T3" fmla="*/ 0 h 9"/>
                  <a:gd name="T4" fmla="*/ 3 w 9"/>
                  <a:gd name="T5" fmla="*/ 1 h 9"/>
                  <a:gd name="T6" fmla="*/ 1 w 9"/>
                  <a:gd name="T7" fmla="*/ 3 h 9"/>
                  <a:gd name="T8" fmla="*/ 0 w 9"/>
                  <a:gd name="T9" fmla="*/ 4 h 9"/>
                  <a:gd name="T10" fmla="*/ 0 w 9"/>
                  <a:gd name="T11" fmla="*/ 4 h 9"/>
                  <a:gd name="T12" fmla="*/ 1 w 9"/>
                  <a:gd name="T13" fmla="*/ 6 h 9"/>
                  <a:gd name="T14" fmla="*/ 3 w 9"/>
                  <a:gd name="T15" fmla="*/ 7 h 9"/>
                  <a:gd name="T16" fmla="*/ 4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6" y="0"/>
                    </a:moveTo>
                    <a:lnTo>
                      <a:pt x="4" y="0"/>
                    </a:lnTo>
                    <a:lnTo>
                      <a:pt x="3" y="1"/>
                    </a:lnTo>
                    <a:lnTo>
                      <a:pt x="1" y="3"/>
                    </a:ln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0" name="Freeform 104"/>
              <p:cNvSpPr>
                <a:spLocks/>
              </p:cNvSpPr>
              <p:nvPr/>
            </p:nvSpPr>
            <p:spPr bwMode="auto">
              <a:xfrm>
                <a:off x="8371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1" name="Freeform 103"/>
              <p:cNvSpPr>
                <a:spLocks/>
              </p:cNvSpPr>
              <p:nvPr/>
            </p:nvSpPr>
            <p:spPr bwMode="auto">
              <a:xfrm>
                <a:off x="8389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2" name="Freeform 102"/>
              <p:cNvSpPr>
                <a:spLocks/>
              </p:cNvSpPr>
              <p:nvPr/>
            </p:nvSpPr>
            <p:spPr bwMode="auto">
              <a:xfrm>
                <a:off x="8406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3" name="Freeform 101"/>
              <p:cNvSpPr>
                <a:spLocks/>
              </p:cNvSpPr>
              <p:nvPr/>
            </p:nvSpPr>
            <p:spPr bwMode="auto">
              <a:xfrm>
                <a:off x="8423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4" name="Freeform 100"/>
              <p:cNvSpPr>
                <a:spLocks/>
              </p:cNvSpPr>
              <p:nvPr/>
            </p:nvSpPr>
            <p:spPr bwMode="auto">
              <a:xfrm>
                <a:off x="8441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5" name="Freeform 99"/>
              <p:cNvSpPr>
                <a:spLocks/>
              </p:cNvSpPr>
              <p:nvPr/>
            </p:nvSpPr>
            <p:spPr bwMode="auto">
              <a:xfrm>
                <a:off x="8458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6" name="Freeform 98"/>
              <p:cNvSpPr>
                <a:spLocks/>
              </p:cNvSpPr>
              <p:nvPr/>
            </p:nvSpPr>
            <p:spPr bwMode="auto">
              <a:xfrm>
                <a:off x="8475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7" name="Freeform 97"/>
              <p:cNvSpPr>
                <a:spLocks/>
              </p:cNvSpPr>
              <p:nvPr/>
            </p:nvSpPr>
            <p:spPr bwMode="auto">
              <a:xfrm>
                <a:off x="8493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8" name="Freeform 96"/>
              <p:cNvSpPr>
                <a:spLocks/>
              </p:cNvSpPr>
              <p:nvPr/>
            </p:nvSpPr>
            <p:spPr bwMode="auto">
              <a:xfrm>
                <a:off x="8510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799" name="Freeform 95"/>
              <p:cNvSpPr>
                <a:spLocks/>
              </p:cNvSpPr>
              <p:nvPr/>
            </p:nvSpPr>
            <p:spPr bwMode="auto">
              <a:xfrm>
                <a:off x="8527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0" name="Freeform 94"/>
              <p:cNvSpPr>
                <a:spLocks/>
              </p:cNvSpPr>
              <p:nvPr/>
            </p:nvSpPr>
            <p:spPr bwMode="auto">
              <a:xfrm>
                <a:off x="8544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1" name="Freeform 93"/>
              <p:cNvSpPr>
                <a:spLocks/>
              </p:cNvSpPr>
              <p:nvPr/>
            </p:nvSpPr>
            <p:spPr bwMode="auto">
              <a:xfrm>
                <a:off x="8562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2" name="Freeform 92"/>
              <p:cNvSpPr>
                <a:spLocks/>
              </p:cNvSpPr>
              <p:nvPr/>
            </p:nvSpPr>
            <p:spPr bwMode="auto">
              <a:xfrm>
                <a:off x="8579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3" name="Freeform 91"/>
              <p:cNvSpPr>
                <a:spLocks/>
              </p:cNvSpPr>
              <p:nvPr/>
            </p:nvSpPr>
            <p:spPr bwMode="auto">
              <a:xfrm>
                <a:off x="8596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4" name="Freeform 90"/>
              <p:cNvSpPr>
                <a:spLocks/>
              </p:cNvSpPr>
              <p:nvPr/>
            </p:nvSpPr>
            <p:spPr bwMode="auto">
              <a:xfrm>
                <a:off x="8614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5" name="Freeform 89"/>
              <p:cNvSpPr>
                <a:spLocks/>
              </p:cNvSpPr>
              <p:nvPr/>
            </p:nvSpPr>
            <p:spPr bwMode="auto">
              <a:xfrm>
                <a:off x="8631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6" name="Freeform 88"/>
              <p:cNvSpPr>
                <a:spLocks/>
              </p:cNvSpPr>
              <p:nvPr/>
            </p:nvSpPr>
            <p:spPr bwMode="auto">
              <a:xfrm>
                <a:off x="8648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7" name="Freeform 87"/>
              <p:cNvSpPr>
                <a:spLocks/>
              </p:cNvSpPr>
              <p:nvPr/>
            </p:nvSpPr>
            <p:spPr bwMode="auto">
              <a:xfrm>
                <a:off x="8666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8" name="Freeform 86"/>
              <p:cNvSpPr>
                <a:spLocks/>
              </p:cNvSpPr>
              <p:nvPr/>
            </p:nvSpPr>
            <p:spPr bwMode="auto">
              <a:xfrm>
                <a:off x="8683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09" name="Freeform 85"/>
              <p:cNvSpPr>
                <a:spLocks/>
              </p:cNvSpPr>
              <p:nvPr/>
            </p:nvSpPr>
            <p:spPr bwMode="auto">
              <a:xfrm>
                <a:off x="8700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0" name="Freeform 84"/>
              <p:cNvSpPr>
                <a:spLocks/>
              </p:cNvSpPr>
              <p:nvPr/>
            </p:nvSpPr>
            <p:spPr bwMode="auto">
              <a:xfrm>
                <a:off x="8718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1" name="Freeform 83"/>
              <p:cNvSpPr>
                <a:spLocks/>
              </p:cNvSpPr>
              <p:nvPr/>
            </p:nvSpPr>
            <p:spPr bwMode="auto">
              <a:xfrm>
                <a:off x="8735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2" name="Freeform 82"/>
              <p:cNvSpPr>
                <a:spLocks/>
              </p:cNvSpPr>
              <p:nvPr/>
            </p:nvSpPr>
            <p:spPr bwMode="auto">
              <a:xfrm>
                <a:off x="8752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3" name="Freeform 81"/>
              <p:cNvSpPr>
                <a:spLocks/>
              </p:cNvSpPr>
              <p:nvPr/>
            </p:nvSpPr>
            <p:spPr bwMode="auto">
              <a:xfrm>
                <a:off x="8769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4" name="Freeform 80"/>
              <p:cNvSpPr>
                <a:spLocks/>
              </p:cNvSpPr>
              <p:nvPr/>
            </p:nvSpPr>
            <p:spPr bwMode="auto">
              <a:xfrm>
                <a:off x="8787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5" name="Freeform 79"/>
              <p:cNvSpPr>
                <a:spLocks/>
              </p:cNvSpPr>
              <p:nvPr/>
            </p:nvSpPr>
            <p:spPr bwMode="auto">
              <a:xfrm>
                <a:off x="8804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6" name="Freeform 78"/>
              <p:cNvSpPr>
                <a:spLocks/>
              </p:cNvSpPr>
              <p:nvPr/>
            </p:nvSpPr>
            <p:spPr bwMode="auto">
              <a:xfrm>
                <a:off x="8821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7" name="Freeform 77"/>
              <p:cNvSpPr>
                <a:spLocks/>
              </p:cNvSpPr>
              <p:nvPr/>
            </p:nvSpPr>
            <p:spPr bwMode="auto">
              <a:xfrm>
                <a:off x="8839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8" name="Freeform 76"/>
              <p:cNvSpPr>
                <a:spLocks/>
              </p:cNvSpPr>
              <p:nvPr/>
            </p:nvSpPr>
            <p:spPr bwMode="auto">
              <a:xfrm>
                <a:off x="8856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19" name="Freeform 75"/>
              <p:cNvSpPr>
                <a:spLocks/>
              </p:cNvSpPr>
              <p:nvPr/>
            </p:nvSpPr>
            <p:spPr bwMode="auto">
              <a:xfrm>
                <a:off x="8873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0" name="Freeform 74"/>
              <p:cNvSpPr>
                <a:spLocks/>
              </p:cNvSpPr>
              <p:nvPr/>
            </p:nvSpPr>
            <p:spPr bwMode="auto">
              <a:xfrm>
                <a:off x="8891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1" name="Freeform 73"/>
              <p:cNvSpPr>
                <a:spLocks/>
              </p:cNvSpPr>
              <p:nvPr/>
            </p:nvSpPr>
            <p:spPr bwMode="auto">
              <a:xfrm>
                <a:off x="8908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2" name="Freeform 72"/>
              <p:cNvSpPr>
                <a:spLocks/>
              </p:cNvSpPr>
              <p:nvPr/>
            </p:nvSpPr>
            <p:spPr bwMode="auto">
              <a:xfrm>
                <a:off x="8925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3" name="Freeform 71"/>
              <p:cNvSpPr>
                <a:spLocks/>
              </p:cNvSpPr>
              <p:nvPr/>
            </p:nvSpPr>
            <p:spPr bwMode="auto">
              <a:xfrm>
                <a:off x="8943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4" name="Freeform 70"/>
              <p:cNvSpPr>
                <a:spLocks/>
              </p:cNvSpPr>
              <p:nvPr/>
            </p:nvSpPr>
            <p:spPr bwMode="auto">
              <a:xfrm>
                <a:off x="8960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5" name="Freeform 69"/>
              <p:cNvSpPr>
                <a:spLocks/>
              </p:cNvSpPr>
              <p:nvPr/>
            </p:nvSpPr>
            <p:spPr bwMode="auto">
              <a:xfrm>
                <a:off x="8977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6" name="Freeform 68"/>
              <p:cNvSpPr>
                <a:spLocks/>
              </p:cNvSpPr>
              <p:nvPr/>
            </p:nvSpPr>
            <p:spPr bwMode="auto">
              <a:xfrm>
                <a:off x="8994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7" name="Freeform 67"/>
              <p:cNvSpPr>
                <a:spLocks/>
              </p:cNvSpPr>
              <p:nvPr/>
            </p:nvSpPr>
            <p:spPr bwMode="auto">
              <a:xfrm>
                <a:off x="9012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8" name="Freeform 66"/>
              <p:cNvSpPr>
                <a:spLocks/>
              </p:cNvSpPr>
              <p:nvPr/>
            </p:nvSpPr>
            <p:spPr bwMode="auto">
              <a:xfrm>
                <a:off x="9029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29" name="Freeform 65"/>
              <p:cNvSpPr>
                <a:spLocks/>
              </p:cNvSpPr>
              <p:nvPr/>
            </p:nvSpPr>
            <p:spPr bwMode="auto">
              <a:xfrm>
                <a:off x="9046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0" name="Freeform 64"/>
              <p:cNvSpPr>
                <a:spLocks/>
              </p:cNvSpPr>
              <p:nvPr/>
            </p:nvSpPr>
            <p:spPr bwMode="auto">
              <a:xfrm>
                <a:off x="9064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1" name="Freeform 63"/>
              <p:cNvSpPr>
                <a:spLocks/>
              </p:cNvSpPr>
              <p:nvPr/>
            </p:nvSpPr>
            <p:spPr bwMode="auto">
              <a:xfrm>
                <a:off x="9081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2" name="Freeform 62"/>
              <p:cNvSpPr>
                <a:spLocks/>
              </p:cNvSpPr>
              <p:nvPr/>
            </p:nvSpPr>
            <p:spPr bwMode="auto">
              <a:xfrm>
                <a:off x="9098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3" name="Freeform 61"/>
              <p:cNvSpPr>
                <a:spLocks/>
              </p:cNvSpPr>
              <p:nvPr/>
            </p:nvSpPr>
            <p:spPr bwMode="auto">
              <a:xfrm>
                <a:off x="9116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4" name="Freeform 60"/>
              <p:cNvSpPr>
                <a:spLocks/>
              </p:cNvSpPr>
              <p:nvPr/>
            </p:nvSpPr>
            <p:spPr bwMode="auto">
              <a:xfrm>
                <a:off x="9133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5" name="Freeform 59"/>
              <p:cNvSpPr>
                <a:spLocks/>
              </p:cNvSpPr>
              <p:nvPr/>
            </p:nvSpPr>
            <p:spPr bwMode="auto">
              <a:xfrm>
                <a:off x="9150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6" name="Freeform 58"/>
              <p:cNvSpPr>
                <a:spLocks/>
              </p:cNvSpPr>
              <p:nvPr/>
            </p:nvSpPr>
            <p:spPr bwMode="auto">
              <a:xfrm>
                <a:off x="9168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7" name="Freeform 57"/>
              <p:cNvSpPr>
                <a:spLocks/>
              </p:cNvSpPr>
              <p:nvPr/>
            </p:nvSpPr>
            <p:spPr bwMode="auto">
              <a:xfrm>
                <a:off x="9185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8" name="Freeform 56"/>
              <p:cNvSpPr>
                <a:spLocks/>
              </p:cNvSpPr>
              <p:nvPr/>
            </p:nvSpPr>
            <p:spPr bwMode="auto">
              <a:xfrm>
                <a:off x="9202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39" name="Freeform 55"/>
              <p:cNvSpPr>
                <a:spLocks/>
              </p:cNvSpPr>
              <p:nvPr/>
            </p:nvSpPr>
            <p:spPr bwMode="auto">
              <a:xfrm>
                <a:off x="9220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0" name="Freeform 54"/>
              <p:cNvSpPr>
                <a:spLocks/>
              </p:cNvSpPr>
              <p:nvPr/>
            </p:nvSpPr>
            <p:spPr bwMode="auto">
              <a:xfrm>
                <a:off x="9237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1" name="Freeform 53"/>
              <p:cNvSpPr>
                <a:spLocks/>
              </p:cNvSpPr>
              <p:nvPr/>
            </p:nvSpPr>
            <p:spPr bwMode="auto">
              <a:xfrm>
                <a:off x="9254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2" name="Freeform 52"/>
              <p:cNvSpPr>
                <a:spLocks/>
              </p:cNvSpPr>
              <p:nvPr/>
            </p:nvSpPr>
            <p:spPr bwMode="auto">
              <a:xfrm>
                <a:off x="9271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3" name="Freeform 51"/>
              <p:cNvSpPr>
                <a:spLocks/>
              </p:cNvSpPr>
              <p:nvPr/>
            </p:nvSpPr>
            <p:spPr bwMode="auto">
              <a:xfrm>
                <a:off x="9289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4" name="Freeform 50"/>
              <p:cNvSpPr>
                <a:spLocks/>
              </p:cNvSpPr>
              <p:nvPr/>
            </p:nvSpPr>
            <p:spPr bwMode="auto">
              <a:xfrm>
                <a:off x="9306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5" name="Freeform 49"/>
              <p:cNvSpPr>
                <a:spLocks/>
              </p:cNvSpPr>
              <p:nvPr/>
            </p:nvSpPr>
            <p:spPr bwMode="auto">
              <a:xfrm>
                <a:off x="9323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6" name="Freeform 48"/>
              <p:cNvSpPr>
                <a:spLocks/>
              </p:cNvSpPr>
              <p:nvPr/>
            </p:nvSpPr>
            <p:spPr bwMode="auto">
              <a:xfrm>
                <a:off x="9341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7" name="Freeform 47"/>
              <p:cNvSpPr>
                <a:spLocks/>
              </p:cNvSpPr>
              <p:nvPr/>
            </p:nvSpPr>
            <p:spPr bwMode="auto">
              <a:xfrm>
                <a:off x="9358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8" name="Freeform 46"/>
              <p:cNvSpPr>
                <a:spLocks/>
              </p:cNvSpPr>
              <p:nvPr/>
            </p:nvSpPr>
            <p:spPr bwMode="auto">
              <a:xfrm>
                <a:off x="9375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49" name="Freeform 45"/>
              <p:cNvSpPr>
                <a:spLocks/>
              </p:cNvSpPr>
              <p:nvPr/>
            </p:nvSpPr>
            <p:spPr bwMode="auto">
              <a:xfrm>
                <a:off x="9393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0" name="Freeform 44"/>
              <p:cNvSpPr>
                <a:spLocks/>
              </p:cNvSpPr>
              <p:nvPr/>
            </p:nvSpPr>
            <p:spPr bwMode="auto">
              <a:xfrm>
                <a:off x="9410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1" name="Freeform 43"/>
              <p:cNvSpPr>
                <a:spLocks/>
              </p:cNvSpPr>
              <p:nvPr/>
            </p:nvSpPr>
            <p:spPr bwMode="auto">
              <a:xfrm>
                <a:off x="9427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2" name="Freeform 42"/>
              <p:cNvSpPr>
                <a:spLocks/>
              </p:cNvSpPr>
              <p:nvPr/>
            </p:nvSpPr>
            <p:spPr bwMode="auto">
              <a:xfrm>
                <a:off x="9445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3" name="Freeform 41"/>
              <p:cNvSpPr>
                <a:spLocks/>
              </p:cNvSpPr>
              <p:nvPr/>
            </p:nvSpPr>
            <p:spPr bwMode="auto">
              <a:xfrm>
                <a:off x="9462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4" name="Freeform 40"/>
              <p:cNvSpPr>
                <a:spLocks/>
              </p:cNvSpPr>
              <p:nvPr/>
            </p:nvSpPr>
            <p:spPr bwMode="auto">
              <a:xfrm>
                <a:off x="9479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5" name="Freeform 39"/>
              <p:cNvSpPr>
                <a:spLocks/>
              </p:cNvSpPr>
              <p:nvPr/>
            </p:nvSpPr>
            <p:spPr bwMode="auto">
              <a:xfrm>
                <a:off x="9496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6" name="Freeform 38"/>
              <p:cNvSpPr>
                <a:spLocks/>
              </p:cNvSpPr>
              <p:nvPr/>
            </p:nvSpPr>
            <p:spPr bwMode="auto">
              <a:xfrm>
                <a:off x="9514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7" name="Freeform 37"/>
              <p:cNvSpPr>
                <a:spLocks/>
              </p:cNvSpPr>
              <p:nvPr/>
            </p:nvSpPr>
            <p:spPr bwMode="auto">
              <a:xfrm>
                <a:off x="9531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8" name="Freeform 36"/>
              <p:cNvSpPr>
                <a:spLocks/>
              </p:cNvSpPr>
              <p:nvPr/>
            </p:nvSpPr>
            <p:spPr bwMode="auto">
              <a:xfrm>
                <a:off x="9548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59" name="Freeform 35"/>
              <p:cNvSpPr>
                <a:spLocks/>
              </p:cNvSpPr>
              <p:nvPr/>
            </p:nvSpPr>
            <p:spPr bwMode="auto">
              <a:xfrm>
                <a:off x="9566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0" name="Freeform 34"/>
              <p:cNvSpPr>
                <a:spLocks/>
              </p:cNvSpPr>
              <p:nvPr/>
            </p:nvSpPr>
            <p:spPr bwMode="auto">
              <a:xfrm>
                <a:off x="9583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1" name="Freeform 33"/>
              <p:cNvSpPr>
                <a:spLocks/>
              </p:cNvSpPr>
              <p:nvPr/>
            </p:nvSpPr>
            <p:spPr bwMode="auto">
              <a:xfrm>
                <a:off x="9600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2" name="Freeform 32"/>
              <p:cNvSpPr>
                <a:spLocks/>
              </p:cNvSpPr>
              <p:nvPr/>
            </p:nvSpPr>
            <p:spPr bwMode="auto">
              <a:xfrm>
                <a:off x="9618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3" name="Freeform 31"/>
              <p:cNvSpPr>
                <a:spLocks/>
              </p:cNvSpPr>
              <p:nvPr/>
            </p:nvSpPr>
            <p:spPr bwMode="auto">
              <a:xfrm>
                <a:off x="9635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4" name="Freeform 30"/>
              <p:cNvSpPr>
                <a:spLocks/>
              </p:cNvSpPr>
              <p:nvPr/>
            </p:nvSpPr>
            <p:spPr bwMode="auto">
              <a:xfrm>
                <a:off x="9652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5" name="Freeform 29"/>
              <p:cNvSpPr>
                <a:spLocks/>
              </p:cNvSpPr>
              <p:nvPr/>
            </p:nvSpPr>
            <p:spPr bwMode="auto">
              <a:xfrm>
                <a:off x="9670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6" name="Freeform 28"/>
              <p:cNvSpPr>
                <a:spLocks/>
              </p:cNvSpPr>
              <p:nvPr/>
            </p:nvSpPr>
            <p:spPr bwMode="auto">
              <a:xfrm>
                <a:off x="9687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7" name="Freeform 27"/>
              <p:cNvSpPr>
                <a:spLocks/>
              </p:cNvSpPr>
              <p:nvPr/>
            </p:nvSpPr>
            <p:spPr bwMode="auto">
              <a:xfrm>
                <a:off x="9704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8" name="Freeform 26"/>
              <p:cNvSpPr>
                <a:spLocks/>
              </p:cNvSpPr>
              <p:nvPr/>
            </p:nvSpPr>
            <p:spPr bwMode="auto">
              <a:xfrm>
                <a:off x="9721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69" name="Freeform 25"/>
              <p:cNvSpPr>
                <a:spLocks/>
              </p:cNvSpPr>
              <p:nvPr/>
            </p:nvSpPr>
            <p:spPr bwMode="auto">
              <a:xfrm>
                <a:off x="9739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0" name="Freeform 24"/>
              <p:cNvSpPr>
                <a:spLocks/>
              </p:cNvSpPr>
              <p:nvPr/>
            </p:nvSpPr>
            <p:spPr bwMode="auto">
              <a:xfrm>
                <a:off x="9756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1" name="Freeform 23"/>
              <p:cNvSpPr>
                <a:spLocks/>
              </p:cNvSpPr>
              <p:nvPr/>
            </p:nvSpPr>
            <p:spPr bwMode="auto">
              <a:xfrm>
                <a:off x="9773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2" name="Freeform 22"/>
              <p:cNvSpPr>
                <a:spLocks/>
              </p:cNvSpPr>
              <p:nvPr/>
            </p:nvSpPr>
            <p:spPr bwMode="auto">
              <a:xfrm>
                <a:off x="9791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3" name="Freeform 21"/>
              <p:cNvSpPr>
                <a:spLocks/>
              </p:cNvSpPr>
              <p:nvPr/>
            </p:nvSpPr>
            <p:spPr bwMode="auto">
              <a:xfrm>
                <a:off x="9808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4" name="Freeform 20"/>
              <p:cNvSpPr>
                <a:spLocks/>
              </p:cNvSpPr>
              <p:nvPr/>
            </p:nvSpPr>
            <p:spPr bwMode="auto">
              <a:xfrm>
                <a:off x="9825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5" name="Freeform 19"/>
              <p:cNvSpPr>
                <a:spLocks/>
              </p:cNvSpPr>
              <p:nvPr/>
            </p:nvSpPr>
            <p:spPr bwMode="auto">
              <a:xfrm>
                <a:off x="9843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6" name="Freeform 18"/>
              <p:cNvSpPr>
                <a:spLocks/>
              </p:cNvSpPr>
              <p:nvPr/>
            </p:nvSpPr>
            <p:spPr bwMode="auto">
              <a:xfrm>
                <a:off x="9860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7" name="Freeform 17"/>
              <p:cNvSpPr>
                <a:spLocks/>
              </p:cNvSpPr>
              <p:nvPr/>
            </p:nvSpPr>
            <p:spPr bwMode="auto">
              <a:xfrm>
                <a:off x="9877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8" name="Freeform 16"/>
              <p:cNvSpPr>
                <a:spLocks/>
              </p:cNvSpPr>
              <p:nvPr/>
            </p:nvSpPr>
            <p:spPr bwMode="auto">
              <a:xfrm>
                <a:off x="9895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79" name="Freeform 15"/>
              <p:cNvSpPr>
                <a:spLocks/>
              </p:cNvSpPr>
              <p:nvPr/>
            </p:nvSpPr>
            <p:spPr bwMode="auto">
              <a:xfrm>
                <a:off x="9912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1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1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0" name="Freeform 14"/>
              <p:cNvSpPr>
                <a:spLocks/>
              </p:cNvSpPr>
              <p:nvPr/>
            </p:nvSpPr>
            <p:spPr bwMode="auto">
              <a:xfrm>
                <a:off x="9929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1" name="Freeform 13"/>
              <p:cNvSpPr>
                <a:spLocks/>
              </p:cNvSpPr>
              <p:nvPr/>
            </p:nvSpPr>
            <p:spPr bwMode="auto">
              <a:xfrm>
                <a:off x="9947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2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2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2" name="Freeform 12"/>
              <p:cNvSpPr>
                <a:spLocks/>
              </p:cNvSpPr>
              <p:nvPr/>
            </p:nvSpPr>
            <p:spPr bwMode="auto">
              <a:xfrm>
                <a:off x="9964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3" name="Freeform 11"/>
              <p:cNvSpPr>
                <a:spLocks/>
              </p:cNvSpPr>
              <p:nvPr/>
            </p:nvSpPr>
            <p:spPr bwMode="auto">
              <a:xfrm>
                <a:off x="9981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4" name="Freeform 10"/>
              <p:cNvSpPr>
                <a:spLocks/>
              </p:cNvSpPr>
              <p:nvPr/>
            </p:nvSpPr>
            <p:spPr bwMode="auto">
              <a:xfrm>
                <a:off x="9998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5" name="Freeform 9"/>
              <p:cNvSpPr>
                <a:spLocks/>
              </p:cNvSpPr>
              <p:nvPr/>
            </p:nvSpPr>
            <p:spPr bwMode="auto">
              <a:xfrm>
                <a:off x="10016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6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6 w 8"/>
                  <a:gd name="T33" fmla="*/ 1 h 9"/>
                  <a:gd name="T34" fmla="*/ 6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6" name="Freeform 8"/>
              <p:cNvSpPr>
                <a:spLocks/>
              </p:cNvSpPr>
              <p:nvPr/>
            </p:nvSpPr>
            <p:spPr bwMode="auto">
              <a:xfrm>
                <a:off x="10033" y="8487"/>
                <a:ext cx="9" cy="9"/>
              </a:xfrm>
              <a:custGeom>
                <a:avLst/>
                <a:gdLst>
                  <a:gd name="T0" fmla="*/ 4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4 w 9"/>
                  <a:gd name="T19" fmla="*/ 9 h 9"/>
                  <a:gd name="T20" fmla="*/ 4 w 9"/>
                  <a:gd name="T21" fmla="*/ 9 h 9"/>
                  <a:gd name="T22" fmla="*/ 6 w 9"/>
                  <a:gd name="T23" fmla="*/ 7 h 9"/>
                  <a:gd name="T24" fmla="*/ 7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7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4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4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9" y="4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7" name="Freeform 7"/>
              <p:cNvSpPr>
                <a:spLocks/>
              </p:cNvSpPr>
              <p:nvPr/>
            </p:nvSpPr>
            <p:spPr bwMode="auto">
              <a:xfrm>
                <a:off x="10050" y="8487"/>
                <a:ext cx="9" cy="9"/>
              </a:xfrm>
              <a:custGeom>
                <a:avLst/>
                <a:gdLst>
                  <a:gd name="T0" fmla="*/ 5 w 9"/>
                  <a:gd name="T1" fmla="*/ 0 h 9"/>
                  <a:gd name="T2" fmla="*/ 3 w 9"/>
                  <a:gd name="T3" fmla="*/ 0 h 9"/>
                  <a:gd name="T4" fmla="*/ 2 w 9"/>
                  <a:gd name="T5" fmla="*/ 1 h 9"/>
                  <a:gd name="T6" fmla="*/ 0 w 9"/>
                  <a:gd name="T7" fmla="*/ 3 h 9"/>
                  <a:gd name="T8" fmla="*/ 0 w 9"/>
                  <a:gd name="T9" fmla="*/ 4 h 9"/>
                  <a:gd name="T10" fmla="*/ 0 w 9"/>
                  <a:gd name="T11" fmla="*/ 6 h 9"/>
                  <a:gd name="T12" fmla="*/ 0 w 9"/>
                  <a:gd name="T13" fmla="*/ 7 h 9"/>
                  <a:gd name="T14" fmla="*/ 2 w 9"/>
                  <a:gd name="T15" fmla="*/ 9 h 9"/>
                  <a:gd name="T16" fmla="*/ 3 w 9"/>
                  <a:gd name="T17" fmla="*/ 9 h 9"/>
                  <a:gd name="T18" fmla="*/ 5 w 9"/>
                  <a:gd name="T19" fmla="*/ 9 h 9"/>
                  <a:gd name="T20" fmla="*/ 5 w 9"/>
                  <a:gd name="T21" fmla="*/ 9 h 9"/>
                  <a:gd name="T22" fmla="*/ 6 w 9"/>
                  <a:gd name="T23" fmla="*/ 7 h 9"/>
                  <a:gd name="T24" fmla="*/ 8 w 9"/>
                  <a:gd name="T25" fmla="*/ 6 h 9"/>
                  <a:gd name="T26" fmla="*/ 9 w 9"/>
                  <a:gd name="T27" fmla="*/ 4 h 9"/>
                  <a:gd name="T28" fmla="*/ 9 w 9"/>
                  <a:gd name="T29" fmla="*/ 4 h 9"/>
                  <a:gd name="T30" fmla="*/ 8 w 9"/>
                  <a:gd name="T31" fmla="*/ 3 h 9"/>
                  <a:gd name="T32" fmla="*/ 6 w 9"/>
                  <a:gd name="T33" fmla="*/ 1 h 9"/>
                  <a:gd name="T34" fmla="*/ 6 w 9"/>
                  <a:gd name="T35" fmla="*/ 0 h 9"/>
                  <a:gd name="T36" fmla="*/ 5 w 9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"/>
                  <a:gd name="T58" fmla="*/ 0 h 9"/>
                  <a:gd name="T59" fmla="*/ 9 w 9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" h="9">
                    <a:moveTo>
                      <a:pt x="5" y="0"/>
                    </a:move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2" y="9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6" y="7"/>
                    </a:lnTo>
                    <a:lnTo>
                      <a:pt x="8" y="6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16888" name="Freeform 6"/>
              <p:cNvSpPr>
                <a:spLocks/>
              </p:cNvSpPr>
              <p:nvPr/>
            </p:nvSpPr>
            <p:spPr bwMode="auto">
              <a:xfrm>
                <a:off x="10068" y="8487"/>
                <a:ext cx="8" cy="9"/>
              </a:xfrm>
              <a:custGeom>
                <a:avLst/>
                <a:gdLst>
                  <a:gd name="T0" fmla="*/ 4 w 8"/>
                  <a:gd name="T1" fmla="*/ 0 h 9"/>
                  <a:gd name="T2" fmla="*/ 3 w 8"/>
                  <a:gd name="T3" fmla="*/ 0 h 9"/>
                  <a:gd name="T4" fmla="*/ 1 w 8"/>
                  <a:gd name="T5" fmla="*/ 1 h 9"/>
                  <a:gd name="T6" fmla="*/ 0 w 8"/>
                  <a:gd name="T7" fmla="*/ 3 h 9"/>
                  <a:gd name="T8" fmla="*/ 0 w 8"/>
                  <a:gd name="T9" fmla="*/ 4 h 9"/>
                  <a:gd name="T10" fmla="*/ 0 w 8"/>
                  <a:gd name="T11" fmla="*/ 6 h 9"/>
                  <a:gd name="T12" fmla="*/ 0 w 8"/>
                  <a:gd name="T13" fmla="*/ 7 h 9"/>
                  <a:gd name="T14" fmla="*/ 1 w 8"/>
                  <a:gd name="T15" fmla="*/ 9 h 9"/>
                  <a:gd name="T16" fmla="*/ 3 w 8"/>
                  <a:gd name="T17" fmla="*/ 9 h 9"/>
                  <a:gd name="T18" fmla="*/ 4 w 8"/>
                  <a:gd name="T19" fmla="*/ 9 h 9"/>
                  <a:gd name="T20" fmla="*/ 4 w 8"/>
                  <a:gd name="T21" fmla="*/ 9 h 9"/>
                  <a:gd name="T22" fmla="*/ 5 w 8"/>
                  <a:gd name="T23" fmla="*/ 7 h 9"/>
                  <a:gd name="T24" fmla="*/ 7 w 8"/>
                  <a:gd name="T25" fmla="*/ 6 h 9"/>
                  <a:gd name="T26" fmla="*/ 8 w 8"/>
                  <a:gd name="T27" fmla="*/ 4 h 9"/>
                  <a:gd name="T28" fmla="*/ 8 w 8"/>
                  <a:gd name="T29" fmla="*/ 4 h 9"/>
                  <a:gd name="T30" fmla="*/ 7 w 8"/>
                  <a:gd name="T31" fmla="*/ 3 h 9"/>
                  <a:gd name="T32" fmla="*/ 5 w 8"/>
                  <a:gd name="T33" fmla="*/ 1 h 9"/>
                  <a:gd name="T34" fmla="*/ 5 w 8"/>
                  <a:gd name="T35" fmla="*/ 0 h 9"/>
                  <a:gd name="T36" fmla="*/ 4 w 8"/>
                  <a:gd name="T37" fmla="*/ 0 h 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"/>
                  <a:gd name="T58" fmla="*/ 0 h 9"/>
                  <a:gd name="T59" fmla="*/ 8 w 8"/>
                  <a:gd name="T60" fmla="*/ 9 h 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" h="9">
                    <a:moveTo>
                      <a:pt x="4" y="0"/>
                    </a:move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9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</p:grpSp>
      </p:grpSp>
      <p:sp>
        <p:nvSpPr>
          <p:cNvPr id="116741" name="Rectangle 3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539750"/>
            <a:r>
              <a:rPr lang="ru-RU" sz="1200">
                <a:cs typeface="Times New Roman" pitchFamily="18" charset="0"/>
              </a:rPr>
              <a:t>			</a:t>
            </a:r>
            <a:endParaRPr lang="ru-RU" sz="1000"/>
          </a:p>
          <a:p>
            <a:pPr indent="539750" eaLnBrk="0" hangingPunct="0"/>
            <a:endParaRPr lang="ru-RU"/>
          </a:p>
        </p:txBody>
      </p:sp>
      <p:sp>
        <p:nvSpPr>
          <p:cNvPr id="116742" name="Rectangle 3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6743" name="Rectangle 328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/>
            <a:endParaRPr lang="ru-RU" sz="1200">
              <a:cs typeface="Times New Roman" pitchFamily="18" charset="0"/>
            </a:endParaRPr>
          </a:p>
          <a:p>
            <a:pPr indent="450850" eaLnBrk="0" hangingPunct="0"/>
            <a:r>
              <a:rPr lang="ru-RU" sz="1200">
                <a:cs typeface="Times New Roman" pitchFamily="18" charset="0"/>
              </a:rPr>
              <a:t>			</a:t>
            </a:r>
            <a:endParaRPr lang="ru-RU" sz="1000"/>
          </a:p>
          <a:p>
            <a:pPr indent="450850" eaLnBrk="0" hangingPunct="0"/>
            <a:endParaRPr lang="ru-RU"/>
          </a:p>
        </p:txBody>
      </p:sp>
      <p:sp>
        <p:nvSpPr>
          <p:cNvPr id="116744" name="Rectangle 329"/>
          <p:cNvSpPr>
            <a:spLocks noChangeArrowheads="1"/>
          </p:cNvSpPr>
          <p:nvPr/>
        </p:nvSpPr>
        <p:spPr bwMode="auto">
          <a:xfrm>
            <a:off x="0" y="1567934"/>
            <a:ext cx="639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/>
            <a:endParaRPr lang="ru-RU"/>
          </a:p>
        </p:txBody>
      </p:sp>
      <p:sp>
        <p:nvSpPr>
          <p:cNvPr id="117067" name="Rectangle 331"/>
          <p:cNvSpPr>
            <a:spLocks noChangeArrowheads="1"/>
          </p:cNvSpPr>
          <p:nvPr/>
        </p:nvSpPr>
        <p:spPr bwMode="auto">
          <a:xfrm>
            <a:off x="0" y="5857875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з –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туташув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токи 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342900" eaLnBrk="0" hangingPunct="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– ярим сфера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радиуси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9056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7698" name="Object 2"/>
          <p:cNvGraphicFramePr>
            <a:graphicFrameLocks noChangeAspect="1"/>
          </p:cNvGraphicFramePr>
          <p:nvPr/>
        </p:nvGraphicFramePr>
        <p:xfrm>
          <a:off x="4071938" y="714375"/>
          <a:ext cx="87788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533169" imgH="393529" progId="Equation.3">
                  <p:embed/>
                </p:oleObj>
              </mc:Choice>
              <mc:Fallback>
                <p:oleObj name="Формула" r:id="rId3" imgW="533169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714375"/>
                        <a:ext cx="877887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697" name="Object 1"/>
          <p:cNvGraphicFramePr>
            <a:graphicFrameLocks noChangeAspect="1"/>
          </p:cNvGraphicFramePr>
          <p:nvPr/>
        </p:nvGraphicFramePr>
        <p:xfrm>
          <a:off x="2428875" y="2000250"/>
          <a:ext cx="364331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5" imgW="1815312" imgH="495085" progId="Equation.3">
                  <p:embed/>
                </p:oleObj>
              </mc:Choice>
              <mc:Fallback>
                <p:oleObj name="Формула" r:id="rId5" imgW="1815312" imgH="49508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000250"/>
                        <a:ext cx="3643313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7699" name="Group 3"/>
          <p:cNvGrpSpPr>
            <a:grpSpLocks/>
          </p:cNvGrpSpPr>
          <p:nvPr/>
        </p:nvGrpSpPr>
        <p:grpSpPr bwMode="auto">
          <a:xfrm>
            <a:off x="1428750" y="3643313"/>
            <a:ext cx="6572250" cy="2928937"/>
            <a:chOff x="6212" y="7383"/>
            <a:chExt cx="7547" cy="3462"/>
          </a:xfrm>
        </p:grpSpPr>
        <p:sp>
          <p:nvSpPr>
            <p:cNvPr id="157703" name="Freeform 57"/>
            <p:cNvSpPr>
              <a:spLocks/>
            </p:cNvSpPr>
            <p:nvPr/>
          </p:nvSpPr>
          <p:spPr bwMode="auto">
            <a:xfrm>
              <a:off x="12166" y="8145"/>
              <a:ext cx="1455" cy="831"/>
            </a:xfrm>
            <a:custGeom>
              <a:avLst/>
              <a:gdLst>
                <a:gd name="T0" fmla="*/ 0 w 1455"/>
                <a:gd name="T1" fmla="*/ 0 h 831"/>
                <a:gd name="T2" fmla="*/ 75 w 1455"/>
                <a:gd name="T3" fmla="*/ 2 h 831"/>
                <a:gd name="T4" fmla="*/ 149 w 1455"/>
                <a:gd name="T5" fmla="*/ 4 h 831"/>
                <a:gd name="T6" fmla="*/ 223 w 1455"/>
                <a:gd name="T7" fmla="*/ 10 h 831"/>
                <a:gd name="T8" fmla="*/ 293 w 1455"/>
                <a:gd name="T9" fmla="*/ 17 h 831"/>
                <a:gd name="T10" fmla="*/ 364 w 1455"/>
                <a:gd name="T11" fmla="*/ 26 h 831"/>
                <a:gd name="T12" fmla="*/ 433 w 1455"/>
                <a:gd name="T13" fmla="*/ 38 h 831"/>
                <a:gd name="T14" fmla="*/ 501 w 1455"/>
                <a:gd name="T15" fmla="*/ 51 h 831"/>
                <a:gd name="T16" fmla="*/ 567 w 1455"/>
                <a:gd name="T17" fmla="*/ 65 h 831"/>
                <a:gd name="T18" fmla="*/ 631 w 1455"/>
                <a:gd name="T19" fmla="*/ 82 h 831"/>
                <a:gd name="T20" fmla="*/ 694 w 1455"/>
                <a:gd name="T21" fmla="*/ 101 h 831"/>
                <a:gd name="T22" fmla="*/ 755 w 1455"/>
                <a:gd name="T23" fmla="*/ 120 h 831"/>
                <a:gd name="T24" fmla="*/ 814 w 1455"/>
                <a:gd name="T25" fmla="*/ 141 h 831"/>
                <a:gd name="T26" fmla="*/ 870 w 1455"/>
                <a:gd name="T27" fmla="*/ 165 h 831"/>
                <a:gd name="T28" fmla="*/ 925 w 1455"/>
                <a:gd name="T29" fmla="*/ 191 h 831"/>
                <a:gd name="T30" fmla="*/ 978 w 1455"/>
                <a:gd name="T31" fmla="*/ 216 h 831"/>
                <a:gd name="T32" fmla="*/ 1029 w 1455"/>
                <a:gd name="T33" fmla="*/ 244 h 831"/>
                <a:gd name="T34" fmla="*/ 1077 w 1455"/>
                <a:gd name="T35" fmla="*/ 273 h 831"/>
                <a:gd name="T36" fmla="*/ 1123 w 1455"/>
                <a:gd name="T37" fmla="*/ 303 h 831"/>
                <a:gd name="T38" fmla="*/ 1166 w 1455"/>
                <a:gd name="T39" fmla="*/ 333 h 831"/>
                <a:gd name="T40" fmla="*/ 1206 w 1455"/>
                <a:gd name="T41" fmla="*/ 366 h 831"/>
                <a:gd name="T42" fmla="*/ 1244 w 1455"/>
                <a:gd name="T43" fmla="*/ 400 h 831"/>
                <a:gd name="T44" fmla="*/ 1279 w 1455"/>
                <a:gd name="T45" fmla="*/ 436 h 831"/>
                <a:gd name="T46" fmla="*/ 1312 w 1455"/>
                <a:gd name="T47" fmla="*/ 470 h 831"/>
                <a:gd name="T48" fmla="*/ 1341 w 1455"/>
                <a:gd name="T49" fmla="*/ 508 h 831"/>
                <a:gd name="T50" fmla="*/ 1367 w 1455"/>
                <a:gd name="T51" fmla="*/ 545 h 831"/>
                <a:gd name="T52" fmla="*/ 1390 w 1455"/>
                <a:gd name="T53" fmla="*/ 584 h 831"/>
                <a:gd name="T54" fmla="*/ 1408 w 1455"/>
                <a:gd name="T55" fmla="*/ 623 h 831"/>
                <a:gd name="T56" fmla="*/ 1426 w 1455"/>
                <a:gd name="T57" fmla="*/ 664 h 831"/>
                <a:gd name="T58" fmla="*/ 1437 w 1455"/>
                <a:gd name="T59" fmla="*/ 704 h 831"/>
                <a:gd name="T60" fmla="*/ 1447 w 1455"/>
                <a:gd name="T61" fmla="*/ 746 h 831"/>
                <a:gd name="T62" fmla="*/ 1453 w 1455"/>
                <a:gd name="T63" fmla="*/ 788 h 831"/>
                <a:gd name="T64" fmla="*/ 1455 w 1455"/>
                <a:gd name="T65" fmla="*/ 831 h 8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55"/>
                <a:gd name="T100" fmla="*/ 0 h 831"/>
                <a:gd name="T101" fmla="*/ 1455 w 1455"/>
                <a:gd name="T102" fmla="*/ 831 h 8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55" h="831">
                  <a:moveTo>
                    <a:pt x="0" y="0"/>
                  </a:moveTo>
                  <a:lnTo>
                    <a:pt x="75" y="2"/>
                  </a:lnTo>
                  <a:lnTo>
                    <a:pt x="149" y="4"/>
                  </a:lnTo>
                  <a:lnTo>
                    <a:pt x="223" y="10"/>
                  </a:lnTo>
                  <a:lnTo>
                    <a:pt x="293" y="17"/>
                  </a:lnTo>
                  <a:lnTo>
                    <a:pt x="364" y="26"/>
                  </a:lnTo>
                  <a:lnTo>
                    <a:pt x="433" y="38"/>
                  </a:lnTo>
                  <a:lnTo>
                    <a:pt x="501" y="51"/>
                  </a:lnTo>
                  <a:lnTo>
                    <a:pt x="567" y="65"/>
                  </a:lnTo>
                  <a:lnTo>
                    <a:pt x="631" y="82"/>
                  </a:lnTo>
                  <a:lnTo>
                    <a:pt x="694" y="101"/>
                  </a:lnTo>
                  <a:lnTo>
                    <a:pt x="755" y="120"/>
                  </a:lnTo>
                  <a:lnTo>
                    <a:pt x="814" y="141"/>
                  </a:lnTo>
                  <a:lnTo>
                    <a:pt x="870" y="165"/>
                  </a:lnTo>
                  <a:lnTo>
                    <a:pt x="925" y="191"/>
                  </a:lnTo>
                  <a:lnTo>
                    <a:pt x="978" y="216"/>
                  </a:lnTo>
                  <a:lnTo>
                    <a:pt x="1029" y="244"/>
                  </a:lnTo>
                  <a:lnTo>
                    <a:pt x="1077" y="273"/>
                  </a:lnTo>
                  <a:lnTo>
                    <a:pt x="1123" y="303"/>
                  </a:lnTo>
                  <a:lnTo>
                    <a:pt x="1166" y="333"/>
                  </a:lnTo>
                  <a:lnTo>
                    <a:pt x="1206" y="366"/>
                  </a:lnTo>
                  <a:lnTo>
                    <a:pt x="1244" y="400"/>
                  </a:lnTo>
                  <a:lnTo>
                    <a:pt x="1279" y="436"/>
                  </a:lnTo>
                  <a:lnTo>
                    <a:pt x="1312" y="470"/>
                  </a:lnTo>
                  <a:lnTo>
                    <a:pt x="1341" y="508"/>
                  </a:lnTo>
                  <a:lnTo>
                    <a:pt x="1367" y="545"/>
                  </a:lnTo>
                  <a:lnTo>
                    <a:pt x="1390" y="584"/>
                  </a:lnTo>
                  <a:lnTo>
                    <a:pt x="1408" y="623"/>
                  </a:lnTo>
                  <a:lnTo>
                    <a:pt x="1426" y="664"/>
                  </a:lnTo>
                  <a:lnTo>
                    <a:pt x="1437" y="704"/>
                  </a:lnTo>
                  <a:lnTo>
                    <a:pt x="1447" y="746"/>
                  </a:lnTo>
                  <a:lnTo>
                    <a:pt x="1453" y="788"/>
                  </a:lnTo>
                  <a:lnTo>
                    <a:pt x="1455" y="831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04" name="Freeform 56"/>
            <p:cNvSpPr>
              <a:spLocks/>
            </p:cNvSpPr>
            <p:nvPr/>
          </p:nvSpPr>
          <p:spPr bwMode="auto">
            <a:xfrm>
              <a:off x="7597" y="8976"/>
              <a:ext cx="4362" cy="1869"/>
            </a:xfrm>
            <a:custGeom>
              <a:avLst/>
              <a:gdLst>
                <a:gd name="T0" fmla="*/ 4 w 4362"/>
                <a:gd name="T1" fmla="*/ 110 h 1869"/>
                <a:gd name="T2" fmla="*/ 27 w 4362"/>
                <a:gd name="T3" fmla="*/ 297 h 1869"/>
                <a:gd name="T4" fmla="*/ 72 w 4362"/>
                <a:gd name="T5" fmla="*/ 479 h 1869"/>
                <a:gd name="T6" fmla="*/ 137 w 4362"/>
                <a:gd name="T7" fmla="*/ 653 h 1869"/>
                <a:gd name="T8" fmla="*/ 220 w 4362"/>
                <a:gd name="T9" fmla="*/ 819 h 1869"/>
                <a:gd name="T10" fmla="*/ 321 w 4362"/>
                <a:gd name="T11" fmla="*/ 978 h 1869"/>
                <a:gd name="T12" fmla="*/ 440 w 4362"/>
                <a:gd name="T13" fmla="*/ 1125 h 1869"/>
                <a:gd name="T14" fmla="*/ 572 w 4362"/>
                <a:gd name="T15" fmla="*/ 1262 h 1869"/>
                <a:gd name="T16" fmla="*/ 721 w 4362"/>
                <a:gd name="T17" fmla="*/ 1389 h 1869"/>
                <a:gd name="T18" fmla="*/ 883 w 4362"/>
                <a:gd name="T19" fmla="*/ 1502 h 1869"/>
                <a:gd name="T20" fmla="*/ 1056 w 4362"/>
                <a:gd name="T21" fmla="*/ 1601 h 1869"/>
                <a:gd name="T22" fmla="*/ 1240 w 4362"/>
                <a:gd name="T23" fmla="*/ 1688 h 1869"/>
                <a:gd name="T24" fmla="*/ 1435 w 4362"/>
                <a:gd name="T25" fmla="*/ 1757 h 1869"/>
                <a:gd name="T26" fmla="*/ 1638 w 4362"/>
                <a:gd name="T27" fmla="*/ 1812 h 1869"/>
                <a:gd name="T28" fmla="*/ 1850 w 4362"/>
                <a:gd name="T29" fmla="*/ 1848 h 1869"/>
                <a:gd name="T30" fmla="*/ 2070 w 4362"/>
                <a:gd name="T31" fmla="*/ 1867 h 1869"/>
                <a:gd name="T32" fmla="*/ 2293 w 4362"/>
                <a:gd name="T33" fmla="*/ 1867 h 1869"/>
                <a:gd name="T34" fmla="*/ 2513 w 4362"/>
                <a:gd name="T35" fmla="*/ 1848 h 1869"/>
                <a:gd name="T36" fmla="*/ 2726 w 4362"/>
                <a:gd name="T37" fmla="*/ 1810 h 1869"/>
                <a:gd name="T38" fmla="*/ 2931 w 4362"/>
                <a:gd name="T39" fmla="*/ 1756 h 1869"/>
                <a:gd name="T40" fmla="*/ 3127 w 4362"/>
                <a:gd name="T41" fmla="*/ 1685 h 1869"/>
                <a:gd name="T42" fmla="*/ 3312 w 4362"/>
                <a:gd name="T43" fmla="*/ 1598 h 1869"/>
                <a:gd name="T44" fmla="*/ 3486 w 4362"/>
                <a:gd name="T45" fmla="*/ 1499 h 1869"/>
                <a:gd name="T46" fmla="*/ 3648 w 4362"/>
                <a:gd name="T47" fmla="*/ 1383 h 1869"/>
                <a:gd name="T48" fmla="*/ 3795 w 4362"/>
                <a:gd name="T49" fmla="*/ 1258 h 1869"/>
                <a:gd name="T50" fmla="*/ 3929 w 4362"/>
                <a:gd name="T51" fmla="*/ 1119 h 1869"/>
                <a:gd name="T52" fmla="*/ 4046 w 4362"/>
                <a:gd name="T53" fmla="*/ 969 h 1869"/>
                <a:gd name="T54" fmla="*/ 4147 w 4362"/>
                <a:gd name="T55" fmla="*/ 811 h 1869"/>
                <a:gd name="T56" fmla="*/ 4229 w 4362"/>
                <a:gd name="T57" fmla="*/ 643 h 1869"/>
                <a:gd name="T58" fmla="*/ 4293 w 4362"/>
                <a:gd name="T59" fmla="*/ 467 h 1869"/>
                <a:gd name="T60" fmla="*/ 4337 w 4362"/>
                <a:gd name="T61" fmla="*/ 284 h 1869"/>
                <a:gd name="T62" fmla="*/ 4359 w 4362"/>
                <a:gd name="T63" fmla="*/ 97 h 18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2"/>
                <a:gd name="T97" fmla="*/ 0 h 1869"/>
                <a:gd name="T98" fmla="*/ 4362 w 4362"/>
                <a:gd name="T99" fmla="*/ 1869 h 18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2" h="1869">
                  <a:moveTo>
                    <a:pt x="0" y="14"/>
                  </a:moveTo>
                  <a:lnTo>
                    <a:pt x="4" y="110"/>
                  </a:lnTo>
                  <a:lnTo>
                    <a:pt x="13" y="205"/>
                  </a:lnTo>
                  <a:lnTo>
                    <a:pt x="27" y="297"/>
                  </a:lnTo>
                  <a:lnTo>
                    <a:pt x="47" y="389"/>
                  </a:lnTo>
                  <a:lnTo>
                    <a:pt x="72" y="479"/>
                  </a:lnTo>
                  <a:lnTo>
                    <a:pt x="102" y="567"/>
                  </a:lnTo>
                  <a:lnTo>
                    <a:pt x="137" y="653"/>
                  </a:lnTo>
                  <a:lnTo>
                    <a:pt x="177" y="737"/>
                  </a:lnTo>
                  <a:lnTo>
                    <a:pt x="220" y="819"/>
                  </a:lnTo>
                  <a:lnTo>
                    <a:pt x="269" y="900"/>
                  </a:lnTo>
                  <a:lnTo>
                    <a:pt x="321" y="978"/>
                  </a:lnTo>
                  <a:lnTo>
                    <a:pt x="379" y="1053"/>
                  </a:lnTo>
                  <a:lnTo>
                    <a:pt x="440" y="1125"/>
                  </a:lnTo>
                  <a:lnTo>
                    <a:pt x="505" y="1196"/>
                  </a:lnTo>
                  <a:lnTo>
                    <a:pt x="572" y="1262"/>
                  </a:lnTo>
                  <a:lnTo>
                    <a:pt x="645" y="1327"/>
                  </a:lnTo>
                  <a:lnTo>
                    <a:pt x="721" y="1389"/>
                  </a:lnTo>
                  <a:lnTo>
                    <a:pt x="800" y="1447"/>
                  </a:lnTo>
                  <a:lnTo>
                    <a:pt x="883" y="1502"/>
                  </a:lnTo>
                  <a:lnTo>
                    <a:pt x="968" y="1554"/>
                  </a:lnTo>
                  <a:lnTo>
                    <a:pt x="1056" y="1601"/>
                  </a:lnTo>
                  <a:lnTo>
                    <a:pt x="1146" y="1646"/>
                  </a:lnTo>
                  <a:lnTo>
                    <a:pt x="1240" y="1688"/>
                  </a:lnTo>
                  <a:lnTo>
                    <a:pt x="1337" y="1724"/>
                  </a:lnTo>
                  <a:lnTo>
                    <a:pt x="1435" y="1757"/>
                  </a:lnTo>
                  <a:lnTo>
                    <a:pt x="1536" y="1786"/>
                  </a:lnTo>
                  <a:lnTo>
                    <a:pt x="1638" y="1812"/>
                  </a:lnTo>
                  <a:lnTo>
                    <a:pt x="1744" y="1832"/>
                  </a:lnTo>
                  <a:lnTo>
                    <a:pt x="1850" y="1848"/>
                  </a:lnTo>
                  <a:lnTo>
                    <a:pt x="1959" y="1859"/>
                  </a:lnTo>
                  <a:lnTo>
                    <a:pt x="2070" y="1867"/>
                  </a:lnTo>
                  <a:lnTo>
                    <a:pt x="2181" y="1869"/>
                  </a:lnTo>
                  <a:lnTo>
                    <a:pt x="2293" y="1867"/>
                  </a:lnTo>
                  <a:lnTo>
                    <a:pt x="2404" y="1859"/>
                  </a:lnTo>
                  <a:lnTo>
                    <a:pt x="2513" y="1848"/>
                  </a:lnTo>
                  <a:lnTo>
                    <a:pt x="2621" y="1832"/>
                  </a:lnTo>
                  <a:lnTo>
                    <a:pt x="2726" y="1810"/>
                  </a:lnTo>
                  <a:lnTo>
                    <a:pt x="2830" y="1786"/>
                  </a:lnTo>
                  <a:lnTo>
                    <a:pt x="2931" y="1756"/>
                  </a:lnTo>
                  <a:lnTo>
                    <a:pt x="3030" y="1722"/>
                  </a:lnTo>
                  <a:lnTo>
                    <a:pt x="3127" y="1685"/>
                  </a:lnTo>
                  <a:lnTo>
                    <a:pt x="3221" y="1644"/>
                  </a:lnTo>
                  <a:lnTo>
                    <a:pt x="3312" y="1598"/>
                  </a:lnTo>
                  <a:lnTo>
                    <a:pt x="3400" y="1551"/>
                  </a:lnTo>
                  <a:lnTo>
                    <a:pt x="3486" y="1499"/>
                  </a:lnTo>
                  <a:lnTo>
                    <a:pt x="3568" y="1442"/>
                  </a:lnTo>
                  <a:lnTo>
                    <a:pt x="3648" y="1383"/>
                  </a:lnTo>
                  <a:lnTo>
                    <a:pt x="3723" y="1323"/>
                  </a:lnTo>
                  <a:lnTo>
                    <a:pt x="3795" y="1258"/>
                  </a:lnTo>
                  <a:lnTo>
                    <a:pt x="3864" y="1190"/>
                  </a:lnTo>
                  <a:lnTo>
                    <a:pt x="3929" y="1119"/>
                  </a:lnTo>
                  <a:lnTo>
                    <a:pt x="3990" y="1046"/>
                  </a:lnTo>
                  <a:lnTo>
                    <a:pt x="4046" y="969"/>
                  </a:lnTo>
                  <a:lnTo>
                    <a:pt x="4099" y="891"/>
                  </a:lnTo>
                  <a:lnTo>
                    <a:pt x="4147" y="811"/>
                  </a:lnTo>
                  <a:lnTo>
                    <a:pt x="4190" y="728"/>
                  </a:lnTo>
                  <a:lnTo>
                    <a:pt x="4229" y="643"/>
                  </a:lnTo>
                  <a:lnTo>
                    <a:pt x="4264" y="557"/>
                  </a:lnTo>
                  <a:lnTo>
                    <a:pt x="4293" y="467"/>
                  </a:lnTo>
                  <a:lnTo>
                    <a:pt x="4317" y="376"/>
                  </a:lnTo>
                  <a:lnTo>
                    <a:pt x="4337" y="284"/>
                  </a:lnTo>
                  <a:lnTo>
                    <a:pt x="4350" y="192"/>
                  </a:lnTo>
                  <a:lnTo>
                    <a:pt x="4359" y="97"/>
                  </a:lnTo>
                  <a:lnTo>
                    <a:pt x="4362" y="0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05" name="Line 55"/>
            <p:cNvSpPr>
              <a:spLocks noChangeShapeType="1"/>
            </p:cNvSpPr>
            <p:nvPr/>
          </p:nvSpPr>
          <p:spPr bwMode="auto">
            <a:xfrm>
              <a:off x="6212" y="8976"/>
              <a:ext cx="7547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7706" name="Freeform 54"/>
            <p:cNvSpPr>
              <a:spLocks/>
            </p:cNvSpPr>
            <p:nvPr/>
          </p:nvSpPr>
          <p:spPr bwMode="auto">
            <a:xfrm>
              <a:off x="8011" y="8976"/>
              <a:ext cx="3394" cy="1454"/>
            </a:xfrm>
            <a:custGeom>
              <a:avLst/>
              <a:gdLst>
                <a:gd name="T0" fmla="*/ 3 w 3394"/>
                <a:gd name="T1" fmla="*/ 87 h 1454"/>
                <a:gd name="T2" fmla="*/ 21 w 3394"/>
                <a:gd name="T3" fmla="*/ 232 h 1454"/>
                <a:gd name="T4" fmla="*/ 56 w 3394"/>
                <a:gd name="T5" fmla="*/ 374 h 1454"/>
                <a:gd name="T6" fmla="*/ 106 w 3394"/>
                <a:gd name="T7" fmla="*/ 509 h 1454"/>
                <a:gd name="T8" fmla="*/ 171 w 3394"/>
                <a:gd name="T9" fmla="*/ 638 h 1454"/>
                <a:gd name="T10" fmla="*/ 249 w 3394"/>
                <a:gd name="T11" fmla="*/ 760 h 1454"/>
                <a:gd name="T12" fmla="*/ 342 w 3394"/>
                <a:gd name="T13" fmla="*/ 876 h 1454"/>
                <a:gd name="T14" fmla="*/ 445 w 3394"/>
                <a:gd name="T15" fmla="*/ 982 h 1454"/>
                <a:gd name="T16" fmla="*/ 559 w 3394"/>
                <a:gd name="T17" fmla="*/ 1080 h 1454"/>
                <a:gd name="T18" fmla="*/ 685 w 3394"/>
                <a:gd name="T19" fmla="*/ 1168 h 1454"/>
                <a:gd name="T20" fmla="*/ 820 w 3394"/>
                <a:gd name="T21" fmla="*/ 1246 h 1454"/>
                <a:gd name="T22" fmla="*/ 965 w 3394"/>
                <a:gd name="T23" fmla="*/ 1313 h 1454"/>
                <a:gd name="T24" fmla="*/ 1116 w 3394"/>
                <a:gd name="T25" fmla="*/ 1367 h 1454"/>
                <a:gd name="T26" fmla="*/ 1275 w 3394"/>
                <a:gd name="T27" fmla="*/ 1409 h 1454"/>
                <a:gd name="T28" fmla="*/ 1439 w 3394"/>
                <a:gd name="T29" fmla="*/ 1438 h 1454"/>
                <a:gd name="T30" fmla="*/ 1610 w 3394"/>
                <a:gd name="T31" fmla="*/ 1453 h 1454"/>
                <a:gd name="T32" fmla="*/ 1784 w 3394"/>
                <a:gd name="T33" fmla="*/ 1453 h 1454"/>
                <a:gd name="T34" fmla="*/ 1954 w 3394"/>
                <a:gd name="T35" fmla="*/ 1437 h 1454"/>
                <a:gd name="T36" fmla="*/ 2120 w 3394"/>
                <a:gd name="T37" fmla="*/ 1408 h 1454"/>
                <a:gd name="T38" fmla="*/ 2280 w 3394"/>
                <a:gd name="T39" fmla="*/ 1366 h 1454"/>
                <a:gd name="T40" fmla="*/ 2432 w 3394"/>
                <a:gd name="T41" fmla="*/ 1311 h 1454"/>
                <a:gd name="T42" fmla="*/ 2576 w 3394"/>
                <a:gd name="T43" fmla="*/ 1243 h 1454"/>
                <a:gd name="T44" fmla="*/ 2712 w 3394"/>
                <a:gd name="T45" fmla="*/ 1166 h 1454"/>
                <a:gd name="T46" fmla="*/ 2837 w 3394"/>
                <a:gd name="T47" fmla="*/ 1076 h 1454"/>
                <a:gd name="T48" fmla="*/ 2952 w 3394"/>
                <a:gd name="T49" fmla="*/ 978 h 1454"/>
                <a:gd name="T50" fmla="*/ 3056 w 3394"/>
                <a:gd name="T51" fmla="*/ 870 h 1454"/>
                <a:gd name="T52" fmla="*/ 3149 w 3394"/>
                <a:gd name="T53" fmla="*/ 754 h 1454"/>
                <a:gd name="T54" fmla="*/ 3227 w 3394"/>
                <a:gd name="T55" fmla="*/ 630 h 1454"/>
                <a:gd name="T56" fmla="*/ 3291 w 3394"/>
                <a:gd name="T57" fmla="*/ 501 h 1454"/>
                <a:gd name="T58" fmla="*/ 3340 w 3394"/>
                <a:gd name="T59" fmla="*/ 363 h 1454"/>
                <a:gd name="T60" fmla="*/ 3374 w 3394"/>
                <a:gd name="T61" fmla="*/ 222 h 1454"/>
                <a:gd name="T62" fmla="*/ 3391 w 3394"/>
                <a:gd name="T63" fmla="*/ 75 h 14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394"/>
                <a:gd name="T97" fmla="*/ 0 h 1454"/>
                <a:gd name="T98" fmla="*/ 3394 w 3394"/>
                <a:gd name="T99" fmla="*/ 1454 h 14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394" h="1454">
                  <a:moveTo>
                    <a:pt x="0" y="12"/>
                  </a:moveTo>
                  <a:lnTo>
                    <a:pt x="3" y="87"/>
                  </a:lnTo>
                  <a:lnTo>
                    <a:pt x="10" y="160"/>
                  </a:lnTo>
                  <a:lnTo>
                    <a:pt x="21" y="232"/>
                  </a:lnTo>
                  <a:lnTo>
                    <a:pt x="37" y="303"/>
                  </a:lnTo>
                  <a:lnTo>
                    <a:pt x="56" y="374"/>
                  </a:lnTo>
                  <a:lnTo>
                    <a:pt x="79" y="441"/>
                  </a:lnTo>
                  <a:lnTo>
                    <a:pt x="106" y="509"/>
                  </a:lnTo>
                  <a:lnTo>
                    <a:pt x="137" y="574"/>
                  </a:lnTo>
                  <a:lnTo>
                    <a:pt x="171" y="638"/>
                  </a:lnTo>
                  <a:lnTo>
                    <a:pt x="209" y="700"/>
                  </a:lnTo>
                  <a:lnTo>
                    <a:pt x="249" y="760"/>
                  </a:lnTo>
                  <a:lnTo>
                    <a:pt x="294" y="819"/>
                  </a:lnTo>
                  <a:lnTo>
                    <a:pt x="342" y="876"/>
                  </a:lnTo>
                  <a:lnTo>
                    <a:pt x="392" y="930"/>
                  </a:lnTo>
                  <a:lnTo>
                    <a:pt x="445" y="982"/>
                  </a:lnTo>
                  <a:lnTo>
                    <a:pt x="502" y="1033"/>
                  </a:lnTo>
                  <a:lnTo>
                    <a:pt x="559" y="1080"/>
                  </a:lnTo>
                  <a:lnTo>
                    <a:pt x="621" y="1125"/>
                  </a:lnTo>
                  <a:lnTo>
                    <a:pt x="685" y="1168"/>
                  </a:lnTo>
                  <a:lnTo>
                    <a:pt x="751" y="1209"/>
                  </a:lnTo>
                  <a:lnTo>
                    <a:pt x="820" y="1246"/>
                  </a:lnTo>
                  <a:lnTo>
                    <a:pt x="891" y="1281"/>
                  </a:lnTo>
                  <a:lnTo>
                    <a:pt x="965" y="1313"/>
                  </a:lnTo>
                  <a:lnTo>
                    <a:pt x="1038" y="1342"/>
                  </a:lnTo>
                  <a:lnTo>
                    <a:pt x="1116" y="1367"/>
                  </a:lnTo>
                  <a:lnTo>
                    <a:pt x="1194" y="1389"/>
                  </a:lnTo>
                  <a:lnTo>
                    <a:pt x="1275" y="1409"/>
                  </a:lnTo>
                  <a:lnTo>
                    <a:pt x="1356" y="1425"/>
                  </a:lnTo>
                  <a:lnTo>
                    <a:pt x="1439" y="1438"/>
                  </a:lnTo>
                  <a:lnTo>
                    <a:pt x="1523" y="1447"/>
                  </a:lnTo>
                  <a:lnTo>
                    <a:pt x="1610" y="1453"/>
                  </a:lnTo>
                  <a:lnTo>
                    <a:pt x="1696" y="1454"/>
                  </a:lnTo>
                  <a:lnTo>
                    <a:pt x="1784" y="1453"/>
                  </a:lnTo>
                  <a:lnTo>
                    <a:pt x="1869" y="1447"/>
                  </a:lnTo>
                  <a:lnTo>
                    <a:pt x="1954" y="1437"/>
                  </a:lnTo>
                  <a:lnTo>
                    <a:pt x="2038" y="1425"/>
                  </a:lnTo>
                  <a:lnTo>
                    <a:pt x="2120" y="1408"/>
                  </a:lnTo>
                  <a:lnTo>
                    <a:pt x="2201" y="1389"/>
                  </a:lnTo>
                  <a:lnTo>
                    <a:pt x="2280" y="1366"/>
                  </a:lnTo>
                  <a:lnTo>
                    <a:pt x="2357" y="1340"/>
                  </a:lnTo>
                  <a:lnTo>
                    <a:pt x="2432" y="1311"/>
                  </a:lnTo>
                  <a:lnTo>
                    <a:pt x="2505" y="1278"/>
                  </a:lnTo>
                  <a:lnTo>
                    <a:pt x="2576" y="1243"/>
                  </a:lnTo>
                  <a:lnTo>
                    <a:pt x="2645" y="1206"/>
                  </a:lnTo>
                  <a:lnTo>
                    <a:pt x="2712" y="1166"/>
                  </a:lnTo>
                  <a:lnTo>
                    <a:pt x="2776" y="1122"/>
                  </a:lnTo>
                  <a:lnTo>
                    <a:pt x="2837" y="1076"/>
                  </a:lnTo>
                  <a:lnTo>
                    <a:pt x="2896" y="1028"/>
                  </a:lnTo>
                  <a:lnTo>
                    <a:pt x="2952" y="978"/>
                  </a:lnTo>
                  <a:lnTo>
                    <a:pt x="3006" y="925"/>
                  </a:lnTo>
                  <a:lnTo>
                    <a:pt x="3056" y="870"/>
                  </a:lnTo>
                  <a:lnTo>
                    <a:pt x="3104" y="814"/>
                  </a:lnTo>
                  <a:lnTo>
                    <a:pt x="3149" y="754"/>
                  </a:lnTo>
                  <a:lnTo>
                    <a:pt x="3189" y="694"/>
                  </a:lnTo>
                  <a:lnTo>
                    <a:pt x="3227" y="630"/>
                  </a:lnTo>
                  <a:lnTo>
                    <a:pt x="3261" y="567"/>
                  </a:lnTo>
                  <a:lnTo>
                    <a:pt x="3291" y="501"/>
                  </a:lnTo>
                  <a:lnTo>
                    <a:pt x="3317" y="433"/>
                  </a:lnTo>
                  <a:lnTo>
                    <a:pt x="3340" y="363"/>
                  </a:lnTo>
                  <a:lnTo>
                    <a:pt x="3359" y="293"/>
                  </a:lnTo>
                  <a:lnTo>
                    <a:pt x="3374" y="222"/>
                  </a:lnTo>
                  <a:lnTo>
                    <a:pt x="3385" y="149"/>
                  </a:lnTo>
                  <a:lnTo>
                    <a:pt x="3391" y="75"/>
                  </a:lnTo>
                  <a:lnTo>
                    <a:pt x="3394" y="0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07" name="Freeform 53"/>
            <p:cNvSpPr>
              <a:spLocks/>
            </p:cNvSpPr>
            <p:nvPr/>
          </p:nvSpPr>
          <p:spPr bwMode="auto">
            <a:xfrm>
              <a:off x="9051" y="8976"/>
              <a:ext cx="1246" cy="415"/>
            </a:xfrm>
            <a:custGeom>
              <a:avLst/>
              <a:gdLst>
                <a:gd name="T0" fmla="*/ 0 w 1246"/>
                <a:gd name="T1" fmla="*/ 13 h 415"/>
                <a:gd name="T2" fmla="*/ 1 w 1246"/>
                <a:gd name="T3" fmla="*/ 35 h 415"/>
                <a:gd name="T4" fmla="*/ 4 w 1246"/>
                <a:gd name="T5" fmla="*/ 55 h 415"/>
                <a:gd name="T6" fmla="*/ 10 w 1246"/>
                <a:gd name="T7" fmla="*/ 75 h 415"/>
                <a:gd name="T8" fmla="*/ 16 w 1246"/>
                <a:gd name="T9" fmla="*/ 95 h 415"/>
                <a:gd name="T10" fmla="*/ 33 w 1246"/>
                <a:gd name="T11" fmla="*/ 134 h 415"/>
                <a:gd name="T12" fmla="*/ 55 w 1246"/>
                <a:gd name="T13" fmla="*/ 170 h 415"/>
                <a:gd name="T14" fmla="*/ 81 w 1246"/>
                <a:gd name="T15" fmla="*/ 206 h 415"/>
                <a:gd name="T16" fmla="*/ 112 w 1246"/>
                <a:gd name="T17" fmla="*/ 239 h 415"/>
                <a:gd name="T18" fmla="*/ 148 w 1246"/>
                <a:gd name="T19" fmla="*/ 270 h 415"/>
                <a:gd name="T20" fmla="*/ 189 w 1246"/>
                <a:gd name="T21" fmla="*/ 299 h 415"/>
                <a:gd name="T22" fmla="*/ 233 w 1246"/>
                <a:gd name="T23" fmla="*/ 325 h 415"/>
                <a:gd name="T24" fmla="*/ 281 w 1246"/>
                <a:gd name="T25" fmla="*/ 348 h 415"/>
                <a:gd name="T26" fmla="*/ 332 w 1246"/>
                <a:gd name="T27" fmla="*/ 368 h 415"/>
                <a:gd name="T28" fmla="*/ 385 w 1246"/>
                <a:gd name="T29" fmla="*/ 384 h 415"/>
                <a:gd name="T30" fmla="*/ 441 w 1246"/>
                <a:gd name="T31" fmla="*/ 398 h 415"/>
                <a:gd name="T32" fmla="*/ 500 w 1246"/>
                <a:gd name="T33" fmla="*/ 407 h 415"/>
                <a:gd name="T34" fmla="*/ 561 w 1246"/>
                <a:gd name="T35" fmla="*/ 414 h 415"/>
                <a:gd name="T36" fmla="*/ 623 w 1246"/>
                <a:gd name="T37" fmla="*/ 415 h 415"/>
                <a:gd name="T38" fmla="*/ 686 w 1246"/>
                <a:gd name="T39" fmla="*/ 414 h 415"/>
                <a:gd name="T40" fmla="*/ 748 w 1246"/>
                <a:gd name="T41" fmla="*/ 407 h 415"/>
                <a:gd name="T42" fmla="*/ 809 w 1246"/>
                <a:gd name="T43" fmla="*/ 397 h 415"/>
                <a:gd name="T44" fmla="*/ 865 w 1246"/>
                <a:gd name="T45" fmla="*/ 382 h 415"/>
                <a:gd name="T46" fmla="*/ 920 w 1246"/>
                <a:gd name="T47" fmla="*/ 365 h 415"/>
                <a:gd name="T48" fmla="*/ 972 w 1246"/>
                <a:gd name="T49" fmla="*/ 345 h 415"/>
                <a:gd name="T50" fmla="*/ 1020 w 1246"/>
                <a:gd name="T51" fmla="*/ 320 h 415"/>
                <a:gd name="T52" fmla="*/ 1064 w 1246"/>
                <a:gd name="T53" fmla="*/ 294 h 415"/>
                <a:gd name="T54" fmla="*/ 1105 w 1246"/>
                <a:gd name="T55" fmla="*/ 264 h 415"/>
                <a:gd name="T56" fmla="*/ 1139 w 1246"/>
                <a:gd name="T57" fmla="*/ 232 h 415"/>
                <a:gd name="T58" fmla="*/ 1171 w 1246"/>
                <a:gd name="T59" fmla="*/ 198 h 415"/>
                <a:gd name="T60" fmla="*/ 1197 w 1246"/>
                <a:gd name="T61" fmla="*/ 162 h 415"/>
                <a:gd name="T62" fmla="*/ 1219 w 1246"/>
                <a:gd name="T63" fmla="*/ 124 h 415"/>
                <a:gd name="T64" fmla="*/ 1226 w 1246"/>
                <a:gd name="T65" fmla="*/ 104 h 415"/>
                <a:gd name="T66" fmla="*/ 1233 w 1246"/>
                <a:gd name="T67" fmla="*/ 84 h 415"/>
                <a:gd name="T68" fmla="*/ 1239 w 1246"/>
                <a:gd name="T69" fmla="*/ 63 h 415"/>
                <a:gd name="T70" fmla="*/ 1243 w 1246"/>
                <a:gd name="T71" fmla="*/ 42 h 415"/>
                <a:gd name="T72" fmla="*/ 1245 w 1246"/>
                <a:gd name="T73" fmla="*/ 22 h 415"/>
                <a:gd name="T74" fmla="*/ 1246 w 1246"/>
                <a:gd name="T75" fmla="*/ 0 h 41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246"/>
                <a:gd name="T115" fmla="*/ 0 h 415"/>
                <a:gd name="T116" fmla="*/ 1246 w 1246"/>
                <a:gd name="T117" fmla="*/ 415 h 41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246" h="415">
                  <a:moveTo>
                    <a:pt x="0" y="13"/>
                  </a:moveTo>
                  <a:lnTo>
                    <a:pt x="1" y="35"/>
                  </a:lnTo>
                  <a:lnTo>
                    <a:pt x="4" y="55"/>
                  </a:lnTo>
                  <a:lnTo>
                    <a:pt x="10" y="75"/>
                  </a:lnTo>
                  <a:lnTo>
                    <a:pt x="16" y="95"/>
                  </a:lnTo>
                  <a:lnTo>
                    <a:pt x="33" y="134"/>
                  </a:lnTo>
                  <a:lnTo>
                    <a:pt x="55" y="170"/>
                  </a:lnTo>
                  <a:lnTo>
                    <a:pt x="81" y="206"/>
                  </a:lnTo>
                  <a:lnTo>
                    <a:pt x="112" y="239"/>
                  </a:lnTo>
                  <a:lnTo>
                    <a:pt x="148" y="270"/>
                  </a:lnTo>
                  <a:lnTo>
                    <a:pt x="189" y="299"/>
                  </a:lnTo>
                  <a:lnTo>
                    <a:pt x="233" y="325"/>
                  </a:lnTo>
                  <a:lnTo>
                    <a:pt x="281" y="348"/>
                  </a:lnTo>
                  <a:lnTo>
                    <a:pt x="332" y="368"/>
                  </a:lnTo>
                  <a:lnTo>
                    <a:pt x="385" y="384"/>
                  </a:lnTo>
                  <a:lnTo>
                    <a:pt x="441" y="398"/>
                  </a:lnTo>
                  <a:lnTo>
                    <a:pt x="500" y="407"/>
                  </a:lnTo>
                  <a:lnTo>
                    <a:pt x="561" y="414"/>
                  </a:lnTo>
                  <a:lnTo>
                    <a:pt x="623" y="415"/>
                  </a:lnTo>
                  <a:lnTo>
                    <a:pt x="686" y="414"/>
                  </a:lnTo>
                  <a:lnTo>
                    <a:pt x="748" y="407"/>
                  </a:lnTo>
                  <a:lnTo>
                    <a:pt x="809" y="397"/>
                  </a:lnTo>
                  <a:lnTo>
                    <a:pt x="865" y="382"/>
                  </a:lnTo>
                  <a:lnTo>
                    <a:pt x="920" y="365"/>
                  </a:lnTo>
                  <a:lnTo>
                    <a:pt x="972" y="345"/>
                  </a:lnTo>
                  <a:lnTo>
                    <a:pt x="1020" y="320"/>
                  </a:lnTo>
                  <a:lnTo>
                    <a:pt x="1064" y="294"/>
                  </a:lnTo>
                  <a:lnTo>
                    <a:pt x="1105" y="264"/>
                  </a:lnTo>
                  <a:lnTo>
                    <a:pt x="1139" y="232"/>
                  </a:lnTo>
                  <a:lnTo>
                    <a:pt x="1171" y="198"/>
                  </a:lnTo>
                  <a:lnTo>
                    <a:pt x="1197" y="162"/>
                  </a:lnTo>
                  <a:lnTo>
                    <a:pt x="1219" y="124"/>
                  </a:lnTo>
                  <a:lnTo>
                    <a:pt x="1226" y="104"/>
                  </a:lnTo>
                  <a:lnTo>
                    <a:pt x="1233" y="84"/>
                  </a:lnTo>
                  <a:lnTo>
                    <a:pt x="1239" y="63"/>
                  </a:lnTo>
                  <a:lnTo>
                    <a:pt x="1243" y="42"/>
                  </a:lnTo>
                  <a:lnTo>
                    <a:pt x="1245" y="22"/>
                  </a:lnTo>
                  <a:lnTo>
                    <a:pt x="1246" y="0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08" name="Freeform 52"/>
            <p:cNvSpPr>
              <a:spLocks/>
            </p:cNvSpPr>
            <p:nvPr/>
          </p:nvSpPr>
          <p:spPr bwMode="auto">
            <a:xfrm>
              <a:off x="8497" y="8976"/>
              <a:ext cx="2354" cy="900"/>
            </a:xfrm>
            <a:custGeom>
              <a:avLst/>
              <a:gdLst>
                <a:gd name="T0" fmla="*/ 3 w 2354"/>
                <a:gd name="T1" fmla="*/ 56 h 900"/>
                <a:gd name="T2" fmla="*/ 16 w 2354"/>
                <a:gd name="T3" fmla="*/ 146 h 900"/>
                <a:gd name="T4" fmla="*/ 40 w 2354"/>
                <a:gd name="T5" fmla="*/ 234 h 900"/>
                <a:gd name="T6" fmla="*/ 75 w 2354"/>
                <a:gd name="T7" fmla="*/ 317 h 900"/>
                <a:gd name="T8" fmla="*/ 120 w 2354"/>
                <a:gd name="T9" fmla="*/ 397 h 900"/>
                <a:gd name="T10" fmla="*/ 174 w 2354"/>
                <a:gd name="T11" fmla="*/ 473 h 900"/>
                <a:gd name="T12" fmla="*/ 238 w 2354"/>
                <a:gd name="T13" fmla="*/ 544 h 900"/>
                <a:gd name="T14" fmla="*/ 310 w 2354"/>
                <a:gd name="T15" fmla="*/ 609 h 900"/>
                <a:gd name="T16" fmla="*/ 391 w 2354"/>
                <a:gd name="T17" fmla="*/ 669 h 900"/>
                <a:gd name="T18" fmla="*/ 477 w 2354"/>
                <a:gd name="T19" fmla="*/ 724 h 900"/>
                <a:gd name="T20" fmla="*/ 571 w 2354"/>
                <a:gd name="T21" fmla="*/ 772 h 900"/>
                <a:gd name="T22" fmla="*/ 671 w 2354"/>
                <a:gd name="T23" fmla="*/ 812 h 900"/>
                <a:gd name="T24" fmla="*/ 774 w 2354"/>
                <a:gd name="T25" fmla="*/ 847 h 900"/>
                <a:gd name="T26" fmla="*/ 886 w 2354"/>
                <a:gd name="T27" fmla="*/ 873 h 900"/>
                <a:gd name="T28" fmla="*/ 999 w 2354"/>
                <a:gd name="T29" fmla="*/ 890 h 900"/>
                <a:gd name="T30" fmla="*/ 1116 w 2354"/>
                <a:gd name="T31" fmla="*/ 899 h 900"/>
                <a:gd name="T32" fmla="*/ 1237 w 2354"/>
                <a:gd name="T33" fmla="*/ 899 h 900"/>
                <a:gd name="T34" fmla="*/ 1356 w 2354"/>
                <a:gd name="T35" fmla="*/ 890 h 900"/>
                <a:gd name="T36" fmla="*/ 1471 w 2354"/>
                <a:gd name="T37" fmla="*/ 871 h 900"/>
                <a:gd name="T38" fmla="*/ 1582 w 2354"/>
                <a:gd name="T39" fmla="*/ 845 h 900"/>
                <a:gd name="T40" fmla="*/ 1688 w 2354"/>
                <a:gd name="T41" fmla="*/ 812 h 900"/>
                <a:gd name="T42" fmla="*/ 1787 w 2354"/>
                <a:gd name="T43" fmla="*/ 770 h 900"/>
                <a:gd name="T44" fmla="*/ 1881 w 2354"/>
                <a:gd name="T45" fmla="*/ 721 h 900"/>
                <a:gd name="T46" fmla="*/ 1969 w 2354"/>
                <a:gd name="T47" fmla="*/ 666 h 900"/>
                <a:gd name="T48" fmla="*/ 2048 w 2354"/>
                <a:gd name="T49" fmla="*/ 606 h 900"/>
                <a:gd name="T50" fmla="*/ 2120 w 2354"/>
                <a:gd name="T51" fmla="*/ 539 h 900"/>
                <a:gd name="T52" fmla="*/ 2184 w 2354"/>
                <a:gd name="T53" fmla="*/ 467 h 900"/>
                <a:gd name="T54" fmla="*/ 2239 w 2354"/>
                <a:gd name="T55" fmla="*/ 391 h 900"/>
                <a:gd name="T56" fmla="*/ 2283 w 2354"/>
                <a:gd name="T57" fmla="*/ 310 h 900"/>
                <a:gd name="T58" fmla="*/ 2316 w 2354"/>
                <a:gd name="T59" fmla="*/ 225 h 900"/>
                <a:gd name="T60" fmla="*/ 2341 w 2354"/>
                <a:gd name="T61" fmla="*/ 137 h 900"/>
                <a:gd name="T62" fmla="*/ 2353 w 2354"/>
                <a:gd name="T63" fmla="*/ 46 h 90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354"/>
                <a:gd name="T97" fmla="*/ 0 h 900"/>
                <a:gd name="T98" fmla="*/ 2354 w 2354"/>
                <a:gd name="T99" fmla="*/ 900 h 90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354" h="900">
                  <a:moveTo>
                    <a:pt x="0" y="10"/>
                  </a:moveTo>
                  <a:lnTo>
                    <a:pt x="3" y="56"/>
                  </a:lnTo>
                  <a:lnTo>
                    <a:pt x="7" y="101"/>
                  </a:lnTo>
                  <a:lnTo>
                    <a:pt x="16" y="146"/>
                  </a:lnTo>
                  <a:lnTo>
                    <a:pt x="26" y="190"/>
                  </a:lnTo>
                  <a:lnTo>
                    <a:pt x="40" y="234"/>
                  </a:lnTo>
                  <a:lnTo>
                    <a:pt x="56" y="275"/>
                  </a:lnTo>
                  <a:lnTo>
                    <a:pt x="75" y="317"/>
                  </a:lnTo>
                  <a:lnTo>
                    <a:pt x="96" y="358"/>
                  </a:lnTo>
                  <a:lnTo>
                    <a:pt x="120" y="397"/>
                  </a:lnTo>
                  <a:lnTo>
                    <a:pt x="146" y="436"/>
                  </a:lnTo>
                  <a:lnTo>
                    <a:pt x="174" y="473"/>
                  </a:lnTo>
                  <a:lnTo>
                    <a:pt x="206" y="509"/>
                  </a:lnTo>
                  <a:lnTo>
                    <a:pt x="238" y="544"/>
                  </a:lnTo>
                  <a:lnTo>
                    <a:pt x="274" y="577"/>
                  </a:lnTo>
                  <a:lnTo>
                    <a:pt x="310" y="609"/>
                  </a:lnTo>
                  <a:lnTo>
                    <a:pt x="349" y="640"/>
                  </a:lnTo>
                  <a:lnTo>
                    <a:pt x="391" y="669"/>
                  </a:lnTo>
                  <a:lnTo>
                    <a:pt x="433" y="698"/>
                  </a:lnTo>
                  <a:lnTo>
                    <a:pt x="477" y="724"/>
                  </a:lnTo>
                  <a:lnTo>
                    <a:pt x="523" y="749"/>
                  </a:lnTo>
                  <a:lnTo>
                    <a:pt x="571" y="772"/>
                  </a:lnTo>
                  <a:lnTo>
                    <a:pt x="620" y="793"/>
                  </a:lnTo>
                  <a:lnTo>
                    <a:pt x="671" y="812"/>
                  </a:lnTo>
                  <a:lnTo>
                    <a:pt x="723" y="831"/>
                  </a:lnTo>
                  <a:lnTo>
                    <a:pt x="774" y="847"/>
                  </a:lnTo>
                  <a:lnTo>
                    <a:pt x="829" y="860"/>
                  </a:lnTo>
                  <a:lnTo>
                    <a:pt x="886" y="873"/>
                  </a:lnTo>
                  <a:lnTo>
                    <a:pt x="942" y="883"/>
                  </a:lnTo>
                  <a:lnTo>
                    <a:pt x="999" y="890"/>
                  </a:lnTo>
                  <a:lnTo>
                    <a:pt x="1057" y="896"/>
                  </a:lnTo>
                  <a:lnTo>
                    <a:pt x="1116" y="899"/>
                  </a:lnTo>
                  <a:lnTo>
                    <a:pt x="1177" y="900"/>
                  </a:lnTo>
                  <a:lnTo>
                    <a:pt x="1237" y="899"/>
                  </a:lnTo>
                  <a:lnTo>
                    <a:pt x="1298" y="896"/>
                  </a:lnTo>
                  <a:lnTo>
                    <a:pt x="1356" y="890"/>
                  </a:lnTo>
                  <a:lnTo>
                    <a:pt x="1415" y="881"/>
                  </a:lnTo>
                  <a:lnTo>
                    <a:pt x="1471" y="871"/>
                  </a:lnTo>
                  <a:lnTo>
                    <a:pt x="1527" y="860"/>
                  </a:lnTo>
                  <a:lnTo>
                    <a:pt x="1582" y="845"/>
                  </a:lnTo>
                  <a:lnTo>
                    <a:pt x="1636" y="829"/>
                  </a:lnTo>
                  <a:lnTo>
                    <a:pt x="1688" y="812"/>
                  </a:lnTo>
                  <a:lnTo>
                    <a:pt x="1738" y="792"/>
                  </a:lnTo>
                  <a:lnTo>
                    <a:pt x="1787" y="770"/>
                  </a:lnTo>
                  <a:lnTo>
                    <a:pt x="1835" y="747"/>
                  </a:lnTo>
                  <a:lnTo>
                    <a:pt x="1881" y="721"/>
                  </a:lnTo>
                  <a:lnTo>
                    <a:pt x="1926" y="695"/>
                  </a:lnTo>
                  <a:lnTo>
                    <a:pt x="1969" y="666"/>
                  </a:lnTo>
                  <a:lnTo>
                    <a:pt x="2009" y="636"/>
                  </a:lnTo>
                  <a:lnTo>
                    <a:pt x="2048" y="606"/>
                  </a:lnTo>
                  <a:lnTo>
                    <a:pt x="2086" y="573"/>
                  </a:lnTo>
                  <a:lnTo>
                    <a:pt x="2120" y="539"/>
                  </a:lnTo>
                  <a:lnTo>
                    <a:pt x="2153" y="503"/>
                  </a:lnTo>
                  <a:lnTo>
                    <a:pt x="2184" y="467"/>
                  </a:lnTo>
                  <a:lnTo>
                    <a:pt x="2213" y="430"/>
                  </a:lnTo>
                  <a:lnTo>
                    <a:pt x="2239" y="391"/>
                  </a:lnTo>
                  <a:lnTo>
                    <a:pt x="2262" y="351"/>
                  </a:lnTo>
                  <a:lnTo>
                    <a:pt x="2283" y="310"/>
                  </a:lnTo>
                  <a:lnTo>
                    <a:pt x="2301" y="268"/>
                  </a:lnTo>
                  <a:lnTo>
                    <a:pt x="2316" y="225"/>
                  </a:lnTo>
                  <a:lnTo>
                    <a:pt x="2329" y="182"/>
                  </a:lnTo>
                  <a:lnTo>
                    <a:pt x="2341" y="137"/>
                  </a:lnTo>
                  <a:lnTo>
                    <a:pt x="2348" y="92"/>
                  </a:lnTo>
                  <a:lnTo>
                    <a:pt x="2353" y="46"/>
                  </a:lnTo>
                  <a:lnTo>
                    <a:pt x="2354" y="0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grpSp>
          <p:nvGrpSpPr>
            <p:cNvPr id="157709" name="Group 49"/>
            <p:cNvGrpSpPr>
              <a:grpSpLocks/>
            </p:cNvGrpSpPr>
            <p:nvPr/>
          </p:nvGrpSpPr>
          <p:grpSpPr bwMode="auto">
            <a:xfrm>
              <a:off x="8220" y="8976"/>
              <a:ext cx="1454" cy="1316"/>
              <a:chOff x="8220" y="8976"/>
              <a:chExt cx="1454" cy="1316"/>
            </a:xfrm>
          </p:grpSpPr>
          <p:sp>
            <p:nvSpPr>
              <p:cNvPr id="157755" name="Line 51"/>
              <p:cNvSpPr>
                <a:spLocks noChangeShapeType="1"/>
              </p:cNvSpPr>
              <p:nvPr/>
            </p:nvSpPr>
            <p:spPr bwMode="auto">
              <a:xfrm flipH="1">
                <a:off x="8283" y="8976"/>
                <a:ext cx="1391" cy="1258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7756" name="Freeform 50"/>
              <p:cNvSpPr>
                <a:spLocks/>
              </p:cNvSpPr>
              <p:nvPr/>
            </p:nvSpPr>
            <p:spPr bwMode="auto">
              <a:xfrm>
                <a:off x="8220" y="10198"/>
                <a:ext cx="97" cy="94"/>
              </a:xfrm>
              <a:custGeom>
                <a:avLst/>
                <a:gdLst>
                  <a:gd name="T0" fmla="*/ 34 w 97"/>
                  <a:gd name="T1" fmla="*/ 0 h 94"/>
                  <a:gd name="T2" fmla="*/ 0 w 97"/>
                  <a:gd name="T3" fmla="*/ 94 h 94"/>
                  <a:gd name="T4" fmla="*/ 97 w 97"/>
                  <a:gd name="T5" fmla="*/ 66 h 94"/>
                  <a:gd name="T6" fmla="*/ 34 w 97"/>
                  <a:gd name="T7" fmla="*/ 0 h 9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7"/>
                  <a:gd name="T13" fmla="*/ 0 h 94"/>
                  <a:gd name="T14" fmla="*/ 97 w 97"/>
                  <a:gd name="T15" fmla="*/ 94 h 9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7" h="94">
                    <a:moveTo>
                      <a:pt x="34" y="0"/>
                    </a:moveTo>
                    <a:lnTo>
                      <a:pt x="0" y="94"/>
                    </a:lnTo>
                    <a:lnTo>
                      <a:pt x="97" y="66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1400" b="1">
                  <a:latin typeface="Constantia" pitchFamily="18" charset="0"/>
                </a:endParaRPr>
              </a:p>
            </p:txBody>
          </p:sp>
        </p:grpSp>
        <p:grpSp>
          <p:nvGrpSpPr>
            <p:cNvPr id="157710" name="Group 46"/>
            <p:cNvGrpSpPr>
              <a:grpSpLocks/>
            </p:cNvGrpSpPr>
            <p:nvPr/>
          </p:nvGrpSpPr>
          <p:grpSpPr bwMode="auto">
            <a:xfrm>
              <a:off x="9674" y="8976"/>
              <a:ext cx="1869" cy="1108"/>
              <a:chOff x="9674" y="8976"/>
              <a:chExt cx="1869" cy="1108"/>
            </a:xfrm>
          </p:grpSpPr>
          <p:sp>
            <p:nvSpPr>
              <p:cNvPr id="157753" name="Line 48"/>
              <p:cNvSpPr>
                <a:spLocks noChangeShapeType="1"/>
              </p:cNvSpPr>
              <p:nvPr/>
            </p:nvSpPr>
            <p:spPr bwMode="auto">
              <a:xfrm>
                <a:off x="9674" y="8976"/>
                <a:ext cx="1796" cy="1065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" name="Freeform 47"/>
              <p:cNvSpPr>
                <a:spLocks/>
              </p:cNvSpPr>
              <p:nvPr/>
            </p:nvSpPr>
            <p:spPr bwMode="auto">
              <a:xfrm>
                <a:off x="11442" y="9999"/>
                <a:ext cx="101" cy="85"/>
              </a:xfrm>
              <a:custGeom>
                <a:avLst/>
                <a:gdLst>
                  <a:gd name="T0" fmla="*/ 0 w 101"/>
                  <a:gd name="T1" fmla="*/ 78 h 85"/>
                  <a:gd name="T2" fmla="*/ 101 w 101"/>
                  <a:gd name="T3" fmla="*/ 85 h 85"/>
                  <a:gd name="T4" fmla="*/ 48 w 101"/>
                  <a:gd name="T5" fmla="*/ 0 h 85"/>
                  <a:gd name="T6" fmla="*/ 0 w 101"/>
                  <a:gd name="T7" fmla="*/ 78 h 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"/>
                  <a:gd name="T13" fmla="*/ 0 h 85"/>
                  <a:gd name="T14" fmla="*/ 101 w 101"/>
                  <a:gd name="T15" fmla="*/ 85 h 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" h="85">
                    <a:moveTo>
                      <a:pt x="0" y="78"/>
                    </a:moveTo>
                    <a:lnTo>
                      <a:pt x="101" y="85"/>
                    </a:lnTo>
                    <a:lnTo>
                      <a:pt x="48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1400" b="1">
                  <a:latin typeface="Constantia" pitchFamily="18" charset="0"/>
                </a:endParaRPr>
              </a:p>
            </p:txBody>
          </p:sp>
        </p:grpSp>
        <p:grpSp>
          <p:nvGrpSpPr>
            <p:cNvPr id="157711" name="Group 43"/>
            <p:cNvGrpSpPr>
              <a:grpSpLocks/>
            </p:cNvGrpSpPr>
            <p:nvPr/>
          </p:nvGrpSpPr>
          <p:grpSpPr bwMode="auto">
            <a:xfrm>
              <a:off x="8971" y="8976"/>
              <a:ext cx="703" cy="1731"/>
              <a:chOff x="8971" y="8976"/>
              <a:chExt cx="703" cy="1731"/>
            </a:xfrm>
          </p:grpSpPr>
          <p:sp>
            <p:nvSpPr>
              <p:cNvPr id="157751" name="Line 45"/>
              <p:cNvSpPr>
                <a:spLocks noChangeShapeType="1"/>
              </p:cNvSpPr>
              <p:nvPr/>
            </p:nvSpPr>
            <p:spPr bwMode="auto">
              <a:xfrm flipH="1">
                <a:off x="9015" y="8976"/>
                <a:ext cx="659" cy="1650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7752" name="Freeform 44"/>
              <p:cNvSpPr>
                <a:spLocks/>
              </p:cNvSpPr>
              <p:nvPr/>
            </p:nvSpPr>
            <p:spPr bwMode="auto">
              <a:xfrm>
                <a:off x="8971" y="10607"/>
                <a:ext cx="86" cy="100"/>
              </a:xfrm>
              <a:custGeom>
                <a:avLst/>
                <a:gdLst>
                  <a:gd name="T0" fmla="*/ 0 w 86"/>
                  <a:gd name="T1" fmla="*/ 0 h 100"/>
                  <a:gd name="T2" fmla="*/ 11 w 86"/>
                  <a:gd name="T3" fmla="*/ 100 h 100"/>
                  <a:gd name="T4" fmla="*/ 86 w 86"/>
                  <a:gd name="T5" fmla="*/ 34 h 100"/>
                  <a:gd name="T6" fmla="*/ 0 w 86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6"/>
                  <a:gd name="T13" fmla="*/ 0 h 100"/>
                  <a:gd name="T14" fmla="*/ 86 w 86"/>
                  <a:gd name="T15" fmla="*/ 100 h 1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6" h="100">
                    <a:moveTo>
                      <a:pt x="0" y="0"/>
                    </a:moveTo>
                    <a:lnTo>
                      <a:pt x="11" y="100"/>
                    </a:lnTo>
                    <a:lnTo>
                      <a:pt x="86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1400" b="1">
                  <a:latin typeface="Constantia" pitchFamily="18" charset="0"/>
                </a:endParaRPr>
              </a:p>
            </p:txBody>
          </p:sp>
        </p:grpSp>
        <p:grpSp>
          <p:nvGrpSpPr>
            <p:cNvPr id="157712" name="Group 40"/>
            <p:cNvGrpSpPr>
              <a:grpSpLocks/>
            </p:cNvGrpSpPr>
            <p:nvPr/>
          </p:nvGrpSpPr>
          <p:grpSpPr bwMode="auto">
            <a:xfrm>
              <a:off x="9674" y="8976"/>
              <a:ext cx="702" cy="1800"/>
              <a:chOff x="9674" y="8976"/>
              <a:chExt cx="702" cy="1800"/>
            </a:xfrm>
          </p:grpSpPr>
          <p:sp>
            <p:nvSpPr>
              <p:cNvPr id="157749" name="Line 42"/>
              <p:cNvSpPr>
                <a:spLocks noChangeShapeType="1"/>
              </p:cNvSpPr>
              <p:nvPr/>
            </p:nvSpPr>
            <p:spPr bwMode="auto">
              <a:xfrm>
                <a:off x="9674" y="8976"/>
                <a:ext cx="661" cy="1719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7750" name="Freeform 41"/>
              <p:cNvSpPr>
                <a:spLocks/>
              </p:cNvSpPr>
              <p:nvPr/>
            </p:nvSpPr>
            <p:spPr bwMode="auto">
              <a:xfrm>
                <a:off x="10291" y="10677"/>
                <a:ext cx="85" cy="99"/>
              </a:xfrm>
              <a:custGeom>
                <a:avLst/>
                <a:gdLst>
                  <a:gd name="T0" fmla="*/ 0 w 85"/>
                  <a:gd name="T1" fmla="*/ 31 h 99"/>
                  <a:gd name="T2" fmla="*/ 75 w 85"/>
                  <a:gd name="T3" fmla="*/ 99 h 99"/>
                  <a:gd name="T4" fmla="*/ 85 w 85"/>
                  <a:gd name="T5" fmla="*/ 0 h 99"/>
                  <a:gd name="T6" fmla="*/ 0 w 85"/>
                  <a:gd name="T7" fmla="*/ 31 h 9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5"/>
                  <a:gd name="T13" fmla="*/ 0 h 99"/>
                  <a:gd name="T14" fmla="*/ 85 w 85"/>
                  <a:gd name="T15" fmla="*/ 99 h 9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5" h="99">
                    <a:moveTo>
                      <a:pt x="0" y="31"/>
                    </a:moveTo>
                    <a:lnTo>
                      <a:pt x="75" y="99"/>
                    </a:lnTo>
                    <a:lnTo>
                      <a:pt x="85" y="0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 sz="1400" b="1">
                  <a:latin typeface="Constantia" pitchFamily="18" charset="0"/>
                </a:endParaRPr>
              </a:p>
            </p:txBody>
          </p:sp>
        </p:grpSp>
        <p:sp>
          <p:nvSpPr>
            <p:cNvPr id="157713" name="Line 39"/>
            <p:cNvSpPr>
              <a:spLocks noChangeShapeType="1"/>
            </p:cNvSpPr>
            <p:nvPr/>
          </p:nvSpPr>
          <p:spPr bwMode="auto">
            <a:xfrm>
              <a:off x="7597" y="8630"/>
              <a:ext cx="1" cy="346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7714" name="Line 38"/>
            <p:cNvSpPr>
              <a:spLocks noChangeShapeType="1"/>
            </p:cNvSpPr>
            <p:nvPr/>
          </p:nvSpPr>
          <p:spPr bwMode="auto">
            <a:xfrm>
              <a:off x="8012" y="8630"/>
              <a:ext cx="1" cy="346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7715" name="Rectangle 37"/>
            <p:cNvSpPr>
              <a:spLocks noChangeArrowheads="1"/>
            </p:cNvSpPr>
            <p:nvPr/>
          </p:nvSpPr>
          <p:spPr bwMode="auto">
            <a:xfrm>
              <a:off x="7597" y="8630"/>
              <a:ext cx="48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16" name="Rectangle 36"/>
            <p:cNvSpPr>
              <a:spLocks noChangeArrowheads="1"/>
            </p:cNvSpPr>
            <p:nvPr/>
          </p:nvSpPr>
          <p:spPr bwMode="auto">
            <a:xfrm>
              <a:off x="7680" y="8686"/>
              <a:ext cx="297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dx</a:t>
              </a:r>
              <a:endParaRPr lang="en-US" sz="1400" b="1"/>
            </a:p>
          </p:txBody>
        </p:sp>
        <p:grpSp>
          <p:nvGrpSpPr>
            <p:cNvPr id="157717" name="Group 30"/>
            <p:cNvGrpSpPr>
              <a:grpSpLocks/>
            </p:cNvGrpSpPr>
            <p:nvPr/>
          </p:nvGrpSpPr>
          <p:grpSpPr bwMode="auto">
            <a:xfrm>
              <a:off x="9730" y="7600"/>
              <a:ext cx="369" cy="1351"/>
              <a:chOff x="9730" y="7600"/>
              <a:chExt cx="369" cy="1351"/>
            </a:xfrm>
          </p:grpSpPr>
          <p:sp>
            <p:nvSpPr>
              <p:cNvPr id="157744" name="Line 35"/>
              <p:cNvSpPr>
                <a:spLocks noChangeShapeType="1"/>
              </p:cNvSpPr>
              <p:nvPr/>
            </p:nvSpPr>
            <p:spPr bwMode="auto">
              <a:xfrm flipH="1">
                <a:off x="9762" y="7600"/>
                <a:ext cx="271" cy="577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7745" name="Line 34"/>
              <p:cNvSpPr>
                <a:spLocks noChangeShapeType="1"/>
              </p:cNvSpPr>
              <p:nvPr/>
            </p:nvSpPr>
            <p:spPr bwMode="auto">
              <a:xfrm>
                <a:off x="9762" y="8178"/>
                <a:ext cx="337" cy="75"/>
              </a:xfrm>
              <a:prstGeom prst="lin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57746" name="Group 31"/>
              <p:cNvGrpSpPr>
                <a:grpSpLocks/>
              </p:cNvGrpSpPr>
              <p:nvPr/>
            </p:nvGrpSpPr>
            <p:grpSpPr bwMode="auto">
              <a:xfrm>
                <a:off x="9730" y="8253"/>
                <a:ext cx="369" cy="698"/>
                <a:chOff x="9730" y="8253"/>
                <a:chExt cx="369" cy="698"/>
              </a:xfrm>
            </p:grpSpPr>
            <p:sp>
              <p:nvSpPr>
                <p:cNvPr id="157747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9769" y="8253"/>
                  <a:ext cx="330" cy="622"/>
                </a:xfrm>
                <a:prstGeom prst="line">
                  <a:avLst/>
                </a:pr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7748" name="Freeform 32"/>
                <p:cNvSpPr>
                  <a:spLocks/>
                </p:cNvSpPr>
                <p:nvPr/>
              </p:nvSpPr>
              <p:spPr bwMode="auto">
                <a:xfrm>
                  <a:off x="9730" y="8850"/>
                  <a:ext cx="81" cy="101"/>
                </a:xfrm>
                <a:custGeom>
                  <a:avLst/>
                  <a:gdLst>
                    <a:gd name="T0" fmla="*/ 2 w 81"/>
                    <a:gd name="T1" fmla="*/ 0 h 101"/>
                    <a:gd name="T2" fmla="*/ 0 w 81"/>
                    <a:gd name="T3" fmla="*/ 101 h 101"/>
                    <a:gd name="T4" fmla="*/ 81 w 81"/>
                    <a:gd name="T5" fmla="*/ 44 h 101"/>
                    <a:gd name="T6" fmla="*/ 2 w 81"/>
                    <a:gd name="T7" fmla="*/ 0 h 10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1"/>
                    <a:gd name="T13" fmla="*/ 0 h 101"/>
                    <a:gd name="T14" fmla="*/ 81 w 81"/>
                    <a:gd name="T15" fmla="*/ 101 h 10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1" h="101">
                      <a:moveTo>
                        <a:pt x="2" y="0"/>
                      </a:moveTo>
                      <a:lnTo>
                        <a:pt x="0" y="101"/>
                      </a:lnTo>
                      <a:lnTo>
                        <a:pt x="81" y="44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1400" b="1">
                    <a:latin typeface="Constantia" pitchFamily="18" charset="0"/>
                  </a:endParaRPr>
                </a:p>
              </p:txBody>
            </p:sp>
          </p:grpSp>
        </p:grpSp>
        <p:sp>
          <p:nvSpPr>
            <p:cNvPr id="157718" name="Rectangle 29"/>
            <p:cNvSpPr>
              <a:spLocks noChangeArrowheads="1"/>
            </p:cNvSpPr>
            <p:nvPr/>
          </p:nvSpPr>
          <p:spPr bwMode="auto">
            <a:xfrm>
              <a:off x="9648" y="7522"/>
              <a:ext cx="52" cy="145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grpSp>
          <p:nvGrpSpPr>
            <p:cNvPr id="157719" name="Group 24"/>
            <p:cNvGrpSpPr>
              <a:grpSpLocks/>
            </p:cNvGrpSpPr>
            <p:nvPr/>
          </p:nvGrpSpPr>
          <p:grpSpPr bwMode="auto">
            <a:xfrm>
              <a:off x="11751" y="7937"/>
              <a:ext cx="417" cy="417"/>
              <a:chOff x="11751" y="7937"/>
              <a:chExt cx="417" cy="417"/>
            </a:xfrm>
          </p:grpSpPr>
          <p:sp>
            <p:nvSpPr>
              <p:cNvPr id="157740" name="Oval 28"/>
              <p:cNvSpPr>
                <a:spLocks noChangeArrowheads="1"/>
              </p:cNvSpPr>
              <p:nvPr/>
            </p:nvSpPr>
            <p:spPr bwMode="auto">
              <a:xfrm>
                <a:off x="11751" y="7937"/>
                <a:ext cx="417" cy="417"/>
              </a:xfrm>
              <a:prstGeom prst="ellipse">
                <a:avLst/>
              </a:pr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1400" b="1">
                  <a:latin typeface="Constantia" pitchFamily="18" charset="0"/>
                </a:endParaRPr>
              </a:p>
            </p:txBody>
          </p:sp>
          <p:grpSp>
            <p:nvGrpSpPr>
              <p:cNvPr id="157741" name="Group 25"/>
              <p:cNvGrpSpPr>
                <a:grpSpLocks/>
              </p:cNvGrpSpPr>
              <p:nvPr/>
            </p:nvGrpSpPr>
            <p:grpSpPr bwMode="auto">
              <a:xfrm>
                <a:off x="11826" y="8089"/>
                <a:ext cx="265" cy="112"/>
                <a:chOff x="11826" y="8089"/>
                <a:chExt cx="265" cy="112"/>
              </a:xfrm>
            </p:grpSpPr>
            <p:sp>
              <p:nvSpPr>
                <p:cNvPr id="157742" name="Freeform 27"/>
                <p:cNvSpPr>
                  <a:spLocks/>
                </p:cNvSpPr>
                <p:nvPr/>
              </p:nvSpPr>
              <p:spPr bwMode="auto">
                <a:xfrm>
                  <a:off x="11826" y="8089"/>
                  <a:ext cx="133" cy="56"/>
                </a:xfrm>
                <a:custGeom>
                  <a:avLst/>
                  <a:gdLst>
                    <a:gd name="T0" fmla="*/ 133 w 133"/>
                    <a:gd name="T1" fmla="*/ 56 h 56"/>
                    <a:gd name="T2" fmla="*/ 131 w 133"/>
                    <a:gd name="T3" fmla="*/ 45 h 56"/>
                    <a:gd name="T4" fmla="*/ 127 w 133"/>
                    <a:gd name="T5" fmla="*/ 34 h 56"/>
                    <a:gd name="T6" fmla="*/ 121 w 133"/>
                    <a:gd name="T7" fmla="*/ 24 h 56"/>
                    <a:gd name="T8" fmla="*/ 113 w 133"/>
                    <a:gd name="T9" fmla="*/ 16 h 56"/>
                    <a:gd name="T10" fmla="*/ 104 w 133"/>
                    <a:gd name="T11" fmla="*/ 10 h 56"/>
                    <a:gd name="T12" fmla="*/ 92 w 133"/>
                    <a:gd name="T13" fmla="*/ 4 h 56"/>
                    <a:gd name="T14" fmla="*/ 79 w 133"/>
                    <a:gd name="T15" fmla="*/ 1 h 56"/>
                    <a:gd name="T16" fmla="*/ 66 w 133"/>
                    <a:gd name="T17" fmla="*/ 0 h 56"/>
                    <a:gd name="T18" fmla="*/ 53 w 133"/>
                    <a:gd name="T19" fmla="*/ 1 h 56"/>
                    <a:gd name="T20" fmla="*/ 40 w 133"/>
                    <a:gd name="T21" fmla="*/ 4 h 56"/>
                    <a:gd name="T22" fmla="*/ 29 w 133"/>
                    <a:gd name="T23" fmla="*/ 10 h 56"/>
                    <a:gd name="T24" fmla="*/ 20 w 133"/>
                    <a:gd name="T25" fmla="*/ 16 h 56"/>
                    <a:gd name="T26" fmla="*/ 12 w 133"/>
                    <a:gd name="T27" fmla="*/ 24 h 56"/>
                    <a:gd name="T28" fmla="*/ 6 w 133"/>
                    <a:gd name="T29" fmla="*/ 34 h 56"/>
                    <a:gd name="T30" fmla="*/ 2 w 133"/>
                    <a:gd name="T31" fmla="*/ 45 h 56"/>
                    <a:gd name="T32" fmla="*/ 0 w 133"/>
                    <a:gd name="T33" fmla="*/ 56 h 5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3"/>
                    <a:gd name="T52" fmla="*/ 0 h 56"/>
                    <a:gd name="T53" fmla="*/ 133 w 133"/>
                    <a:gd name="T54" fmla="*/ 56 h 5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3" h="56">
                      <a:moveTo>
                        <a:pt x="133" y="56"/>
                      </a:moveTo>
                      <a:lnTo>
                        <a:pt x="131" y="45"/>
                      </a:lnTo>
                      <a:lnTo>
                        <a:pt x="127" y="34"/>
                      </a:lnTo>
                      <a:lnTo>
                        <a:pt x="121" y="24"/>
                      </a:lnTo>
                      <a:lnTo>
                        <a:pt x="113" y="16"/>
                      </a:lnTo>
                      <a:lnTo>
                        <a:pt x="104" y="10"/>
                      </a:lnTo>
                      <a:lnTo>
                        <a:pt x="92" y="4"/>
                      </a:lnTo>
                      <a:lnTo>
                        <a:pt x="79" y="1"/>
                      </a:lnTo>
                      <a:lnTo>
                        <a:pt x="66" y="0"/>
                      </a:lnTo>
                      <a:lnTo>
                        <a:pt x="53" y="1"/>
                      </a:lnTo>
                      <a:lnTo>
                        <a:pt x="40" y="4"/>
                      </a:lnTo>
                      <a:lnTo>
                        <a:pt x="29" y="10"/>
                      </a:lnTo>
                      <a:lnTo>
                        <a:pt x="20" y="16"/>
                      </a:lnTo>
                      <a:lnTo>
                        <a:pt x="12" y="24"/>
                      </a:lnTo>
                      <a:lnTo>
                        <a:pt x="6" y="34"/>
                      </a:lnTo>
                      <a:lnTo>
                        <a:pt x="2" y="45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1400" b="1">
                    <a:latin typeface="Constantia" pitchFamily="18" charset="0"/>
                  </a:endParaRPr>
                </a:p>
              </p:txBody>
            </p:sp>
            <p:sp>
              <p:nvSpPr>
                <p:cNvPr id="157743" name="Freeform 26"/>
                <p:cNvSpPr>
                  <a:spLocks/>
                </p:cNvSpPr>
                <p:nvPr/>
              </p:nvSpPr>
              <p:spPr bwMode="auto">
                <a:xfrm>
                  <a:off x="11959" y="8145"/>
                  <a:ext cx="132" cy="56"/>
                </a:xfrm>
                <a:custGeom>
                  <a:avLst/>
                  <a:gdLst>
                    <a:gd name="T0" fmla="*/ 0 w 132"/>
                    <a:gd name="T1" fmla="*/ 3 h 56"/>
                    <a:gd name="T2" fmla="*/ 1 w 132"/>
                    <a:gd name="T3" fmla="*/ 15 h 56"/>
                    <a:gd name="T4" fmla="*/ 6 w 132"/>
                    <a:gd name="T5" fmla="*/ 25 h 56"/>
                    <a:gd name="T6" fmla="*/ 13 w 132"/>
                    <a:gd name="T7" fmla="*/ 33 h 56"/>
                    <a:gd name="T8" fmla="*/ 20 w 132"/>
                    <a:gd name="T9" fmla="*/ 40 h 56"/>
                    <a:gd name="T10" fmla="*/ 30 w 132"/>
                    <a:gd name="T11" fmla="*/ 48 h 56"/>
                    <a:gd name="T12" fmla="*/ 42 w 132"/>
                    <a:gd name="T13" fmla="*/ 52 h 56"/>
                    <a:gd name="T14" fmla="*/ 53 w 132"/>
                    <a:gd name="T15" fmla="*/ 55 h 56"/>
                    <a:gd name="T16" fmla="*/ 66 w 132"/>
                    <a:gd name="T17" fmla="*/ 56 h 56"/>
                    <a:gd name="T18" fmla="*/ 79 w 132"/>
                    <a:gd name="T19" fmla="*/ 55 h 56"/>
                    <a:gd name="T20" fmla="*/ 92 w 132"/>
                    <a:gd name="T21" fmla="*/ 52 h 56"/>
                    <a:gd name="T22" fmla="*/ 104 w 132"/>
                    <a:gd name="T23" fmla="*/ 46 h 56"/>
                    <a:gd name="T24" fmla="*/ 112 w 132"/>
                    <a:gd name="T25" fmla="*/ 40 h 56"/>
                    <a:gd name="T26" fmla="*/ 121 w 132"/>
                    <a:gd name="T27" fmla="*/ 32 h 56"/>
                    <a:gd name="T28" fmla="*/ 127 w 132"/>
                    <a:gd name="T29" fmla="*/ 22 h 56"/>
                    <a:gd name="T30" fmla="*/ 131 w 132"/>
                    <a:gd name="T31" fmla="*/ 12 h 56"/>
                    <a:gd name="T32" fmla="*/ 132 w 132"/>
                    <a:gd name="T33" fmla="*/ 0 h 5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2"/>
                    <a:gd name="T52" fmla="*/ 0 h 56"/>
                    <a:gd name="T53" fmla="*/ 132 w 132"/>
                    <a:gd name="T54" fmla="*/ 56 h 5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2" h="56">
                      <a:moveTo>
                        <a:pt x="0" y="3"/>
                      </a:moveTo>
                      <a:lnTo>
                        <a:pt x="1" y="15"/>
                      </a:lnTo>
                      <a:lnTo>
                        <a:pt x="6" y="25"/>
                      </a:lnTo>
                      <a:lnTo>
                        <a:pt x="13" y="33"/>
                      </a:lnTo>
                      <a:lnTo>
                        <a:pt x="20" y="40"/>
                      </a:lnTo>
                      <a:lnTo>
                        <a:pt x="30" y="48"/>
                      </a:lnTo>
                      <a:lnTo>
                        <a:pt x="42" y="52"/>
                      </a:lnTo>
                      <a:lnTo>
                        <a:pt x="53" y="55"/>
                      </a:lnTo>
                      <a:lnTo>
                        <a:pt x="66" y="56"/>
                      </a:lnTo>
                      <a:lnTo>
                        <a:pt x="79" y="55"/>
                      </a:lnTo>
                      <a:lnTo>
                        <a:pt x="92" y="52"/>
                      </a:lnTo>
                      <a:lnTo>
                        <a:pt x="104" y="46"/>
                      </a:lnTo>
                      <a:lnTo>
                        <a:pt x="112" y="40"/>
                      </a:lnTo>
                      <a:lnTo>
                        <a:pt x="121" y="32"/>
                      </a:lnTo>
                      <a:lnTo>
                        <a:pt x="127" y="22"/>
                      </a:lnTo>
                      <a:lnTo>
                        <a:pt x="131" y="12"/>
                      </a:lnTo>
                      <a:lnTo>
                        <a:pt x="132" y="0"/>
                      </a:lnTo>
                    </a:path>
                  </a:pathLst>
                </a:cu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1400" b="1">
                    <a:latin typeface="Constantia" pitchFamily="18" charset="0"/>
                  </a:endParaRPr>
                </a:p>
              </p:txBody>
            </p:sp>
          </p:grpSp>
        </p:grpSp>
        <p:sp>
          <p:nvSpPr>
            <p:cNvPr id="157720" name="Freeform 23"/>
            <p:cNvSpPr>
              <a:spLocks/>
            </p:cNvSpPr>
            <p:nvPr/>
          </p:nvSpPr>
          <p:spPr bwMode="auto">
            <a:xfrm>
              <a:off x="10297" y="8145"/>
              <a:ext cx="1454" cy="831"/>
            </a:xfrm>
            <a:custGeom>
              <a:avLst/>
              <a:gdLst>
                <a:gd name="T0" fmla="*/ 1454 w 1454"/>
                <a:gd name="T1" fmla="*/ 0 h 831"/>
                <a:gd name="T2" fmla="*/ 1379 w 1454"/>
                <a:gd name="T3" fmla="*/ 2 h 831"/>
                <a:gd name="T4" fmla="*/ 1305 w 1454"/>
                <a:gd name="T5" fmla="*/ 4 h 831"/>
                <a:gd name="T6" fmla="*/ 1232 w 1454"/>
                <a:gd name="T7" fmla="*/ 10 h 831"/>
                <a:gd name="T8" fmla="*/ 1161 w 1454"/>
                <a:gd name="T9" fmla="*/ 17 h 831"/>
                <a:gd name="T10" fmla="*/ 1091 w 1454"/>
                <a:gd name="T11" fmla="*/ 26 h 831"/>
                <a:gd name="T12" fmla="*/ 1021 w 1454"/>
                <a:gd name="T13" fmla="*/ 38 h 831"/>
                <a:gd name="T14" fmla="*/ 954 w 1454"/>
                <a:gd name="T15" fmla="*/ 51 h 831"/>
                <a:gd name="T16" fmla="*/ 889 w 1454"/>
                <a:gd name="T17" fmla="*/ 65 h 831"/>
                <a:gd name="T18" fmla="*/ 824 w 1454"/>
                <a:gd name="T19" fmla="*/ 82 h 831"/>
                <a:gd name="T20" fmla="*/ 760 w 1454"/>
                <a:gd name="T21" fmla="*/ 101 h 831"/>
                <a:gd name="T22" fmla="*/ 700 w 1454"/>
                <a:gd name="T23" fmla="*/ 120 h 831"/>
                <a:gd name="T24" fmla="*/ 641 w 1454"/>
                <a:gd name="T25" fmla="*/ 141 h 831"/>
                <a:gd name="T26" fmla="*/ 584 w 1454"/>
                <a:gd name="T27" fmla="*/ 165 h 831"/>
                <a:gd name="T28" fmla="*/ 529 w 1454"/>
                <a:gd name="T29" fmla="*/ 191 h 831"/>
                <a:gd name="T30" fmla="*/ 476 w 1454"/>
                <a:gd name="T31" fmla="*/ 216 h 831"/>
                <a:gd name="T32" fmla="*/ 426 w 1454"/>
                <a:gd name="T33" fmla="*/ 244 h 831"/>
                <a:gd name="T34" fmla="*/ 378 w 1454"/>
                <a:gd name="T35" fmla="*/ 273 h 831"/>
                <a:gd name="T36" fmla="*/ 332 w 1454"/>
                <a:gd name="T37" fmla="*/ 303 h 831"/>
                <a:gd name="T38" fmla="*/ 289 w 1454"/>
                <a:gd name="T39" fmla="*/ 333 h 831"/>
                <a:gd name="T40" fmla="*/ 248 w 1454"/>
                <a:gd name="T41" fmla="*/ 366 h 831"/>
                <a:gd name="T42" fmla="*/ 211 w 1454"/>
                <a:gd name="T43" fmla="*/ 400 h 831"/>
                <a:gd name="T44" fmla="*/ 176 w 1454"/>
                <a:gd name="T45" fmla="*/ 436 h 831"/>
                <a:gd name="T46" fmla="*/ 143 w 1454"/>
                <a:gd name="T47" fmla="*/ 470 h 831"/>
                <a:gd name="T48" fmla="*/ 114 w 1454"/>
                <a:gd name="T49" fmla="*/ 508 h 831"/>
                <a:gd name="T50" fmla="*/ 88 w 1454"/>
                <a:gd name="T51" fmla="*/ 545 h 831"/>
                <a:gd name="T52" fmla="*/ 65 w 1454"/>
                <a:gd name="T53" fmla="*/ 584 h 831"/>
                <a:gd name="T54" fmla="*/ 46 w 1454"/>
                <a:gd name="T55" fmla="*/ 623 h 831"/>
                <a:gd name="T56" fmla="*/ 29 w 1454"/>
                <a:gd name="T57" fmla="*/ 664 h 831"/>
                <a:gd name="T58" fmla="*/ 17 w 1454"/>
                <a:gd name="T59" fmla="*/ 704 h 831"/>
                <a:gd name="T60" fmla="*/ 7 w 1454"/>
                <a:gd name="T61" fmla="*/ 746 h 831"/>
                <a:gd name="T62" fmla="*/ 1 w 1454"/>
                <a:gd name="T63" fmla="*/ 788 h 831"/>
                <a:gd name="T64" fmla="*/ 0 w 1454"/>
                <a:gd name="T65" fmla="*/ 831 h 8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54"/>
                <a:gd name="T100" fmla="*/ 0 h 831"/>
                <a:gd name="T101" fmla="*/ 1454 w 1454"/>
                <a:gd name="T102" fmla="*/ 831 h 8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54" h="831">
                  <a:moveTo>
                    <a:pt x="1454" y="0"/>
                  </a:moveTo>
                  <a:lnTo>
                    <a:pt x="1379" y="2"/>
                  </a:lnTo>
                  <a:lnTo>
                    <a:pt x="1305" y="4"/>
                  </a:lnTo>
                  <a:lnTo>
                    <a:pt x="1232" y="10"/>
                  </a:lnTo>
                  <a:lnTo>
                    <a:pt x="1161" y="17"/>
                  </a:lnTo>
                  <a:lnTo>
                    <a:pt x="1091" y="26"/>
                  </a:lnTo>
                  <a:lnTo>
                    <a:pt x="1021" y="38"/>
                  </a:lnTo>
                  <a:lnTo>
                    <a:pt x="954" y="51"/>
                  </a:lnTo>
                  <a:lnTo>
                    <a:pt x="889" y="65"/>
                  </a:lnTo>
                  <a:lnTo>
                    <a:pt x="824" y="82"/>
                  </a:lnTo>
                  <a:lnTo>
                    <a:pt x="760" y="101"/>
                  </a:lnTo>
                  <a:lnTo>
                    <a:pt x="700" y="120"/>
                  </a:lnTo>
                  <a:lnTo>
                    <a:pt x="641" y="141"/>
                  </a:lnTo>
                  <a:lnTo>
                    <a:pt x="584" y="165"/>
                  </a:lnTo>
                  <a:lnTo>
                    <a:pt x="529" y="191"/>
                  </a:lnTo>
                  <a:lnTo>
                    <a:pt x="476" y="216"/>
                  </a:lnTo>
                  <a:lnTo>
                    <a:pt x="426" y="244"/>
                  </a:lnTo>
                  <a:lnTo>
                    <a:pt x="378" y="273"/>
                  </a:lnTo>
                  <a:lnTo>
                    <a:pt x="332" y="303"/>
                  </a:lnTo>
                  <a:lnTo>
                    <a:pt x="289" y="333"/>
                  </a:lnTo>
                  <a:lnTo>
                    <a:pt x="248" y="366"/>
                  </a:lnTo>
                  <a:lnTo>
                    <a:pt x="211" y="400"/>
                  </a:lnTo>
                  <a:lnTo>
                    <a:pt x="176" y="436"/>
                  </a:lnTo>
                  <a:lnTo>
                    <a:pt x="143" y="470"/>
                  </a:lnTo>
                  <a:lnTo>
                    <a:pt x="114" y="508"/>
                  </a:lnTo>
                  <a:lnTo>
                    <a:pt x="88" y="545"/>
                  </a:lnTo>
                  <a:lnTo>
                    <a:pt x="65" y="584"/>
                  </a:lnTo>
                  <a:lnTo>
                    <a:pt x="46" y="623"/>
                  </a:lnTo>
                  <a:lnTo>
                    <a:pt x="29" y="664"/>
                  </a:lnTo>
                  <a:lnTo>
                    <a:pt x="17" y="704"/>
                  </a:lnTo>
                  <a:lnTo>
                    <a:pt x="7" y="746"/>
                  </a:lnTo>
                  <a:lnTo>
                    <a:pt x="1" y="788"/>
                  </a:lnTo>
                  <a:lnTo>
                    <a:pt x="0" y="831"/>
                  </a:lnTo>
                </a:path>
              </a:pathLst>
            </a:cu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21" name="Rectangle 22"/>
            <p:cNvSpPr>
              <a:spLocks noChangeArrowheads="1"/>
            </p:cNvSpPr>
            <p:nvPr/>
          </p:nvSpPr>
          <p:spPr bwMode="auto">
            <a:xfrm>
              <a:off x="12374" y="7730"/>
              <a:ext cx="48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22" name="Rectangle 21"/>
            <p:cNvSpPr>
              <a:spLocks noChangeArrowheads="1"/>
            </p:cNvSpPr>
            <p:nvPr/>
          </p:nvSpPr>
          <p:spPr bwMode="auto">
            <a:xfrm>
              <a:off x="12458" y="7786"/>
              <a:ext cx="247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U</a:t>
              </a:r>
              <a:endParaRPr lang="en-US" sz="1400" b="1"/>
            </a:p>
          </p:txBody>
        </p:sp>
        <p:sp>
          <p:nvSpPr>
            <p:cNvPr id="157723" name="Rectangle 20"/>
            <p:cNvSpPr>
              <a:spLocks noChangeArrowheads="1"/>
            </p:cNvSpPr>
            <p:nvPr/>
          </p:nvSpPr>
          <p:spPr bwMode="auto">
            <a:xfrm>
              <a:off x="12608" y="7906"/>
              <a:ext cx="14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A</a:t>
              </a:r>
              <a:endParaRPr lang="en-US" sz="1400" b="1"/>
            </a:p>
          </p:txBody>
        </p:sp>
        <p:sp>
          <p:nvSpPr>
            <p:cNvPr id="157724" name="Rectangle 19"/>
            <p:cNvSpPr>
              <a:spLocks noChangeArrowheads="1"/>
            </p:cNvSpPr>
            <p:nvPr/>
          </p:nvSpPr>
          <p:spPr bwMode="auto">
            <a:xfrm>
              <a:off x="10159" y="7660"/>
              <a:ext cx="48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25" name="Rectangle 18"/>
            <p:cNvSpPr>
              <a:spLocks noChangeArrowheads="1"/>
            </p:cNvSpPr>
            <p:nvPr/>
          </p:nvSpPr>
          <p:spPr bwMode="auto">
            <a:xfrm>
              <a:off x="10242" y="7716"/>
              <a:ext cx="192" cy="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I</a:t>
              </a:r>
              <a:endParaRPr lang="en-US" sz="1400" b="1"/>
            </a:p>
          </p:txBody>
        </p:sp>
        <p:sp>
          <p:nvSpPr>
            <p:cNvPr id="157726" name="Rectangle 17"/>
            <p:cNvSpPr>
              <a:spLocks noChangeArrowheads="1"/>
            </p:cNvSpPr>
            <p:nvPr/>
          </p:nvSpPr>
          <p:spPr bwMode="auto">
            <a:xfrm>
              <a:off x="10332" y="7846"/>
              <a:ext cx="128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з</a:t>
              </a:r>
              <a:endParaRPr lang="en-US" sz="1400" b="1"/>
            </a:p>
          </p:txBody>
        </p:sp>
        <p:sp>
          <p:nvSpPr>
            <p:cNvPr id="157727" name="Rectangle 16"/>
            <p:cNvSpPr>
              <a:spLocks noChangeArrowheads="1"/>
            </p:cNvSpPr>
            <p:nvPr/>
          </p:nvSpPr>
          <p:spPr bwMode="auto">
            <a:xfrm>
              <a:off x="8774" y="8630"/>
              <a:ext cx="48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28" name="Rectangle 15"/>
            <p:cNvSpPr>
              <a:spLocks noChangeArrowheads="1"/>
            </p:cNvSpPr>
            <p:nvPr/>
          </p:nvSpPr>
          <p:spPr bwMode="auto">
            <a:xfrm>
              <a:off x="8953" y="8686"/>
              <a:ext cx="222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A</a:t>
              </a:r>
              <a:endParaRPr lang="en-US" sz="1400" b="1"/>
            </a:p>
          </p:txBody>
        </p:sp>
        <p:sp>
          <p:nvSpPr>
            <p:cNvPr id="157729" name="Rectangle 14"/>
            <p:cNvSpPr>
              <a:spLocks noChangeArrowheads="1"/>
            </p:cNvSpPr>
            <p:nvPr/>
          </p:nvSpPr>
          <p:spPr bwMode="auto">
            <a:xfrm>
              <a:off x="9189" y="8284"/>
              <a:ext cx="48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30" name="Rectangle 13"/>
            <p:cNvSpPr>
              <a:spLocks noChangeArrowheads="1"/>
            </p:cNvSpPr>
            <p:nvPr/>
          </p:nvSpPr>
          <p:spPr bwMode="auto">
            <a:xfrm>
              <a:off x="9273" y="8340"/>
              <a:ext cx="186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x</a:t>
              </a:r>
              <a:endParaRPr lang="en-US" sz="1400" b="1"/>
            </a:p>
          </p:txBody>
        </p:sp>
        <p:sp>
          <p:nvSpPr>
            <p:cNvPr id="157731" name="Rectangle 12"/>
            <p:cNvSpPr>
              <a:spLocks noChangeArrowheads="1"/>
            </p:cNvSpPr>
            <p:nvPr/>
          </p:nvSpPr>
          <p:spPr bwMode="auto">
            <a:xfrm>
              <a:off x="9365" y="8460"/>
              <a:ext cx="11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 з</a:t>
              </a:r>
              <a:endParaRPr lang="en-US" sz="1400" b="1"/>
            </a:p>
          </p:txBody>
        </p:sp>
        <p:sp>
          <p:nvSpPr>
            <p:cNvPr id="157732" name="Line 11"/>
            <p:cNvSpPr>
              <a:spLocks noChangeShapeType="1"/>
            </p:cNvSpPr>
            <p:nvPr/>
          </p:nvSpPr>
          <p:spPr bwMode="auto">
            <a:xfrm flipH="1">
              <a:off x="8497" y="7522"/>
              <a:ext cx="1177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7733" name="Rectangle 10"/>
            <p:cNvSpPr>
              <a:spLocks noChangeArrowheads="1"/>
            </p:cNvSpPr>
            <p:nvPr/>
          </p:nvSpPr>
          <p:spPr bwMode="auto">
            <a:xfrm>
              <a:off x="8843" y="7383"/>
              <a:ext cx="485" cy="33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latin typeface="Constantia" pitchFamily="18" charset="0"/>
              </a:endParaRPr>
            </a:p>
          </p:txBody>
        </p:sp>
        <p:sp>
          <p:nvSpPr>
            <p:cNvPr id="157734" name="Rectangle 9"/>
            <p:cNvSpPr>
              <a:spLocks noChangeArrowheads="1"/>
            </p:cNvSpPr>
            <p:nvPr/>
          </p:nvSpPr>
          <p:spPr bwMode="auto">
            <a:xfrm>
              <a:off x="9005" y="7440"/>
              <a:ext cx="186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x</a:t>
              </a:r>
              <a:endParaRPr lang="en-US" sz="1400" b="1"/>
            </a:p>
          </p:txBody>
        </p:sp>
        <p:sp>
          <p:nvSpPr>
            <p:cNvPr id="157735" name="Rectangle 8"/>
            <p:cNvSpPr>
              <a:spLocks noChangeArrowheads="1"/>
            </p:cNvSpPr>
            <p:nvPr/>
          </p:nvSpPr>
          <p:spPr bwMode="auto">
            <a:xfrm>
              <a:off x="9097" y="7559"/>
              <a:ext cx="1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 1</a:t>
              </a:r>
              <a:endParaRPr lang="en-US" sz="1400" b="1"/>
            </a:p>
          </p:txBody>
        </p:sp>
        <p:sp>
          <p:nvSpPr>
            <p:cNvPr id="157736" name="Line 7"/>
            <p:cNvSpPr>
              <a:spLocks noChangeShapeType="1"/>
            </p:cNvSpPr>
            <p:nvPr/>
          </p:nvSpPr>
          <p:spPr bwMode="auto">
            <a:xfrm>
              <a:off x="8497" y="7522"/>
              <a:ext cx="1" cy="1454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7737" name="Rectangle 6"/>
            <p:cNvSpPr>
              <a:spLocks noChangeArrowheads="1"/>
            </p:cNvSpPr>
            <p:nvPr/>
          </p:nvSpPr>
          <p:spPr bwMode="auto">
            <a:xfrm>
              <a:off x="8289" y="8630"/>
              <a:ext cx="485" cy="33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400" b="1">
                <a:solidFill>
                  <a:srgbClr val="FFFF00"/>
                </a:solidFill>
                <a:latin typeface="Constantia" pitchFamily="18" charset="0"/>
              </a:endParaRPr>
            </a:p>
          </p:txBody>
        </p:sp>
        <p:sp>
          <p:nvSpPr>
            <p:cNvPr id="157738" name="Rectangle 5"/>
            <p:cNvSpPr>
              <a:spLocks noChangeArrowheads="1"/>
            </p:cNvSpPr>
            <p:nvPr/>
          </p:nvSpPr>
          <p:spPr bwMode="auto">
            <a:xfrm>
              <a:off x="8373" y="8686"/>
              <a:ext cx="222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A</a:t>
              </a:r>
              <a:endParaRPr lang="en-US" sz="1400" b="1"/>
            </a:p>
          </p:txBody>
        </p:sp>
        <p:sp>
          <p:nvSpPr>
            <p:cNvPr id="157739" name="Rectangle 4"/>
            <p:cNvSpPr>
              <a:spLocks noChangeArrowheads="1"/>
            </p:cNvSpPr>
            <p:nvPr/>
          </p:nvSpPr>
          <p:spPr bwMode="auto">
            <a:xfrm>
              <a:off x="8500" y="8806"/>
              <a:ext cx="1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 i="1">
                  <a:solidFill>
                    <a:srgbClr val="000000"/>
                  </a:solidFill>
                  <a:cs typeface="Times New Roman" pitchFamily="18" charset="0"/>
                </a:rPr>
                <a:t>1</a:t>
              </a:r>
              <a:endParaRPr lang="en-US" sz="1400" b="1"/>
            </a:p>
          </p:txBody>
        </p:sp>
      </p:grpSp>
      <p:sp>
        <p:nvSpPr>
          <p:cNvPr id="157754" name="Rectangle 58"/>
          <p:cNvSpPr>
            <a:spLocks noChangeArrowheads="1"/>
          </p:cNvSpPr>
          <p:nvPr/>
        </p:nvSpPr>
        <p:spPr bwMode="auto">
          <a:xfrm>
            <a:off x="0" y="214313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j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ток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линияси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бўйлаб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майдон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узунаси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бирлигига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кучланишнинг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тушиши</a:t>
            </a:r>
            <a:endParaRPr lang="ru-RU" sz="2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indent="342900" algn="just" eaLnBrk="0" hangingPunct="0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Бунда,</a:t>
            </a:r>
          </a:p>
        </p:txBody>
      </p:sp>
      <p:sp>
        <p:nvSpPr>
          <p:cNvPr id="157701" name="Rectangle 71"/>
          <p:cNvSpPr>
            <a:spLocks noChangeArrowheads="1"/>
          </p:cNvSpPr>
          <p:nvPr/>
        </p:nvSpPr>
        <p:spPr bwMode="auto">
          <a:xfrm>
            <a:off x="1428750" y="857250"/>
            <a:ext cx="2649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539750" algn="just" eaLnBrk="0" hangingPunct="0"/>
            <a:r>
              <a:rPr lang="en-US" sz="2000" i="1">
                <a:cs typeface="Times New Roman" pitchFamily="18" charset="0"/>
              </a:rPr>
              <a:t>dU</a:t>
            </a:r>
            <a:r>
              <a:rPr lang="ru-RU" sz="2000" i="1">
                <a:cs typeface="Times New Roman" pitchFamily="18" charset="0"/>
              </a:rPr>
              <a:t>=</a:t>
            </a:r>
            <a:r>
              <a:rPr lang="ru-RU" sz="20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000" i="1">
                <a:cs typeface="Times New Roman" pitchFamily="18" charset="0"/>
              </a:rPr>
              <a:t>Udx</a:t>
            </a:r>
            <a:r>
              <a:rPr lang="ru-RU" sz="20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20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j</a:t>
            </a:r>
            <a:r>
              <a:rPr lang="en-US" sz="2000" i="1">
                <a:cs typeface="Times New Roman" pitchFamily="18" charset="0"/>
              </a:rPr>
              <a:t>dx</a:t>
            </a:r>
            <a:r>
              <a:rPr lang="ru-RU" sz="20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</a:p>
        </p:txBody>
      </p:sp>
      <p:sp>
        <p:nvSpPr>
          <p:cNvPr id="157768" name="Rectangle 72"/>
          <p:cNvSpPr>
            <a:spLocks noChangeArrowheads="1"/>
          </p:cNvSpPr>
          <p:nvPr/>
        </p:nvSpPr>
        <p:spPr bwMode="auto">
          <a:xfrm>
            <a:off x="5857875" y="785813"/>
            <a:ext cx="2786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39750">
              <a:defRPr/>
            </a:pPr>
            <a:r>
              <a:rPr lang="en-US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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j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=0, </a:t>
            </a: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ва </a:t>
            </a:r>
            <a:r>
              <a:rPr lang="en-US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du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=0</a:t>
            </a:r>
            <a:endParaRPr lang="ru-RU" sz="20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indent="539750" eaLnBrk="0" hangingPunct="0">
              <a:defRPr/>
            </a:pPr>
            <a:endParaRPr lang="ru-RU" sz="2000" b="1" i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0025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676" name="Object 4"/>
          <p:cNvGraphicFramePr>
            <a:graphicFrameLocks noChangeAspect="1"/>
          </p:cNvGraphicFramePr>
          <p:nvPr/>
        </p:nvGraphicFramePr>
        <p:xfrm>
          <a:off x="428625" y="2928938"/>
          <a:ext cx="16430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3" imgW="622030" imgH="393529" progId="Equation.3">
                  <p:embed/>
                </p:oleObj>
              </mc:Choice>
              <mc:Fallback>
                <p:oleObj name="Формула" r:id="rId3" imgW="622030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928938"/>
                        <a:ext cx="164306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2286000" y="3000375"/>
          <a:ext cx="18526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5" imgW="1002865" imgH="418918" progId="Equation.3">
                  <p:embed/>
                </p:oleObj>
              </mc:Choice>
              <mc:Fallback>
                <p:oleObj name="Формула" r:id="rId5" imgW="1002865" imgH="41891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00375"/>
                        <a:ext cx="185261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4" name="Object 2"/>
          <p:cNvGraphicFramePr>
            <a:graphicFrameLocks noChangeAspect="1"/>
          </p:cNvGraphicFramePr>
          <p:nvPr/>
        </p:nvGraphicFramePr>
        <p:xfrm>
          <a:off x="1571625" y="3786188"/>
          <a:ext cx="67151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Формула" r:id="rId7" imgW="4025900" imgH="431800" progId="Equation.3">
                  <p:embed/>
                </p:oleObj>
              </mc:Choice>
              <mc:Fallback>
                <p:oleObj name="Формула" r:id="rId7" imgW="4025900" imgH="431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786188"/>
                        <a:ext cx="67151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3143250" y="4714875"/>
          <a:ext cx="2928938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Формула" r:id="rId9" imgW="1066800" imgH="431800" progId="Equation.3">
                  <p:embed/>
                </p:oleObj>
              </mc:Choice>
              <mc:Fallback>
                <p:oleObj name="Формула" r:id="rId9" imgW="10668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714875"/>
                        <a:ext cx="2928938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6677" name="Group 5"/>
          <p:cNvGrpSpPr>
            <a:grpSpLocks/>
          </p:cNvGrpSpPr>
          <p:nvPr/>
        </p:nvGrpSpPr>
        <p:grpSpPr bwMode="auto">
          <a:xfrm>
            <a:off x="3394075" y="511175"/>
            <a:ext cx="5749925" cy="2989263"/>
            <a:chOff x="6420" y="7936"/>
            <a:chExt cx="3967" cy="2238"/>
          </a:xfrm>
        </p:grpSpPr>
        <p:grpSp>
          <p:nvGrpSpPr>
            <p:cNvPr id="156683" name="Group 20"/>
            <p:cNvGrpSpPr>
              <a:grpSpLocks/>
            </p:cNvGrpSpPr>
            <p:nvPr/>
          </p:nvGrpSpPr>
          <p:grpSpPr bwMode="auto">
            <a:xfrm>
              <a:off x="7481" y="7936"/>
              <a:ext cx="2261" cy="1846"/>
              <a:chOff x="7481" y="7936"/>
              <a:chExt cx="2261" cy="1846"/>
            </a:xfrm>
          </p:grpSpPr>
          <p:grpSp>
            <p:nvGrpSpPr>
              <p:cNvPr id="156698" name="Group 25"/>
              <p:cNvGrpSpPr>
                <a:grpSpLocks/>
              </p:cNvGrpSpPr>
              <p:nvPr/>
            </p:nvGrpSpPr>
            <p:grpSpPr bwMode="auto">
              <a:xfrm>
                <a:off x="7526" y="9691"/>
                <a:ext cx="2216" cy="91"/>
                <a:chOff x="7526" y="9691"/>
                <a:chExt cx="2216" cy="91"/>
              </a:xfrm>
            </p:grpSpPr>
            <p:sp>
              <p:nvSpPr>
                <p:cNvPr id="2" name="Line 27"/>
                <p:cNvSpPr>
                  <a:spLocks noChangeShapeType="1"/>
                </p:cNvSpPr>
                <p:nvPr/>
              </p:nvSpPr>
              <p:spPr bwMode="auto">
                <a:xfrm>
                  <a:off x="7526" y="9733"/>
                  <a:ext cx="2129" cy="1"/>
                </a:xfrm>
                <a:prstGeom prst="line">
                  <a:avLst/>
                </a:pr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</p:txBody>
            </p:sp>
            <p:sp>
              <p:nvSpPr>
                <p:cNvPr id="3" name="Freeform 26"/>
                <p:cNvSpPr>
                  <a:spLocks/>
                </p:cNvSpPr>
                <p:nvPr/>
              </p:nvSpPr>
              <p:spPr bwMode="auto">
                <a:xfrm>
                  <a:off x="9652" y="9688"/>
                  <a:ext cx="90" cy="94"/>
                </a:xfrm>
                <a:custGeom>
                  <a:avLst/>
                  <a:gdLst/>
                  <a:ahLst/>
                  <a:cxnLst>
                    <a:cxn ang="0">
                      <a:pos x="0" y="91"/>
                    </a:cxn>
                    <a:cxn ang="0">
                      <a:pos x="90" y="45"/>
                    </a:cxn>
                    <a:cxn ang="0">
                      <a:pos x="0" y="0"/>
                    </a:cxn>
                    <a:cxn ang="0">
                      <a:pos x="0" y="91"/>
                    </a:cxn>
                  </a:cxnLst>
                  <a:rect l="0" t="0" r="r" b="b"/>
                  <a:pathLst>
                    <a:path w="90" h="91">
                      <a:moveTo>
                        <a:pt x="0" y="91"/>
                      </a:moveTo>
                      <a:lnTo>
                        <a:pt x="90" y="45"/>
                      </a:lnTo>
                      <a:lnTo>
                        <a:pt x="0" y="0"/>
                      </a:lnTo>
                      <a:lnTo>
                        <a:pt x="0" y="9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</p:txBody>
            </p:sp>
          </p:grpSp>
          <p:grpSp>
            <p:nvGrpSpPr>
              <p:cNvPr id="156699" name="Group 22"/>
              <p:cNvGrpSpPr>
                <a:grpSpLocks/>
              </p:cNvGrpSpPr>
              <p:nvPr/>
            </p:nvGrpSpPr>
            <p:grpSpPr bwMode="auto">
              <a:xfrm>
                <a:off x="7481" y="7936"/>
                <a:ext cx="91" cy="1800"/>
                <a:chOff x="7481" y="7936"/>
                <a:chExt cx="91" cy="1800"/>
              </a:xfrm>
            </p:grpSpPr>
            <p:sp>
              <p:nvSpPr>
                <p:cNvPr id="156696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7526" y="8022"/>
                  <a:ext cx="1" cy="1714"/>
                </a:xfrm>
                <a:prstGeom prst="line">
                  <a:avLst/>
                </a:prstGeom>
                <a:noFill/>
                <a:ln w="571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</p:txBody>
            </p:sp>
            <p:sp>
              <p:nvSpPr>
                <p:cNvPr id="156695" name="Freeform 23"/>
                <p:cNvSpPr>
                  <a:spLocks/>
                </p:cNvSpPr>
                <p:nvPr/>
              </p:nvSpPr>
              <p:spPr bwMode="auto">
                <a:xfrm>
                  <a:off x="7481" y="7936"/>
                  <a:ext cx="91" cy="89"/>
                </a:xfrm>
                <a:custGeom>
                  <a:avLst/>
                  <a:gdLst/>
                  <a:ahLst/>
                  <a:cxnLst>
                    <a:cxn ang="0">
                      <a:pos x="91" y="89"/>
                    </a:cxn>
                    <a:cxn ang="0">
                      <a:pos x="45" y="0"/>
                    </a:cxn>
                    <a:cxn ang="0">
                      <a:pos x="0" y="89"/>
                    </a:cxn>
                    <a:cxn ang="0">
                      <a:pos x="91" y="89"/>
                    </a:cxn>
                  </a:cxnLst>
                  <a:rect l="0" t="0" r="r" b="b"/>
                  <a:pathLst>
                    <a:path w="91" h="89">
                      <a:moveTo>
                        <a:pt x="91" y="89"/>
                      </a:moveTo>
                      <a:lnTo>
                        <a:pt x="45" y="0"/>
                      </a:lnTo>
                      <a:lnTo>
                        <a:pt x="0" y="89"/>
                      </a:lnTo>
                      <a:lnTo>
                        <a:pt x="91" y="8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endParaRPr>
                </a:p>
              </p:txBody>
            </p:sp>
          </p:grpSp>
          <p:sp>
            <p:nvSpPr>
              <p:cNvPr id="156693" name="Freeform 21"/>
              <p:cNvSpPr>
                <a:spLocks/>
              </p:cNvSpPr>
              <p:nvPr/>
            </p:nvSpPr>
            <p:spPr bwMode="auto">
              <a:xfrm>
                <a:off x="7526" y="8074"/>
                <a:ext cx="1383" cy="1524"/>
              </a:xfrm>
              <a:custGeom>
                <a:avLst/>
                <a:gdLst/>
                <a:ahLst/>
                <a:cxnLst>
                  <a:cxn ang="0">
                    <a:pos x="1385" y="1524"/>
                  </a:cxn>
                  <a:cxn ang="0">
                    <a:pos x="1314" y="1522"/>
                  </a:cxn>
                  <a:cxn ang="0">
                    <a:pos x="1243" y="1516"/>
                  </a:cxn>
                  <a:cxn ang="0">
                    <a:pos x="1174" y="1506"/>
                  </a:cxn>
                  <a:cxn ang="0">
                    <a:pos x="1106" y="1493"/>
                  </a:cxn>
                  <a:cxn ang="0">
                    <a:pos x="1039" y="1476"/>
                  </a:cxn>
                  <a:cxn ang="0">
                    <a:pos x="974" y="1456"/>
                  </a:cxn>
                  <a:cxn ang="0">
                    <a:pos x="909" y="1431"/>
                  </a:cxn>
                  <a:cxn ang="0">
                    <a:pos x="845" y="1404"/>
                  </a:cxn>
                  <a:cxn ang="0">
                    <a:pos x="785" y="1374"/>
                  </a:cxn>
                  <a:cxn ang="0">
                    <a:pos x="726" y="1341"/>
                  </a:cxn>
                  <a:cxn ang="0">
                    <a:pos x="666" y="1303"/>
                  </a:cxn>
                  <a:cxn ang="0">
                    <a:pos x="610" y="1264"/>
                  </a:cxn>
                  <a:cxn ang="0">
                    <a:pos x="557" y="1221"/>
                  </a:cxn>
                  <a:cxn ang="0">
                    <a:pos x="503" y="1176"/>
                  </a:cxn>
                  <a:cxn ang="0">
                    <a:pos x="454" y="1128"/>
                  </a:cxn>
                  <a:cxn ang="0">
                    <a:pos x="405" y="1078"/>
                  </a:cxn>
                  <a:cxn ang="0">
                    <a:pos x="359" y="1025"/>
                  </a:cxn>
                  <a:cxn ang="0">
                    <a:pos x="316" y="970"/>
                  </a:cxn>
                  <a:cxn ang="0">
                    <a:pos x="276" y="912"/>
                  </a:cxn>
                  <a:cxn ang="0">
                    <a:pos x="237" y="851"/>
                  </a:cxn>
                  <a:cxn ang="0">
                    <a:pos x="201" y="791"/>
                  </a:cxn>
                  <a:cxn ang="0">
                    <a:pos x="167" y="726"/>
                  </a:cxn>
                  <a:cxn ang="0">
                    <a:pos x="137" y="661"/>
                  </a:cxn>
                  <a:cxn ang="0">
                    <a:pos x="110" y="593"/>
                  </a:cxn>
                  <a:cxn ang="0">
                    <a:pos x="84" y="524"/>
                  </a:cxn>
                  <a:cxn ang="0">
                    <a:pos x="62" y="453"/>
                  </a:cxn>
                  <a:cxn ang="0">
                    <a:pos x="43" y="381"/>
                  </a:cxn>
                  <a:cxn ang="0">
                    <a:pos x="29" y="308"/>
                  </a:cxn>
                  <a:cxn ang="0">
                    <a:pos x="16" y="233"/>
                  </a:cxn>
                  <a:cxn ang="0">
                    <a:pos x="7" y="156"/>
                  </a:cxn>
                  <a:cxn ang="0">
                    <a:pos x="1" y="78"/>
                  </a:cxn>
                  <a:cxn ang="0">
                    <a:pos x="0" y="0"/>
                  </a:cxn>
                </a:cxnLst>
                <a:rect l="0" t="0" r="r" b="b"/>
                <a:pathLst>
                  <a:path w="1385" h="1524">
                    <a:moveTo>
                      <a:pt x="1385" y="1524"/>
                    </a:moveTo>
                    <a:lnTo>
                      <a:pt x="1314" y="1522"/>
                    </a:lnTo>
                    <a:lnTo>
                      <a:pt x="1243" y="1516"/>
                    </a:lnTo>
                    <a:lnTo>
                      <a:pt x="1174" y="1506"/>
                    </a:lnTo>
                    <a:lnTo>
                      <a:pt x="1106" y="1493"/>
                    </a:lnTo>
                    <a:lnTo>
                      <a:pt x="1039" y="1476"/>
                    </a:lnTo>
                    <a:lnTo>
                      <a:pt x="974" y="1456"/>
                    </a:lnTo>
                    <a:lnTo>
                      <a:pt x="909" y="1431"/>
                    </a:lnTo>
                    <a:lnTo>
                      <a:pt x="845" y="1404"/>
                    </a:lnTo>
                    <a:lnTo>
                      <a:pt x="785" y="1374"/>
                    </a:lnTo>
                    <a:lnTo>
                      <a:pt x="726" y="1341"/>
                    </a:lnTo>
                    <a:lnTo>
                      <a:pt x="666" y="1303"/>
                    </a:lnTo>
                    <a:lnTo>
                      <a:pt x="610" y="1264"/>
                    </a:lnTo>
                    <a:lnTo>
                      <a:pt x="557" y="1221"/>
                    </a:lnTo>
                    <a:lnTo>
                      <a:pt x="503" y="1176"/>
                    </a:lnTo>
                    <a:lnTo>
                      <a:pt x="454" y="1128"/>
                    </a:lnTo>
                    <a:lnTo>
                      <a:pt x="405" y="1078"/>
                    </a:lnTo>
                    <a:lnTo>
                      <a:pt x="359" y="1025"/>
                    </a:lnTo>
                    <a:lnTo>
                      <a:pt x="316" y="970"/>
                    </a:lnTo>
                    <a:lnTo>
                      <a:pt x="276" y="912"/>
                    </a:lnTo>
                    <a:lnTo>
                      <a:pt x="237" y="851"/>
                    </a:lnTo>
                    <a:lnTo>
                      <a:pt x="201" y="791"/>
                    </a:lnTo>
                    <a:lnTo>
                      <a:pt x="167" y="726"/>
                    </a:lnTo>
                    <a:lnTo>
                      <a:pt x="137" y="661"/>
                    </a:lnTo>
                    <a:lnTo>
                      <a:pt x="110" y="593"/>
                    </a:lnTo>
                    <a:lnTo>
                      <a:pt x="84" y="524"/>
                    </a:lnTo>
                    <a:lnTo>
                      <a:pt x="62" y="453"/>
                    </a:lnTo>
                    <a:lnTo>
                      <a:pt x="43" y="381"/>
                    </a:lnTo>
                    <a:lnTo>
                      <a:pt x="29" y="308"/>
                    </a:lnTo>
                    <a:lnTo>
                      <a:pt x="16" y="233"/>
                    </a:lnTo>
                    <a:lnTo>
                      <a:pt x="7" y="156"/>
                    </a:lnTo>
                    <a:lnTo>
                      <a:pt x="1" y="78"/>
                    </a:lnTo>
                    <a:lnTo>
                      <a:pt x="0" y="0"/>
                    </a:lnTo>
                  </a:path>
                </a:pathLst>
              </a:custGeom>
              <a:noFill/>
              <a:ln w="571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endParaRPr>
              </a:p>
            </p:txBody>
          </p:sp>
        </p:grpSp>
        <p:sp>
          <p:nvSpPr>
            <p:cNvPr id="156691" name="Rectangle 19"/>
            <p:cNvSpPr>
              <a:spLocks noChangeArrowheads="1"/>
            </p:cNvSpPr>
            <p:nvPr/>
          </p:nvSpPr>
          <p:spPr bwMode="auto">
            <a:xfrm>
              <a:off x="6766" y="8076"/>
              <a:ext cx="832" cy="1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156690" name="Rectangle 18"/>
            <p:cNvSpPr>
              <a:spLocks noChangeArrowheads="1"/>
            </p:cNvSpPr>
            <p:nvPr/>
          </p:nvSpPr>
          <p:spPr bwMode="auto">
            <a:xfrm>
              <a:off x="7028" y="8132"/>
              <a:ext cx="606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100%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156689" name="Rectangle 17"/>
            <p:cNvSpPr>
              <a:spLocks noChangeArrowheads="1"/>
            </p:cNvSpPr>
            <p:nvPr/>
          </p:nvSpPr>
          <p:spPr bwMode="auto">
            <a:xfrm>
              <a:off x="7132" y="8506"/>
              <a:ext cx="493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68%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156688" name="Rectangle 16"/>
            <p:cNvSpPr>
              <a:spLocks noChangeArrowheads="1"/>
            </p:cNvSpPr>
            <p:nvPr/>
          </p:nvSpPr>
          <p:spPr bwMode="auto">
            <a:xfrm>
              <a:off x="7132" y="8882"/>
              <a:ext cx="493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24%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156687" name="Rectangle 15"/>
            <p:cNvSpPr>
              <a:spLocks noChangeArrowheads="1"/>
            </p:cNvSpPr>
            <p:nvPr/>
          </p:nvSpPr>
          <p:spPr bwMode="auto">
            <a:xfrm>
              <a:off x="7236" y="9256"/>
              <a:ext cx="382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8%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156686" name="Line 14"/>
            <p:cNvSpPr>
              <a:spLocks noChangeShapeType="1"/>
            </p:cNvSpPr>
            <p:nvPr/>
          </p:nvSpPr>
          <p:spPr bwMode="auto">
            <a:xfrm>
              <a:off x="7527" y="9461"/>
              <a:ext cx="830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156685" name="Line 13"/>
            <p:cNvSpPr>
              <a:spLocks noChangeShapeType="1"/>
            </p:cNvSpPr>
            <p:nvPr/>
          </p:nvSpPr>
          <p:spPr bwMode="auto">
            <a:xfrm>
              <a:off x="7527" y="9045"/>
              <a:ext cx="347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156684" name="Line 12"/>
            <p:cNvSpPr>
              <a:spLocks noChangeShapeType="1"/>
            </p:cNvSpPr>
            <p:nvPr/>
          </p:nvSpPr>
          <p:spPr bwMode="auto">
            <a:xfrm>
              <a:off x="7527" y="8699"/>
              <a:ext cx="139" cy="1"/>
            </a:xfrm>
            <a:prstGeom prst="line">
              <a:avLst/>
            </a:prstGeom>
            <a:noFill/>
            <a:ln w="57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4" name="Rectangle 11"/>
            <p:cNvSpPr>
              <a:spLocks noChangeArrowheads="1"/>
            </p:cNvSpPr>
            <p:nvPr/>
          </p:nvSpPr>
          <p:spPr bwMode="auto">
            <a:xfrm>
              <a:off x="6420" y="8491"/>
              <a:ext cx="555" cy="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6503" y="8552"/>
              <a:ext cx="313" cy="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U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6704" y="8705"/>
              <a:ext cx="228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A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9674" y="9738"/>
              <a:ext cx="694" cy="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9758" y="9798"/>
              <a:ext cx="456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</a:rPr>
                <a:t>X, 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10097" y="9798"/>
              <a:ext cx="290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Times New Roman" pitchFamily="18" charset="0"/>
                </a:rPr>
                <a:t>м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156700" name="Rectangle 28"/>
          <p:cNvSpPr>
            <a:spLocks noChangeArrowheads="1"/>
          </p:cNvSpPr>
          <p:nvPr/>
        </p:nvSpPr>
        <p:spPr bwMode="auto">
          <a:xfrm>
            <a:off x="0" y="0"/>
            <a:ext cx="5838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342900">
              <a:defRPr/>
            </a:pPr>
            <a:r>
              <a:rPr lang="ru-RU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туташув марказидан бартараф этишга қараб,</a:t>
            </a:r>
          </a:p>
        </p:txBody>
      </p:sp>
      <p:sp>
        <p:nvSpPr>
          <p:cNvPr id="156709" name="Rectangle 37"/>
          <p:cNvSpPr>
            <a:spLocks noChangeArrowheads="1"/>
          </p:cNvSpPr>
          <p:nvPr/>
        </p:nvSpPr>
        <p:spPr bwMode="auto">
          <a:xfrm>
            <a:off x="642938" y="642938"/>
            <a:ext cx="2714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 1м 68%</a:t>
            </a:r>
          </a:p>
          <a:p>
            <a:pPr indent="342900" eaLnBrk="0" hangingPunct="0"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 1-10м 24%</a:t>
            </a:r>
          </a:p>
          <a:p>
            <a:pPr indent="342900" eaLnBrk="0" hangingPunct="0"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= 10-20м 8%</a:t>
            </a:r>
          </a:p>
          <a:p>
            <a:pPr indent="342900" eaLnBrk="0" hangingPunct="0"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6680" name="Rectangle 38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200">
                <a:cs typeface="Times New Roman" pitchFamily="18" charset="0"/>
              </a:rPr>
              <a:t>;</a:t>
            </a:r>
            <a:endParaRPr lang="ru-RU"/>
          </a:p>
        </p:txBody>
      </p:sp>
      <p:sp>
        <p:nvSpPr>
          <p:cNvPr id="156681" name="Rectangle 4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6713" name="Rectangle 41"/>
          <p:cNvSpPr>
            <a:spLocks noChangeArrowheads="1"/>
          </p:cNvSpPr>
          <p:nvPr/>
        </p:nvSpPr>
        <p:spPr bwMode="auto">
          <a:xfrm>
            <a:off x="2928938" y="5643563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b="1" i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en-US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узунлиги</a:t>
            </a:r>
            <a:r>
              <a:rPr lang="en-US" sz="2000" b="1">
                <a:solidFill>
                  <a:srgbClr val="D9D9D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797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1"/>
          <p:cNvSpPr>
            <a:spLocks noChangeArrowheads="1"/>
          </p:cNvSpPr>
          <p:nvPr/>
        </p:nvSpPr>
        <p:spPr bwMode="auto">
          <a:xfrm>
            <a:off x="0" y="1919288"/>
            <a:ext cx="9144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токи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таъсиридан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озод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жиҳозни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)ни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озиқланаётган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узиб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қўйиш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ўчирувчи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мослама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тугмача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рубильниклар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ёрдамида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иложи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бўлмаса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ҳолда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пробочник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предохранителларни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бураб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чиқиб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симларни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сақлайдиган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қўлқопчалар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жисмлар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ёрдамида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қисмларга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чопиб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ташлаш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зарур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9746" name="Прямоугольник 2"/>
          <p:cNvSpPr>
            <a:spLocks noChangeArrowheads="1"/>
          </p:cNvSpPr>
          <p:nvPr/>
        </p:nvSpPr>
        <p:spPr bwMode="auto">
          <a:xfrm>
            <a:off x="571500" y="214313"/>
            <a:ext cx="7602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талофат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кўрган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инсонга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биринчи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85813"/>
            <a:ext cx="9144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холос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аҳволини аниқлаб билиш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Сунъий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юракни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уқалаш.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3857625"/>
            <a:ext cx="9144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ҳушсиз бўлсаю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фаолияти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сақланиб қолса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(пульс,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томир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уриш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),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ҳолда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қулай 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текис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қилиб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чалқанча етқизиш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кийимни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тугмасини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ечиш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тоза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ҳаво оқимини яратиш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сўнг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вақти-вақти 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спирт,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нашатир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ҳидлатиш;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пуркаш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доимий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тарзда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танани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артиш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қизитиш;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кўнгил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беҳузур бўлганда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кўнгил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айниганда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бошини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чапга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ёнбошга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7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1"/>
          <p:cNvSpPr>
            <a:spLocks noChangeArrowheads="1"/>
          </p:cNvSpPr>
          <p:nvPr/>
        </p:nvSpPr>
        <p:spPr bwMode="auto">
          <a:xfrm>
            <a:off x="0" y="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жабрланувчида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белгиси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сезилмаса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пульси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йўқ 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урмаётган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талвасали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норитмик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уриши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),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ҳолда жонлантириш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тиклаш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ишларига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киришиш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зарур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0" y="1000125"/>
            <a:ext cx="9144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Сунъий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услублари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ўлбола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Сильвестр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Шефер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услублари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ҳоказо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Оғиздан оғизга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тарқалган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Оғиздан буринга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тарқалган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Аппарат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 ёрдамида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Бизни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ўраб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турган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ҳавода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21% га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яқин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кислород бор,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ўпкадан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чиқарадиганимиз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фоизга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Ўпкага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пуфлаганда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қўлбола услублардагига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1-1.5л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ҳаво тушади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Ўпкага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дақиқасига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10-12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мартадан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эмас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нафаси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частотаси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пуфлаш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лозим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0" y="3857625"/>
            <a:ext cx="9144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Кўкракни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шундай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куч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босилсинки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шундай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умуртқа томон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3-6см га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жойлашиб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борсин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дақиқада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60-70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эзиш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босиш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зарур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фаолияти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тикланиши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хусусиятлари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жабрланувчининг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пульси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томир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уриши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пайдо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пушти-қизил рангга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кириши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қорачиғларининг кичкиналашувидан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иборат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Кўпинча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тўғридан тўғри бўлмаган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ҳолда уқалаш сунъий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мувофиқ ҳолда қилинади.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2 киши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кўрсатаётган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ҳолда бири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уқаласа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бошқаси сунъий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эзиш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пуфлаш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ёрдамни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кишигина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кўрсатаётган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ҳолда даврийлик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алмашиб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туради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пуфлаш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сўнгра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15 марта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эзиш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 2 пуфлаш-15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босиш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ҳоказо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24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1"/>
          <p:cNvSpPr>
            <a:spLocks noChangeArrowheads="1"/>
          </p:cNvSpPr>
          <p:nvPr/>
        </p:nvSpPr>
        <p:spPr bwMode="auto">
          <a:xfrm>
            <a:off x="857250" y="142875"/>
            <a:ext cx="6962775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қурилмаларда қўлланиладиган ҳимоя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воситалари</a:t>
            </a:r>
            <a:endParaRPr lang="ru-RU" sz="2000" dirty="0">
              <a:latin typeface="Arial" pitchFamily="34" charset="0"/>
            </a:endParaRPr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0" y="511176"/>
            <a:ext cx="91440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-90488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Мавжуд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қурилмаларда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ишларнинг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юқори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махсулдор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шароитлари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таъминлаш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воситаларидан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ташқари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ноэлектротехник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воситаларидан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фойдаланилади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кўзойнаклари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каскалар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қўлкоплар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противогазлар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баландликда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сақловчи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белбоғлар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6.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суғурта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дорлари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7.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монтёрлик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қўлтирноқлар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8.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қўйма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осма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зиналар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нарвон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9.	стремянка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нарвонлар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бошқа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0" y="4273550"/>
            <a:ext cx="9144000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-180975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Изоляцияли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штанга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турлар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қисмларини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тегиш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изоляцияли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материалдан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тайёрланган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стержень.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Штангалар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барча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қўлланилади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Штангаларнинг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 тури бор: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Тезкор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1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қутбли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ажратувчи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операциялар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муваққат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кўчма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туташмалар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қўйиш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йўқлигини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текшириш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бошқа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операциялар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Улчовли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ишлаётган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ўлчовлар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Таъмирловчи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остида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юруви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қисмларда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бевосита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яқинидаги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профилактик,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таъмирловчи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монтаж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ишларини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бажариш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37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1"/>
          <p:cNvSpPr>
            <a:spLocks noChangeArrowheads="1"/>
          </p:cNvSpPr>
          <p:nvPr/>
        </p:nvSpPr>
        <p:spPr bwMode="auto">
          <a:xfrm>
            <a:off x="0" y="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-180975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ишлатиладиган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универсал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штангалар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мавжуд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Ҳар 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штанга 3 та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қисмга 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ишчи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изоляциялайдиган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180975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рукоятка</a:t>
            </a: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1643063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-990600" algn="l"/>
              </a:tabLs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Клешлар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1 кВ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 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қўлли 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2 кВ дан 10 кВ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 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қўлли бўлади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Улар 3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қисмга 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tabLst>
                <a:tab pos="-990600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магнитсим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ўрам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ўлчов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асбобидан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иборат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ишчи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90600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қисмидан упоргача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изоляциялайдиган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990600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упоридан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клеш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охиригача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рукоятка.</a:t>
            </a: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0" y="3357563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tabLst>
                <a:tab pos="-90488" algn="l"/>
              </a:tabLst>
              <a:defRPr/>
            </a:pPr>
            <a:r>
              <a:rPr lang="ru-RU" sz="2000" b="1" dirty="0">
                <a:cs typeface="Times New Roman" pitchFamily="18" charset="0"/>
              </a:rPr>
              <a:t>Электр </a:t>
            </a:r>
            <a:r>
              <a:rPr lang="ru-RU" sz="2000" b="1" dirty="0" err="1">
                <a:cs typeface="Times New Roman" pitchFamily="18" charset="0"/>
              </a:rPr>
              <a:t>қурилмада </a:t>
            </a:r>
            <a:r>
              <a:rPr lang="ru-RU" sz="2000" b="1" dirty="0">
                <a:cs typeface="Times New Roman" pitchFamily="18" charset="0"/>
              </a:rPr>
              <a:t>диэлектрик </a:t>
            </a:r>
            <a:r>
              <a:rPr lang="ru-RU" sz="2000" b="1" dirty="0" err="1">
                <a:cs typeface="Times New Roman" pitchFamily="18" charset="0"/>
              </a:rPr>
              <a:t>қўлқоплар</a:t>
            </a:r>
            <a:r>
              <a:rPr lang="ru-RU" sz="2000" b="1" dirty="0">
                <a:cs typeface="Times New Roman" pitchFamily="18" charset="0"/>
              </a:rPr>
              <a:t>:</a:t>
            </a:r>
            <a:endParaRPr lang="ru-RU" sz="2000" b="1" dirty="0"/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cs typeface="Times New Roman" pitchFamily="18" charset="0"/>
              </a:rPr>
              <a:t>1.	1000 В </a:t>
            </a:r>
            <a:r>
              <a:rPr lang="ru-RU" sz="2000" b="1" dirty="0" err="1">
                <a:cs typeface="Times New Roman" pitchFamily="18" charset="0"/>
              </a:rPr>
              <a:t>гача</a:t>
            </a:r>
            <a:r>
              <a:rPr lang="ru-RU" sz="2000" b="1" dirty="0">
                <a:cs typeface="Times New Roman" pitchFamily="18" charset="0"/>
              </a:rPr>
              <a:t> – </a:t>
            </a:r>
            <a:r>
              <a:rPr lang="ru-RU" sz="2000" b="1" dirty="0" err="1">
                <a:cs typeface="Times New Roman" pitchFamily="18" charset="0"/>
              </a:rPr>
              <a:t>кучланиш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остидаги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ишларда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асосий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ҳимоя воситаси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сифатида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қўлланилади </a:t>
            </a:r>
            <a:r>
              <a:rPr lang="ru-RU" sz="2000" b="1" dirty="0">
                <a:cs typeface="Times New Roman" pitchFamily="18" charset="0"/>
              </a:rPr>
              <a:t>(</a:t>
            </a:r>
            <a:r>
              <a:rPr lang="ru-RU" sz="2000" b="1" dirty="0" err="1">
                <a:cs typeface="Times New Roman" pitchFamily="18" charset="0"/>
              </a:rPr>
              <a:t>узунлиги</a:t>
            </a:r>
            <a:r>
              <a:rPr lang="ru-RU" sz="2000" b="1" dirty="0">
                <a:cs typeface="Times New Roman" pitchFamily="18" charset="0"/>
              </a:rPr>
              <a:t> 350 мм).</a:t>
            </a:r>
            <a:endParaRPr lang="ru-RU" sz="2000" b="1" dirty="0"/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cs typeface="Times New Roman" pitchFamily="18" charset="0"/>
              </a:rPr>
              <a:t>2.	Электр </a:t>
            </a:r>
            <a:r>
              <a:rPr lang="ru-RU" sz="2000" b="1" dirty="0" err="1">
                <a:cs typeface="Times New Roman" pitchFamily="18" charset="0"/>
              </a:rPr>
              <a:t>қурилмада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ru-RU" sz="2000" b="1" dirty="0">
                <a:cs typeface="Times New Roman" pitchFamily="18" charset="0"/>
              </a:rPr>
              <a:t>1000 В </a:t>
            </a:r>
            <a:r>
              <a:rPr lang="ru-RU" sz="2000" b="1" dirty="0" err="1">
                <a:cs typeface="Times New Roman" pitchFamily="18" charset="0"/>
              </a:rPr>
              <a:t>асосий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изоляцияланадиган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воситалар</a:t>
            </a:r>
            <a:r>
              <a:rPr lang="ru-RU" sz="2000" b="1" dirty="0">
                <a:cs typeface="Times New Roman" pitchFamily="18" charset="0"/>
              </a:rPr>
              <a:t> (</a:t>
            </a:r>
            <a:r>
              <a:rPr lang="ru-RU" sz="2000" b="1" dirty="0" err="1">
                <a:cs typeface="Times New Roman" pitchFamily="18" charset="0"/>
              </a:rPr>
              <a:t>штангалар</a:t>
            </a:r>
            <a:r>
              <a:rPr lang="ru-RU" sz="2000" b="1" dirty="0">
                <a:cs typeface="Times New Roman" pitchFamily="18" charset="0"/>
              </a:rPr>
              <a:t>, </a:t>
            </a:r>
            <a:r>
              <a:rPr lang="ru-RU" sz="2000" b="1" dirty="0" err="1">
                <a:cs typeface="Times New Roman" pitchFamily="18" charset="0"/>
              </a:rPr>
              <a:t>изоляцияланадиган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ва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электр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ўлчагич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клешлар</a:t>
            </a:r>
            <a:r>
              <a:rPr lang="ru-RU" sz="2000" b="1" dirty="0">
                <a:cs typeface="Times New Roman" pitchFamily="18" charset="0"/>
              </a:rPr>
              <a:t>) </a:t>
            </a:r>
            <a:r>
              <a:rPr lang="ru-RU" sz="2000" b="1" dirty="0" err="1">
                <a:cs typeface="Times New Roman" pitchFamily="18" charset="0"/>
              </a:rPr>
              <a:t>ёрдамида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ишларда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қўшимча ҳимоя воситаси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сифатида</a:t>
            </a:r>
            <a:r>
              <a:rPr lang="ru-RU" sz="2000" b="1" dirty="0">
                <a:cs typeface="Times New Roman" pitchFamily="18" charset="0"/>
              </a:rPr>
              <a:t> </a:t>
            </a:r>
            <a:r>
              <a:rPr lang="ru-RU" sz="2000" b="1" dirty="0" err="1">
                <a:cs typeface="Times New Roman" pitchFamily="18" charset="0"/>
              </a:rPr>
              <a:t>қўлланилади</a:t>
            </a:r>
            <a:r>
              <a:rPr lang="ru-RU" sz="2000" b="1" dirty="0"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sym typeface="Symbol" pitchFamily="18" charset="2"/>
            </a:endParaRPr>
          </a:p>
          <a:p>
            <a:pPr indent="342900" algn="just" eaLnBrk="0" hangingPunct="0">
              <a:tabLst>
                <a:tab pos="-90488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Диэлектрик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калишлар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бўтиклар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асосий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воситалар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ёрдамида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бажариладиган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операцияларда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қўшимча ҳимоя воситаси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сифатида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56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684</Words>
  <Application>Microsoft Office PowerPoint</Application>
  <PresentationFormat>Экран (4:3)</PresentationFormat>
  <Paragraphs>104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Constantia</vt:lpstr>
      <vt:lpstr>Symbol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Hewlett Packard</cp:lastModifiedBy>
  <cp:revision>5</cp:revision>
  <dcterms:modified xsi:type="dcterms:W3CDTF">2024-09-21T07:18:06Z</dcterms:modified>
</cp:coreProperties>
</file>