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E5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618488" y="1714500"/>
            <a:ext cx="5907024" cy="24003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lnSpc>
                <a:spcPct val="150000"/>
              </a:lnSpc>
            </a:pPr>
            <a:r>
              <a:rPr sz="3800" b="1">
                <a:solidFill>
                  <a:srgbClr val="4A148C"/>
                </a:solidFill>
                <a:latin typeface="Calibri"/>
              </a:rPr>
              <a:t>Kelajak Kasblari va Sun'iy Intellekt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0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618488" y="164592"/>
            <a:ext cx="5907024" cy="6858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lnSpc>
                <a:spcPct val="150000"/>
              </a:lnSpc>
            </a:pPr>
            <a:r>
              <a:rPr sz="2400" b="1">
                <a:solidFill>
                  <a:srgbClr val="4A148C"/>
                </a:solidFill>
                <a:latin typeface="Calibri"/>
              </a:rPr>
              <a:t>AI va Ishlab Chiqarish: Samaradorlikni Oshirish</a:t>
            </a:r>
          </a:p>
        </p:txBody>
      </p:sp>
      <p:sp>
        <p:nvSpPr>
          <p:cNvPr id="4" name="Rectangle 3"/>
          <p:cNvSpPr/>
          <p:nvPr/>
        </p:nvSpPr>
        <p:spPr>
          <a:xfrm>
            <a:off x="1618488" y="841248"/>
            <a:ext cx="5907024" cy="36576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400800" y="4114800"/>
            <a:ext cx="2926080" cy="2926080"/>
          </a:xfrm>
          <a:prstGeom prst="ellipse">
            <a:avLst/>
          </a:prstGeom>
          <a:noFill/>
          <a:ln w="19050">
            <a:solidFill>
              <a:srgbClr val="E4D7F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229600" y="5943600"/>
            <a:ext cx="640080" cy="640080"/>
          </a:xfrm>
          <a:prstGeom prst="ellipse">
            <a:avLst/>
          </a:prstGeom>
          <a:solidFill>
            <a:srgbClr val="E4D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618488" y="859536"/>
            <a:ext cx="91440" cy="9144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819656" y="859536"/>
            <a:ext cx="91440" cy="9144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2020824" y="859536"/>
            <a:ext cx="91440" cy="9144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115568" y="6355080"/>
            <a:ext cx="274320" cy="274320"/>
          </a:xfrm>
          <a:prstGeom prst="rect">
            <a:avLst/>
          </a:prstGeom>
          <a:noFill/>
          <a:ln w="15240">
            <a:solidFill>
              <a:srgbClr val="E4D7F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618488" y="987552"/>
            <a:ext cx="5907024" cy="5550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AI texnologiyalari yordamida ishlab chiqarish jarayonlari avtomatlashtirilib, samaradorlik va sifat nazorati yaxshilanadi.</a:t>
            </a: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Robototexnika va AI integratsiyasi orqali ishlab chiqarish liniyalari moslashuvchan va tezkor bo'lmoqda.</a:t>
            </a: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AI algoritmlari yordamida ishlab chiqarishdagi nosozliklarni aniqlash va oldini olish imkoniyati mavjud.</a:t>
            </a: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AI asosida ishlab chiqilgan tizimlar omborlar va ta'minot zanjirini boshqarishda xarajatlarni kamaytiradi.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0" y="6583680"/>
            <a:ext cx="365760" cy="22860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lnSpc>
                <a:spcPct val="150000"/>
              </a:lnSpc>
            </a:pPr>
            <a:r>
              <a:rPr sz="1000" b="0">
                <a:solidFill>
                  <a:srgbClr val="374151"/>
                </a:solidFill>
                <a:latin typeface="Calibr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0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618488" y="164592"/>
            <a:ext cx="5907024" cy="6858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lnSpc>
                <a:spcPct val="150000"/>
              </a:lnSpc>
            </a:pPr>
            <a:r>
              <a:rPr sz="2400" b="1">
                <a:solidFill>
                  <a:srgbClr val="4A148C"/>
                </a:solidFill>
                <a:latin typeface="Calibri"/>
              </a:rPr>
              <a:t>Praktik Tavsiyalar va Kelajak Ko'rinishi</a:t>
            </a:r>
          </a:p>
        </p:txBody>
      </p:sp>
      <p:sp>
        <p:nvSpPr>
          <p:cNvPr id="4" name="Rectangle 3"/>
          <p:cNvSpPr/>
          <p:nvPr/>
        </p:nvSpPr>
        <p:spPr>
          <a:xfrm>
            <a:off x="1618488" y="841248"/>
            <a:ext cx="5907024" cy="36576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400800" y="4114800"/>
            <a:ext cx="2926080" cy="2926080"/>
          </a:xfrm>
          <a:prstGeom prst="ellipse">
            <a:avLst/>
          </a:prstGeom>
          <a:noFill/>
          <a:ln w="19050">
            <a:solidFill>
              <a:srgbClr val="E4D7F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229600" y="5943600"/>
            <a:ext cx="640080" cy="640080"/>
          </a:xfrm>
          <a:prstGeom prst="ellipse">
            <a:avLst/>
          </a:prstGeom>
          <a:solidFill>
            <a:srgbClr val="E4D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618488" y="859536"/>
            <a:ext cx="91440" cy="9144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819656" y="859536"/>
            <a:ext cx="91440" cy="9144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2020824" y="859536"/>
            <a:ext cx="91440" cy="9144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115568" y="6355080"/>
            <a:ext cx="274320" cy="274320"/>
          </a:xfrm>
          <a:prstGeom prst="rect">
            <a:avLst/>
          </a:prstGeom>
          <a:noFill/>
          <a:ln w="15240">
            <a:solidFill>
              <a:srgbClr val="E4D7F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618488" y="987552"/>
            <a:ext cx="5907024" cy="5550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Barcha sohalarda AI texnologiyalarini o'zlashtirish uchun doimiy ta'lim va qayta tayyorlash dasturlarini joriy etish zarur.</a:t>
            </a: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Davlatlar va korxonalar AI siyosatini ishlab chiqishi va etik masalalarni ko'rib chiqishi kerak.</a:t>
            </a: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AI asosidagi innovatsiyalarni tadbiq etishda inson huquqlari va maxfiylik masalalariga e'tibor qaratish lozim.</a:t>
            </a: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AI texnologiyalarining kelajakda keng qo'llanilishi natijasida jamiyatning turli qatlamlari o'rtasida tenglikni ta'minlash zarur.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0" y="6583680"/>
            <a:ext cx="365760" cy="22860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lnSpc>
                <a:spcPct val="150000"/>
              </a:lnSpc>
            </a:pPr>
            <a:r>
              <a:rPr sz="1000" b="0">
                <a:solidFill>
                  <a:srgbClr val="374151"/>
                </a:solidFill>
                <a:latin typeface="Calibr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0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618488" y="164592"/>
            <a:ext cx="5907024" cy="6858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lnSpc>
                <a:spcPct val="150000"/>
              </a:lnSpc>
            </a:pPr>
            <a:r>
              <a:rPr sz="2400" b="1">
                <a:solidFill>
                  <a:srgbClr val="4A148C"/>
                </a:solidFill>
                <a:latin typeface="Calibri"/>
              </a:rPr>
              <a:t>Xulosa: Muhim Natijalar va Amaliy Harakatlar</a:t>
            </a:r>
          </a:p>
        </p:txBody>
      </p:sp>
      <p:sp>
        <p:nvSpPr>
          <p:cNvPr id="4" name="Rectangle 3"/>
          <p:cNvSpPr/>
          <p:nvPr/>
        </p:nvSpPr>
        <p:spPr>
          <a:xfrm>
            <a:off x="1618488" y="841248"/>
            <a:ext cx="5907024" cy="36576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400800" y="4114800"/>
            <a:ext cx="2926080" cy="2926080"/>
          </a:xfrm>
          <a:prstGeom prst="ellipse">
            <a:avLst/>
          </a:prstGeom>
          <a:noFill/>
          <a:ln w="19050">
            <a:solidFill>
              <a:srgbClr val="E4D7F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229600" y="5943600"/>
            <a:ext cx="640080" cy="640080"/>
          </a:xfrm>
          <a:prstGeom prst="ellipse">
            <a:avLst/>
          </a:prstGeom>
          <a:solidFill>
            <a:srgbClr val="E4D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618488" y="859536"/>
            <a:ext cx="91440" cy="9144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819656" y="859536"/>
            <a:ext cx="91440" cy="9144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2020824" y="859536"/>
            <a:ext cx="91440" cy="9144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115568" y="6355080"/>
            <a:ext cx="274320" cy="274320"/>
          </a:xfrm>
          <a:prstGeom prst="rect">
            <a:avLst/>
          </a:prstGeom>
          <a:noFill/>
          <a:ln w="15240">
            <a:solidFill>
              <a:srgbClr val="E4D7F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618488" y="987552"/>
            <a:ext cx="5907024" cy="5550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Sun'iy intellekt kelajagi uchun tayyorgarlik ko'rish va yangi kasblarga moslashish ijtimoiy va iqtisodiy muvaffaqiyatning kalitidir.</a:t>
            </a: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AI texnologiyalarining tarqalishi yangi imkoniyatlar yaratib, ish o'rinlari va iqtisodiyotni o'zgartiradi.</a:t>
            </a: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Ta'lim va qayta tayyorlash dasturlari AI davrida muvaffaqiyatli bo'lish uchun zarur ko'nikmalarni ta'minlashi shart.</a:t>
            </a: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Ijtimoiy adolat va tenglikni ta'minlash uchun AI texnologiyalarining etik foydalanilishi muhim ahamiyatga ega.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0" y="6583680"/>
            <a:ext cx="365760" cy="22860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lnSpc>
                <a:spcPct val="150000"/>
              </a:lnSpc>
            </a:pPr>
            <a:r>
              <a:rPr sz="1000" b="0">
                <a:solidFill>
                  <a:srgbClr val="374151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0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9144000" cy="54864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618488" y="2971800"/>
            <a:ext cx="5907024" cy="9144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lnSpc>
                <a:spcPct val="150000"/>
              </a:lnSpc>
            </a:pPr>
            <a:r>
              <a:rPr sz="3200" b="1">
                <a:solidFill>
                  <a:srgbClr val="4A148C"/>
                </a:solidFill>
                <a:latin typeface="Calibri"/>
              </a:rPr>
              <a:t>Etiboringiz uchun rahmat!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0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618488" y="109728"/>
            <a:ext cx="5907024" cy="6858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50000"/>
              </a:lnSpc>
            </a:pPr>
            <a:r>
              <a:rPr sz="2600" b="1">
                <a:solidFill>
                  <a:srgbClr val="4A148C"/>
                </a:solidFill>
                <a:latin typeface="Calibri"/>
              </a:rPr>
              <a:t>Reja</a:t>
            </a:r>
          </a:p>
        </p:txBody>
      </p:sp>
      <p:sp>
        <p:nvSpPr>
          <p:cNvPr id="4" name="Rectangle 3"/>
          <p:cNvSpPr/>
          <p:nvPr/>
        </p:nvSpPr>
        <p:spPr>
          <a:xfrm>
            <a:off x="1618488" y="841248"/>
            <a:ext cx="5907024" cy="36576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618488" y="960120"/>
            <a:ext cx="5907024" cy="55321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300000"/>
              </a:lnSpc>
            </a:pPr>
            <a:r>
              <a:rPr sz="1900" b="0">
                <a:solidFill>
                  <a:srgbClr val="374151"/>
                </a:solidFill>
                <a:latin typeface="Calibri"/>
              </a:rPr>
              <a:t>• Sun'iy Intellekt va Kelajak Kasblari</a:t>
            </a:r>
          </a:p>
          <a:p>
            <a:pPr algn="l">
              <a:lnSpc>
                <a:spcPct val="300000"/>
              </a:lnSpc>
            </a:pPr>
            <a:r>
              <a:rPr sz="1900" b="0">
                <a:solidFill>
                  <a:srgbClr val="374151"/>
                </a:solidFill>
                <a:latin typeface="Calibri"/>
              </a:rPr>
              <a:t>• AIning Ta'siri: Statistika va Faktlar</a:t>
            </a:r>
          </a:p>
          <a:p>
            <a:pPr algn="l">
              <a:lnSpc>
                <a:spcPct val="300000"/>
              </a:lnSpc>
            </a:pPr>
            <a:r>
              <a:rPr sz="1900" b="0">
                <a:solidFill>
                  <a:srgbClr val="374151"/>
                </a:solidFill>
                <a:latin typeface="Calibri"/>
              </a:rPr>
              <a:t>• AI va Ta'lim: Yangi Ko'nikmalar Talabi</a:t>
            </a:r>
          </a:p>
          <a:p>
            <a:pPr algn="l">
              <a:lnSpc>
                <a:spcPct val="300000"/>
              </a:lnSpc>
            </a:pPr>
            <a:r>
              <a:rPr sz="1900" b="0">
                <a:solidFill>
                  <a:srgbClr val="374151"/>
                </a:solidFill>
                <a:latin typeface="Calibri"/>
              </a:rPr>
              <a:t>• AI va Tibbiyot: Kelajakdagi Innovatsiyalar</a:t>
            </a:r>
          </a:p>
          <a:p>
            <a:pPr algn="l">
              <a:lnSpc>
                <a:spcPct val="300000"/>
              </a:lnSpc>
            </a:pPr>
            <a:r>
              <a:rPr sz="1900" b="0">
                <a:solidFill>
                  <a:srgbClr val="374151"/>
                </a:solidFill>
                <a:latin typeface="Calibri"/>
              </a:rPr>
              <a:t>• AI va Avtomobil Sanoati: O'zgarishlar</a:t>
            </a:r>
          </a:p>
          <a:p>
            <a:pPr algn="l">
              <a:lnSpc>
                <a:spcPct val="300000"/>
              </a:lnSpc>
            </a:pPr>
            <a:r>
              <a:rPr sz="1900" b="0">
                <a:solidFill>
                  <a:srgbClr val="374151"/>
                </a:solidFill>
                <a:latin typeface="Calibri"/>
              </a:rPr>
              <a:t>• AI va Kiberxavfsizlik: Yangi Yondashuvlar</a:t>
            </a:r>
          </a:p>
          <a:p>
            <a:pPr algn="l">
              <a:lnSpc>
                <a:spcPct val="300000"/>
              </a:lnSpc>
            </a:pPr>
            <a:r>
              <a:rPr sz="1900" b="0">
                <a:solidFill>
                  <a:srgbClr val="374151"/>
                </a:solidFill>
                <a:latin typeface="Calibri"/>
              </a:rPr>
              <a:t>• AI va Ijtimoiy Tizimlar: Ta'sir va Imkoniyatlar</a:t>
            </a:r>
          </a:p>
          <a:p>
            <a:pPr algn="l">
              <a:lnSpc>
                <a:spcPct val="300000"/>
              </a:lnSpc>
            </a:pPr>
            <a:r>
              <a:rPr sz="1900" b="0">
                <a:solidFill>
                  <a:srgbClr val="374151"/>
                </a:solidFill>
                <a:latin typeface="Calibri"/>
              </a:rPr>
              <a:t>• AI va Ishlab Chiqarish: Samaradorlikni Oshirish</a:t>
            </a:r>
          </a:p>
          <a:p>
            <a:pPr algn="l">
              <a:lnSpc>
                <a:spcPct val="300000"/>
              </a:lnSpc>
            </a:pPr>
            <a:r>
              <a:rPr sz="1900" b="0">
                <a:solidFill>
                  <a:srgbClr val="374151"/>
                </a:solidFill>
                <a:latin typeface="Calibri"/>
              </a:rPr>
              <a:t>• Praktik Tavsiyalar va Kelajak Ko'rinishi</a:t>
            </a:r>
          </a:p>
          <a:p>
            <a:pPr algn="l">
              <a:lnSpc>
                <a:spcPct val="300000"/>
              </a:lnSpc>
            </a:pPr>
            <a:r>
              <a:rPr sz="1900" b="0">
                <a:solidFill>
                  <a:srgbClr val="374151"/>
                </a:solidFill>
                <a:latin typeface="Calibri"/>
              </a:rPr>
              <a:t>• Xulosa: Muhim Natijalar va Amaliy Harakatlar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0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618488" y="164592"/>
            <a:ext cx="5907024" cy="6858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lnSpc>
                <a:spcPct val="150000"/>
              </a:lnSpc>
            </a:pPr>
            <a:r>
              <a:rPr sz="2400" b="1">
                <a:solidFill>
                  <a:srgbClr val="4A148C"/>
                </a:solidFill>
                <a:latin typeface="Calibri"/>
              </a:rPr>
              <a:t>Sun'iy Intellekt va Kelajak Kasblari</a:t>
            </a:r>
          </a:p>
        </p:txBody>
      </p:sp>
      <p:sp>
        <p:nvSpPr>
          <p:cNvPr id="4" name="Rectangle 3"/>
          <p:cNvSpPr/>
          <p:nvPr/>
        </p:nvSpPr>
        <p:spPr>
          <a:xfrm>
            <a:off x="1618488" y="841248"/>
            <a:ext cx="5907024" cy="36576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400800" y="4114800"/>
            <a:ext cx="2926080" cy="2926080"/>
          </a:xfrm>
          <a:prstGeom prst="ellipse">
            <a:avLst/>
          </a:prstGeom>
          <a:noFill/>
          <a:ln w="19050">
            <a:solidFill>
              <a:srgbClr val="E4D7F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229600" y="5943600"/>
            <a:ext cx="640080" cy="640080"/>
          </a:xfrm>
          <a:prstGeom prst="ellipse">
            <a:avLst/>
          </a:prstGeom>
          <a:solidFill>
            <a:srgbClr val="E4D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618488" y="859536"/>
            <a:ext cx="91440" cy="9144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819656" y="859536"/>
            <a:ext cx="91440" cy="9144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2020824" y="859536"/>
            <a:ext cx="91440" cy="9144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115568" y="6355080"/>
            <a:ext cx="274320" cy="274320"/>
          </a:xfrm>
          <a:prstGeom prst="rect">
            <a:avLst/>
          </a:prstGeom>
          <a:noFill/>
          <a:ln w="15240">
            <a:solidFill>
              <a:srgbClr val="E4D7F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618488" y="987552"/>
            <a:ext cx="5907024" cy="5550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Sun'iy intellekt (AI) texnologiyasining rivojlanishi ishsizlar sonini oshirishi yoki kamaytirishi mumkin, lekin ayni paytda yangi imkoniyatlar yaratadi.</a:t>
            </a: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Kelajakda AI texnologiyalari inson mehnatini avtomatlashtirish orqali murakkab jarayonlarni soddalashtiradi va samaradorlikni oshiradi.</a:t>
            </a: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AI bilan integratsiyalangan ish joylari yangi ko'nikmalarni talab qiladi, bu esa ta'lim tizimining o'zgarishini talab qiladi.</a:t>
            </a: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AI texnologiyalari ijtimoiy mas'uliyat va etik masalalarni keltirib chiqaradi, bu esa yangi kasb turlarini, masalan, AI etik maslahatchilarini yaratadi.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0" y="6583680"/>
            <a:ext cx="365760" cy="22860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lnSpc>
                <a:spcPct val="150000"/>
              </a:lnSpc>
            </a:pPr>
            <a:r>
              <a:rPr sz="1000" b="0">
                <a:solidFill>
                  <a:srgbClr val="374151"/>
                </a:solidFill>
                <a:latin typeface="Calibr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0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618488" y="164592"/>
            <a:ext cx="5907024" cy="6858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lnSpc>
                <a:spcPct val="150000"/>
              </a:lnSpc>
            </a:pPr>
            <a:r>
              <a:rPr sz="2400" b="1">
                <a:solidFill>
                  <a:srgbClr val="4A148C"/>
                </a:solidFill>
                <a:latin typeface="Calibri"/>
              </a:rPr>
              <a:t>AIning Ta'siri: Statistika va Faktlar</a:t>
            </a:r>
          </a:p>
        </p:txBody>
      </p:sp>
      <p:sp>
        <p:nvSpPr>
          <p:cNvPr id="4" name="Rectangle 3"/>
          <p:cNvSpPr/>
          <p:nvPr/>
        </p:nvSpPr>
        <p:spPr>
          <a:xfrm>
            <a:off x="1618488" y="841248"/>
            <a:ext cx="5907024" cy="36576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400800" y="4114800"/>
            <a:ext cx="2926080" cy="2926080"/>
          </a:xfrm>
          <a:prstGeom prst="ellipse">
            <a:avLst/>
          </a:prstGeom>
          <a:noFill/>
          <a:ln w="19050">
            <a:solidFill>
              <a:srgbClr val="E4D7F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229600" y="5943600"/>
            <a:ext cx="640080" cy="640080"/>
          </a:xfrm>
          <a:prstGeom prst="ellipse">
            <a:avLst/>
          </a:prstGeom>
          <a:solidFill>
            <a:srgbClr val="E4D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618488" y="859536"/>
            <a:ext cx="91440" cy="9144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819656" y="859536"/>
            <a:ext cx="91440" cy="9144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2020824" y="859536"/>
            <a:ext cx="91440" cy="9144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115568" y="6355080"/>
            <a:ext cx="274320" cy="274320"/>
          </a:xfrm>
          <a:prstGeom prst="rect">
            <a:avLst/>
          </a:prstGeom>
          <a:noFill/>
          <a:ln w="15240">
            <a:solidFill>
              <a:srgbClr val="E4D7F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618488" y="987552"/>
            <a:ext cx="5907024" cy="5550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2025-yilga kelib, sun'iy intellekt global iqtisodiyotga 15 trillion dollar qo'shishi kutilmoqda.</a:t>
            </a: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AI texnologiyalari yordamida ishlab chiqarish samaradorligi 30% ga oshishi mumkin, bu esa iqtisodiy o'sishni tezlashtiradi.</a:t>
            </a: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IDC ma'lumotlariga ko'ra, sun'iy intellekt bozor hajmi 2022-yilda 190 milliard dollarga yetdi.</a:t>
            </a: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AI sohasidagi ish o'rinlari so'nggi yillarda 75% ga oshdi va bu raqamlar kelajakda ham oshib borishi kutilmoqda.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0" y="6583680"/>
            <a:ext cx="365760" cy="22860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lnSpc>
                <a:spcPct val="150000"/>
              </a:lnSpc>
            </a:pPr>
            <a:r>
              <a:rPr sz="1000" b="0">
                <a:solidFill>
                  <a:srgbClr val="374151"/>
                </a:solidFill>
                <a:latin typeface="Calibr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0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618488" y="164592"/>
            <a:ext cx="5907024" cy="6858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lnSpc>
                <a:spcPct val="150000"/>
              </a:lnSpc>
            </a:pPr>
            <a:r>
              <a:rPr sz="2400" b="1">
                <a:solidFill>
                  <a:srgbClr val="4A148C"/>
                </a:solidFill>
                <a:latin typeface="Calibri"/>
              </a:rPr>
              <a:t>AI va Ta'lim: Yangi Ko'nikmalar Talabi</a:t>
            </a:r>
          </a:p>
        </p:txBody>
      </p:sp>
      <p:sp>
        <p:nvSpPr>
          <p:cNvPr id="4" name="Rectangle 3"/>
          <p:cNvSpPr/>
          <p:nvPr/>
        </p:nvSpPr>
        <p:spPr>
          <a:xfrm>
            <a:off x="1618488" y="841248"/>
            <a:ext cx="5907024" cy="36576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400800" y="4114800"/>
            <a:ext cx="2926080" cy="2926080"/>
          </a:xfrm>
          <a:prstGeom prst="ellipse">
            <a:avLst/>
          </a:prstGeom>
          <a:noFill/>
          <a:ln w="19050">
            <a:solidFill>
              <a:srgbClr val="E4D7F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229600" y="5943600"/>
            <a:ext cx="640080" cy="640080"/>
          </a:xfrm>
          <a:prstGeom prst="ellipse">
            <a:avLst/>
          </a:prstGeom>
          <a:solidFill>
            <a:srgbClr val="E4D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618488" y="859536"/>
            <a:ext cx="91440" cy="9144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819656" y="859536"/>
            <a:ext cx="91440" cy="9144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2020824" y="859536"/>
            <a:ext cx="91440" cy="9144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115568" y="6355080"/>
            <a:ext cx="274320" cy="274320"/>
          </a:xfrm>
          <a:prstGeom prst="rect">
            <a:avLst/>
          </a:prstGeom>
          <a:noFill/>
          <a:ln w="15240">
            <a:solidFill>
              <a:srgbClr val="E4D7F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618488" y="987552"/>
            <a:ext cx="5907024" cy="5550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Yangi texnologiyalarni qabul qilish uchun ta'lim tizimi AI asosli o'quv dasturlarini joriy etishi zarur.</a:t>
            </a: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AI bilan bog'liq kasblar uchun dasturlash, ma'lumotlar tahlili va matematik ko'nikmalar muhim ahamiyat kasb etadi.</a:t>
            </a: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Ta'lim va AI integratsiyasi orqali ijodkorlik va tanqidiy fikrlash ko'nikmalarini rivojlantirish imkoniyati mavjud.</a:t>
            </a: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Mashina o'qitish va ma'lumotlar fanlari bo'yicha mutaxassislar kelajakdagi ish bozori uchun juda qimmatli bo'ladi.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0" y="6583680"/>
            <a:ext cx="365760" cy="22860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lnSpc>
                <a:spcPct val="150000"/>
              </a:lnSpc>
            </a:pPr>
            <a:r>
              <a:rPr sz="1000" b="0">
                <a:solidFill>
                  <a:srgbClr val="374151"/>
                </a:solidFill>
                <a:latin typeface="Calibr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0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618488" y="164592"/>
            <a:ext cx="5907024" cy="6858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lnSpc>
                <a:spcPct val="150000"/>
              </a:lnSpc>
            </a:pPr>
            <a:r>
              <a:rPr sz="2400" b="1">
                <a:solidFill>
                  <a:srgbClr val="4A148C"/>
                </a:solidFill>
                <a:latin typeface="Calibri"/>
              </a:rPr>
              <a:t>AI va Tibbiyot: Kelajakdagi Innovatsiyalar</a:t>
            </a:r>
          </a:p>
        </p:txBody>
      </p:sp>
      <p:sp>
        <p:nvSpPr>
          <p:cNvPr id="4" name="Rectangle 3"/>
          <p:cNvSpPr/>
          <p:nvPr/>
        </p:nvSpPr>
        <p:spPr>
          <a:xfrm>
            <a:off x="1618488" y="841248"/>
            <a:ext cx="5907024" cy="36576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400800" y="4114800"/>
            <a:ext cx="2926080" cy="2926080"/>
          </a:xfrm>
          <a:prstGeom prst="ellipse">
            <a:avLst/>
          </a:prstGeom>
          <a:noFill/>
          <a:ln w="19050">
            <a:solidFill>
              <a:srgbClr val="E4D7F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229600" y="5943600"/>
            <a:ext cx="640080" cy="640080"/>
          </a:xfrm>
          <a:prstGeom prst="ellipse">
            <a:avLst/>
          </a:prstGeom>
          <a:solidFill>
            <a:srgbClr val="E4D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618488" y="859536"/>
            <a:ext cx="91440" cy="9144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819656" y="859536"/>
            <a:ext cx="91440" cy="9144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2020824" y="859536"/>
            <a:ext cx="91440" cy="9144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115568" y="6355080"/>
            <a:ext cx="274320" cy="274320"/>
          </a:xfrm>
          <a:prstGeom prst="rect">
            <a:avLst/>
          </a:prstGeom>
          <a:noFill/>
          <a:ln w="15240">
            <a:solidFill>
              <a:srgbClr val="E4D7F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618488" y="987552"/>
            <a:ext cx="5907024" cy="5550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AI texnologiyalari tibbiyotda kasalliklarni oldindan aniqlash va davolash jarayonlarini optimallashtirish imkonini beradi.</a:t>
            </a: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Sun'iy intellekt yordamida shifokorlar diagnostika jarayonlarini tezlashtirishi va aniqligini oshirishi mumkin.</a:t>
            </a: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AI asosida yaratilgan robotlar jarrohlik amaliyotlarida yuqori aniqlik va kamroq xatolik darajasini ta'minlaydi.</a:t>
            </a: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Tibbiy ma'lumotlarni tahlil qilishda AI algoritmlari foydalanilib, personalizatsiyalangan davolash rejalarini yaratish imkoniyati mavjud.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0" y="6583680"/>
            <a:ext cx="365760" cy="22860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lnSpc>
                <a:spcPct val="150000"/>
              </a:lnSpc>
            </a:pPr>
            <a:r>
              <a:rPr sz="1000" b="0">
                <a:solidFill>
                  <a:srgbClr val="374151"/>
                </a:solidFill>
                <a:latin typeface="Calibr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0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618488" y="164592"/>
            <a:ext cx="5907024" cy="6858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lnSpc>
                <a:spcPct val="150000"/>
              </a:lnSpc>
            </a:pPr>
            <a:r>
              <a:rPr sz="2400" b="1">
                <a:solidFill>
                  <a:srgbClr val="4A148C"/>
                </a:solidFill>
                <a:latin typeface="Calibri"/>
              </a:rPr>
              <a:t>AI va Avtomobil Sanoati: O'zgarishlar</a:t>
            </a:r>
          </a:p>
        </p:txBody>
      </p:sp>
      <p:sp>
        <p:nvSpPr>
          <p:cNvPr id="4" name="Rectangle 3"/>
          <p:cNvSpPr/>
          <p:nvPr/>
        </p:nvSpPr>
        <p:spPr>
          <a:xfrm>
            <a:off x="1618488" y="841248"/>
            <a:ext cx="5907024" cy="36576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400800" y="4114800"/>
            <a:ext cx="2926080" cy="2926080"/>
          </a:xfrm>
          <a:prstGeom prst="ellipse">
            <a:avLst/>
          </a:prstGeom>
          <a:noFill/>
          <a:ln w="19050">
            <a:solidFill>
              <a:srgbClr val="E4D7F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229600" y="5943600"/>
            <a:ext cx="640080" cy="640080"/>
          </a:xfrm>
          <a:prstGeom prst="ellipse">
            <a:avLst/>
          </a:prstGeom>
          <a:solidFill>
            <a:srgbClr val="E4D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618488" y="859536"/>
            <a:ext cx="91440" cy="9144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819656" y="859536"/>
            <a:ext cx="91440" cy="9144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2020824" y="859536"/>
            <a:ext cx="91440" cy="9144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115568" y="6355080"/>
            <a:ext cx="274320" cy="274320"/>
          </a:xfrm>
          <a:prstGeom prst="rect">
            <a:avLst/>
          </a:prstGeom>
          <a:noFill/>
          <a:ln w="15240">
            <a:solidFill>
              <a:srgbClr val="E4D7F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618488" y="987552"/>
            <a:ext cx="5907024" cy="5550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Avtonom avtomobillar texnologiyasi yo'l harakati xavfsizligini oshirishi va tirbandliklarni kamaytirishi mumkin.</a:t>
            </a: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AI yordamida avtomobillarni boshqarish va texnik xizmat ko'rsatish jarayonlari avtomatlashtirilmoqda.</a:t>
            </a: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Tesla kompaniyasi AI-ni avtomobil boshqaruvi va xavfsizligini ta'minlashda muvaffaqiyat bilan qo'llamoqda.</a:t>
            </a: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AI asosidagi navigatsiya tizimlari yo'l harakati sharoitlarini real vaqt rejimida tahlil qiladi va optimallashtiradi.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0" y="6583680"/>
            <a:ext cx="365760" cy="22860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lnSpc>
                <a:spcPct val="150000"/>
              </a:lnSpc>
            </a:pPr>
            <a:r>
              <a:rPr sz="1000" b="0">
                <a:solidFill>
                  <a:srgbClr val="374151"/>
                </a:solidFill>
                <a:latin typeface="Calibr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0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618488" y="164592"/>
            <a:ext cx="5907024" cy="6858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lnSpc>
                <a:spcPct val="150000"/>
              </a:lnSpc>
            </a:pPr>
            <a:r>
              <a:rPr sz="2400" b="1">
                <a:solidFill>
                  <a:srgbClr val="4A148C"/>
                </a:solidFill>
                <a:latin typeface="Calibri"/>
              </a:rPr>
              <a:t>AI va Kiberxavfsizlik: Yangi Yondashuvlar</a:t>
            </a:r>
          </a:p>
        </p:txBody>
      </p:sp>
      <p:sp>
        <p:nvSpPr>
          <p:cNvPr id="4" name="Rectangle 3"/>
          <p:cNvSpPr/>
          <p:nvPr/>
        </p:nvSpPr>
        <p:spPr>
          <a:xfrm>
            <a:off x="1618488" y="841248"/>
            <a:ext cx="5907024" cy="36576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400800" y="4114800"/>
            <a:ext cx="2926080" cy="2926080"/>
          </a:xfrm>
          <a:prstGeom prst="ellipse">
            <a:avLst/>
          </a:prstGeom>
          <a:noFill/>
          <a:ln w="19050">
            <a:solidFill>
              <a:srgbClr val="E4D7F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229600" y="5943600"/>
            <a:ext cx="640080" cy="640080"/>
          </a:xfrm>
          <a:prstGeom prst="ellipse">
            <a:avLst/>
          </a:prstGeom>
          <a:solidFill>
            <a:srgbClr val="E4D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618488" y="859536"/>
            <a:ext cx="91440" cy="9144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819656" y="859536"/>
            <a:ext cx="91440" cy="9144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2020824" y="859536"/>
            <a:ext cx="91440" cy="9144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115568" y="6355080"/>
            <a:ext cx="274320" cy="274320"/>
          </a:xfrm>
          <a:prstGeom prst="rect">
            <a:avLst/>
          </a:prstGeom>
          <a:noFill/>
          <a:ln w="15240">
            <a:solidFill>
              <a:srgbClr val="E4D7F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618488" y="987552"/>
            <a:ext cx="5907024" cy="5550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AI texnologiyalari kiberxavfsizlik tahdidlarini aniqlash va oldini olishda katta rol o'ynaydi.</a:t>
            </a: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Sun'iy intellekt yordamida xakerlik hujumlarini oldindan bashorat qilish va xavfsizlik devorlarini mustahkamlash mumkin.</a:t>
            </a: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AI asosidagi tizimlar foydalanuvchi faoliyati va tarmoq trafikini tahlil qilib, nomaqbul harakatlarni aniqlaydi.</a:t>
            </a: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Kiberxavfsizlikda AI tizimlarining o'rni oshgani sari, yangi hujum usullari va tahdidlarni aniqlash qobiliyati rivojlanmoqda.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0" y="6583680"/>
            <a:ext cx="365760" cy="22860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lnSpc>
                <a:spcPct val="150000"/>
              </a:lnSpc>
            </a:pPr>
            <a:r>
              <a:rPr sz="1000" b="0">
                <a:solidFill>
                  <a:srgbClr val="374151"/>
                </a:solidFill>
                <a:latin typeface="Calibri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0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618488" y="164592"/>
            <a:ext cx="5907024" cy="6858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lnSpc>
                <a:spcPct val="150000"/>
              </a:lnSpc>
            </a:pPr>
            <a:r>
              <a:rPr sz="2400" b="1">
                <a:solidFill>
                  <a:srgbClr val="4A148C"/>
                </a:solidFill>
                <a:latin typeface="Calibri"/>
              </a:rPr>
              <a:t>AI va Ijtimoiy Tizimlar: Ta'sir va Imkoniyatlar</a:t>
            </a:r>
          </a:p>
        </p:txBody>
      </p:sp>
      <p:sp>
        <p:nvSpPr>
          <p:cNvPr id="4" name="Rectangle 3"/>
          <p:cNvSpPr/>
          <p:nvPr/>
        </p:nvSpPr>
        <p:spPr>
          <a:xfrm>
            <a:off x="1618488" y="841248"/>
            <a:ext cx="5907024" cy="36576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400800" y="4114800"/>
            <a:ext cx="2926080" cy="2926080"/>
          </a:xfrm>
          <a:prstGeom prst="ellipse">
            <a:avLst/>
          </a:prstGeom>
          <a:noFill/>
          <a:ln w="19050">
            <a:solidFill>
              <a:srgbClr val="E4D7F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229600" y="5943600"/>
            <a:ext cx="640080" cy="640080"/>
          </a:xfrm>
          <a:prstGeom prst="ellipse">
            <a:avLst/>
          </a:prstGeom>
          <a:solidFill>
            <a:srgbClr val="E4D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618488" y="859536"/>
            <a:ext cx="91440" cy="9144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819656" y="859536"/>
            <a:ext cx="91440" cy="9144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2020824" y="859536"/>
            <a:ext cx="91440" cy="9144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115568" y="6355080"/>
            <a:ext cx="274320" cy="274320"/>
          </a:xfrm>
          <a:prstGeom prst="rect">
            <a:avLst/>
          </a:prstGeom>
          <a:noFill/>
          <a:ln w="15240">
            <a:solidFill>
              <a:srgbClr val="E4D7F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618488" y="987552"/>
            <a:ext cx="5907024" cy="5550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AI texnologiyalari ijtimoiy masalalarda, masalan, ishsizlik va ijtimoiy tengsizlikni kamaytirishda yordam beradi.</a:t>
            </a: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AI algoritmlari yordamida davlat xizmatlari samaradorligini oshirish va fuqarolar ehtiyojlarini yaxshiroq tushunish mumkin.</a:t>
            </a: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Sun'iy intellekt orqali inson huquqlarini himoya qilish va ijtimoiy adolatni ta'minlash imkoniyatlari kengaymoqda.</a:t>
            </a: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sz="1900" b="1">
                <a:solidFill>
                  <a:srgbClr val="7C3AED"/>
                </a:solidFill>
              </a:rPr>
              <a:t>▸  </a:t>
            </a:r>
            <a:r>
              <a:rPr sz="1800">
                <a:solidFill>
                  <a:srgbClr val="374151"/>
                </a:solidFill>
                <a:latin typeface="Calibri"/>
              </a:rPr>
              <a:t>AI asosida ishlaydigan ijtimoiy tarmoqlar foydalanuvchi tajribasini yaxshilash va zararli kontentni aniqlashda yordam beradi.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0" y="6583680"/>
            <a:ext cx="365760" cy="22860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lnSpc>
                <a:spcPct val="150000"/>
              </a:lnSpc>
            </a:pPr>
            <a:r>
              <a:rPr sz="1000" b="0">
                <a:solidFill>
                  <a:srgbClr val="374151"/>
                </a:solidFill>
                <a:latin typeface="Calibr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