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earth-and-planetary-sciences/van-de-graaff-accelerator?utm_source=chatgpt.com" TargetMode="External"/><Relationship Id="rId2" Type="http://schemas.openxmlformats.org/officeDocument/2006/relationships/hyperlink" Target="https://en.wikipedia.org/wiki/Van_de_Graaff_generator?utm_source=chatgp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magesco.com/articles/high-voltage/van_de_graaf.html?utm_source=chatgpt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46456-F7C1-42A1-9179-AF5726D7D9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Van-de-</a:t>
            </a:r>
            <a:r>
              <a:rPr lang="en-US" dirty="0" err="1"/>
              <a:t>graaf</a:t>
            </a:r>
            <a:r>
              <a:rPr lang="en-US" dirty="0"/>
              <a:t> </a:t>
            </a:r>
            <a:r>
              <a:rPr lang="en-US" dirty="0" err="1"/>
              <a:t>generatori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28E681-A373-4A55-9E23-D6921396AC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TF-2301</a:t>
            </a:r>
          </a:p>
          <a:p>
            <a:r>
              <a:rPr lang="en-US" dirty="0" err="1"/>
              <a:t>Valijonova</a:t>
            </a:r>
            <a:r>
              <a:rPr lang="en-US" dirty="0"/>
              <a:t> </a:t>
            </a:r>
            <a:r>
              <a:rPr lang="en-US" dirty="0" err="1"/>
              <a:t>Shodiya</a:t>
            </a:r>
            <a:r>
              <a:rPr lang="en-US" dirty="0"/>
              <a:t>, </a:t>
            </a:r>
            <a:r>
              <a:rPr lang="en-US" dirty="0" err="1"/>
              <a:t>Sayfullayeva</a:t>
            </a:r>
            <a:r>
              <a:rPr lang="en-US" dirty="0"/>
              <a:t> </a:t>
            </a:r>
            <a:r>
              <a:rPr lang="en-US" dirty="0" err="1"/>
              <a:t>Sitora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347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592C7F-6B19-401F-931A-BB0760FBFBBF}"/>
              </a:ext>
            </a:extLst>
          </p:cNvPr>
          <p:cNvSpPr txBox="1"/>
          <p:nvPr/>
        </p:nvSpPr>
        <p:spPr>
          <a:xfrm>
            <a:off x="1222310" y="1028342"/>
            <a:ext cx="392818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1. </a:t>
            </a:r>
            <a:r>
              <a:rPr lang="en-US" dirty="0" err="1"/>
              <a:t>Oddiy</a:t>
            </a:r>
            <a:r>
              <a:rPr lang="en-US" dirty="0"/>
              <a:t> </a:t>
            </a:r>
            <a:r>
              <a:rPr lang="en-US" dirty="0" err="1"/>
              <a:t>tuzilish</a:t>
            </a:r>
            <a:r>
              <a:rPr lang="en-U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mexanik</a:t>
            </a:r>
            <a:r>
              <a:rPr lang="en-US" dirty="0"/>
              <a:t> </a:t>
            </a:r>
            <a:r>
              <a:rPr lang="en-US" dirty="0" err="1"/>
              <a:t>jihatdan</a:t>
            </a:r>
            <a:r>
              <a:rPr lang="en-US" dirty="0"/>
              <a:t> </a:t>
            </a:r>
            <a:r>
              <a:rPr lang="en-US" dirty="0" err="1"/>
              <a:t>sodda</a:t>
            </a:r>
            <a:r>
              <a:rPr lang="en-US" dirty="0"/>
              <a:t>, </a:t>
            </a:r>
            <a:r>
              <a:rPr lang="en-US" dirty="0" err="1"/>
              <a:t>qurilishi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ishlashi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oson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/>
              <a:t>Millionlab</a:t>
            </a:r>
            <a:r>
              <a:rPr lang="en-US" dirty="0"/>
              <a:t> </a:t>
            </a:r>
            <a:r>
              <a:rPr lang="en-US" dirty="0" err="1"/>
              <a:t>voltgacha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yaratish</a:t>
            </a:r>
            <a:r>
              <a:rPr lang="en-US" dirty="0"/>
              <a:t> </a:t>
            </a:r>
            <a:r>
              <a:rPr lang="en-US" dirty="0" err="1"/>
              <a:t>imkoniga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zarrachalarni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energiyalargacha</a:t>
            </a:r>
            <a:r>
              <a:rPr lang="en-US" dirty="0"/>
              <a:t> </a:t>
            </a:r>
            <a:r>
              <a:rPr lang="en-US" dirty="0" err="1"/>
              <a:t>tezlatish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r>
              <a:rPr lang="en-US" dirty="0"/>
              <a:t>3. </a:t>
            </a:r>
            <a:r>
              <a:rPr lang="en-US" dirty="0" err="1"/>
              <a:t>Tiniq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nurlari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/>
              <a:t>Tezlatilgan</a:t>
            </a:r>
            <a:r>
              <a:rPr lang="en-US" dirty="0"/>
              <a:t> </a:t>
            </a:r>
            <a:r>
              <a:rPr lang="en-US" dirty="0" err="1"/>
              <a:t>zarchalar</a:t>
            </a:r>
            <a:r>
              <a:rPr lang="en-US" dirty="0"/>
              <a:t> </a:t>
            </a:r>
            <a:r>
              <a:rPr lang="en-US" dirty="0" err="1"/>
              <a:t>yo’nalishi</a:t>
            </a:r>
            <a:r>
              <a:rPr lang="en-US" dirty="0"/>
              <a:t> </a:t>
            </a:r>
            <a:r>
              <a:rPr lang="en-US" dirty="0" err="1"/>
              <a:t>barqaror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natija</a:t>
            </a:r>
            <a:r>
              <a:rPr lang="en-US" dirty="0"/>
              <a:t> </a:t>
            </a:r>
            <a:r>
              <a:rPr lang="en-US" dirty="0" err="1"/>
              <a:t>beradi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855829-94E2-4C73-8066-50D6321F9683}"/>
              </a:ext>
            </a:extLst>
          </p:cNvPr>
          <p:cNvSpPr txBox="1"/>
          <p:nvPr/>
        </p:nvSpPr>
        <p:spPr>
          <a:xfrm>
            <a:off x="5901703" y="1166841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4. </a:t>
            </a:r>
            <a:r>
              <a:rPr lang="en-US" dirty="0" err="1"/>
              <a:t>Dispersiyasiz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stabilligidan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chiqib</a:t>
            </a:r>
            <a:r>
              <a:rPr lang="en-US" dirty="0"/>
              <a:t>,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deyarli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 (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foydali</a:t>
            </a:r>
            <a:r>
              <a:rPr lang="en-US" dirty="0"/>
              <a:t>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US" dirty="0"/>
          </a:p>
          <a:p>
            <a:r>
              <a:rPr lang="en-US" dirty="0"/>
              <a:t>5. </a:t>
            </a:r>
            <a:r>
              <a:rPr lang="en-US" dirty="0" err="1"/>
              <a:t>Radiatsiya</a:t>
            </a:r>
            <a:r>
              <a:rPr lang="en-US" dirty="0"/>
              <a:t> </a:t>
            </a:r>
            <a:r>
              <a:rPr lang="en-US" dirty="0" err="1"/>
              <a:t>xavfi</a:t>
            </a:r>
            <a:r>
              <a:rPr lang="en-US" dirty="0"/>
              <a:t> past: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/>
              <a:t>Nukleer</a:t>
            </a:r>
            <a:r>
              <a:rPr lang="en-US" dirty="0"/>
              <a:t> </a:t>
            </a:r>
            <a:r>
              <a:rPr lang="en-US" dirty="0" err="1"/>
              <a:t>reaktor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sinxrotronlarga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kamroq</a:t>
            </a:r>
            <a:r>
              <a:rPr lang="en-US" dirty="0"/>
              <a:t> </a:t>
            </a:r>
            <a:r>
              <a:rPr lang="en-US" dirty="0" err="1"/>
              <a:t>radiatsiya</a:t>
            </a:r>
            <a:r>
              <a:rPr lang="en-US" dirty="0"/>
              <a:t> </a:t>
            </a:r>
            <a:r>
              <a:rPr lang="en-US" dirty="0" err="1"/>
              <a:t>tarqatadi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US" dirty="0"/>
          </a:p>
          <a:p>
            <a:r>
              <a:rPr lang="en-US" dirty="0"/>
              <a:t>6. </a:t>
            </a:r>
            <a:r>
              <a:rPr lang="en-US" dirty="0" err="1"/>
              <a:t>O‘quv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maqsadlarda</a:t>
            </a:r>
            <a:r>
              <a:rPr lang="en-US" dirty="0"/>
              <a:t> ideal: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/>
              <a:t>Universitetlar</a:t>
            </a:r>
            <a:r>
              <a:rPr lang="en-US" dirty="0"/>
              <a:t>,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markazlarda</a:t>
            </a:r>
            <a:r>
              <a:rPr lang="en-US" dirty="0"/>
              <a:t> </a:t>
            </a:r>
            <a:r>
              <a:rPr lang="en-US" dirty="0" err="1"/>
              <a:t>laboratoriya</a:t>
            </a:r>
            <a:r>
              <a:rPr lang="en-US" dirty="0"/>
              <a:t> </a:t>
            </a:r>
            <a:r>
              <a:rPr lang="en-US" dirty="0" err="1"/>
              <a:t>tajribalari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qo‘llaniladi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35DBE-98F8-4CC5-B398-D01253A99B30}"/>
              </a:ext>
            </a:extLst>
          </p:cNvPr>
          <p:cNvSpPr txBox="1"/>
          <p:nvPr/>
        </p:nvSpPr>
        <p:spPr>
          <a:xfrm>
            <a:off x="1369268" y="249207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/>
              <a:t>Afzalligi</a:t>
            </a:r>
            <a:r>
              <a:rPr lang="en-US" sz="3600" dirty="0"/>
              <a:t>;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21663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9DCB4-DFCB-41A3-9291-E2D35664E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97346"/>
            <a:ext cx="9601200" cy="1485900"/>
          </a:xfrm>
        </p:spPr>
        <p:txBody>
          <a:bodyPr/>
          <a:lstStyle/>
          <a:p>
            <a:r>
              <a:rPr lang="en-US" dirty="0" err="1"/>
              <a:t>Kamchiligi</a:t>
            </a:r>
            <a:r>
              <a:rPr lang="en-US" dirty="0"/>
              <a:t>;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EBA544-A307-4BD2-A9D5-350B2DE07490}"/>
              </a:ext>
            </a:extLst>
          </p:cNvPr>
          <p:cNvSpPr txBox="1"/>
          <p:nvPr/>
        </p:nvSpPr>
        <p:spPr>
          <a:xfrm>
            <a:off x="1349188" y="1166842"/>
            <a:ext cx="94936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1.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chegarasi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zaryadining</a:t>
            </a:r>
            <a:r>
              <a:rPr lang="en-US" dirty="0"/>
              <a:t> </a:t>
            </a:r>
            <a:r>
              <a:rPr lang="en-US" dirty="0" err="1"/>
              <a:t>havoga</a:t>
            </a:r>
            <a:r>
              <a:rPr lang="en-US" dirty="0"/>
              <a:t> </a:t>
            </a:r>
            <a:r>
              <a:rPr lang="en-US" dirty="0" err="1"/>
              <a:t>sizib</a:t>
            </a:r>
            <a:r>
              <a:rPr lang="en-US" dirty="0"/>
              <a:t> </a:t>
            </a:r>
            <a:r>
              <a:rPr lang="en-US" dirty="0" err="1"/>
              <a:t>chiqishi</a:t>
            </a:r>
            <a:r>
              <a:rPr lang="en-US" dirty="0"/>
              <a:t> </a:t>
            </a:r>
            <a:r>
              <a:rPr lang="en-US" dirty="0" err="1"/>
              <a:t>sababli</a:t>
            </a:r>
            <a:r>
              <a:rPr lang="en-US" dirty="0"/>
              <a:t> </a:t>
            </a:r>
            <a:r>
              <a:rPr lang="en-US" dirty="0" err="1"/>
              <a:t>maksimal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chegaralangan</a:t>
            </a:r>
            <a:r>
              <a:rPr lang="en-US" dirty="0"/>
              <a:t> (</a:t>
            </a:r>
            <a:r>
              <a:rPr lang="en-US" dirty="0" err="1"/>
              <a:t>taxminan</a:t>
            </a:r>
            <a:r>
              <a:rPr lang="en-US" dirty="0"/>
              <a:t> 10 MV </a:t>
            </a:r>
            <a:r>
              <a:rPr lang="en-US" dirty="0" err="1"/>
              <a:t>gacha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2. Ion </a:t>
            </a:r>
            <a:r>
              <a:rPr lang="en-US" dirty="0" err="1"/>
              <a:t>oqimi</a:t>
            </a:r>
            <a:r>
              <a:rPr lang="en-US" dirty="0"/>
              <a:t> (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intensivligi</a:t>
            </a:r>
            <a:r>
              <a:rPr lang="en-US" dirty="0"/>
              <a:t>) past: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Tezlatilgan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miqdori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miqyosida</a:t>
            </a:r>
            <a:r>
              <a:rPr lang="en-US" dirty="0"/>
              <a:t> </a:t>
            </a:r>
            <a:r>
              <a:rPr lang="en-US" dirty="0" err="1"/>
              <a:t>cheklov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Zaryad</a:t>
            </a:r>
            <a:r>
              <a:rPr lang="en-US" dirty="0"/>
              <a:t> </a:t>
            </a:r>
            <a:r>
              <a:rPr lang="en-US" dirty="0" err="1"/>
              <a:t>to‘planishi</a:t>
            </a:r>
            <a:r>
              <a:rPr lang="en-US" dirty="0"/>
              <a:t> </a:t>
            </a:r>
            <a:r>
              <a:rPr lang="en-US" dirty="0" err="1"/>
              <a:t>sekin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Zaryad</a:t>
            </a:r>
            <a:r>
              <a:rPr lang="en-US" dirty="0"/>
              <a:t> </a:t>
            </a:r>
            <a:r>
              <a:rPr lang="en-US" dirty="0" err="1"/>
              <a:t>lenta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yuqoriga</a:t>
            </a:r>
            <a:r>
              <a:rPr lang="en-US" dirty="0"/>
              <a:t> </a:t>
            </a:r>
            <a:r>
              <a:rPr lang="en-US" dirty="0" err="1"/>
              <a:t>sekin</a:t>
            </a:r>
            <a:r>
              <a:rPr lang="en-US" dirty="0"/>
              <a:t> </a:t>
            </a:r>
            <a:r>
              <a:rPr lang="en-US" dirty="0" err="1"/>
              <a:t>yetkaziladi</a:t>
            </a:r>
            <a:r>
              <a:rPr lang="en-US" dirty="0"/>
              <a:t>, </a:t>
            </a:r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yig‘ilishi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vaqt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4. </a:t>
            </a:r>
            <a:r>
              <a:rPr lang="en-US" dirty="0" err="1"/>
              <a:t>Hajmi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kuchlanishni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kattalashadi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joy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texnik</a:t>
            </a:r>
            <a:r>
              <a:rPr lang="en-US" dirty="0"/>
              <a:t> </a:t>
            </a:r>
            <a:r>
              <a:rPr lang="en-US" dirty="0" err="1"/>
              <a:t>xizmat</a:t>
            </a:r>
            <a:r>
              <a:rPr lang="en-US" dirty="0"/>
              <a:t> </a:t>
            </a:r>
            <a:r>
              <a:rPr lang="en-US" dirty="0" err="1"/>
              <a:t>ko‘rsatishda</a:t>
            </a:r>
            <a:r>
              <a:rPr lang="en-US" dirty="0"/>
              <a:t> </a:t>
            </a:r>
            <a:r>
              <a:rPr lang="en-US" dirty="0" err="1"/>
              <a:t>muammo</a:t>
            </a:r>
            <a:r>
              <a:rPr lang="en-US" dirty="0"/>
              <a:t> </a:t>
            </a:r>
            <a:r>
              <a:rPr lang="en-US" dirty="0" err="1"/>
              <a:t>tug‘diradi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5. </a:t>
            </a:r>
            <a:r>
              <a:rPr lang="en-US" dirty="0" err="1"/>
              <a:t>Yonilg‘i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cheklangan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ba’zi</a:t>
            </a:r>
            <a:r>
              <a:rPr lang="en-US" dirty="0"/>
              <a:t> </a:t>
            </a:r>
            <a:r>
              <a:rPr lang="en-US" dirty="0" err="1"/>
              <a:t>turdagi</a:t>
            </a:r>
            <a:r>
              <a:rPr lang="en-US" dirty="0"/>
              <a:t> </a:t>
            </a:r>
            <a:r>
              <a:rPr lang="en-US" dirty="0" err="1"/>
              <a:t>ionlar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ishlay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 (</a:t>
            </a:r>
            <a:r>
              <a:rPr lang="en-US" dirty="0" err="1"/>
              <a:t>asosan</a:t>
            </a:r>
            <a:r>
              <a:rPr lang="en-US" dirty="0"/>
              <a:t> proton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engil</a:t>
            </a:r>
            <a:r>
              <a:rPr lang="en-US" dirty="0"/>
              <a:t> </a:t>
            </a:r>
            <a:r>
              <a:rPr lang="en-US" dirty="0" err="1"/>
              <a:t>ionlar</a:t>
            </a:r>
            <a:r>
              <a:rPr lang="en-US" dirty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987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54EA0-79D2-4254-83BC-01E27A1A5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Van de Graaf </a:t>
            </a:r>
            <a:r>
              <a:rPr lang="en-US" dirty="0" err="1"/>
              <a:t>generatorining</a:t>
            </a:r>
            <a:r>
              <a:rPr lang="en-US" dirty="0"/>
              <a:t> </a:t>
            </a:r>
            <a:r>
              <a:rPr lang="en-US" dirty="0" err="1"/>
              <a:t>ishlatilish</a:t>
            </a:r>
            <a:r>
              <a:rPr lang="en-US" dirty="0"/>
              <a:t> </a:t>
            </a:r>
            <a:r>
              <a:rPr lang="en-US" dirty="0" err="1"/>
              <a:t>sohalari</a:t>
            </a:r>
            <a:r>
              <a:rPr lang="en-US" dirty="0"/>
              <a:t>;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B715AA-ECA8-422B-A022-71A4A7E28846}"/>
              </a:ext>
            </a:extLst>
          </p:cNvPr>
          <p:cNvSpPr txBox="1"/>
          <p:nvPr/>
        </p:nvSpPr>
        <p:spPr>
          <a:xfrm>
            <a:off x="1371600" y="2538842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1,Ilmiy </a:t>
            </a:r>
            <a:r>
              <a:rPr lang="en-US" dirty="0" err="1"/>
              <a:t>tadqiqotlarda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tajribalari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Proton </a:t>
            </a:r>
            <a:r>
              <a:rPr lang="en-US" dirty="0" err="1"/>
              <a:t>va</a:t>
            </a:r>
            <a:r>
              <a:rPr lang="en-US" dirty="0"/>
              <a:t> ion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olish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Nuklidlar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o‘rganish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8DE720-FAAD-41AE-BDCE-B5FECD467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120" y="2187389"/>
            <a:ext cx="3411351" cy="275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44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C4A5B1-32F6-49B2-B707-5CC2D5874E1A}"/>
              </a:ext>
            </a:extLst>
          </p:cNvPr>
          <p:cNvSpPr txBox="1"/>
          <p:nvPr/>
        </p:nvSpPr>
        <p:spPr>
          <a:xfrm>
            <a:off x="1846729" y="1359531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Meditsina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biologiyada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Radiatsion</a:t>
            </a:r>
            <a:r>
              <a:rPr lang="en-US" dirty="0"/>
              <a:t> </a:t>
            </a:r>
            <a:r>
              <a:rPr lang="en-US" dirty="0" err="1"/>
              <a:t>terapiya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Biologik</a:t>
            </a:r>
            <a:r>
              <a:rPr lang="en-US" dirty="0"/>
              <a:t> </a:t>
            </a:r>
            <a:r>
              <a:rPr lang="en-US" dirty="0" err="1"/>
              <a:t>to‘qimalarga</a:t>
            </a:r>
            <a:r>
              <a:rPr lang="en-US" dirty="0"/>
              <a:t> ion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yuborib</a:t>
            </a:r>
            <a:r>
              <a:rPr lang="en-US" dirty="0"/>
              <a:t>, </a:t>
            </a:r>
            <a:r>
              <a:rPr lang="en-US" dirty="0" err="1"/>
              <a:t>o‘simtalarni</a:t>
            </a:r>
            <a:r>
              <a:rPr lang="en-US" dirty="0"/>
              <a:t> </a:t>
            </a:r>
            <a:r>
              <a:rPr lang="en-US" dirty="0" err="1"/>
              <a:t>yo‘q</a:t>
            </a:r>
            <a:r>
              <a:rPr lang="en-US" dirty="0"/>
              <a:t> </a:t>
            </a:r>
            <a:r>
              <a:rPr lang="en-US" dirty="0" err="1"/>
              <a:t>qilish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DF77BC-FE54-44B8-8774-F6CC8A2DDF28}"/>
              </a:ext>
            </a:extLst>
          </p:cNvPr>
          <p:cNvSpPr txBox="1"/>
          <p:nvPr/>
        </p:nvSpPr>
        <p:spPr>
          <a:xfrm>
            <a:off x="1757082" y="3744144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Sanoatda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Materiallarning</a:t>
            </a:r>
            <a:r>
              <a:rPr lang="en-US" dirty="0"/>
              <a:t> </a:t>
            </a:r>
            <a:r>
              <a:rPr lang="en-US" dirty="0" err="1"/>
              <a:t>tarkibini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(Rutherford backscattering spectroscopy)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qilinadigan</a:t>
            </a:r>
            <a:r>
              <a:rPr lang="en-US" dirty="0"/>
              <a:t> ion </a:t>
            </a:r>
            <a:r>
              <a:rPr lang="en-US" dirty="0" err="1"/>
              <a:t>implantatsiyasi</a:t>
            </a:r>
            <a:r>
              <a:rPr lang="en-US" dirty="0"/>
              <a:t> (</a:t>
            </a:r>
            <a:r>
              <a:rPr lang="en-US" dirty="0" err="1"/>
              <a:t>mikroelektronika</a:t>
            </a:r>
            <a:r>
              <a:rPr lang="en-US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093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B10E29-BE0F-47D6-961A-4BA150E08865}"/>
              </a:ext>
            </a:extLst>
          </p:cNvPr>
          <p:cNvSpPr txBox="1"/>
          <p:nvPr/>
        </p:nvSpPr>
        <p:spPr>
          <a:xfrm>
            <a:off x="1407458" y="1745014"/>
            <a:ext cx="491266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ko‘rgazmalarda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Elektrostatik</a:t>
            </a:r>
            <a:r>
              <a:rPr lang="en-US" dirty="0"/>
              <a:t> </a:t>
            </a:r>
            <a:r>
              <a:rPr lang="en-US" dirty="0" err="1"/>
              <a:t>effektlarni</a:t>
            </a:r>
            <a:r>
              <a:rPr lang="en-US" dirty="0"/>
              <a:t> </a:t>
            </a:r>
            <a:r>
              <a:rPr lang="en-US" dirty="0" err="1"/>
              <a:t>vizual</a:t>
            </a:r>
            <a:r>
              <a:rPr lang="en-US" dirty="0"/>
              <a:t> </a:t>
            </a:r>
            <a:r>
              <a:rPr lang="en-US" dirty="0" err="1"/>
              <a:t>ko‘rsatish</a:t>
            </a:r>
            <a:r>
              <a:rPr lang="en-US" dirty="0"/>
              <a:t> (</a:t>
            </a:r>
            <a:r>
              <a:rPr lang="en-US" dirty="0" err="1"/>
              <a:t>sochlarning</a:t>
            </a:r>
            <a:r>
              <a:rPr lang="en-US" dirty="0"/>
              <a:t> tik </a:t>
            </a:r>
            <a:r>
              <a:rPr lang="en-US" dirty="0" err="1"/>
              <a:t>turishi</a:t>
            </a:r>
            <a:r>
              <a:rPr lang="en-US" dirty="0"/>
              <a:t> </a:t>
            </a:r>
            <a:r>
              <a:rPr lang="en-US" dirty="0" err="1"/>
              <a:t>tajribasi</a:t>
            </a:r>
            <a:r>
              <a:rPr lang="en-US" dirty="0"/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Maktab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universitet</a:t>
            </a:r>
            <a:r>
              <a:rPr lang="en-US" dirty="0"/>
              <a:t> </a:t>
            </a:r>
            <a:r>
              <a:rPr lang="en-US" dirty="0" err="1"/>
              <a:t>laboratoriyalarida</a:t>
            </a:r>
            <a:r>
              <a:rPr lang="en-US" dirty="0"/>
              <a:t> </a:t>
            </a:r>
            <a:r>
              <a:rPr lang="en-US" dirty="0" err="1"/>
              <a:t>foydalaniladi</a:t>
            </a:r>
            <a:endParaRPr lang="ru-RU" dirty="0"/>
          </a:p>
        </p:txBody>
      </p:sp>
      <p:pic>
        <p:nvPicPr>
          <p:cNvPr id="5126" name="Picture 6" descr="Intermediate Van de Graaff Generator">
            <a:extLst>
              <a:ext uri="{FF2B5EF4-FFF2-40B4-BE49-F238E27FC236}">
                <a16:creationId xmlns:a16="http://schemas.microsoft.com/office/drawing/2014/main" id="{2B317385-30FA-41DE-B67D-478A9786C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618" y="528918"/>
            <a:ext cx="4395787" cy="55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250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42BED-C5CB-4CAF-AC8D-3C971449A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DE5C83-6DF6-43CF-91D9-EE5F80FD5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ChatGPT</a:t>
            </a:r>
            <a:endParaRPr lang="en-US" dirty="0"/>
          </a:p>
          <a:p>
            <a:r>
              <a:rPr lang="en-US" dirty="0">
                <a:hlinkClick r:id="rId2"/>
              </a:rPr>
              <a:t>https://en.wikipedia.org/wiki/Van_de_Graaff_generator?utm_source=chatgpt.com</a:t>
            </a:r>
            <a:endParaRPr lang="en-US" dirty="0"/>
          </a:p>
          <a:p>
            <a:r>
              <a:rPr lang="en-US" dirty="0">
                <a:hlinkClick r:id="rId3"/>
              </a:rPr>
              <a:t>https://www.sciencedirect.com/topics/earth-and-planetary-sciences/van-de-graaff-accelerator?utm_source=chatgpt.com</a:t>
            </a:r>
            <a:endParaRPr lang="en-US" dirty="0"/>
          </a:p>
          <a:p>
            <a:r>
              <a:rPr lang="en-US" dirty="0">
                <a:hlinkClick r:id="rId4"/>
              </a:rPr>
              <a:t>https://www.imagesco.com/articles/high-voltage/van_de_graaf.html?utm_source=chatgpt.com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14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BC694-BB3D-4282-AFC1-F81F37E49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REJA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3B2F27-4855-4EF3-B981-43597965D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Vande</a:t>
            </a:r>
            <a:r>
              <a:rPr lang="en-US" dirty="0"/>
              <a:t>-De-Graaf </a:t>
            </a:r>
            <a:r>
              <a:rPr lang="en-US" dirty="0" err="1"/>
              <a:t>generatori</a:t>
            </a:r>
            <a:r>
              <a:rPr lang="en-US" dirty="0"/>
              <a:t> </a:t>
            </a:r>
            <a:r>
              <a:rPr lang="en-US" dirty="0" err="1"/>
              <a:t>haqida</a:t>
            </a:r>
            <a:endParaRPr lang="en-US" dirty="0"/>
          </a:p>
          <a:p>
            <a:r>
              <a:rPr lang="en-US" dirty="0"/>
              <a:t>Van-De-Graaf </a:t>
            </a:r>
            <a:r>
              <a:rPr lang="en-US" dirty="0" err="1"/>
              <a:t>generatori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endParaRPr lang="en-US" dirty="0"/>
          </a:p>
          <a:p>
            <a:r>
              <a:rPr lang="en-US" dirty="0"/>
              <a:t>Van-De-Graaf </a:t>
            </a:r>
            <a:r>
              <a:rPr lang="en-US" dirty="0" err="1"/>
              <a:t>generatori</a:t>
            </a:r>
            <a:r>
              <a:rPr lang="en-US" dirty="0"/>
              <a:t> </a:t>
            </a:r>
            <a:r>
              <a:rPr lang="en-US" dirty="0" err="1"/>
              <a:t>ishlatilish</a:t>
            </a:r>
            <a:r>
              <a:rPr lang="en-US" dirty="0"/>
              <a:t> </a:t>
            </a:r>
            <a:r>
              <a:rPr lang="en-US" dirty="0" err="1"/>
              <a:t>sohalari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784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5AE3C8A-7429-497F-A413-9F1261AD8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0211" y="2268070"/>
            <a:ext cx="4984376" cy="3581400"/>
          </a:xfrm>
        </p:spPr>
        <p:txBody>
          <a:bodyPr/>
          <a:lstStyle/>
          <a:p>
            <a:r>
              <a:rPr lang="en-US" dirty="0"/>
              <a:t>Van de Graaff </a:t>
            </a:r>
            <a:r>
              <a:rPr lang="en-US" dirty="0" err="1"/>
              <a:t>generatori</a:t>
            </a:r>
            <a:r>
              <a:rPr lang="en-US" dirty="0"/>
              <a:t>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elektrostatik</a:t>
            </a:r>
            <a:r>
              <a:rPr lang="en-US" dirty="0"/>
              <a:t> </a:t>
            </a:r>
            <a:r>
              <a:rPr lang="en-US" dirty="0" err="1"/>
              <a:t>zaryadni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kuchlanishgacha</a:t>
            </a:r>
            <a:r>
              <a:rPr lang="en-US" dirty="0"/>
              <a:t> </a:t>
            </a:r>
            <a:r>
              <a:rPr lang="en-US" dirty="0" err="1"/>
              <a:t>to‘plab</a:t>
            </a:r>
            <a:r>
              <a:rPr lang="en-US" dirty="0"/>
              <a:t>, </a:t>
            </a:r>
            <a:r>
              <a:rPr lang="en-US" dirty="0" err="1"/>
              <a:t>zarralarni</a:t>
            </a:r>
            <a:r>
              <a:rPr lang="en-US" dirty="0"/>
              <a:t> </a:t>
            </a:r>
            <a:r>
              <a:rPr lang="en-US" dirty="0" err="1"/>
              <a:t>tezlatishda</a:t>
            </a:r>
            <a:r>
              <a:rPr lang="en-US" dirty="0"/>
              <a:t> </a:t>
            </a:r>
            <a:r>
              <a:rPr lang="en-US" dirty="0" err="1"/>
              <a:t>foydalaniladigan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. U </a:t>
            </a:r>
            <a:r>
              <a:rPr lang="en-US" dirty="0" err="1"/>
              <a:t>fizikada</a:t>
            </a:r>
            <a:r>
              <a:rPr lang="en-US" dirty="0"/>
              <a:t>, 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sohalarida</a:t>
            </a:r>
            <a:r>
              <a:rPr lang="en-US" dirty="0"/>
              <a:t> </a:t>
            </a:r>
            <a:r>
              <a:rPr lang="en-US" dirty="0" err="1"/>
              <a:t>qo‘llaniladi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1026" name="Picture 2" descr="Van De Graaff Generator, 325KV, With Humidity Control: Science Lab Meters:  Amazon.com: Industrial &amp; Scientific">
            <a:extLst>
              <a:ext uri="{FF2B5EF4-FFF2-40B4-BE49-F238E27FC236}">
                <a16:creationId xmlns:a16="http://schemas.microsoft.com/office/drawing/2014/main" id="{615C093B-8A72-4C87-AA9F-7C6E11ADF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040" y="1822636"/>
            <a:ext cx="300513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1097EB7-8F18-4078-BB59-9B0EAB6D8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0211" y="1425388"/>
            <a:ext cx="6221506" cy="3581400"/>
          </a:xfrm>
        </p:spPr>
        <p:txBody>
          <a:bodyPr>
            <a:normAutofit/>
          </a:bodyPr>
          <a:lstStyle/>
          <a:p>
            <a:r>
              <a:rPr lang="en-US" dirty="0" err="1"/>
              <a:t>Qurilma</a:t>
            </a:r>
            <a:r>
              <a:rPr lang="en-US" dirty="0"/>
              <a:t> 1931-yilda </a:t>
            </a:r>
            <a:r>
              <a:rPr lang="en-US" dirty="0" err="1"/>
              <a:t>amerikalik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Robert J. Van de Graaff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ixtiro</a:t>
            </a:r>
            <a:r>
              <a:rPr lang="en-US" dirty="0"/>
              <a:t> </a:t>
            </a:r>
            <a:r>
              <a:rPr lang="en-US" dirty="0" err="1"/>
              <a:t>qilingan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maqsadi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reaksiya</a:t>
            </a:r>
            <a:r>
              <a:rPr lang="en-US" dirty="0"/>
              <a:t> </a:t>
            </a:r>
            <a:r>
              <a:rPr lang="en-US" dirty="0" err="1"/>
              <a:t>tajribalarini</a:t>
            </a:r>
            <a:r>
              <a:rPr lang="en-US" dirty="0"/>
              <a:t> </a:t>
            </a:r>
            <a:r>
              <a:rPr lang="en-US" dirty="0" err="1"/>
              <a:t>o‘tkazish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Dastlabki</a:t>
            </a:r>
            <a:r>
              <a:rPr lang="en-US" dirty="0"/>
              <a:t> </a:t>
            </a:r>
            <a:r>
              <a:rPr lang="en-US" dirty="0" err="1"/>
              <a:t>modellari</a:t>
            </a:r>
            <a:r>
              <a:rPr lang="en-US" dirty="0"/>
              <a:t> 80 kV dan </a:t>
            </a:r>
            <a:r>
              <a:rPr lang="en-US" dirty="0" err="1"/>
              <a:t>ortiq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</a:t>
            </a:r>
            <a:r>
              <a:rPr lang="en-US" dirty="0"/>
              <a:t> </a:t>
            </a:r>
            <a:r>
              <a:rPr lang="en-US" dirty="0" err="1"/>
              <a:t>olgan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1933-yilda </a:t>
            </a:r>
            <a:r>
              <a:rPr lang="en-US" dirty="0" err="1"/>
              <a:t>MITda</a:t>
            </a:r>
            <a:r>
              <a:rPr lang="en-US" dirty="0"/>
              <a:t> </a:t>
            </a:r>
            <a:r>
              <a:rPr lang="en-US" dirty="0" err="1"/>
              <a:t>qurilgan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quvvatli</a:t>
            </a:r>
            <a:r>
              <a:rPr lang="en-US" dirty="0"/>
              <a:t> </a:t>
            </a:r>
            <a:r>
              <a:rPr lang="en-US" dirty="0" err="1"/>
              <a:t>tizim</a:t>
            </a:r>
            <a:r>
              <a:rPr lang="en-US" dirty="0"/>
              <a:t> 1,5 MV </a:t>
            </a:r>
            <a:r>
              <a:rPr lang="en-US" dirty="0" err="1"/>
              <a:t>kuchlanishgacha</a:t>
            </a:r>
            <a:r>
              <a:rPr lang="en-US" dirty="0"/>
              <a:t> </a:t>
            </a:r>
            <a:r>
              <a:rPr lang="en-US" dirty="0" err="1"/>
              <a:t>yetgan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Keyinchalik</a:t>
            </a:r>
            <a:r>
              <a:rPr lang="en-US" dirty="0"/>
              <a:t>, </a:t>
            </a:r>
            <a:r>
              <a:rPr lang="en-US" dirty="0" err="1"/>
              <a:t>kuchlanishni</a:t>
            </a:r>
            <a:r>
              <a:rPr lang="en-US" dirty="0"/>
              <a:t> </a:t>
            </a:r>
            <a:r>
              <a:rPr lang="en-US" dirty="0" err="1"/>
              <a:t>ko‘paytirish</a:t>
            </a:r>
            <a:r>
              <a:rPr lang="en-US" dirty="0"/>
              <a:t> </a:t>
            </a:r>
            <a:r>
              <a:rPr lang="en-US" dirty="0" err="1"/>
              <a:t>maqsadida</a:t>
            </a:r>
            <a:r>
              <a:rPr lang="en-US" dirty="0"/>
              <a:t>  Van de Graaff </a:t>
            </a:r>
            <a:r>
              <a:rPr lang="en-US" dirty="0" err="1"/>
              <a:t>tizimlari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chiqilgan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2050" name="Picture 2" descr="Robert Van de Graaff - Bhamwiki">
            <a:extLst>
              <a:ext uri="{FF2B5EF4-FFF2-40B4-BE49-F238E27FC236}">
                <a16:creationId xmlns:a16="http://schemas.microsoft.com/office/drawing/2014/main" id="{A44E86FA-DC08-438E-8860-0466F1215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366" y="1325655"/>
            <a:ext cx="285694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059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13BC02-7001-4CA0-9451-A4800A96B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12" y="0"/>
            <a:ext cx="77910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DF0D7C-0AEA-438A-9A22-42141D5E47E0}"/>
              </a:ext>
            </a:extLst>
          </p:cNvPr>
          <p:cNvSpPr txBox="1"/>
          <p:nvPr/>
        </p:nvSpPr>
        <p:spPr>
          <a:xfrm>
            <a:off x="7637929" y="142546"/>
            <a:ext cx="2904565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kuchlanishli</a:t>
            </a:r>
            <a:r>
              <a:rPr lang="en-US" dirty="0"/>
              <a:t> terminal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582F79-78D0-41EC-95FD-224D7C8B4FD6}"/>
              </a:ext>
            </a:extLst>
          </p:cNvPr>
          <p:cNvSpPr txBox="1"/>
          <p:nvPr/>
        </p:nvSpPr>
        <p:spPr>
          <a:xfrm>
            <a:off x="7838865" y="1043041"/>
            <a:ext cx="4225303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Musbat</a:t>
            </a:r>
            <a:r>
              <a:rPr lang="en-US" dirty="0"/>
              <a:t> ion </a:t>
            </a:r>
            <a:r>
              <a:rPr lang="en-US" dirty="0" err="1"/>
              <a:t>manbai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2A138-0996-4BCB-837F-F2152838BAC0}"/>
              </a:ext>
            </a:extLst>
          </p:cNvPr>
          <p:cNvSpPr txBox="1"/>
          <p:nvPr/>
        </p:nvSpPr>
        <p:spPr>
          <a:xfrm>
            <a:off x="8027895" y="3429000"/>
            <a:ext cx="4164105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Tezlatish</a:t>
            </a:r>
            <a:r>
              <a:rPr lang="en-US" dirty="0"/>
              <a:t> </a:t>
            </a:r>
            <a:r>
              <a:rPr lang="en-US" dirty="0" err="1"/>
              <a:t>trubkasi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0699D0-614A-4670-AFA6-73C2F47EE955}"/>
              </a:ext>
            </a:extLst>
          </p:cNvPr>
          <p:cNvSpPr txBox="1"/>
          <p:nvPr/>
        </p:nvSpPr>
        <p:spPr>
          <a:xfrm>
            <a:off x="7538501" y="5143500"/>
            <a:ext cx="3469341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Harakatlantiruvchi</a:t>
            </a:r>
            <a:r>
              <a:rPr lang="en-US" dirty="0"/>
              <a:t> generator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2DE46C-B782-4537-B7AC-48A2E89306A6}"/>
              </a:ext>
            </a:extLst>
          </p:cNvPr>
          <p:cNvSpPr txBox="1"/>
          <p:nvPr/>
        </p:nvSpPr>
        <p:spPr>
          <a:xfrm>
            <a:off x="8342352" y="4101584"/>
            <a:ext cx="1609166" cy="9233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Zamin</a:t>
            </a:r>
            <a:r>
              <a:rPr lang="en-US" dirty="0"/>
              <a:t> </a:t>
            </a:r>
            <a:r>
              <a:rPr lang="en-US" dirty="0" err="1"/>
              <a:t>yerga</a:t>
            </a:r>
            <a:r>
              <a:rPr lang="en-US" dirty="0"/>
              <a:t> </a:t>
            </a:r>
            <a:r>
              <a:rPr lang="en-US" dirty="0" err="1"/>
              <a:t>ulangan</a:t>
            </a:r>
            <a:r>
              <a:rPr lang="en-US" dirty="0"/>
              <a:t> </a:t>
            </a:r>
            <a:r>
              <a:rPr lang="en-US" dirty="0" err="1"/>
              <a:t>qatlam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1CD89B-3C74-4CD6-A44F-E6F320CF1458}"/>
              </a:ext>
            </a:extLst>
          </p:cNvPr>
          <p:cNvSpPr txBox="1"/>
          <p:nvPr/>
        </p:nvSpPr>
        <p:spPr>
          <a:xfrm>
            <a:off x="7399548" y="6000750"/>
            <a:ext cx="255197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Nishon</a:t>
            </a:r>
            <a:r>
              <a:rPr lang="en-US" dirty="0"/>
              <a:t> (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uriladigan</a:t>
            </a:r>
            <a:r>
              <a:rPr lang="en-US" dirty="0"/>
              <a:t> joy)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336122-09C0-4E60-9767-7B3E433E5D6A}"/>
              </a:ext>
            </a:extLst>
          </p:cNvPr>
          <p:cNvSpPr txBox="1"/>
          <p:nvPr/>
        </p:nvSpPr>
        <p:spPr>
          <a:xfrm>
            <a:off x="2079812" y="5611016"/>
            <a:ext cx="2712641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Boshqariladigan</a:t>
            </a:r>
            <a:r>
              <a:rPr lang="en-US" dirty="0"/>
              <a:t> </a:t>
            </a:r>
            <a:r>
              <a:rPr lang="en-US" dirty="0" err="1"/>
              <a:t>purkash</a:t>
            </a:r>
            <a:r>
              <a:rPr lang="en-US" dirty="0"/>
              <a:t> </a:t>
            </a:r>
            <a:r>
              <a:rPr lang="en-US" dirty="0" err="1"/>
              <a:t>kuchlanish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95E4C2-07AF-452B-B91E-A0757C565735}"/>
              </a:ext>
            </a:extLst>
          </p:cNvPr>
          <p:cNvSpPr txBox="1"/>
          <p:nvPr/>
        </p:nvSpPr>
        <p:spPr>
          <a:xfrm>
            <a:off x="3064703" y="4563249"/>
            <a:ext cx="1744453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Purkash</a:t>
            </a:r>
            <a:r>
              <a:rPr lang="en-US" dirty="0"/>
              <a:t> </a:t>
            </a:r>
            <a:r>
              <a:rPr lang="en-US" dirty="0" err="1"/>
              <a:t>nuqtasi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ACA581-39EC-49EF-9AF0-9398B284B75B}"/>
              </a:ext>
            </a:extLst>
          </p:cNvPr>
          <p:cNvSpPr txBox="1"/>
          <p:nvPr/>
        </p:nvSpPr>
        <p:spPr>
          <a:xfrm>
            <a:off x="2079812" y="2914829"/>
            <a:ext cx="2393576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Zaryad</a:t>
            </a:r>
            <a:r>
              <a:rPr lang="en-US" dirty="0"/>
              <a:t> </a:t>
            </a:r>
            <a:r>
              <a:rPr lang="en-US" dirty="0" err="1"/>
              <a:t>tashuvchi</a:t>
            </a:r>
            <a:r>
              <a:rPr lang="en-US" dirty="0"/>
              <a:t> </a:t>
            </a:r>
            <a:r>
              <a:rPr lang="en-US" dirty="0" err="1"/>
              <a:t>lenta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B7399C-5360-4F95-B878-237173DF93A0}"/>
              </a:ext>
            </a:extLst>
          </p:cNvPr>
          <p:cNvSpPr txBox="1"/>
          <p:nvPr/>
        </p:nvSpPr>
        <p:spPr>
          <a:xfrm>
            <a:off x="1873623" y="1952120"/>
            <a:ext cx="2599765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Zaryadni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tashlovchi</a:t>
            </a:r>
            <a:r>
              <a:rPr lang="en-US" dirty="0"/>
              <a:t> </a:t>
            </a:r>
            <a:r>
              <a:rPr lang="en-US" dirty="0" err="1"/>
              <a:t>nuqtalar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85F131-394D-4832-8CA7-F55F6C824B9A}"/>
              </a:ext>
            </a:extLst>
          </p:cNvPr>
          <p:cNvSpPr txBox="1"/>
          <p:nvPr/>
        </p:nvSpPr>
        <p:spPr>
          <a:xfrm>
            <a:off x="2079812" y="442423"/>
            <a:ext cx="2599765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ostidagi</a:t>
            </a:r>
            <a:r>
              <a:rPr lang="en-US" dirty="0"/>
              <a:t> </a:t>
            </a:r>
            <a:r>
              <a:rPr lang="en-US" dirty="0" err="1"/>
              <a:t>konteyner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50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F65075-4A94-44C3-A83A-5960AF2AAB17}"/>
              </a:ext>
            </a:extLst>
          </p:cNvPr>
          <p:cNvSpPr txBox="1"/>
          <p:nvPr/>
        </p:nvSpPr>
        <p:spPr>
          <a:xfrm>
            <a:off x="1264023" y="579201"/>
            <a:ext cx="432995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1. High-voltage terminal (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kuchlanishli</a:t>
            </a:r>
            <a:r>
              <a:rPr lang="en-US" dirty="0"/>
              <a:t> terminal)</a:t>
            </a:r>
          </a:p>
          <a:p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sferik</a:t>
            </a:r>
            <a:r>
              <a:rPr lang="en-US" dirty="0"/>
              <a:t> </a:t>
            </a:r>
            <a:r>
              <a:rPr lang="en-US" dirty="0" err="1"/>
              <a:t>shakldagi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kapsula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zaryadlar</a:t>
            </a:r>
            <a:r>
              <a:rPr lang="en-US" dirty="0"/>
              <a:t> </a:t>
            </a:r>
            <a:r>
              <a:rPr lang="en-US" dirty="0" err="1"/>
              <a:t>aynan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yerda</a:t>
            </a:r>
            <a:r>
              <a:rPr lang="en-US" dirty="0"/>
              <a:t> </a:t>
            </a:r>
            <a:r>
              <a:rPr lang="en-US" dirty="0" err="1"/>
              <a:t>to‘planadi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sirtida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elektrostatik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  <a:r>
              <a:rPr lang="en-US" dirty="0" err="1"/>
              <a:t>Tezlatish</a:t>
            </a:r>
            <a:r>
              <a:rPr lang="en-US" dirty="0"/>
              <a:t> </a:t>
            </a:r>
            <a:r>
              <a:rPr lang="en-US" dirty="0" err="1"/>
              <a:t>aynan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oshiriladi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2. Positive ion source (</a:t>
            </a:r>
            <a:r>
              <a:rPr lang="en-US" dirty="0" err="1"/>
              <a:t>Musbat</a:t>
            </a:r>
            <a:r>
              <a:rPr lang="en-US" dirty="0"/>
              <a:t> ion </a:t>
            </a:r>
            <a:r>
              <a:rPr lang="en-US" dirty="0" err="1"/>
              <a:t>manbai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joyda</a:t>
            </a:r>
            <a:r>
              <a:rPr lang="en-US" dirty="0"/>
              <a:t> </a:t>
            </a:r>
            <a:r>
              <a:rPr lang="en-US" dirty="0" err="1"/>
              <a:t>ionlar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protonlar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)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pastga</a:t>
            </a:r>
            <a:r>
              <a:rPr lang="en-US" dirty="0"/>
              <a:t> </a:t>
            </a:r>
            <a:r>
              <a:rPr lang="en-US" dirty="0" err="1"/>
              <a:t>qarab</a:t>
            </a:r>
            <a:r>
              <a:rPr lang="en-US" dirty="0"/>
              <a:t> </a:t>
            </a:r>
            <a:r>
              <a:rPr lang="en-US" dirty="0" err="1"/>
              <a:t>tezlatiladi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08AEDB-6D23-4602-897B-DC4B181EF106}"/>
              </a:ext>
            </a:extLst>
          </p:cNvPr>
          <p:cNvSpPr txBox="1"/>
          <p:nvPr/>
        </p:nvSpPr>
        <p:spPr>
          <a:xfrm>
            <a:off x="6463553" y="584661"/>
            <a:ext cx="458096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3. Acceleration tube (</a:t>
            </a:r>
            <a:r>
              <a:rPr lang="en-US" dirty="0" err="1"/>
              <a:t>Tezlatish</a:t>
            </a:r>
            <a:r>
              <a:rPr lang="en-US" dirty="0"/>
              <a:t> </a:t>
            </a:r>
            <a:r>
              <a:rPr lang="en-US" dirty="0" err="1"/>
              <a:t>trubkasi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Ionlar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kuchlanishli</a:t>
            </a:r>
            <a:r>
              <a:rPr lang="en-US" dirty="0"/>
              <a:t> </a:t>
            </a:r>
            <a:r>
              <a:rPr lang="en-US" dirty="0" err="1"/>
              <a:t>terminaldan</a:t>
            </a:r>
            <a:r>
              <a:rPr lang="en-US" dirty="0"/>
              <a:t> </a:t>
            </a:r>
            <a:r>
              <a:rPr lang="en-US" dirty="0" err="1"/>
              <a:t>nishon</a:t>
            </a:r>
            <a:r>
              <a:rPr lang="en-US" dirty="0"/>
              <a:t> </a:t>
            </a:r>
            <a:r>
              <a:rPr lang="en-US" dirty="0" err="1"/>
              <a:t>tomon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trubka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harakatlanadi</a:t>
            </a:r>
            <a:r>
              <a:rPr lang="en-US" dirty="0"/>
              <a:t>. </a:t>
            </a:r>
            <a:r>
              <a:rPr lang="en-US" dirty="0" err="1"/>
              <a:t>Trubka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ta’sirida</a:t>
            </a:r>
            <a:r>
              <a:rPr lang="en-US" dirty="0"/>
              <a:t> </a:t>
            </a:r>
            <a:r>
              <a:rPr lang="en-US" dirty="0" err="1"/>
              <a:t>tezlashadi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4. Ground plane (</a:t>
            </a:r>
            <a:r>
              <a:rPr lang="en-US" dirty="0" err="1"/>
              <a:t>Zamin</a:t>
            </a:r>
            <a:r>
              <a:rPr lang="en-US" dirty="0"/>
              <a:t> – </a:t>
            </a:r>
            <a:r>
              <a:rPr lang="en-US" dirty="0" err="1"/>
              <a:t>yerga</a:t>
            </a:r>
            <a:r>
              <a:rPr lang="en-US" dirty="0"/>
              <a:t> </a:t>
            </a:r>
            <a:r>
              <a:rPr lang="en-US" dirty="0" err="1"/>
              <a:t>ulangan</a:t>
            </a:r>
            <a:r>
              <a:rPr lang="en-US" dirty="0"/>
              <a:t> </a:t>
            </a:r>
            <a:r>
              <a:rPr lang="en-US" dirty="0" err="1"/>
              <a:t>qatlam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Tezlatgichning</a:t>
            </a:r>
            <a:r>
              <a:rPr lang="en-US" dirty="0"/>
              <a:t> </a:t>
            </a:r>
            <a:r>
              <a:rPr lang="en-US" dirty="0" err="1"/>
              <a:t>pastki</a:t>
            </a:r>
            <a:r>
              <a:rPr lang="en-US" dirty="0"/>
              <a:t> </a:t>
            </a:r>
            <a:r>
              <a:rPr lang="en-US" dirty="0" err="1"/>
              <a:t>qismida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yerga</a:t>
            </a:r>
            <a:r>
              <a:rPr lang="en-US" dirty="0"/>
              <a:t> </a:t>
            </a:r>
            <a:r>
              <a:rPr lang="en-US" dirty="0" err="1"/>
              <a:t>ulangan</a:t>
            </a:r>
            <a:r>
              <a:rPr lang="en-US" dirty="0"/>
              <a:t> </a:t>
            </a:r>
            <a:r>
              <a:rPr lang="en-US" dirty="0" err="1"/>
              <a:t>qatlam</a:t>
            </a:r>
            <a:r>
              <a:rPr lang="en-US" dirty="0"/>
              <a:t>. Bu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ionlar</a:t>
            </a:r>
            <a:r>
              <a:rPr lang="en-US" dirty="0"/>
              <a:t> </a:t>
            </a:r>
            <a:r>
              <a:rPr lang="en-US" dirty="0" err="1"/>
              <a:t>harakatini</a:t>
            </a:r>
            <a:r>
              <a:rPr lang="en-US" dirty="0"/>
              <a:t> </a:t>
            </a:r>
            <a:r>
              <a:rPr lang="en-US" dirty="0" err="1"/>
              <a:t>tugatadigan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zamin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xizmat</a:t>
            </a:r>
            <a:r>
              <a:rPr lang="en-US" dirty="0"/>
              <a:t> </a:t>
            </a:r>
            <a:r>
              <a:rPr lang="en-US" dirty="0" err="1"/>
              <a:t>qiladigan</a:t>
            </a:r>
            <a:r>
              <a:rPr lang="en-US" dirty="0"/>
              <a:t> </a:t>
            </a:r>
            <a:r>
              <a:rPr lang="en-US" dirty="0" err="1"/>
              <a:t>qismdir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E67D42-80DF-4B6E-AAA3-EAF21DC44BD3}"/>
              </a:ext>
            </a:extLst>
          </p:cNvPr>
          <p:cNvSpPr txBox="1"/>
          <p:nvPr/>
        </p:nvSpPr>
        <p:spPr>
          <a:xfrm>
            <a:off x="3415553" y="498036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5. Driving motor (</a:t>
            </a:r>
            <a:r>
              <a:rPr lang="en-US" dirty="0" err="1"/>
              <a:t>Harakatlantiruvchi</a:t>
            </a:r>
            <a:r>
              <a:rPr lang="en-US" dirty="0"/>
              <a:t> motor)</a:t>
            </a:r>
          </a:p>
          <a:p>
            <a:endParaRPr lang="en-US" dirty="0"/>
          </a:p>
          <a:p>
            <a:r>
              <a:rPr lang="en-US" dirty="0"/>
              <a:t>Bu motor </a:t>
            </a:r>
            <a:r>
              <a:rPr lang="en-US" dirty="0" err="1"/>
              <a:t>zaryad</a:t>
            </a:r>
            <a:r>
              <a:rPr lang="en-US" dirty="0"/>
              <a:t> </a:t>
            </a:r>
            <a:r>
              <a:rPr lang="en-US" dirty="0" err="1"/>
              <a:t>tashuvchi</a:t>
            </a:r>
            <a:r>
              <a:rPr lang="en-US" dirty="0"/>
              <a:t> </a:t>
            </a:r>
            <a:r>
              <a:rPr lang="en-US" dirty="0" err="1"/>
              <a:t>lentani</a:t>
            </a:r>
            <a:r>
              <a:rPr lang="en-US" dirty="0"/>
              <a:t> </a:t>
            </a:r>
            <a:r>
              <a:rPr lang="en-US" dirty="0" err="1"/>
              <a:t>aylantirib</a:t>
            </a:r>
            <a:r>
              <a:rPr lang="en-US" dirty="0"/>
              <a:t> </a:t>
            </a:r>
            <a:r>
              <a:rPr lang="en-US" dirty="0" err="1"/>
              <a:t>turadi</a:t>
            </a:r>
            <a:r>
              <a:rPr lang="en-US" dirty="0"/>
              <a:t>. </a:t>
            </a:r>
            <a:r>
              <a:rPr lang="en-US" dirty="0" err="1"/>
              <a:t>Zaryadlar</a:t>
            </a:r>
            <a:r>
              <a:rPr lang="en-US" dirty="0"/>
              <a:t> </a:t>
            </a:r>
            <a:r>
              <a:rPr lang="en-US" dirty="0" err="1"/>
              <a:t>aynan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harakat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yuqoriga</a:t>
            </a:r>
            <a:r>
              <a:rPr lang="en-US" dirty="0"/>
              <a:t> </a:t>
            </a:r>
            <a:r>
              <a:rPr lang="en-US" dirty="0" err="1"/>
              <a:t>yetkaziladi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9757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1FE27C-DBF4-4D94-89E3-928E4D4552D7}"/>
              </a:ext>
            </a:extLst>
          </p:cNvPr>
          <p:cNvSpPr txBox="1"/>
          <p:nvPr/>
        </p:nvSpPr>
        <p:spPr>
          <a:xfrm>
            <a:off x="1228164" y="624025"/>
            <a:ext cx="473336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6. Target (</a:t>
            </a:r>
            <a:r>
              <a:rPr lang="en-US" dirty="0" err="1"/>
              <a:t>Nishon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Tezlatilgan</a:t>
            </a:r>
            <a:r>
              <a:rPr lang="en-US" dirty="0"/>
              <a:t> </a:t>
            </a:r>
            <a:r>
              <a:rPr lang="en-US" dirty="0" err="1"/>
              <a:t>ionlar</a:t>
            </a:r>
            <a:r>
              <a:rPr lang="en-US" dirty="0"/>
              <a:t> </a:t>
            </a:r>
            <a:r>
              <a:rPr lang="en-US" dirty="0" err="1"/>
              <a:t>aynan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joyga</a:t>
            </a:r>
            <a:r>
              <a:rPr lang="en-US" dirty="0"/>
              <a:t> </a:t>
            </a:r>
            <a:r>
              <a:rPr lang="en-US" dirty="0" err="1"/>
              <a:t>uriladi</a:t>
            </a:r>
            <a:r>
              <a:rPr lang="en-US" dirty="0"/>
              <a:t>. </a:t>
            </a:r>
            <a:r>
              <a:rPr lang="en-US" dirty="0" err="1"/>
              <a:t>Tajriba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natijalari</a:t>
            </a:r>
            <a:r>
              <a:rPr lang="en-US" dirty="0"/>
              <a:t> </a:t>
            </a:r>
            <a:r>
              <a:rPr lang="en-US" dirty="0" err="1"/>
              <a:t>nishondagi</a:t>
            </a:r>
            <a:r>
              <a:rPr lang="en-US" dirty="0"/>
              <a:t> </a:t>
            </a:r>
            <a:r>
              <a:rPr lang="en-US" dirty="0" err="1"/>
              <a:t>reaksiyalarga</a:t>
            </a:r>
            <a:r>
              <a:rPr lang="en-US" dirty="0"/>
              <a:t> </a:t>
            </a:r>
            <a:r>
              <a:rPr lang="en-US" dirty="0" err="1"/>
              <a:t>qarab</a:t>
            </a:r>
            <a:r>
              <a:rPr lang="en-US" dirty="0"/>
              <a:t> </a:t>
            </a:r>
            <a:r>
              <a:rPr lang="en-US" dirty="0" err="1"/>
              <a:t>o‘rganiladi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7. Controllable spray voltage (</a:t>
            </a:r>
            <a:r>
              <a:rPr lang="en-US" dirty="0" err="1"/>
              <a:t>Boshqariladigan</a:t>
            </a:r>
            <a:r>
              <a:rPr lang="en-US" dirty="0"/>
              <a:t> </a:t>
            </a:r>
            <a:r>
              <a:rPr lang="en-US" dirty="0" err="1"/>
              <a:t>purkash</a:t>
            </a:r>
            <a:r>
              <a:rPr lang="en-US" dirty="0"/>
              <a:t> </a:t>
            </a:r>
            <a:r>
              <a:rPr lang="en-US" dirty="0" err="1"/>
              <a:t>kuchlanishi</a:t>
            </a:r>
            <a:r>
              <a:rPr lang="en-US" dirty="0"/>
              <a:t>)</a:t>
            </a:r>
          </a:p>
          <a:p>
            <a:r>
              <a:rPr lang="en-US" dirty="0"/>
              <a:t>Bu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zaryadlar</a:t>
            </a:r>
            <a:r>
              <a:rPr lang="en-US" dirty="0"/>
              <a:t> </a:t>
            </a:r>
            <a:r>
              <a:rPr lang="en-US" dirty="0" err="1"/>
              <a:t>lentaga</a:t>
            </a:r>
            <a:r>
              <a:rPr lang="en-US" dirty="0"/>
              <a:t> </a:t>
            </a:r>
            <a:r>
              <a:rPr lang="en-US" dirty="0" err="1"/>
              <a:t>purkaladi</a:t>
            </a:r>
            <a:r>
              <a:rPr lang="en-US" dirty="0"/>
              <a:t> (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zaryad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).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miqdori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9D62FD-86E8-4232-AE7D-235B3A35D156}"/>
              </a:ext>
            </a:extLst>
          </p:cNvPr>
          <p:cNvSpPr txBox="1"/>
          <p:nvPr/>
        </p:nvSpPr>
        <p:spPr>
          <a:xfrm>
            <a:off x="6096000" y="796674"/>
            <a:ext cx="60960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8. Spray points (</a:t>
            </a:r>
            <a:r>
              <a:rPr lang="en-US" dirty="0" err="1"/>
              <a:t>Purkash</a:t>
            </a:r>
            <a:r>
              <a:rPr lang="en-US" dirty="0"/>
              <a:t> </a:t>
            </a:r>
            <a:r>
              <a:rPr lang="en-US" dirty="0" err="1"/>
              <a:t>nuqtalari</a:t>
            </a:r>
            <a:r>
              <a:rPr lang="en-US" dirty="0"/>
              <a:t>)</a:t>
            </a:r>
          </a:p>
          <a:p>
            <a:r>
              <a:rPr lang="en-US" dirty="0"/>
              <a:t>Bu </a:t>
            </a:r>
            <a:r>
              <a:rPr lang="en-US" dirty="0" err="1"/>
              <a:t>nuqtalarda</a:t>
            </a:r>
            <a:r>
              <a:rPr lang="en-US" dirty="0"/>
              <a:t> </a:t>
            </a:r>
            <a:r>
              <a:rPr lang="en-US" dirty="0" err="1"/>
              <a:t>zaryadlar</a:t>
            </a:r>
            <a:r>
              <a:rPr lang="en-US" dirty="0"/>
              <a:t> </a:t>
            </a:r>
            <a:r>
              <a:rPr lang="en-US" dirty="0" err="1"/>
              <a:t>lentaga</a:t>
            </a:r>
            <a:r>
              <a:rPr lang="en-US" dirty="0"/>
              <a:t> </a:t>
            </a:r>
            <a:r>
              <a:rPr lang="en-US" dirty="0" err="1"/>
              <a:t>o‘tkaziladi</a:t>
            </a:r>
            <a:r>
              <a:rPr lang="en-US" dirty="0"/>
              <a:t>. 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ignalar</a:t>
            </a:r>
            <a:r>
              <a:rPr lang="en-US" dirty="0"/>
              <a:t> </a:t>
            </a:r>
            <a:r>
              <a:rPr lang="en-US" dirty="0" err="1"/>
              <a:t>shaklida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9. Charge conveyor belt (</a:t>
            </a:r>
            <a:r>
              <a:rPr lang="en-US" dirty="0" err="1"/>
              <a:t>Zaryad</a:t>
            </a:r>
            <a:r>
              <a:rPr lang="en-US" dirty="0"/>
              <a:t> </a:t>
            </a:r>
            <a:r>
              <a:rPr lang="en-US" dirty="0" err="1"/>
              <a:t>tashuvchi</a:t>
            </a:r>
            <a:r>
              <a:rPr lang="en-US" dirty="0"/>
              <a:t> </a:t>
            </a:r>
            <a:r>
              <a:rPr lang="en-US" dirty="0" err="1"/>
              <a:t>lenta</a:t>
            </a:r>
            <a:r>
              <a:rPr lang="en-US" dirty="0"/>
              <a:t>)</a:t>
            </a:r>
          </a:p>
          <a:p>
            <a:r>
              <a:rPr lang="en-US" dirty="0" err="1"/>
              <a:t>Izolyatsion</a:t>
            </a:r>
            <a:r>
              <a:rPr lang="en-US" dirty="0"/>
              <a:t> </a:t>
            </a:r>
            <a:r>
              <a:rPr lang="en-US" dirty="0" err="1"/>
              <a:t>materialdan</a:t>
            </a:r>
            <a:r>
              <a:rPr lang="en-US" dirty="0"/>
              <a:t> </a:t>
            </a:r>
            <a:r>
              <a:rPr lang="en-US" dirty="0" err="1"/>
              <a:t>tayyorlangan</a:t>
            </a:r>
            <a:r>
              <a:rPr lang="en-US" dirty="0"/>
              <a:t> </a:t>
            </a:r>
            <a:r>
              <a:rPr lang="en-US" dirty="0" err="1"/>
              <a:t>lenta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zaryadlarni</a:t>
            </a:r>
            <a:r>
              <a:rPr lang="en-US" dirty="0"/>
              <a:t> </a:t>
            </a:r>
            <a:r>
              <a:rPr lang="en-US" dirty="0" err="1"/>
              <a:t>pastdan</a:t>
            </a:r>
            <a:r>
              <a:rPr lang="en-US" dirty="0"/>
              <a:t> </a:t>
            </a:r>
            <a:r>
              <a:rPr lang="en-US" dirty="0" err="1"/>
              <a:t>yuqoriga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 </a:t>
            </a:r>
            <a:r>
              <a:rPr lang="en-US" dirty="0" err="1"/>
              <a:t>Dvigatel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aylanib</a:t>
            </a:r>
            <a:r>
              <a:rPr lang="en-US" dirty="0"/>
              <a:t> </a:t>
            </a:r>
            <a:r>
              <a:rPr lang="en-US" dirty="0" err="1"/>
              <a:t>turadi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10. Charge remover points (</a:t>
            </a:r>
            <a:r>
              <a:rPr lang="en-US" dirty="0" err="1"/>
              <a:t>Zaryadni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tashlovchi</a:t>
            </a:r>
            <a:r>
              <a:rPr lang="en-US" dirty="0"/>
              <a:t> </a:t>
            </a:r>
            <a:r>
              <a:rPr lang="en-US" dirty="0" err="1"/>
              <a:t>nuqtalar</a:t>
            </a:r>
            <a:r>
              <a:rPr lang="en-US" dirty="0"/>
              <a:t>)</a:t>
            </a:r>
          </a:p>
          <a:p>
            <a:r>
              <a:rPr lang="en-US" dirty="0" err="1"/>
              <a:t>Lenta</a:t>
            </a:r>
            <a:r>
              <a:rPr lang="en-US" dirty="0"/>
              <a:t> </a:t>
            </a:r>
            <a:r>
              <a:rPr lang="en-US" dirty="0" err="1"/>
              <a:t>yuqoriga</a:t>
            </a:r>
            <a:r>
              <a:rPr lang="en-US" dirty="0"/>
              <a:t> </a:t>
            </a:r>
            <a:r>
              <a:rPr lang="en-US" dirty="0" err="1"/>
              <a:t>chiqqach</a:t>
            </a:r>
            <a:r>
              <a:rPr lang="en-US" dirty="0"/>
              <a:t>, </a:t>
            </a:r>
            <a:r>
              <a:rPr lang="en-US" dirty="0" err="1"/>
              <a:t>zaryadlar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nuqtalarda</a:t>
            </a:r>
            <a:r>
              <a:rPr lang="en-US" dirty="0"/>
              <a:t> </a:t>
            </a:r>
            <a:r>
              <a:rPr lang="en-US" dirty="0" err="1"/>
              <a:t>terminalga</a:t>
            </a:r>
            <a:r>
              <a:rPr lang="en-US" dirty="0"/>
              <a:t> </a:t>
            </a:r>
            <a:r>
              <a:rPr lang="en-US" dirty="0" err="1"/>
              <a:t>o‘tkaziladi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sfera</a:t>
            </a:r>
            <a:r>
              <a:rPr lang="en-US" dirty="0"/>
              <a:t> </a:t>
            </a:r>
            <a:r>
              <a:rPr lang="en-US" dirty="0" err="1"/>
              <a:t>zaryadlanadi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B12B36-B9B1-42EC-B13D-4B151CC8152F}"/>
              </a:ext>
            </a:extLst>
          </p:cNvPr>
          <p:cNvSpPr txBox="1"/>
          <p:nvPr/>
        </p:nvSpPr>
        <p:spPr>
          <a:xfrm>
            <a:off x="3048000" y="4756647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11. Pressure tank (</a:t>
            </a: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ostidagi</a:t>
            </a:r>
            <a:r>
              <a:rPr lang="en-US" dirty="0"/>
              <a:t> </a:t>
            </a:r>
            <a:r>
              <a:rPr lang="en-US" dirty="0" err="1"/>
              <a:t>idish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tizim</a:t>
            </a:r>
            <a:r>
              <a:rPr lang="en-US" dirty="0"/>
              <a:t> </a:t>
            </a: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ostida</a:t>
            </a:r>
            <a:r>
              <a:rPr lang="en-US" dirty="0"/>
              <a:t> </a:t>
            </a:r>
            <a:r>
              <a:rPr lang="en-US" dirty="0" err="1"/>
              <a:t>saqlanadi</a:t>
            </a:r>
            <a:r>
              <a:rPr lang="en-US" dirty="0"/>
              <a:t> (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to‘ldirilgan</a:t>
            </a:r>
            <a:r>
              <a:rPr lang="en-US" dirty="0"/>
              <a:t>),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yong‘in</a:t>
            </a:r>
            <a:r>
              <a:rPr lang="en-US" dirty="0"/>
              <a:t> </a:t>
            </a:r>
            <a:r>
              <a:rPr lang="en-US" dirty="0" err="1"/>
              <a:t>xavfini</a:t>
            </a:r>
            <a:r>
              <a:rPr lang="en-US" dirty="0"/>
              <a:t> </a:t>
            </a:r>
            <a:r>
              <a:rPr lang="en-US" dirty="0" err="1"/>
              <a:t>kamaytiradi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zaryadlarning</a:t>
            </a:r>
            <a:r>
              <a:rPr lang="en-US" dirty="0"/>
              <a:t> </a:t>
            </a:r>
            <a:r>
              <a:rPr lang="en-US" dirty="0" err="1"/>
              <a:t>to‘kilishining</a:t>
            </a:r>
            <a:r>
              <a:rPr lang="en-US" dirty="0"/>
              <a:t> </a:t>
            </a:r>
            <a:r>
              <a:rPr lang="en-US" dirty="0" err="1"/>
              <a:t>oldini</a:t>
            </a:r>
            <a:r>
              <a:rPr lang="en-US" dirty="0"/>
              <a:t> </a:t>
            </a:r>
            <a:r>
              <a:rPr lang="en-US" dirty="0" err="1"/>
              <a:t>oladi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427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B215D0-A5E8-47AF-982A-E8210A38BF25}"/>
              </a:ext>
            </a:extLst>
          </p:cNvPr>
          <p:cNvSpPr txBox="1"/>
          <p:nvPr/>
        </p:nvSpPr>
        <p:spPr>
          <a:xfrm>
            <a:off x="1039906" y="1204010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tuzilishi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Zaryadlovchi</a:t>
            </a:r>
            <a:r>
              <a:rPr lang="ru-RU" dirty="0"/>
              <a:t> </a:t>
            </a:r>
            <a:r>
              <a:rPr lang="ru-RU" dirty="0" err="1"/>
              <a:t>lenta</a:t>
            </a:r>
            <a:r>
              <a:rPr lang="ru-RU" dirty="0"/>
              <a:t> (</a:t>
            </a:r>
            <a:r>
              <a:rPr lang="ru-RU" dirty="0" err="1"/>
              <a:t>odatda</a:t>
            </a:r>
            <a:r>
              <a:rPr lang="ru-RU" dirty="0"/>
              <a:t> </a:t>
            </a:r>
            <a:r>
              <a:rPr lang="ru-RU" dirty="0" err="1"/>
              <a:t>ipak</a:t>
            </a:r>
            <a:r>
              <a:rPr lang="ru-RU" dirty="0"/>
              <a:t>, </a:t>
            </a:r>
            <a:r>
              <a:rPr lang="ru-RU" dirty="0" err="1"/>
              <a:t>kauchuk</a:t>
            </a:r>
            <a:r>
              <a:rPr lang="ru-RU" dirty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boshqa</a:t>
            </a:r>
            <a:r>
              <a:rPr lang="ru-RU" dirty="0"/>
              <a:t> </a:t>
            </a:r>
            <a:r>
              <a:rPr lang="ru-RU" dirty="0" err="1"/>
              <a:t>dielektrik</a:t>
            </a:r>
            <a:r>
              <a:rPr lang="ru-RU" dirty="0"/>
              <a:t> </a:t>
            </a:r>
            <a:r>
              <a:rPr lang="ru-RU" dirty="0" err="1"/>
              <a:t>materialdan</a:t>
            </a:r>
            <a:r>
              <a:rPr lang="ru-RU" dirty="0"/>
              <a:t>).</a:t>
            </a:r>
          </a:p>
          <a:p>
            <a:endParaRPr lang="ru-RU" dirty="0"/>
          </a:p>
          <a:p>
            <a:r>
              <a:rPr lang="ru-RU" dirty="0" err="1"/>
              <a:t>Havo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to‘ldirilgan</a:t>
            </a:r>
            <a:r>
              <a:rPr lang="ru-RU" dirty="0"/>
              <a:t> </a:t>
            </a:r>
            <a:r>
              <a:rPr lang="ru-RU" dirty="0" err="1"/>
              <a:t>sfera</a:t>
            </a:r>
            <a:r>
              <a:rPr lang="ru-RU" dirty="0"/>
              <a:t> (</a:t>
            </a:r>
            <a:r>
              <a:rPr lang="ru-RU" dirty="0" err="1"/>
              <a:t>kupa</a:t>
            </a:r>
            <a:r>
              <a:rPr lang="ru-RU" dirty="0"/>
              <a:t>, </a:t>
            </a:r>
            <a:r>
              <a:rPr lang="ru-RU" dirty="0" err="1"/>
              <a:t>kuchlanishni</a:t>
            </a:r>
            <a:r>
              <a:rPr lang="ru-RU" dirty="0"/>
              <a:t> </a:t>
            </a:r>
            <a:r>
              <a:rPr lang="ru-RU" dirty="0" err="1"/>
              <a:t>yig‘uvchi</a:t>
            </a:r>
            <a:r>
              <a:rPr lang="ru-RU" dirty="0"/>
              <a:t> </a:t>
            </a:r>
            <a:r>
              <a:rPr lang="ru-RU" dirty="0" err="1"/>
              <a:t>metall</a:t>
            </a:r>
            <a:r>
              <a:rPr lang="ru-RU" dirty="0"/>
              <a:t> </a:t>
            </a:r>
            <a:r>
              <a:rPr lang="ru-RU" dirty="0" err="1"/>
              <a:t>qobiq</a:t>
            </a:r>
            <a:r>
              <a:rPr lang="ru-RU" dirty="0"/>
              <a:t>).</a:t>
            </a:r>
          </a:p>
          <a:p>
            <a:endParaRPr lang="ru-RU" dirty="0"/>
          </a:p>
          <a:p>
            <a:r>
              <a:rPr lang="ru-RU" dirty="0" err="1"/>
              <a:t>Quyi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yuqori</a:t>
            </a:r>
            <a:r>
              <a:rPr lang="ru-RU" dirty="0"/>
              <a:t> </a:t>
            </a:r>
            <a:r>
              <a:rPr lang="ru-RU" dirty="0" err="1"/>
              <a:t>elektrodlar</a:t>
            </a:r>
            <a:r>
              <a:rPr lang="ru-RU" dirty="0"/>
              <a:t>, </a:t>
            </a:r>
            <a:r>
              <a:rPr lang="ru-RU" dirty="0" err="1"/>
              <a:t>elektrostatik</a:t>
            </a:r>
            <a:r>
              <a:rPr lang="ru-RU" dirty="0"/>
              <a:t> </a:t>
            </a:r>
            <a:r>
              <a:rPr lang="ru-RU" dirty="0" err="1"/>
              <a:t>zaryad</a:t>
            </a:r>
            <a:r>
              <a:rPr lang="ru-RU" dirty="0"/>
              <a:t> </a:t>
            </a:r>
            <a:r>
              <a:rPr lang="ru-RU" dirty="0" err="1"/>
              <a:t>ajratgichlar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3C6B18-E122-4767-A237-21C87A5BB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538" y="1262281"/>
            <a:ext cx="2832568" cy="308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13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32137A-2902-4B35-9BFE-C2DFF76FB2C2}"/>
              </a:ext>
            </a:extLst>
          </p:cNvPr>
          <p:cNvSpPr txBox="1"/>
          <p:nvPr/>
        </p:nvSpPr>
        <p:spPr>
          <a:xfrm>
            <a:off x="1479177" y="954811"/>
            <a:ext cx="560294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r>
              <a:rPr lang="en-US" dirty="0"/>
              <a:t>;</a:t>
            </a:r>
          </a:p>
          <a:p>
            <a:endParaRPr lang="en-US" dirty="0"/>
          </a:p>
          <a:p>
            <a:r>
              <a:rPr lang="en-US" dirty="0" err="1"/>
              <a:t>Pastki</a:t>
            </a:r>
            <a:r>
              <a:rPr lang="en-US" dirty="0"/>
              <a:t> </a:t>
            </a:r>
            <a:r>
              <a:rPr lang="en-US" dirty="0" err="1"/>
              <a:t>qismdagi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cho‘tka</a:t>
            </a:r>
            <a:r>
              <a:rPr lang="en-US" dirty="0"/>
              <a:t> </a:t>
            </a:r>
            <a:r>
              <a:rPr lang="en-US" dirty="0" err="1"/>
              <a:t>zaryadlarni</a:t>
            </a:r>
            <a:r>
              <a:rPr lang="en-US" dirty="0"/>
              <a:t> </a:t>
            </a:r>
            <a:r>
              <a:rPr lang="en-US" dirty="0" err="1"/>
              <a:t>lentaga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 (</a:t>
            </a:r>
            <a:r>
              <a:rPr lang="en-US" dirty="0" err="1"/>
              <a:t>triboelektrik</a:t>
            </a:r>
            <a:r>
              <a:rPr lang="en-US" dirty="0"/>
              <a:t> </a:t>
            </a:r>
            <a:r>
              <a:rPr lang="en-US" dirty="0" err="1"/>
              <a:t>effekt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 err="1"/>
              <a:t>Lenta</a:t>
            </a:r>
            <a:r>
              <a:rPr lang="en-US" dirty="0"/>
              <a:t> </a:t>
            </a:r>
            <a:r>
              <a:rPr lang="en-US" dirty="0" err="1"/>
              <a:t>aylanish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zaryadlarni</a:t>
            </a:r>
            <a:r>
              <a:rPr lang="en-US" dirty="0"/>
              <a:t> </a:t>
            </a:r>
            <a:r>
              <a:rPr lang="en-US" dirty="0" err="1"/>
              <a:t>yuqoridagi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sferaga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Yuqorida</a:t>
            </a:r>
            <a:r>
              <a:rPr lang="en-US" dirty="0"/>
              <a:t>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cho‘tka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zaryad</a:t>
            </a:r>
            <a:r>
              <a:rPr lang="en-US" dirty="0"/>
              <a:t> </a:t>
            </a:r>
            <a:r>
              <a:rPr lang="en-US" dirty="0" err="1"/>
              <a:t>sferaga</a:t>
            </a:r>
            <a:r>
              <a:rPr lang="en-US" dirty="0"/>
              <a:t> </a:t>
            </a:r>
            <a:r>
              <a:rPr lang="en-US" dirty="0" err="1"/>
              <a:t>uzatiladi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Shu </a:t>
            </a:r>
            <a:r>
              <a:rPr lang="en-US" dirty="0" err="1"/>
              <a:t>tarzda</a:t>
            </a:r>
            <a:r>
              <a:rPr lang="en-US" dirty="0"/>
              <a:t> </a:t>
            </a:r>
            <a:r>
              <a:rPr lang="en-US" dirty="0" err="1"/>
              <a:t>sferada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to‘planadi</a:t>
            </a:r>
            <a:r>
              <a:rPr lang="en-US" dirty="0"/>
              <a:t> (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million </a:t>
            </a:r>
            <a:r>
              <a:rPr lang="en-US" dirty="0" err="1"/>
              <a:t>voltgacha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sfera</a:t>
            </a:r>
            <a:r>
              <a:rPr lang="en-US" dirty="0"/>
              <a:t> </a:t>
            </a:r>
            <a:r>
              <a:rPr lang="en-US" dirty="0" err="1"/>
              <a:t>zarralarni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proton, alfa-</a:t>
            </a:r>
            <a:r>
              <a:rPr lang="en-US" dirty="0" err="1"/>
              <a:t>zarra</a:t>
            </a:r>
            <a:r>
              <a:rPr lang="en-US" dirty="0"/>
              <a:t>)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elektrostatik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tezlatadi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880494B-FDF1-4EC4-9DE5-6CEA3FB68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755" y="954812"/>
            <a:ext cx="3016903" cy="452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724576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63</TotalTime>
  <Words>994</Words>
  <Application>Microsoft Office PowerPoint</Application>
  <PresentationFormat>Широкоэкранный</PresentationFormat>
  <Paragraphs>143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Franklin Gothic Book</vt:lpstr>
      <vt:lpstr>Wingdings</vt:lpstr>
      <vt:lpstr>Уголки</vt:lpstr>
      <vt:lpstr>Van-de-graaf generatori </vt:lpstr>
      <vt:lpstr>REJA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Kamchiligi;</vt:lpstr>
      <vt:lpstr>Van de Graaf generatorining ishlatilish sohalari;</vt:lpstr>
      <vt:lpstr>Презентация PowerPoint</vt:lpstr>
      <vt:lpstr>Презентация PowerPoint</vt:lpstr>
      <vt:lpstr>Foydalanilgan adabiyotlar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Van-de-graaf generatori yangi avlodlari</dc:title>
  <dc:creator>Acer</dc:creator>
  <cp:lastModifiedBy>Acer</cp:lastModifiedBy>
  <cp:revision>7</cp:revision>
  <dcterms:created xsi:type="dcterms:W3CDTF">2025-05-06T07:13:43Z</dcterms:created>
  <dcterms:modified xsi:type="dcterms:W3CDTF">2025-05-06T08:16:46Z</dcterms:modified>
</cp:coreProperties>
</file>