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jpg" ContentType="image/jpeg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731520"/>
            <a:ext cx="8229600" cy="2286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defRPr sz="2200" b="1">
                <a:latin typeface="Arial"/>
              </a:defRPr>
            </a:pPr>
            <a:r>
              <a:t>Katta va kichik davr elementlarining atom tuzilishi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29184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latin typeface="Arial"/>
              </a:defRPr>
            </a:pPr>
            <a:r>
              <a:t>KROSSVORD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749039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latin typeface="Arial"/>
              </a:defRPr>
            </a:pPr>
            <a:r>
              <a:t>Gulhayo Muhitjon qizi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965960" y="731520"/>
            <a:ext cx="5212080" cy="5212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Krossvord</a:t>
            </a:r>
          </a:p>
        </p:txBody>
      </p:sp>
      <p:sp>
        <p:nvSpPr>
          <p:cNvPr id="4" name="Rectangle 3"/>
          <p:cNvSpPr/>
          <p:nvPr/>
        </p:nvSpPr>
        <p:spPr>
          <a:xfrm>
            <a:off x="1965960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313432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509320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826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335584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439826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6090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9320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50791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03320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6090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60904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3056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88152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3562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9320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35584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31343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788152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40679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660904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13562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9320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0791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31343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9826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66090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35584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313432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83056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788152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745736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35584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00837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13562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6090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313432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83056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788152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788152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74573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35584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00837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313432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83056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13562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35584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050791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00837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440679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70332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83056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35584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008376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313432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440679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39826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70332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2" name="Rectangle 61"/>
          <p:cNvSpPr/>
          <p:nvPr/>
        </p:nvSpPr>
        <p:spPr>
          <a:xfrm>
            <a:off x="2660904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13562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050791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74573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008376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703320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83056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39826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83056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48309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050791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050791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83056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13562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09320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788152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39826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35584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35584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313432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78815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03320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4" name="Rectangle 83"/>
          <p:cNvSpPr/>
          <p:nvPr/>
        </p:nvSpPr>
        <p:spPr>
          <a:xfrm>
            <a:off x="2313432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5" name="Rectangle 84"/>
          <p:cNvSpPr/>
          <p:nvPr/>
        </p:nvSpPr>
        <p:spPr>
          <a:xfrm>
            <a:off x="509320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39826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050791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703320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66090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0" name="Rectangle 89"/>
          <p:cNvSpPr/>
          <p:nvPr/>
        </p:nvSpPr>
        <p:spPr>
          <a:xfrm>
            <a:off x="335584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1" name="Rectangle 90"/>
          <p:cNvSpPr/>
          <p:nvPr/>
        </p:nvSpPr>
        <p:spPr>
          <a:xfrm>
            <a:off x="196596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83056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3" name="Rectangle 92"/>
          <p:cNvSpPr/>
          <p:nvPr/>
        </p:nvSpPr>
        <p:spPr>
          <a:xfrm>
            <a:off x="5788152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4" name="Rectangle 93"/>
          <p:cNvSpPr/>
          <p:nvPr/>
        </p:nvSpPr>
        <p:spPr>
          <a:xfrm>
            <a:off x="683056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5" name="Rectangle 94"/>
          <p:cNvSpPr/>
          <p:nvPr/>
        </p:nvSpPr>
        <p:spPr>
          <a:xfrm>
            <a:off x="509320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6" name="Rectangle 95"/>
          <p:cNvSpPr/>
          <p:nvPr/>
        </p:nvSpPr>
        <p:spPr>
          <a:xfrm>
            <a:off x="439826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7" name="Rectangle 96"/>
          <p:cNvSpPr/>
          <p:nvPr/>
        </p:nvSpPr>
        <p:spPr>
          <a:xfrm>
            <a:off x="335584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8" name="Rectangle 97"/>
          <p:cNvSpPr/>
          <p:nvPr/>
        </p:nvSpPr>
        <p:spPr>
          <a:xfrm>
            <a:off x="2313432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31343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648309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13562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4050791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578815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509320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474573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2679192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2331720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764023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806440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3374136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848856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984248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5111496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4416552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2331720" y="283464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3026664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6153912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1984248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069079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14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5806440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15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6848856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16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4136" y="4571999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17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331720" y="526694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18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4069079" y="561441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Masalalar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3840480" cy="5943600"/>
          </a:xfrm>
          <a:prstGeom prst="rect">
            <a:avLst/>
          </a:prstGeom>
          <a:noFill/>
        </p:spPr>
        <p:txBody>
          <a:bodyPr wrap="square" tIns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 sz="1500" b="1">
                <a:solidFill>
                  <a:srgbClr val="000000"/>
                </a:solidFill>
                <a:latin typeface="Arial"/>
              </a:defRPr>
            </a:pPr>
            <a:r>
              <a:t>Yotiq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2. → Musbat zaryadlangan kimyoviy zarracha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3. → Elektronning o'z o'qi atrofida aylanish harakati (4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5. → Davriy jadvalning gorizontal qatori (4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7. → S-orbitalning fazoviy shakli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11. → Turli shakldagi orbitallarning o'zaro tenglashish jarayoni (12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13. → Tashqi qavatida kam elektron saqlovchi elementlar guruhi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15. → Kimyoviy elementning eng kichik tarkibiy zarrasi (4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17. → Mikrozarrachalarning energetik holatini belgilovchi son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18. → Massa sonlari bir xil bo'lgan turli element atomlari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19. → Elektronning atomda bo'lish ehtimoli yuqori bo'lgan fazo (7 harf)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6280" y="822960"/>
            <a:ext cx="3840480" cy="5943600"/>
          </a:xfrm>
          <a:prstGeom prst="rect">
            <a:avLst/>
          </a:prstGeom>
          <a:noFill/>
        </p:spPr>
        <p:txBody>
          <a:bodyPr wrap="square" tIns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 sz="1500" b="1">
                <a:solidFill>
                  <a:srgbClr val="000000"/>
                </a:solidFill>
                <a:latin typeface="Arial"/>
              </a:defRPr>
            </a:pPr>
            <a:r>
              <a:t>Tik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1. ↓ P-orbitalning fazoviy shakli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4. ↓ Yadroning elektr zaryadsiz tarkibiy zarrachasi (7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5. ↓ Elementlar xossalarining tartib raqamiga ko'ra takrorlanishi (9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6. ↓ Davriy jadvalning vertikal ustuni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8. ↓ Yadro tarkibiga kiruvchi proton va neytronlarning umumiy nomi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9. ↓ Manfiy zaryadlangan kimyoviy zarracha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10. ↓ Atomning boshqa element atomlari bilan birikish qobiliyati (9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12. ↓ Yadro zaryadi bir xil, lekin massa soni turlicha bo'lgan atomlar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14. ↓ Atomning markazida joylashgan musbat zaryadli qism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16. ↓ Proton va neytronlar yig'indisidan iborat son (5 harf)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965960" y="731520"/>
            <a:ext cx="5212080" cy="5212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Javoblar</a:t>
            </a:r>
          </a:p>
        </p:txBody>
      </p:sp>
      <p:sp>
        <p:nvSpPr>
          <p:cNvPr id="4" name="Rectangle 3"/>
          <p:cNvSpPr/>
          <p:nvPr/>
        </p:nvSpPr>
        <p:spPr>
          <a:xfrm>
            <a:off x="1965960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5" name="Rectangle 4"/>
          <p:cNvSpPr/>
          <p:nvPr/>
        </p:nvSpPr>
        <p:spPr>
          <a:xfrm>
            <a:off x="2313432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6" name="Rectangle 5"/>
          <p:cNvSpPr/>
          <p:nvPr/>
        </p:nvSpPr>
        <p:spPr>
          <a:xfrm>
            <a:off x="509320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826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8" name="Rectangle 7"/>
          <p:cNvSpPr/>
          <p:nvPr/>
        </p:nvSpPr>
        <p:spPr>
          <a:xfrm>
            <a:off x="335584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V</a:t>
            </a:r>
          </a:p>
        </p:txBody>
      </p:sp>
      <p:sp>
        <p:nvSpPr>
          <p:cNvPr id="9" name="Rectangle 8"/>
          <p:cNvSpPr/>
          <p:nvPr/>
        </p:nvSpPr>
        <p:spPr>
          <a:xfrm>
            <a:off x="439826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6090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9320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50791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03320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V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6090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60904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Z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3056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88152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3562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9320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P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35584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31343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788152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40679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660904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13562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P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9320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50791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V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31343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9826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66090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35584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B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313432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83056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788152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745736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35584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00837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G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13562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6090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313432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F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83056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788152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788152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74573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B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35584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00837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313432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83056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13562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35584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050791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00837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440679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70332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B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83056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35584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D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008376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313432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440679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39826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70332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62" name="Rectangle 61"/>
          <p:cNvSpPr/>
          <p:nvPr/>
        </p:nvSpPr>
        <p:spPr>
          <a:xfrm>
            <a:off x="2660904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G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13562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Z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050791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74573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008376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703320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83056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39826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83056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48309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050791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050791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D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83056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13562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09320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788152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39826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35584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35584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313432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78815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03320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84" name="Rectangle 83"/>
          <p:cNvSpPr/>
          <p:nvPr/>
        </p:nvSpPr>
        <p:spPr>
          <a:xfrm>
            <a:off x="2313432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V</a:t>
            </a:r>
          </a:p>
        </p:txBody>
      </p:sp>
      <p:sp>
        <p:nvSpPr>
          <p:cNvPr id="85" name="Rectangle 84"/>
          <p:cNvSpPr/>
          <p:nvPr/>
        </p:nvSpPr>
        <p:spPr>
          <a:xfrm>
            <a:off x="509320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39826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050791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703320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66090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90" name="Rectangle 89"/>
          <p:cNvSpPr/>
          <p:nvPr/>
        </p:nvSpPr>
        <p:spPr>
          <a:xfrm>
            <a:off x="335584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91" name="Rectangle 90"/>
          <p:cNvSpPr/>
          <p:nvPr/>
        </p:nvSpPr>
        <p:spPr>
          <a:xfrm>
            <a:off x="196596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83056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G</a:t>
            </a:r>
          </a:p>
        </p:txBody>
      </p:sp>
      <p:sp>
        <p:nvSpPr>
          <p:cNvPr id="93" name="Rectangle 92"/>
          <p:cNvSpPr/>
          <p:nvPr/>
        </p:nvSpPr>
        <p:spPr>
          <a:xfrm>
            <a:off x="5788152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94" name="Rectangle 93"/>
          <p:cNvSpPr/>
          <p:nvPr/>
        </p:nvSpPr>
        <p:spPr>
          <a:xfrm>
            <a:off x="683056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95" name="Rectangle 94"/>
          <p:cNvSpPr/>
          <p:nvPr/>
        </p:nvSpPr>
        <p:spPr>
          <a:xfrm>
            <a:off x="509320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96" name="Rectangle 95"/>
          <p:cNvSpPr/>
          <p:nvPr/>
        </p:nvSpPr>
        <p:spPr>
          <a:xfrm>
            <a:off x="439826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97" name="Rectangle 96"/>
          <p:cNvSpPr/>
          <p:nvPr/>
        </p:nvSpPr>
        <p:spPr>
          <a:xfrm>
            <a:off x="335584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98" name="Rectangle 97"/>
          <p:cNvSpPr/>
          <p:nvPr/>
        </p:nvSpPr>
        <p:spPr>
          <a:xfrm>
            <a:off x="2313432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31343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648309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13562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4050791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578815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509320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474573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D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2679192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2331720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764023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806440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3374136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848856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984248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5111496" y="213969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4416552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2331720" y="283464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3026664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6153912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1984248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069079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14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5806440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15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6848856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16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374136" y="4571999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17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331720" y="526694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18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4069079" y="561441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C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578" y="0"/>
            <a:ext cx="4848844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