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3" r:id="rId5"/>
    <p:sldId id="262" r:id="rId6"/>
    <p:sldId id="259" r:id="rId7"/>
    <p:sldId id="260" r:id="rId8"/>
    <p:sldId id="266" r:id="rId9"/>
    <p:sldId id="270" r:id="rId10"/>
    <p:sldId id="267" r:id="rId11"/>
    <p:sldId id="268" r:id="rId12"/>
    <p:sldId id="269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9" autoAdjust="0"/>
    <p:restoredTop sz="94660"/>
  </p:normalViewPr>
  <p:slideViewPr>
    <p:cSldViewPr>
      <p:cViewPr varScale="1">
        <p:scale>
          <a:sx n="71" d="100"/>
          <a:sy n="71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3035A91-2DCB-4C40-9C64-3F6E3B05C607}" type="datetimeFigureOut">
              <a:rPr lang="ru-RU" smtClean="0"/>
              <a:t>17.04.2025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CB07BEA-6EDF-4CEB-A236-33435BCA0B2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st.gov/" TargetMode="External"/><Relationship Id="rId2" Type="http://schemas.openxmlformats.org/officeDocument/2006/relationships/hyperlink" Target="http://www.hps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8064896" cy="864096"/>
          </a:xfrm>
        </p:spPr>
        <p:txBody>
          <a:bodyPr>
            <a:noAutofit/>
          </a:bodyPr>
          <a:lstStyle/>
          <a:p>
            <a:r>
              <a:rPr lang="uz-Latn-UZ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Dozimetrik kataliklar:</a:t>
            </a:r>
            <a:br>
              <a:rPr lang="uz-Latn-UZ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uz-Latn-UZ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Bekkerel,Kyuri,Grey,Zivert,Rentgen,Rad, Grey/s,Zivert/s,Rentgen/s,Rad/s</a:t>
            </a:r>
            <a:endParaRPr lang="ru-RU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z-Latn-UZ" dirty="0" smtClean="0">
                <a:solidFill>
                  <a:srgbClr val="00B0F0"/>
                </a:solidFill>
              </a:rPr>
              <a:t>Made by Boburjon Usmonov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1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315200" cy="1154097"/>
          </a:xfrm>
        </p:spPr>
        <p:txBody>
          <a:bodyPr/>
          <a:lstStyle/>
          <a:p>
            <a:r>
              <a:rPr lang="uz-Latn-UZ" dirty="0" smtClean="0"/>
              <a:t>RENTGEN/s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6048672" cy="4824536"/>
          </a:xfrm>
        </p:spPr>
        <p:txBody>
          <a:bodyPr>
            <a:normAutofit fontScale="47500" lnSpcReduction="20000"/>
          </a:bodyPr>
          <a:lstStyle/>
          <a:p>
            <a:r>
              <a:rPr lang="sq-AL" dirty="0"/>
              <a:t>Rentgen/sekund (R/s) — bu ionlashtiruvchi nurlanishning havoni qanday tezlikda ionlashtirayotganini o‘lchaydigan birlikdir. U ionlanish hosil bo‘lish tezligini ko‘rsatadi va rentgen (R) birligining vaqt bo‘yicha o‘zgarishini ifodalaydi.</a:t>
            </a:r>
          </a:p>
          <a:p>
            <a:endParaRPr lang="sq-AL" dirty="0"/>
          </a:p>
          <a:p>
            <a:r>
              <a:rPr lang="sq-AL" dirty="0"/>
              <a:t>Rentgen/sekund haqida asosiy ma'lumotlar:</a:t>
            </a:r>
          </a:p>
          <a:p>
            <a:endParaRPr lang="sq-AL" dirty="0"/>
          </a:p>
          <a:p>
            <a:r>
              <a:rPr lang="sq-AL" dirty="0"/>
              <a:t>1. Ta'rifi:</a:t>
            </a:r>
          </a:p>
          <a:p>
            <a:r>
              <a:rPr lang="sq-AL" dirty="0"/>
              <a:t>1 Rentgen/sekund (R/s) — bu 1 sekundda havoning 1 kilogrammida 2.58 × 10⁻⁴ coulomb zaryad hosil qiluvchi ionlashtiruvchi nurlanish miqdori</a:t>
            </a:r>
            <a:r>
              <a:rPr lang="sq-AL" dirty="0" smtClean="0"/>
              <a:t>.</a:t>
            </a:r>
            <a:endParaRPr lang="sq-AL" dirty="0"/>
          </a:p>
          <a:p>
            <a:endParaRPr lang="sq-AL" dirty="0"/>
          </a:p>
          <a:p>
            <a:r>
              <a:rPr lang="sq-AL" dirty="0"/>
              <a:t>2. Matematik ifoda:</a:t>
            </a:r>
          </a:p>
          <a:p>
            <a:r>
              <a:rPr lang="uz-Latn-UZ" dirty="0" smtClean="0"/>
              <a:t>I’=I/t</a:t>
            </a:r>
            <a:endParaRPr lang="sq-AL" dirty="0"/>
          </a:p>
          <a:p>
            <a:r>
              <a:rPr lang="uz-Latn-UZ" dirty="0" smtClean="0"/>
              <a:t>I’</a:t>
            </a:r>
            <a:r>
              <a:rPr lang="sq-AL" dirty="0" smtClean="0"/>
              <a:t>: </a:t>
            </a:r>
            <a:r>
              <a:rPr lang="sq-AL" dirty="0"/>
              <a:t>Ionlanish tezligi (R/s</a:t>
            </a:r>
            <a:r>
              <a:rPr lang="sq-AL" dirty="0" smtClean="0"/>
              <a:t>).</a:t>
            </a:r>
            <a:endParaRPr lang="sq-AL" dirty="0"/>
          </a:p>
          <a:p>
            <a:r>
              <a:rPr lang="uz-Latn-UZ" dirty="0" smtClean="0"/>
              <a:t>I</a:t>
            </a:r>
            <a:r>
              <a:rPr lang="sq-AL" dirty="0" smtClean="0"/>
              <a:t>: </a:t>
            </a:r>
            <a:r>
              <a:rPr lang="sq-AL" dirty="0"/>
              <a:t>Ionlashtiruvchi nurlanish (Rentgen, R</a:t>
            </a:r>
            <a:r>
              <a:rPr lang="sq-AL" dirty="0" smtClean="0"/>
              <a:t>).</a:t>
            </a:r>
            <a:endParaRPr lang="sq-AL" dirty="0"/>
          </a:p>
          <a:p>
            <a:r>
              <a:rPr lang="uz-Latn-UZ" dirty="0" smtClean="0"/>
              <a:t>t</a:t>
            </a:r>
            <a:r>
              <a:rPr lang="sq-AL" dirty="0" smtClean="0"/>
              <a:t>: </a:t>
            </a:r>
            <a:r>
              <a:rPr lang="sq-AL" dirty="0"/>
              <a:t>Vaqt (sekund).</a:t>
            </a:r>
          </a:p>
          <a:p>
            <a:endParaRPr lang="sq-AL" dirty="0"/>
          </a:p>
          <a:p>
            <a:r>
              <a:rPr lang="sq-AL" dirty="0"/>
              <a:t>Qo‘llanilishi:</a:t>
            </a:r>
          </a:p>
          <a:p>
            <a:endParaRPr lang="sq-AL" dirty="0"/>
          </a:p>
          <a:p>
            <a:r>
              <a:rPr lang="sq-AL" dirty="0"/>
              <a:t>Radiatsiya xavfsizligi: Yadro va ionlashtiruvchi nurlanish xavfi yuqori hududlarda havodagi radiatsiya miqdorini real vaqt rejimida o‘lchashda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Tibbiyot: Radioterapiyada va diagnostik radiologiyada xavfsiz nurlanish miqdorini nazorat qilish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Atom tadqiqotlari: Ionlashtiruvchi nurlanish tarqalish tezligini o‘rganish.</a:t>
            </a:r>
          </a:p>
          <a:p>
            <a:endParaRPr lang="sq-AL" dirty="0"/>
          </a:p>
          <a:p>
            <a:r>
              <a:rPr lang="sq-AL" dirty="0"/>
              <a:t>SI tizimi bilan bog‘liq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Bugungi kunda Rentgen/sekund SI tizimida ishlatilmaydi, uning o‘rniga Grey/sekund (Gy/s) yoki Sievert/sekund (Sv/s) ishlatiladi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1 R/s ≈ 0.00977 Gy/s.</a:t>
            </a:r>
          </a:p>
          <a:p>
            <a:pPr marL="45720" indent="0">
              <a:buNone/>
            </a:pPr>
            <a:endParaRPr lang="sq-AL" dirty="0"/>
          </a:p>
          <a:p>
            <a:r>
              <a:rPr lang="sq-AL" dirty="0"/>
              <a:t>Misol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Agar havoda gamma nurlanish har sekundda  ga teng ionlanish miqdorini hosil qilsa, doza tezligi quyidagicha bo‘ladi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 smtClean="0"/>
              <a:t>I</a:t>
            </a:r>
            <a:r>
              <a:rPr lang="uz-Latn-UZ" dirty="0" smtClean="0"/>
              <a:t>’=0,5R/1s=0,5R/s</a:t>
            </a:r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2653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315200" cy="1154097"/>
          </a:xfrm>
        </p:spPr>
        <p:txBody>
          <a:bodyPr/>
          <a:lstStyle/>
          <a:p>
            <a:r>
              <a:rPr lang="uz-Latn-UZ" dirty="0" smtClean="0"/>
              <a:t>RAD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6768752" cy="4680520"/>
          </a:xfrm>
        </p:spPr>
        <p:txBody>
          <a:bodyPr>
            <a:normAutofit fontScale="40000" lnSpcReduction="20000"/>
          </a:bodyPr>
          <a:lstStyle/>
          <a:p>
            <a:r>
              <a:rPr lang="sq-AL" dirty="0"/>
              <a:t>Rad birligi 1918-yilda Amerika fizikasi ilmiy jamoasi tomonidan ionlashtiruvchi nurlanishni moddalarda </a:t>
            </a:r>
            <a:r>
              <a:rPr lang="sq-AL" dirty="0" smtClean="0"/>
              <a:t>yutilgan </a:t>
            </a:r>
            <a:r>
              <a:rPr lang="sq-AL" dirty="0"/>
              <a:t>energiyani o‘lchash zarurati natijasida kiritilgan</a:t>
            </a:r>
            <a:r>
              <a:rPr lang="sq-AL" dirty="0" smtClean="0"/>
              <a:t>.</a:t>
            </a:r>
            <a:endParaRPr lang="uz-Latn-UZ" dirty="0" smtClean="0"/>
          </a:p>
          <a:p>
            <a:r>
              <a:rPr lang="sq-AL" dirty="0"/>
              <a:t>Rad (radiation absorbed dose) — ionlashtiruvchi nurlanishni yutgan moddaning fizik miqdorini ifodalovchi tarixiy birlikdir. Bu birlik yutilgan energiya miqdorini o‘lchash uchun ishlatilgan va hozirda SI tizimida Grey (Gy) bilan almashtirilgan.</a:t>
            </a:r>
          </a:p>
          <a:p>
            <a:endParaRPr lang="sq-AL" dirty="0"/>
          </a:p>
          <a:p>
            <a:r>
              <a:rPr lang="sq-AL" dirty="0"/>
              <a:t>Radning ta’rifi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1 rad — bu moddada 1 gramm massa boshiga 100 erg (0.01 J/kg) energiya yutilganligini ifodalaydi.</a:t>
            </a:r>
          </a:p>
          <a:p>
            <a:r>
              <a:rPr lang="sq-AL" dirty="0"/>
              <a:t>Matematik ifoda:</a:t>
            </a:r>
          </a:p>
          <a:p>
            <a:endParaRPr lang="sq-AL" dirty="0"/>
          </a:p>
          <a:p>
            <a:r>
              <a:rPr lang="sq-AL" dirty="0"/>
              <a:t>1 </a:t>
            </a:r>
            <a:r>
              <a:rPr lang="uz-Latn-UZ" dirty="0" smtClean="0"/>
              <a:t>rad=0,01Gy</a:t>
            </a:r>
            <a:endParaRPr lang="sq-AL" dirty="0"/>
          </a:p>
          <a:p>
            <a:r>
              <a:rPr lang="sq-AL" dirty="0"/>
              <a:t>Qo‘llanilishi:</a:t>
            </a:r>
          </a:p>
          <a:p>
            <a:endParaRPr lang="sq-AL" dirty="0"/>
          </a:p>
          <a:p>
            <a:r>
              <a:rPr lang="sq-AL" dirty="0"/>
              <a:t>1. Tibbiyot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Radioterapiyada maqsadli to‘qimalarga yuborilgan nurlanish miqdorini baholash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Diagnostik tasvirlashda xavfsiz doza chegaralarini aniqlash.</a:t>
            </a:r>
          </a:p>
          <a:p>
            <a:pPr marL="45720" indent="0">
              <a:buNone/>
            </a:pPr>
            <a:endParaRPr lang="sq-AL" dirty="0"/>
          </a:p>
          <a:p>
            <a:r>
              <a:rPr lang="sq-AL" dirty="0"/>
              <a:t>2. Radiatsiya xavfsizligi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Yadro energetikasi va texnologiyalarida xavfsizlik choralari uchun ishlatilgan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3. Ilmiy tadqiqotlar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Ionlashtiruvchi nurlanish ta’sirini moddalarda va tirik organizmlarda </a:t>
            </a:r>
            <a:r>
              <a:rPr lang="sq-AL" dirty="0" smtClean="0"/>
              <a:t>o‘rganish</a:t>
            </a:r>
            <a:endParaRPr lang="sq-AL" dirty="0"/>
          </a:p>
          <a:p>
            <a:r>
              <a:rPr lang="sq-AL" dirty="0"/>
              <a:t>Radning SI tizimiga o‘tkazilishi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Rad endi SI tizimida ishlatilmaydi va uning o‘rniga Grey (Gy) qabul qilingan.</a:t>
            </a:r>
          </a:p>
          <a:p>
            <a:r>
              <a:rPr lang="sq-AL" dirty="0"/>
              <a:t>1 rad = 0.01 Gy (yutilgan energiyaning 1 joule/kilogramm </a:t>
            </a:r>
            <a:r>
              <a:rPr lang="sq-AL" dirty="0" smtClean="0"/>
              <a:t>miqdorida)</a:t>
            </a:r>
          </a:p>
          <a:p>
            <a:endParaRPr lang="sq-AL" dirty="0"/>
          </a:p>
          <a:p>
            <a:r>
              <a:rPr lang="sq-AL" dirty="0"/>
              <a:t>Misol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Agar inson tanasi 2 rad miqdorida ionlashtiruvchi nurlanish yutsa, bu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2 </a:t>
            </a:r>
            <a:r>
              <a:rPr lang="uz-Latn-UZ" dirty="0" smtClean="0"/>
              <a:t>rad*0.01Gy/rad=0.02Gy</a:t>
            </a:r>
            <a:endParaRPr lang="sq-AL" dirty="0" smtClean="0"/>
          </a:p>
          <a:p>
            <a:r>
              <a:rPr lang="sq-AL" dirty="0" smtClean="0"/>
              <a:t>Tarixiy e’tibori:</a:t>
            </a:r>
          </a:p>
          <a:p>
            <a:endParaRPr lang="sq-AL" dirty="0" smtClean="0"/>
          </a:p>
          <a:p>
            <a:r>
              <a:rPr lang="sq-AL" dirty="0" smtClean="0"/>
              <a:t>Rad </a:t>
            </a:r>
            <a:r>
              <a:rPr lang="sq-AL" dirty="0"/>
              <a:t>birligi radiatsiya fizikasi </a:t>
            </a:r>
            <a:r>
              <a:rPr lang="sq-AL" dirty="0" smtClean="0"/>
              <a:t>tarixida </a:t>
            </a:r>
            <a:r>
              <a:rPr lang="sq-AL" dirty="0"/>
              <a:t>muhim o‘rin egallagan va bugungi kundagi zamonaviy doza o‘lchov birliklarining rivojlanishiga asos bo‘lgan.</a:t>
            </a:r>
          </a:p>
          <a:p>
            <a:endParaRPr lang="sq-AL" dirty="0"/>
          </a:p>
          <a:p>
            <a:r>
              <a:rPr lang="sq-AL" dirty="0"/>
              <a:t>Agar rad haqida qo‘shimcha savollar yoki illyustratsiyalar kerak bo‘lsa, xabar bering!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73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315200" cy="1154097"/>
          </a:xfrm>
        </p:spPr>
        <p:txBody>
          <a:bodyPr/>
          <a:lstStyle/>
          <a:p>
            <a:r>
              <a:rPr lang="uz-Latn-UZ" dirty="0" smtClean="0"/>
              <a:t>RAD/s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700808"/>
                <a:ext cx="6984776" cy="4752528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sq-AL" dirty="0"/>
                  <a:t>Rad/sekund (rad/s) — bu ionlashtiruvchi nurlanishning modda tomonidan qanday tezlikda yutilishini ifodalovchi birlik. U moddaning vaqt birligi ichida qancha energiya yutayotganini o‘lchash uchun ishlatiladi.</a:t>
                </a:r>
              </a:p>
              <a:p>
                <a:r>
                  <a:rPr lang="sq-AL" dirty="0" smtClean="0"/>
                  <a:t>Ta'rifi:</a:t>
                </a:r>
                <a:endParaRPr lang="sq-AL" dirty="0"/>
              </a:p>
              <a:p>
                <a:r>
                  <a:rPr lang="sq-AL" dirty="0"/>
                  <a:t>1 rad/sekund — bu modda har bir sekundda yutilgan 0.01 joule/kg energiyani ifodalaydi.</a:t>
                </a:r>
              </a:p>
              <a:p>
                <a:endParaRPr lang="sq-AL" dirty="0"/>
              </a:p>
              <a:p>
                <a:r>
                  <a:rPr lang="sq-AL" dirty="0"/>
                  <a:t>Matematik ifoda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Ď</a:t>
                </a:r>
                <a:r>
                  <a:rPr lang="uz-Latn-UZ" dirty="0"/>
                  <a:t>=</a:t>
                </a:r>
                <a:r>
                  <a:rPr lang="uz-Latn-UZ" dirty="0"/>
                  <a:t> </a:t>
                </a:r>
                <a14:m>
                  <m:oMath xmlns:m="http://schemas.openxmlformats.org/officeDocument/2006/math">
                    <m:r>
                      <a:rPr lang="uz-Latn-U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i="1">
                            <a:latin typeface="Cambria Math"/>
                          </a:rPr>
                        </m:ctrlPr>
                      </m:fPr>
                      <m:num>
                        <m:r>
                          <a:rPr lang="uz-Latn-UZ" i="1">
                            <a:latin typeface="Cambria Math"/>
                          </a:rPr>
                          <m:t>𝐷</m:t>
                        </m:r>
                      </m:num>
                      <m:den>
                        <m:r>
                          <a:rPr lang="uz-Latn-UZ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q-AL" dirty="0"/>
              </a:p>
              <a:p>
                <a:endParaRPr lang="sq-AL" dirty="0"/>
              </a:p>
              <a:p>
                <a:r>
                  <a:rPr lang="sq-AL" dirty="0"/>
                  <a:t>Ď </a:t>
                </a:r>
                <a:r>
                  <a:rPr lang="sq-AL" dirty="0" smtClean="0"/>
                  <a:t>: </a:t>
                </a:r>
                <a:r>
                  <a:rPr lang="sq-AL" dirty="0"/>
                  <a:t>yutilish tezligi (rad/s</a:t>
                </a:r>
                <a:r>
                  <a:rPr lang="sq-AL" dirty="0" smtClean="0"/>
                  <a:t>),</a:t>
                </a:r>
                <a:endParaRPr lang="sq-AL" dirty="0"/>
              </a:p>
              <a:p>
                <a:r>
                  <a:rPr lang="uz-Latn-UZ" dirty="0"/>
                  <a:t>D</a:t>
                </a:r>
                <a:r>
                  <a:rPr lang="sq-AL" dirty="0" smtClean="0"/>
                  <a:t>: </a:t>
                </a:r>
                <a:r>
                  <a:rPr lang="sq-AL" dirty="0"/>
                  <a:t>yutilgan doza (rad</a:t>
                </a:r>
                <a:r>
                  <a:rPr lang="sq-AL" dirty="0" smtClean="0"/>
                  <a:t>),</a:t>
                </a:r>
                <a:endParaRPr lang="sq-AL" dirty="0"/>
              </a:p>
              <a:p>
                <a:r>
                  <a:rPr lang="uz-Latn-UZ" dirty="0" smtClean="0"/>
                  <a:t>t</a:t>
                </a:r>
                <a:r>
                  <a:rPr lang="sq-AL" dirty="0" smtClean="0"/>
                  <a:t>: </a:t>
                </a:r>
                <a:r>
                  <a:rPr lang="sq-AL" dirty="0"/>
                  <a:t>vaqt (sekund</a:t>
                </a:r>
                <a:r>
                  <a:rPr lang="sq-AL" dirty="0" smtClean="0"/>
                  <a:t>).</a:t>
                </a:r>
                <a:endParaRPr lang="sq-AL" dirty="0"/>
              </a:p>
              <a:p>
                <a:r>
                  <a:rPr lang="sq-AL" dirty="0"/>
                  <a:t>SI tizimidagi ekvivalenti:</a:t>
                </a:r>
              </a:p>
              <a:p>
                <a:endParaRPr lang="sq-AL" dirty="0"/>
              </a:p>
              <a:p>
                <a:r>
                  <a:rPr lang="sq-AL" dirty="0"/>
                  <a:t>Bugungi kunda SI tizimida rad o‘rniga Grey (Gy) ishlatiladi. Rad/sekund uchun quyidagicha bog‘liqlik mavjud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1 \, \text{rad/s} = 0.01 \, \text{Gy/s}.</a:t>
                </a:r>
              </a:p>
              <a:p>
                <a:endParaRPr lang="sq-AL" dirty="0"/>
              </a:p>
              <a:p>
                <a:r>
                  <a:rPr lang="sq-AL" dirty="0"/>
                  <a:t>Qo‘llanilishi:</a:t>
                </a:r>
              </a:p>
              <a:p>
                <a:endParaRPr lang="sq-AL" dirty="0"/>
              </a:p>
              <a:p>
                <a:r>
                  <a:rPr lang="sq-AL" dirty="0"/>
                  <a:t>1. Radioterapiya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To‘qimalarning nurlanish dozasini vaqt bo‘yicha nazorat qilish</a:t>
                </a:r>
                <a:r>
                  <a:rPr lang="sq-AL" dirty="0" smtClean="0"/>
                  <a:t>.</a:t>
                </a:r>
                <a:endParaRPr lang="sq-AL" dirty="0"/>
              </a:p>
              <a:p>
                <a:endParaRPr lang="sq-AL" dirty="0"/>
              </a:p>
              <a:p>
                <a:r>
                  <a:rPr lang="sq-AL" dirty="0"/>
                  <a:t>2. Yadro fizikasi va xavfsizlik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Yadro reaktorlari yoki nurlanish texnologiyalarida nurlanish ta’sirini real vaqt rejimida baholash.</a:t>
                </a:r>
              </a:p>
              <a:p>
                <a:endParaRPr lang="sq-AL" dirty="0"/>
              </a:p>
              <a:p>
                <a:r>
                  <a:rPr lang="sq-AL" dirty="0"/>
                  <a:t>3. Ilmiy tadqiqotlar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Nurlanish ta’sirining moddalar yoki biologik to‘qimalarga bo‘lgan ta’sirini o‘rganish</a:t>
                </a:r>
                <a:r>
                  <a:rPr lang="sq-AL" dirty="0" smtClean="0"/>
                  <a:t>.</a:t>
                </a:r>
                <a:endParaRPr lang="sq-AL" dirty="0"/>
              </a:p>
              <a:p>
                <a:r>
                  <a:rPr lang="sq-AL" dirty="0"/>
                  <a:t>Misol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Agar modda har sekundda  energiya yutsa, bu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 smtClean="0"/>
                  <a:t> </a:t>
                </a:r>
                <a:r>
                  <a:rPr lang="sq-AL" dirty="0"/>
                  <a:t>Ď </a:t>
                </a:r>
                <a:r>
                  <a:rPr lang="sq-AL" dirty="0" smtClean="0"/>
                  <a:t>= 0.5 </a:t>
                </a:r>
                <a:r>
                  <a:rPr lang="uz-Latn-UZ" dirty="0" smtClean="0"/>
                  <a:t>rad/</a:t>
                </a:r>
                <a:r>
                  <a:rPr lang="sq-AL" dirty="0" smtClean="0"/>
                  <a:t>1 s </a:t>
                </a:r>
                <a:r>
                  <a:rPr lang="sq-AL" dirty="0"/>
                  <a:t>= 0.5 </a:t>
                </a:r>
                <a:r>
                  <a:rPr lang="sq-AL" dirty="0" smtClean="0"/>
                  <a:t>rad/s</a:t>
                </a:r>
                <a:endParaRPr lang="sq-AL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700808"/>
                <a:ext cx="6984776" cy="4752528"/>
              </a:xfrm>
              <a:blipFill rotWithShape="1">
                <a:blip r:embed="rId2"/>
                <a:stretch>
                  <a:fillRect t="-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7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uz-Latn-UZ" dirty="0"/>
              <a:t>Foydalanilgan adabiyot va saytlar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7315200" cy="3539527"/>
          </a:xfrm>
        </p:spPr>
        <p:txBody>
          <a:bodyPr/>
          <a:lstStyle/>
          <a:p>
            <a:r>
              <a:rPr lang="uz-Latn-UZ" dirty="0" smtClean="0"/>
              <a:t>Wikipediya.org</a:t>
            </a:r>
          </a:p>
          <a:p>
            <a:r>
              <a:rPr lang="uz-Latn-UZ" dirty="0" smtClean="0"/>
              <a:t>Chatgpt </a:t>
            </a:r>
          </a:p>
          <a:p>
            <a:r>
              <a:rPr lang="uz-Latn-UZ" dirty="0" smtClean="0">
                <a:hlinkClick r:id="rId2"/>
              </a:rPr>
              <a:t>www.hps.org</a:t>
            </a:r>
            <a:endParaRPr lang="uz-Latn-UZ" dirty="0" smtClean="0"/>
          </a:p>
          <a:p>
            <a:r>
              <a:rPr lang="uz-Latn-UZ" dirty="0" smtClean="0">
                <a:hlinkClick r:id="rId3"/>
              </a:rPr>
              <a:t>www.nist.gov</a:t>
            </a:r>
            <a:endParaRPr lang="uz-Latn-UZ" dirty="0" smtClean="0"/>
          </a:p>
          <a:p>
            <a:r>
              <a:rPr lang="uz-Latn-UZ" dirty="0" smtClean="0"/>
              <a:t>M.A.Qayumov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02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dirty="0" smtClean="0"/>
              <a:t>E’TIBORINGIZ UCHUN RAHMAT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98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315200" cy="1154097"/>
          </a:xfrm>
        </p:spPr>
        <p:txBody>
          <a:bodyPr/>
          <a:lstStyle/>
          <a:p>
            <a:r>
              <a:rPr lang="uz-Latn-UZ" dirty="0" smtClean="0"/>
              <a:t>Bekkerel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5"/>
            <a:ext cx="4680520" cy="4824576"/>
          </a:xfrm>
        </p:spPr>
        <p:txBody>
          <a:bodyPr>
            <a:normAutofit fontScale="77500" lnSpcReduction="20000"/>
          </a:bodyPr>
          <a:lstStyle/>
          <a:p>
            <a:r>
              <a:rPr lang="sq-AL" dirty="0"/>
              <a:t>Bekkerel (</a:t>
            </a:r>
            <a:r>
              <a:rPr lang="sq-AL" dirty="0" smtClean="0"/>
              <a:t>B</a:t>
            </a:r>
            <a:r>
              <a:rPr lang="uz-Latn-UZ" dirty="0" smtClean="0"/>
              <a:t>k</a:t>
            </a:r>
            <a:r>
              <a:rPr lang="sq-AL" dirty="0" smtClean="0"/>
              <a:t>) </a:t>
            </a:r>
            <a:r>
              <a:rPr lang="sq-AL" dirty="0"/>
              <a:t>– bu radioaktiv faollikning xalqaro tizim (SI) bo‘yicha o‘lchov birligi. U Fransiya olimi Anri Bekkerel sharafiga nomlangan</a:t>
            </a:r>
            <a:r>
              <a:rPr lang="sq-AL" dirty="0" smtClean="0"/>
              <a:t>.</a:t>
            </a:r>
            <a:endParaRPr lang="uz-Latn-UZ" dirty="0" smtClean="0"/>
          </a:p>
          <a:p>
            <a:r>
              <a:rPr lang="sq-AL" dirty="0"/>
              <a:t>Antuan Anri Bekkerel </a:t>
            </a:r>
            <a:r>
              <a:rPr lang="sq-AL" dirty="0" smtClean="0"/>
              <a:t>1852-yil </a:t>
            </a:r>
            <a:r>
              <a:rPr lang="sq-AL" dirty="0"/>
              <a:t>15-dekabrda, Fransiyaning Parij shahrida tug‘ilgan. U fizik va kimyogar bo‘lib, radioaktivlikni kashf qilgan olim sifatida tanilgan</a:t>
            </a:r>
          </a:p>
          <a:p>
            <a:endParaRPr lang="sq-AL" dirty="0"/>
          </a:p>
          <a:p>
            <a:r>
              <a:rPr lang="sq-AL" dirty="0"/>
              <a:t>Bekkerel haqida asosiy ma'lumotlar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1. Ta'rif:</a:t>
            </a:r>
          </a:p>
          <a:p>
            <a:r>
              <a:rPr lang="sq-AL" dirty="0"/>
              <a:t>1 Bekkerel (1 </a:t>
            </a:r>
            <a:r>
              <a:rPr lang="sq-AL" dirty="0" smtClean="0"/>
              <a:t>B</a:t>
            </a:r>
            <a:r>
              <a:rPr lang="uz-Latn-UZ" dirty="0"/>
              <a:t>k</a:t>
            </a:r>
            <a:r>
              <a:rPr lang="sq-AL" dirty="0" smtClean="0"/>
              <a:t>) </a:t>
            </a:r>
            <a:r>
              <a:rPr lang="sq-AL" dirty="0"/>
              <a:t>– bir soniyada bitta radioaktiv parchalanish sodir bo‘ladigan darajani bildiradi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2. Matematik ifoda:</a:t>
            </a:r>
          </a:p>
          <a:p>
            <a:r>
              <a:rPr lang="sq-AL" dirty="0"/>
              <a:t>Faollik  quyidagicha aniqlanadi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A </a:t>
            </a:r>
            <a:r>
              <a:rPr lang="sq-AL" dirty="0" smtClean="0"/>
              <a:t>=</a:t>
            </a:r>
            <a:r>
              <a:rPr lang="uz-Latn-UZ" dirty="0" smtClean="0"/>
              <a:t>N</a:t>
            </a:r>
            <a:r>
              <a:rPr lang="sq-AL" dirty="0"/>
              <a:t> ƛ</a:t>
            </a:r>
            <a:endParaRPr lang="uz-Latn-UZ" dirty="0" smtClean="0"/>
          </a:p>
          <a:p>
            <a:r>
              <a:rPr lang="uz-Latn-UZ" dirty="0" smtClean="0"/>
              <a:t>N=N</a:t>
            </a:r>
            <a:r>
              <a:rPr lang="uz-Latn-UZ" baseline="-25000" dirty="0" smtClean="0"/>
              <a:t>0</a:t>
            </a:r>
            <a:r>
              <a:rPr lang="uz-Latn-UZ" dirty="0" smtClean="0"/>
              <a:t>e</a:t>
            </a:r>
            <a:r>
              <a:rPr lang="sq-AL" dirty="0"/>
              <a:t> </a:t>
            </a:r>
            <a:r>
              <a:rPr lang="uz-Latn-UZ" baseline="30000" dirty="0" smtClean="0"/>
              <a:t>-</a:t>
            </a:r>
            <a:r>
              <a:rPr lang="sq-AL" baseline="30000" dirty="0" smtClean="0"/>
              <a:t>ƛ</a:t>
            </a:r>
            <a:r>
              <a:rPr lang="uz-Latn-UZ" baseline="30000" dirty="0" smtClean="0"/>
              <a:t>t</a:t>
            </a:r>
            <a:endParaRPr lang="sq-AL" dirty="0"/>
          </a:p>
          <a:p>
            <a:r>
              <a:rPr lang="uz-Latn-UZ" dirty="0" smtClean="0"/>
              <a:t>N</a:t>
            </a:r>
            <a:r>
              <a:rPr lang="uz-Latn-UZ" baseline="-25000" dirty="0" smtClean="0"/>
              <a:t>0</a:t>
            </a:r>
            <a:r>
              <a:rPr lang="uz-Latn-UZ" dirty="0" smtClean="0"/>
              <a:t>-boshlang’ich yadrolari soni</a:t>
            </a:r>
            <a:endParaRPr lang="sq-AL" baseline="-25000" dirty="0"/>
          </a:p>
          <a:p>
            <a:r>
              <a:rPr lang="uz-Latn-UZ" dirty="0" smtClean="0"/>
              <a:t>N-bo’linishdan keyingi atomlar soni</a:t>
            </a:r>
            <a:endParaRPr lang="sq-AL" dirty="0"/>
          </a:p>
          <a:p>
            <a:r>
              <a:rPr lang="uz-Latn-UZ" dirty="0" smtClean="0"/>
              <a:t>t</a:t>
            </a:r>
            <a:r>
              <a:rPr lang="sq-AL" dirty="0" smtClean="0"/>
              <a:t> –vaqt </a:t>
            </a:r>
            <a:r>
              <a:rPr lang="sq-AL" dirty="0"/>
              <a:t>(soniya).</a:t>
            </a:r>
          </a:p>
          <a:p>
            <a:r>
              <a:rPr lang="sq-AL" dirty="0" smtClean="0"/>
              <a:t>ƛ</a:t>
            </a:r>
            <a:r>
              <a:rPr lang="uz-Latn-UZ" dirty="0" smtClean="0"/>
              <a:t>-yadro parchalanishini yemirilish koeffsenti</a:t>
            </a:r>
            <a:endParaRPr lang="sq-AL" dirty="0"/>
          </a:p>
          <a:p>
            <a:endParaRPr lang="sq-A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208823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6136" y="411743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A . A . BEKKREL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55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315200" cy="1154097"/>
          </a:xfrm>
        </p:spPr>
        <p:txBody>
          <a:bodyPr/>
          <a:lstStyle/>
          <a:p>
            <a:r>
              <a:rPr lang="uz-Latn-UZ" dirty="0" smtClean="0"/>
              <a:t>Bekkerel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48"/>
            <a:ext cx="5184576" cy="4392488"/>
          </a:xfrm>
        </p:spPr>
        <p:txBody>
          <a:bodyPr>
            <a:normAutofit/>
          </a:bodyPr>
          <a:lstStyle/>
          <a:p>
            <a:r>
              <a:rPr lang="sq-AL" dirty="0" smtClean="0"/>
              <a:t>Qo‘llanilish </a:t>
            </a:r>
            <a:r>
              <a:rPr lang="sq-AL" dirty="0"/>
              <a:t>sohalari:</a:t>
            </a:r>
          </a:p>
          <a:p>
            <a:endParaRPr lang="sq-AL" dirty="0"/>
          </a:p>
          <a:p>
            <a:r>
              <a:rPr lang="sq-AL" dirty="0"/>
              <a:t>Tibbiyotda (radiofarmatsevtik preparatlar dozasini hisoblashda).</a:t>
            </a:r>
          </a:p>
          <a:p>
            <a:endParaRPr lang="sq-AL" dirty="0"/>
          </a:p>
          <a:p>
            <a:r>
              <a:rPr lang="sq-AL" dirty="0"/>
              <a:t>Yadro fizikasi va energetikasida.</a:t>
            </a:r>
          </a:p>
          <a:p>
            <a:endParaRPr lang="sq-AL" dirty="0"/>
          </a:p>
          <a:p>
            <a:r>
              <a:rPr lang="sq-AL" dirty="0"/>
              <a:t>Atrof-muhit monitoringida (radioaktiv ifloslanish darajasini o‘lchashda).</a:t>
            </a:r>
          </a:p>
          <a:p>
            <a:endParaRPr lang="sq-AL" dirty="0"/>
          </a:p>
          <a:p>
            <a:endParaRPr lang="sq-AL" dirty="0"/>
          </a:p>
          <a:p>
            <a:endParaRPr lang="sq-AL" dirty="0"/>
          </a:p>
        </p:txBody>
      </p:sp>
    </p:spTree>
    <p:extLst>
      <p:ext uri="{BB962C8B-B14F-4D97-AF65-F5344CB8AC3E}">
        <p14:creationId xmlns:p14="http://schemas.microsoft.com/office/powerpoint/2010/main" val="288299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315200" cy="1154097"/>
          </a:xfrm>
        </p:spPr>
        <p:txBody>
          <a:bodyPr/>
          <a:lstStyle/>
          <a:p>
            <a:r>
              <a:rPr lang="uz-Latn-UZ" dirty="0" smtClean="0"/>
              <a:t>Kyuri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4968552" cy="4680520"/>
          </a:xfrm>
        </p:spPr>
        <p:txBody>
          <a:bodyPr>
            <a:normAutofit fontScale="62500" lnSpcReduction="20000"/>
          </a:bodyPr>
          <a:lstStyle/>
          <a:p>
            <a:r>
              <a:rPr lang="sq-AL" dirty="0"/>
              <a:t>Kyuri (Ci) — bu radioaktiv faollikning o‘lchov birligi bo‘lib, u Fransiya olimlari Mari Kyuri va Per Kyuri sharafiga nomlangan. Kyuri birligi radioaktiv manbaning faolligini ifodalash uchun ishlatiladi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Kyuri haqida asosiy ma'lumotlar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1. Ta'rif:</a:t>
            </a:r>
          </a:p>
          <a:p>
            <a:r>
              <a:rPr lang="sq-AL" dirty="0"/>
              <a:t>1 Kyuri (Ci) — bu har bir </a:t>
            </a:r>
            <a:r>
              <a:rPr lang="sq-AL" dirty="0" smtClean="0"/>
              <a:t>soniyada</a:t>
            </a:r>
            <a:r>
              <a:rPr lang="uz-Latn-UZ" dirty="0" smtClean="0"/>
              <a:t> 3,7*10</a:t>
            </a:r>
            <a:r>
              <a:rPr lang="uz-Latn-UZ" baseline="30000" dirty="0" smtClean="0"/>
              <a:t>10 </a:t>
            </a:r>
            <a:r>
              <a:rPr lang="sq-AL" dirty="0" smtClean="0"/>
              <a:t>radioaktiv </a:t>
            </a:r>
            <a:r>
              <a:rPr lang="sq-AL" dirty="0"/>
              <a:t>parchalanish sodir </a:t>
            </a:r>
            <a:r>
              <a:rPr lang="sq-AL" dirty="0" smtClean="0"/>
              <a:t>bo‘</a:t>
            </a:r>
            <a:r>
              <a:rPr lang="uz-Latn-UZ" dirty="0" smtClean="0"/>
              <a:t>lishini</a:t>
            </a:r>
            <a:r>
              <a:rPr lang="sq-AL" dirty="0" smtClean="0"/>
              <a:t> </a:t>
            </a:r>
            <a:r>
              <a:rPr lang="sq-AL" dirty="0"/>
              <a:t>bildiradi.</a:t>
            </a:r>
          </a:p>
          <a:p>
            <a:r>
              <a:rPr lang="sq-AL" dirty="0"/>
              <a:t>Bu birlik avvaliga tabiiy ravishda parchalanadigan radiy-226 izotopining faolligini ifodalash uchun ishlatilgan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2. Formulaviy bog‘lanish:</a:t>
            </a:r>
          </a:p>
          <a:p>
            <a:r>
              <a:rPr lang="sq-AL" dirty="0"/>
              <a:t>Kyuri va </a:t>
            </a:r>
            <a:r>
              <a:rPr lang="sq-AL" dirty="0" smtClean="0"/>
              <a:t>Bekkerel </a:t>
            </a:r>
            <a:r>
              <a:rPr lang="sq-AL" dirty="0"/>
              <a:t>(</a:t>
            </a:r>
            <a:r>
              <a:rPr lang="sq-AL" dirty="0" smtClean="0"/>
              <a:t>B</a:t>
            </a:r>
            <a:r>
              <a:rPr lang="uz-Latn-UZ" dirty="0" smtClean="0"/>
              <a:t>k</a:t>
            </a:r>
            <a:r>
              <a:rPr lang="sq-AL" dirty="0" smtClean="0"/>
              <a:t>) </a:t>
            </a:r>
            <a:r>
              <a:rPr lang="sq-AL" dirty="0"/>
              <a:t>o‘rtasidagi bog‘lanish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1 </a:t>
            </a:r>
            <a:r>
              <a:rPr lang="uz-Latn-UZ" dirty="0" smtClean="0"/>
              <a:t>Ci  = 3,7*10</a:t>
            </a:r>
            <a:r>
              <a:rPr lang="uz-Latn-UZ" baseline="30000" dirty="0" smtClean="0"/>
              <a:t>10</a:t>
            </a:r>
            <a:endParaRPr lang="sq-AL" baseline="30000" dirty="0"/>
          </a:p>
          <a:p>
            <a:r>
              <a:rPr lang="sq-AL" dirty="0"/>
              <a:t>3. Qo‘llanilish sohalari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Tibbiyotda: Radioaktiv terapiya va diagnostika vositalarini dozimetrik hisoblashda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Sanoatda: Radioaktiv manbalar (masalan, radiografiya yoki nurlanish o‘lchov qurilmalari) bilan ishlashda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Ilmiy tadqiqotlarda: Radioaktiv izotoplarni o‘rganishda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4. Kyuri va radioaktivlik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Radioaktivlik faolligi materialdagi atom yadrolarining parchalanish tezligini ifodalaydi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Kyuri yuqori darajada faol radioaktiv manbalarni tavsiflash uchun ishlatiladi, masalan, tibbiy yoki sanoat manbalarida</a:t>
            </a:r>
            <a:r>
              <a:rPr lang="sq-AL" dirty="0" smtClean="0"/>
              <a:t>.</a:t>
            </a:r>
            <a:endParaRPr lang="sq-A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76872"/>
            <a:ext cx="252028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162880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dirty="0" smtClean="0"/>
              <a:t>Mari va Per KYURI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5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3374"/>
            <a:ext cx="7315200" cy="1154097"/>
          </a:xfrm>
        </p:spPr>
        <p:txBody>
          <a:bodyPr/>
          <a:lstStyle/>
          <a:p>
            <a:r>
              <a:rPr lang="uz-Latn-UZ" dirty="0" smtClean="0"/>
              <a:t>GREY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268760"/>
                <a:ext cx="5823272" cy="5040560"/>
              </a:xfrm>
            </p:spPr>
            <p:txBody>
              <a:bodyPr>
                <a:noAutofit/>
              </a:bodyPr>
              <a:lstStyle/>
              <a:p>
                <a:r>
                  <a:rPr lang="sq-AL" sz="900" dirty="0" smtClean="0"/>
                  <a:t>Grey (Gy) — bu xalqaro tizimdagi (SI) ionlashtiruvchi nurlanishning yutilgan dozasini o‘lchash birligi. U ingliz fizikasi olimi Luise Harold Grey sharafiga nomlangan.</a:t>
                </a:r>
                <a:endParaRPr lang="uz-Latn-UZ" sz="900" dirty="0" smtClean="0"/>
              </a:p>
              <a:p>
                <a:r>
                  <a:rPr lang="sq-AL" sz="900" dirty="0"/>
                  <a:t>Louis Harold Gray haqida ma’lumot</a:t>
                </a:r>
                <a:r>
                  <a:rPr lang="sq-AL" sz="900" dirty="0" smtClean="0"/>
                  <a:t>:</a:t>
                </a:r>
                <a:endParaRPr lang="sq-AL" sz="900" dirty="0"/>
              </a:p>
              <a:p>
                <a:r>
                  <a:rPr lang="sq-AL" sz="900" dirty="0" smtClean="0"/>
                  <a:t> </a:t>
                </a:r>
                <a:r>
                  <a:rPr lang="uz-Latn-UZ" sz="900" dirty="0" smtClean="0"/>
                  <a:t>Luise Grey </a:t>
                </a:r>
                <a:r>
                  <a:rPr lang="sq-AL" sz="900" dirty="0" smtClean="0"/>
                  <a:t>1905-yil 10-noyabr</a:t>
                </a:r>
                <a:r>
                  <a:rPr lang="uz-Latn-UZ" sz="900" dirty="0" smtClean="0"/>
                  <a:t>da </a:t>
                </a:r>
                <a:r>
                  <a:rPr lang="sq-AL" sz="900" dirty="0" smtClean="0"/>
                  <a:t>Londonda</a:t>
                </a:r>
                <a:r>
                  <a:rPr lang="sq-AL" sz="900" dirty="0"/>
                  <a:t>, </a:t>
                </a:r>
                <a:r>
                  <a:rPr lang="sq-AL" sz="900" dirty="0" smtClean="0"/>
                  <a:t>Angliya</a:t>
                </a:r>
                <a:r>
                  <a:rPr lang="uz-Latn-UZ" sz="900" dirty="0" smtClean="0"/>
                  <a:t>da tug’ilgan</a:t>
                </a:r>
                <a:endParaRPr lang="sq-AL" sz="900" dirty="0"/>
              </a:p>
              <a:p>
                <a:r>
                  <a:rPr lang="sq-AL" sz="900" dirty="0"/>
                  <a:t>Gray fizik bo‘lib, o‘zining ilmiy faoliyatini ionlashtiruvchi nurlanishning biologik va fizik ta'sirini o‘rganishga bag‘ishlagan</a:t>
                </a:r>
                <a:endParaRPr lang="sq-AL" sz="900" dirty="0" smtClean="0"/>
              </a:p>
              <a:p>
                <a:endParaRPr lang="sq-AL" sz="900" dirty="0"/>
              </a:p>
              <a:p>
                <a:r>
                  <a:rPr lang="sq-AL" sz="900" dirty="0"/>
                  <a:t>Grey haqida asosiy ma'lumotlar</a:t>
                </a:r>
                <a:r>
                  <a:rPr lang="sq-AL" sz="900" dirty="0" smtClean="0"/>
                  <a:t>:</a:t>
                </a:r>
                <a:endParaRPr lang="sq-AL" sz="900" dirty="0"/>
              </a:p>
              <a:p>
                <a:r>
                  <a:rPr lang="sq-AL" sz="900" dirty="0"/>
                  <a:t>1. Ta'rif:</a:t>
                </a:r>
              </a:p>
              <a:p>
                <a:r>
                  <a:rPr lang="sq-AL" sz="900" dirty="0"/>
                  <a:t>1 Grey (Gy) — bu 1 kilogramm material tomonidan </a:t>
                </a:r>
                <a:r>
                  <a:rPr lang="sq-AL" sz="900" dirty="0" smtClean="0"/>
                  <a:t>1</a:t>
                </a:r>
                <a:r>
                  <a:rPr lang="uz-Latn-UZ" sz="900" dirty="0" smtClean="0"/>
                  <a:t>J </a:t>
                </a:r>
                <a:r>
                  <a:rPr lang="sq-AL" sz="900" dirty="0" smtClean="0"/>
                  <a:t>energiyaning </a:t>
                </a:r>
                <a:r>
                  <a:rPr lang="sq-AL" sz="900" dirty="0"/>
                  <a:t>yutilishiga teng nurlanish dozasini bildiradi.</a:t>
                </a:r>
              </a:p>
              <a:p>
                <a:r>
                  <a:rPr lang="sq-AL" sz="900" dirty="0"/>
                  <a:t>Matematik ta'rifi</a:t>
                </a:r>
                <a:r>
                  <a:rPr lang="sq-AL" sz="900" dirty="0" smtClean="0"/>
                  <a:t>:</a:t>
                </a:r>
                <a:endParaRPr lang="uz-Latn-UZ" sz="900" dirty="0" smtClean="0"/>
              </a:p>
              <a:p>
                <a:r>
                  <a:rPr lang="uz-Latn-UZ" sz="900" dirty="0" smtClean="0"/>
                  <a:t>1Gy </a:t>
                </a:r>
                <a14:m>
                  <m:oMath xmlns:m="http://schemas.openxmlformats.org/officeDocument/2006/math">
                    <m:r>
                      <a:rPr lang="uz-Latn-UZ" sz="9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9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900" b="0" i="1" smtClean="0">
                            <a:latin typeface="Cambria Math"/>
                          </a:rPr>
                          <m:t>1</m:t>
                        </m:r>
                        <m:r>
                          <a:rPr lang="uz-Latn-UZ" sz="900" b="0" i="1" smtClean="0">
                            <a:latin typeface="Cambria Math"/>
                          </a:rPr>
                          <m:t>𝐽</m:t>
                        </m:r>
                      </m:num>
                      <m:den>
                        <m:r>
                          <a:rPr lang="uz-Latn-UZ" sz="900" b="0" i="1" smtClean="0">
                            <a:latin typeface="Cambria Math"/>
                          </a:rPr>
                          <m:t>1</m:t>
                        </m:r>
                        <m:r>
                          <a:rPr lang="uz-Latn-UZ" sz="900" b="0" i="1" smtClean="0">
                            <a:latin typeface="Cambria Math"/>
                          </a:rPr>
                          <m:t>𝑘𝑔</m:t>
                        </m:r>
                      </m:den>
                    </m:f>
                  </m:oMath>
                </a14:m>
                <a:endParaRPr lang="sq-AL" sz="900" dirty="0"/>
              </a:p>
              <a:p>
                <a:r>
                  <a:rPr lang="sq-AL" sz="900" dirty="0"/>
                  <a:t>Formula:</a:t>
                </a:r>
              </a:p>
              <a:p>
                <a:r>
                  <a:rPr lang="sq-AL" sz="900" dirty="0"/>
                  <a:t>Nurlanishning yutilgan energiyasi  quyidagicha aniqlanadi:</a:t>
                </a:r>
              </a:p>
              <a:p>
                <a:r>
                  <a:rPr lang="sq-AL" sz="900" dirty="0" smtClean="0"/>
                  <a:t>D </a:t>
                </a:r>
                <a14:m>
                  <m:oMath xmlns:m="http://schemas.openxmlformats.org/officeDocument/2006/math">
                    <m:r>
                      <a:rPr lang="uz-Latn-UZ" sz="9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900" i="1"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900" b="0" i="1" smtClean="0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uz-Latn-UZ" sz="900" b="0" i="1" smtClean="0">
                            <a:latin typeface="Cambria Math"/>
                          </a:rPr>
                          <m:t>𝑚</m:t>
                        </m:r>
                      </m:den>
                    </m:f>
                  </m:oMath>
                </a14:m>
                <a:endParaRPr lang="sq-AL" sz="900" dirty="0" smtClean="0"/>
              </a:p>
              <a:p>
                <a:r>
                  <a:rPr lang="sq-AL" sz="900" dirty="0" smtClean="0"/>
                  <a:t>: </a:t>
                </a:r>
                <a:r>
                  <a:rPr lang="sq-AL" sz="900" dirty="0"/>
                  <a:t>yutilgan doza (Gy).</a:t>
                </a:r>
              </a:p>
              <a:p>
                <a:r>
                  <a:rPr lang="sq-AL" sz="900" dirty="0"/>
                  <a:t>: yutilgan energiya (J).</a:t>
                </a:r>
              </a:p>
              <a:p>
                <a:r>
                  <a:rPr lang="sq-AL" sz="900" dirty="0"/>
                  <a:t>: massa (kg).</a:t>
                </a:r>
              </a:p>
              <a:p>
                <a:endParaRPr lang="sq-AL" sz="900" dirty="0"/>
              </a:p>
              <a:p>
                <a:r>
                  <a:rPr lang="sq-AL" sz="900" dirty="0"/>
                  <a:t>2. Qo‘llanilish sohasi</a:t>
                </a:r>
                <a:r>
                  <a:rPr lang="sq-AL" sz="900" dirty="0" smtClean="0"/>
                  <a:t>:</a:t>
                </a:r>
                <a:endParaRPr lang="sq-AL" sz="900" dirty="0"/>
              </a:p>
              <a:p>
                <a:r>
                  <a:rPr lang="sq-AL" sz="900" dirty="0"/>
                  <a:t>Tibbiyot: Radioterapiyada, saraton kasalligini davolashda ishlatiladigan nurlanish dozasini hisoblashda</a:t>
                </a:r>
                <a:r>
                  <a:rPr lang="sq-AL" sz="900" dirty="0" smtClean="0"/>
                  <a:t>.</a:t>
                </a:r>
                <a:endParaRPr lang="sq-AL" sz="900" dirty="0"/>
              </a:p>
              <a:p>
                <a:r>
                  <a:rPr lang="sq-AL" sz="900" dirty="0"/>
                  <a:t>Yadro fizikasi: Yadro xavfsizligi va nurlanishdan himoya bo‘yicha tadqiqotlarda</a:t>
                </a:r>
                <a:r>
                  <a:rPr lang="sq-AL" sz="900" dirty="0" smtClean="0"/>
                  <a:t>.</a:t>
                </a:r>
                <a:endParaRPr lang="sq-AL" sz="900" dirty="0"/>
              </a:p>
              <a:p>
                <a:r>
                  <a:rPr lang="sq-AL" sz="900" dirty="0"/>
                  <a:t>Sanoat: Materiallarni ionlashtiruvchi nurlanish yordamida qayta ishlashda</a:t>
                </a:r>
                <a:r>
                  <a:rPr lang="sq-AL" sz="900" dirty="0" smtClean="0"/>
                  <a:t>.</a:t>
                </a:r>
                <a:endParaRPr lang="uz-Latn-UZ" sz="900" dirty="0" smtClean="0"/>
              </a:p>
              <a:p>
                <a:endParaRPr lang="sq-AL" sz="900" dirty="0"/>
              </a:p>
              <a:p>
                <a:r>
                  <a:rPr lang="sq-AL" sz="900" dirty="0"/>
                  <a:t>3. Grey va boshqa birliklar o‘rtasidagi bog‘lanish</a:t>
                </a:r>
                <a:r>
                  <a:rPr lang="sq-AL" sz="900" dirty="0" smtClean="0"/>
                  <a:t>:</a:t>
                </a:r>
                <a:endParaRPr lang="sq-AL" sz="900" dirty="0"/>
              </a:p>
              <a:p>
                <a:r>
                  <a:rPr lang="sq-AL" sz="900" dirty="0"/>
                  <a:t>Grey va rad o‘rtasida bog‘lanish</a:t>
                </a:r>
                <a:r>
                  <a:rPr lang="sq-AL" sz="900" dirty="0" smtClean="0"/>
                  <a:t>:</a:t>
                </a:r>
                <a:endParaRPr lang="sq-AL" sz="900" dirty="0"/>
              </a:p>
              <a:p>
                <a:r>
                  <a:rPr lang="sq-AL" sz="900" dirty="0"/>
                  <a:t>1 </a:t>
                </a:r>
                <a:r>
                  <a:rPr lang="uz-Latn-UZ" sz="900" dirty="0" smtClean="0"/>
                  <a:t>Gy=100 rad</a:t>
                </a:r>
                <a:endParaRPr lang="sq-AL" sz="900" dirty="0"/>
              </a:p>
              <a:p>
                <a:pPr marL="45720" indent="0">
                  <a:buNone/>
                </a:pPr>
                <a:endParaRPr lang="sq-AL" sz="9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268760"/>
                <a:ext cx="5823272" cy="504056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11313"/>
            <a:ext cx="2736304" cy="347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34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315200" cy="1154097"/>
          </a:xfrm>
        </p:spPr>
        <p:txBody>
          <a:bodyPr/>
          <a:lstStyle/>
          <a:p>
            <a:r>
              <a:rPr lang="uz-Latn-UZ" dirty="0" smtClean="0"/>
              <a:t>GREY/s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700808"/>
                <a:ext cx="5760640" cy="4752528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sq-AL" dirty="0" smtClean="0"/>
                  <a:t>Grey/sekund (Gy/s) — bu ionlashtiruvchi nurlanishning yutilish tezligini ifodalash uchun ishlatiladigan birlikdir. Bu birlik nurlanishning qanday tezlikda yutilayotganini o‘lchaydi.</a:t>
                </a:r>
              </a:p>
              <a:p>
                <a:endParaRPr lang="sq-AL" dirty="0"/>
              </a:p>
              <a:p>
                <a:r>
                  <a:rPr lang="sq-AL" dirty="0"/>
                  <a:t>Ta'rifi</a:t>
                </a:r>
              </a:p>
              <a:p>
                <a:endParaRPr lang="sq-AL" dirty="0"/>
              </a:p>
              <a:p>
                <a:r>
                  <a:rPr lang="sq-AL" dirty="0"/>
                  <a:t>1 Grey/sekund (Gy/s) — bu bir soniya davomida 1 kilogramm material tomonidan 1 </a:t>
                </a:r>
                <a:r>
                  <a:rPr lang="uz-Latn-UZ" dirty="0"/>
                  <a:t>J</a:t>
                </a:r>
                <a:r>
                  <a:rPr lang="sq-AL" dirty="0" smtClean="0"/>
                  <a:t> </a:t>
                </a:r>
                <a:r>
                  <a:rPr lang="sq-AL" dirty="0"/>
                  <a:t>energiya yutilishini bildiradi.</a:t>
                </a:r>
              </a:p>
              <a:p>
                <a:r>
                  <a:rPr lang="sq-AL" dirty="0"/>
                  <a:t>Formulaviy ifodasi:</a:t>
                </a:r>
              </a:p>
              <a:p>
                <a:endParaRPr lang="sq-AL" dirty="0"/>
              </a:p>
              <a:p>
                <a:r>
                  <a:rPr lang="sq-AL" dirty="0" smtClean="0"/>
                  <a:t>Ď</a:t>
                </a:r>
                <a:r>
                  <a:rPr lang="uz-Latn-UZ" dirty="0" smtClean="0"/>
                  <a:t>=</a:t>
                </a:r>
                <a:r>
                  <a:rPr lang="uz-Latn-UZ" dirty="0"/>
                  <a:t> </a:t>
                </a:r>
                <a14:m>
                  <m:oMath xmlns:m="http://schemas.openxmlformats.org/officeDocument/2006/math">
                    <m:r>
                      <a:rPr lang="uz-Latn-UZ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i="1"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0" i="1" smtClean="0">
                            <a:latin typeface="Cambria Math"/>
                          </a:rPr>
                          <m:t>𝐷</m:t>
                        </m:r>
                      </m:num>
                      <m:den>
                        <m:r>
                          <a:rPr lang="uz-Latn-UZ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q-AL" dirty="0"/>
              </a:p>
              <a:p>
                <a:endParaRPr lang="sq-AL" dirty="0"/>
              </a:p>
              <a:p>
                <a:r>
                  <a:rPr lang="uz-Latn-UZ" dirty="0" smtClean="0"/>
                  <a:t>D</a:t>
                </a:r>
                <a:r>
                  <a:rPr lang="sq-AL" dirty="0" smtClean="0"/>
                  <a:t>: </a:t>
                </a:r>
                <a:r>
                  <a:rPr lang="sq-AL" dirty="0"/>
                  <a:t>yutilgan doza (Grey).</a:t>
                </a:r>
              </a:p>
              <a:p>
                <a:endParaRPr lang="sq-AL" dirty="0"/>
              </a:p>
              <a:p>
                <a:r>
                  <a:rPr lang="uz-Latn-UZ" dirty="0" smtClean="0"/>
                  <a:t>t</a:t>
                </a:r>
                <a:r>
                  <a:rPr lang="sq-AL" dirty="0" smtClean="0"/>
                  <a:t>: </a:t>
                </a:r>
                <a:r>
                  <a:rPr lang="sq-AL" dirty="0"/>
                  <a:t>vaqt (sekund).</a:t>
                </a:r>
              </a:p>
              <a:p>
                <a:pPr marL="45720" indent="0">
                  <a:buNone/>
                </a:pPr>
                <a:endParaRPr lang="sq-AL" dirty="0"/>
              </a:p>
              <a:p>
                <a:r>
                  <a:rPr lang="sq-AL" dirty="0"/>
                  <a:t>Qo'llanilishi:</a:t>
                </a:r>
              </a:p>
              <a:p>
                <a:endParaRPr lang="sq-AL" dirty="0"/>
              </a:p>
              <a:p>
                <a:r>
                  <a:rPr lang="sq-AL" dirty="0"/>
                  <a:t>1. Tibbiyot:</a:t>
                </a:r>
              </a:p>
              <a:p>
                <a:endParaRPr lang="sq-AL" dirty="0"/>
              </a:p>
              <a:p>
                <a:r>
                  <a:rPr lang="sq-AL" dirty="0"/>
                  <a:t>Radioterapiyada bemorga beriladigan nurlanishning vaqt birligidagi miqdorini nazorat qilishda ishlatiladi.</a:t>
                </a:r>
              </a:p>
              <a:p>
                <a:endParaRPr lang="sq-AL" dirty="0"/>
              </a:p>
              <a:p>
                <a:r>
                  <a:rPr lang="sq-AL" dirty="0"/>
                  <a:t>Yuqori doza tezligi saratonni davolashda maqsadli nurlanishni berish uchun muhim ahamiyatga ega.</a:t>
                </a:r>
              </a:p>
              <a:p>
                <a:pPr marL="45720" indent="0">
                  <a:buNone/>
                </a:pPr>
                <a:endParaRPr lang="sq-AL" dirty="0"/>
              </a:p>
              <a:p>
                <a:r>
                  <a:rPr lang="sq-AL" dirty="0"/>
                  <a:t>2. Sanoat va ilm-fan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Materiallarning nurlanishga chidamliligini sinashda</a:t>
                </a:r>
                <a:r>
                  <a:rPr lang="sq-AL" dirty="0" smtClean="0"/>
                  <a:t>.</a:t>
                </a:r>
                <a:endParaRPr lang="sq-AL" dirty="0"/>
              </a:p>
              <a:p>
                <a:r>
                  <a:rPr lang="sq-AL" dirty="0"/>
                  <a:t>Yadro reaktorlari va radiatsiya xavfsizligini o‘lchashda</a:t>
                </a:r>
                <a:r>
                  <a:rPr lang="sq-AL" dirty="0" smtClean="0"/>
                  <a:t>.</a:t>
                </a:r>
                <a:endParaRPr lang="uz-Latn-UZ" dirty="0" smtClean="0"/>
              </a:p>
              <a:p>
                <a:endParaRPr lang="sq-AL" dirty="0"/>
              </a:p>
              <a:p>
                <a:r>
                  <a:rPr lang="sq-AL" dirty="0"/>
                  <a:t>3. Fizika va biologiya</a:t>
                </a:r>
                <a:r>
                  <a:rPr lang="sq-AL" dirty="0" smtClean="0"/>
                  <a:t>:</a:t>
                </a:r>
                <a:endParaRPr lang="sq-AL" dirty="0"/>
              </a:p>
              <a:p>
                <a:r>
                  <a:rPr lang="sq-AL" dirty="0"/>
                  <a:t>Ionlashtiruvchi nurlanishning organizm yoki materiallarga biologik ta’sirini o‘rganishda.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700808"/>
                <a:ext cx="5760640" cy="4752528"/>
              </a:xfrm>
              <a:blipFill rotWithShape="1">
                <a:blip r:embed="rId2"/>
                <a:stretch>
                  <a:fillRect t="-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52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315200" cy="1154097"/>
          </a:xfrm>
        </p:spPr>
        <p:txBody>
          <a:bodyPr/>
          <a:lstStyle/>
          <a:p>
            <a:r>
              <a:rPr lang="uz-Latn-UZ" dirty="0" smtClean="0"/>
              <a:t>ZIVERT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6120680" cy="4968552"/>
          </a:xfrm>
        </p:spPr>
        <p:txBody>
          <a:bodyPr>
            <a:noAutofit/>
          </a:bodyPr>
          <a:lstStyle/>
          <a:p>
            <a:r>
              <a:rPr lang="sq-AL" sz="800" dirty="0"/>
              <a:t>Zivert (Sv) — bu ionlashtiruvchi nurlanishning biologik ta’sirini o‘lchash uchun ishlatiladigan xalqaro tizim (SI) birligi. U shved fizigi Rolf Zivert (Rolf Sievert) sharafiga nomlangan. Zivert birligi turli xil nurlanishlarning inson organizmi va boshqa tirik mavjudotlarga biologik ta’sirini baholashda ishlatiladi</a:t>
            </a:r>
            <a:r>
              <a:rPr lang="sq-AL" sz="800" dirty="0" smtClean="0"/>
              <a:t>.</a:t>
            </a:r>
            <a:endParaRPr lang="uz-Latn-UZ" sz="800" dirty="0" smtClean="0"/>
          </a:p>
          <a:p>
            <a:r>
              <a:rPr lang="sq-AL" sz="800" dirty="0"/>
              <a:t>Rolf Zivert 1896-yil 6-mayda Shvetsiyaning Stockholm shahrida tugʻildiU fizikani o‘rgangan va nurlanish fizikasi sohasiga ixtisoslashgan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Tibbiyot va biologiya sohasida radiatsiyaning inson organizmiga ta’sirini o‘rganishga alohida e'tibor qaratgan.</a:t>
            </a:r>
          </a:p>
          <a:p>
            <a:r>
              <a:rPr lang="sq-AL" sz="800" dirty="0"/>
              <a:t>Zivertning asosiy ta'rifi</a:t>
            </a:r>
            <a:r>
              <a:rPr lang="sq-AL" sz="800" dirty="0" smtClean="0"/>
              <a:t>:</a:t>
            </a:r>
            <a:endParaRPr lang="sq-AL" sz="800" dirty="0"/>
          </a:p>
          <a:p>
            <a:r>
              <a:rPr lang="sq-AL" sz="800" dirty="0"/>
              <a:t>1 Zivert (Sv) — bu 1 kilogramm material yoki to‘qimada 1 joule energiya yutilishining biologik ekvivalenti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Formulaviy ifoda</a:t>
            </a:r>
            <a:r>
              <a:rPr lang="sq-AL" sz="800" dirty="0" smtClean="0"/>
              <a:t>:</a:t>
            </a:r>
            <a:endParaRPr lang="uz-Latn-UZ" sz="800" dirty="0" smtClean="0"/>
          </a:p>
          <a:p>
            <a:endParaRPr lang="sq-AL" sz="800" dirty="0"/>
          </a:p>
          <a:p>
            <a:r>
              <a:rPr lang="sq-AL" sz="800" dirty="0"/>
              <a:t>H = </a:t>
            </a:r>
            <a:r>
              <a:rPr lang="sq-AL" sz="800" dirty="0" smtClean="0"/>
              <a:t>D</a:t>
            </a:r>
            <a:r>
              <a:rPr lang="uz-Latn-UZ" sz="800" dirty="0" smtClean="0"/>
              <a:t>*Q*N</a:t>
            </a:r>
            <a:endParaRPr lang="sq-AL" sz="800" dirty="0"/>
          </a:p>
          <a:p>
            <a:r>
              <a:rPr lang="sq-AL" sz="800" dirty="0"/>
              <a:t>: ekvivalent doza (Sievert</a:t>
            </a:r>
            <a:r>
              <a:rPr lang="sq-AL" sz="800" dirty="0" smtClean="0"/>
              <a:t>).</a:t>
            </a:r>
            <a:endParaRPr lang="sq-AL" sz="800" dirty="0"/>
          </a:p>
          <a:p>
            <a:r>
              <a:rPr lang="sq-AL" sz="800" dirty="0"/>
              <a:t>: yutilgan doza (Grey</a:t>
            </a:r>
            <a:r>
              <a:rPr lang="sq-AL" sz="800" dirty="0" smtClean="0"/>
              <a:t>).</a:t>
            </a:r>
            <a:endParaRPr lang="sq-AL" sz="800" dirty="0"/>
          </a:p>
          <a:p>
            <a:r>
              <a:rPr lang="sq-AL" sz="800" dirty="0"/>
              <a:t>: nurlanishning sifat koeffitsiyenti (har bir nurlanish turiga xos</a:t>
            </a:r>
            <a:r>
              <a:rPr lang="sq-AL" sz="800" dirty="0" smtClean="0"/>
              <a:t>).</a:t>
            </a:r>
            <a:endParaRPr lang="sq-AL" sz="800" dirty="0"/>
          </a:p>
          <a:p>
            <a:r>
              <a:rPr lang="sq-AL" sz="800" dirty="0"/>
              <a:t>: nurlanishning biologik ta’sir koeffitsiyenti (to‘qimalarga bog‘liq).</a:t>
            </a:r>
          </a:p>
          <a:p>
            <a:pPr marL="45720" indent="0">
              <a:buNone/>
            </a:pPr>
            <a:endParaRPr lang="sq-AL" sz="800" dirty="0"/>
          </a:p>
          <a:p>
            <a:r>
              <a:rPr lang="sq-AL" sz="800" dirty="0"/>
              <a:t>Zivertning xususiyatlari:</a:t>
            </a:r>
          </a:p>
          <a:p>
            <a:endParaRPr lang="sq-AL" sz="800" dirty="0"/>
          </a:p>
          <a:p>
            <a:r>
              <a:rPr lang="sq-AL" sz="800" dirty="0"/>
              <a:t>1. Sifat koeffitsiyenti ():</a:t>
            </a:r>
          </a:p>
          <a:p>
            <a:r>
              <a:rPr lang="sq-AL" sz="800" dirty="0"/>
              <a:t>Turli xil nurlanishlarning biologik ta’siri har xil bo‘lgani sababli,  qiymati quyidagicha bo‘lishi mumkin</a:t>
            </a:r>
            <a:r>
              <a:rPr lang="sq-AL" sz="800" dirty="0" smtClean="0"/>
              <a:t>:</a:t>
            </a:r>
            <a:endParaRPr lang="sq-AL" sz="800" dirty="0"/>
          </a:p>
          <a:p>
            <a:r>
              <a:rPr lang="sq-AL" sz="800" dirty="0"/>
              <a:t>Gamma va beta nurlanishi: </a:t>
            </a:r>
          </a:p>
          <a:p>
            <a:r>
              <a:rPr lang="sq-AL" sz="800" dirty="0"/>
              <a:t>Neytronlar: </a:t>
            </a:r>
          </a:p>
          <a:p>
            <a:r>
              <a:rPr lang="sq-AL" sz="800" dirty="0"/>
              <a:t>Alfa nurlanishi: </a:t>
            </a:r>
            <a:endParaRPr lang="uz-Latn-UZ" sz="800" dirty="0" smtClean="0"/>
          </a:p>
          <a:p>
            <a:endParaRPr lang="sq-AL" sz="800" dirty="0"/>
          </a:p>
          <a:p>
            <a:r>
              <a:rPr lang="sq-AL" sz="800" dirty="0"/>
              <a:t>2. Qo‘llanilishi:</a:t>
            </a:r>
          </a:p>
          <a:p>
            <a:endParaRPr lang="sq-AL" sz="800" dirty="0"/>
          </a:p>
          <a:p>
            <a:r>
              <a:rPr lang="sq-AL" sz="800" dirty="0"/>
              <a:t>Tibbiyot: Tibbiy diagnostika (rentgen, KT) va radioterapiyada doza xavfsizligini baholash uchun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Yadro xavfsizligi: Ishchilar va aholini ionlashtiruvchi nurlanishdan himoya qilishda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Radiatsion ekologiya: Tabiiy va texnogen radiatsiya ta’sirini o‘rganishda.</a:t>
            </a:r>
          </a:p>
          <a:p>
            <a:pPr marL="45720" indent="0">
              <a:buNone/>
            </a:pPr>
            <a:endParaRPr lang="sq-AL" sz="800" dirty="0"/>
          </a:p>
          <a:p>
            <a:r>
              <a:rPr lang="sq-AL" sz="800" dirty="0"/>
              <a:t>3. Zivert va Grey o‘rtasidagi farq:</a:t>
            </a:r>
          </a:p>
          <a:p>
            <a:endParaRPr lang="sq-AL" sz="800" dirty="0"/>
          </a:p>
          <a:p>
            <a:r>
              <a:rPr lang="sq-AL" sz="800" dirty="0"/>
              <a:t>Grey (Gy): Faqat yutilgan energiyani ifodalaydi, biologik ta’sirni hisobga olmaydi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Sievert (Sv): Yutilgan dozaning organizmga ko‘rsatadigan biologik ta’sirini ham hisobga oladi.</a:t>
            </a:r>
          </a:p>
          <a:p>
            <a:r>
              <a:rPr lang="sq-AL" sz="800" dirty="0" smtClean="0"/>
              <a:t>kerak </a:t>
            </a:r>
            <a:r>
              <a:rPr lang="sq-AL" sz="800" dirty="0"/>
              <a:t>bo‘lsa, ayting!</a:t>
            </a:r>
            <a:endParaRPr lang="ru-RU" sz="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76872"/>
            <a:ext cx="288032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15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315200" cy="1154097"/>
          </a:xfrm>
        </p:spPr>
        <p:txBody>
          <a:bodyPr/>
          <a:lstStyle/>
          <a:p>
            <a:r>
              <a:rPr lang="uz-Latn-UZ" dirty="0" smtClean="0"/>
              <a:t>ZIVERT/s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6408712" cy="4680520"/>
          </a:xfrm>
        </p:spPr>
        <p:txBody>
          <a:bodyPr>
            <a:normAutofit fontScale="55000" lnSpcReduction="20000"/>
          </a:bodyPr>
          <a:lstStyle/>
          <a:p>
            <a:r>
              <a:rPr lang="sq-AL" dirty="0"/>
              <a:t>Sievert/sekund (Sv/s) — bu ionlashtiruvchi nurlanishning biologik ekvivalent ta'sir tezligini ifodalash uchun ishlatiladigan birlikdir. Bu birlik inson yoki boshqa tirik mavjudotlarga nurlanishning qanday tezlikda ta’sir ko‘rsatayotganini o‘lchash uchun ishlatiladi</a:t>
            </a:r>
            <a:r>
              <a:rPr lang="sq-AL" dirty="0" smtClean="0"/>
              <a:t>.</a:t>
            </a:r>
            <a:endParaRPr lang="uz-Latn-UZ" dirty="0" smtClean="0"/>
          </a:p>
          <a:p>
            <a:endParaRPr lang="sq-AL" dirty="0"/>
          </a:p>
          <a:p>
            <a:r>
              <a:rPr lang="sq-AL" dirty="0" smtClean="0"/>
              <a:t>Ta'rifi</a:t>
            </a:r>
            <a:endParaRPr lang="sq-AL" dirty="0"/>
          </a:p>
          <a:p>
            <a:r>
              <a:rPr lang="sq-AL" dirty="0"/>
              <a:t>1 Sievert/sekund (Sv/s) — bu har soniyada organizm yoki material tomonidan yutilgan nurlanishning biologik ekvivalentining o‘lchovidir.</a:t>
            </a:r>
          </a:p>
          <a:p>
            <a:endParaRPr lang="sq-AL" dirty="0"/>
          </a:p>
          <a:p>
            <a:r>
              <a:rPr lang="sq-AL" dirty="0"/>
              <a:t>Matematik ifoda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 smtClean="0"/>
              <a:t>Ĥ</a:t>
            </a:r>
            <a:r>
              <a:rPr lang="uz-Latn-UZ" dirty="0" smtClean="0"/>
              <a:t>=H/t</a:t>
            </a:r>
            <a:endParaRPr lang="sq-AL" dirty="0"/>
          </a:p>
          <a:p>
            <a:r>
              <a:rPr lang="uz-Latn-UZ" dirty="0" smtClean="0"/>
              <a:t>H</a:t>
            </a:r>
            <a:r>
              <a:rPr lang="sq-AL" dirty="0" smtClean="0"/>
              <a:t>: </a:t>
            </a:r>
            <a:r>
              <a:rPr lang="sq-AL" dirty="0"/>
              <a:t>biologik ekvivalent ta’sir tezligi (Sv/s</a:t>
            </a:r>
            <a:r>
              <a:rPr lang="sq-AL" dirty="0" smtClean="0"/>
              <a:t>).</a:t>
            </a:r>
            <a:endParaRPr lang="sq-AL" dirty="0"/>
          </a:p>
          <a:p>
            <a:r>
              <a:rPr lang="uz-Latn-UZ" dirty="0" smtClean="0"/>
              <a:t>H</a:t>
            </a:r>
            <a:r>
              <a:rPr lang="sq-AL" dirty="0" smtClean="0"/>
              <a:t>: </a:t>
            </a:r>
            <a:r>
              <a:rPr lang="sq-AL" dirty="0"/>
              <a:t>ekvivalent doza (Sievert</a:t>
            </a:r>
            <a:r>
              <a:rPr lang="sq-AL" dirty="0" smtClean="0"/>
              <a:t>).</a:t>
            </a:r>
            <a:endParaRPr lang="sq-AL" dirty="0"/>
          </a:p>
          <a:p>
            <a:r>
              <a:rPr lang="uz-Latn-UZ" dirty="0" smtClean="0"/>
              <a:t>t</a:t>
            </a:r>
            <a:r>
              <a:rPr lang="sq-AL" dirty="0" smtClean="0"/>
              <a:t>: </a:t>
            </a:r>
            <a:r>
              <a:rPr lang="sq-AL" dirty="0"/>
              <a:t>vaqt (sekund</a:t>
            </a:r>
            <a:r>
              <a:rPr lang="sq-AL" dirty="0" smtClean="0"/>
              <a:t>).</a:t>
            </a:r>
            <a:endParaRPr lang="uz-Latn-UZ" dirty="0"/>
          </a:p>
          <a:p>
            <a:endParaRPr lang="sq-AL" dirty="0"/>
          </a:p>
          <a:p>
            <a:r>
              <a:rPr lang="sq-AL" dirty="0"/>
              <a:t>Qo‘llanilishi</a:t>
            </a:r>
          </a:p>
          <a:p>
            <a:endParaRPr lang="sq-AL" dirty="0"/>
          </a:p>
          <a:p>
            <a:r>
              <a:rPr lang="sq-AL" dirty="0"/>
              <a:t>1. Radiatsiya xavfsizligi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Zivert/sekund biologik xavflarni real vaqt rejimida baholash uchun ishlatiladi</a:t>
            </a:r>
            <a:r>
              <a:rPr lang="sq-AL" dirty="0" smtClean="0"/>
              <a:t>.</a:t>
            </a:r>
            <a:endParaRPr lang="sq-AL" dirty="0"/>
          </a:p>
          <a:p>
            <a:r>
              <a:rPr lang="sq-AL" dirty="0"/>
              <a:t>Masalan, yadro falokatlari yoki radiatsiya xavfli zonalarida inson xavfsizligini ta’minlashda.</a:t>
            </a:r>
          </a:p>
          <a:p>
            <a:pPr marL="45720" indent="0">
              <a:buNone/>
            </a:pPr>
            <a:endParaRPr lang="sq-AL" dirty="0"/>
          </a:p>
          <a:p>
            <a:r>
              <a:rPr lang="sq-AL" dirty="0"/>
              <a:t>2. Tibbiyot</a:t>
            </a:r>
            <a:r>
              <a:rPr lang="sq-AL" dirty="0" smtClean="0"/>
              <a:t>:</a:t>
            </a:r>
            <a:endParaRPr lang="sq-AL" dirty="0"/>
          </a:p>
          <a:p>
            <a:r>
              <a:rPr lang="sq-AL" dirty="0"/>
              <a:t>Radioterapiyada nurlanishning inson to‘qimalariga qanday tezlikda ta’sir qilayotganini nazorat qilishda.</a:t>
            </a:r>
          </a:p>
          <a:p>
            <a:pPr marL="45720" indent="0">
              <a:buNone/>
            </a:pPr>
            <a:endParaRPr lang="sq-AL" dirty="0"/>
          </a:p>
          <a:p>
            <a:r>
              <a:rPr lang="sq-AL" dirty="0"/>
              <a:t>3. Sanoat:</a:t>
            </a:r>
          </a:p>
          <a:p>
            <a:endParaRPr lang="sq-AL" dirty="0"/>
          </a:p>
          <a:p>
            <a:r>
              <a:rPr lang="sq-AL" dirty="0"/>
              <a:t>Yuqori energiyali nurlanish bilan ishlovchi texnologiyalar xavfsizligini ta’minlashda.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77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315200" cy="1154097"/>
          </a:xfrm>
        </p:spPr>
        <p:txBody>
          <a:bodyPr/>
          <a:lstStyle/>
          <a:p>
            <a:r>
              <a:rPr lang="uz-Latn-UZ" dirty="0" smtClean="0"/>
              <a:t>RENTGEN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5688632" cy="4968552"/>
          </a:xfrm>
        </p:spPr>
        <p:txBody>
          <a:bodyPr>
            <a:noAutofit/>
          </a:bodyPr>
          <a:lstStyle/>
          <a:p>
            <a:r>
              <a:rPr lang="sq-AL" sz="800" dirty="0"/>
              <a:t>Vilgelm Rentgen haqida qisqacha ma’lumot</a:t>
            </a:r>
            <a:r>
              <a:rPr lang="sq-AL" sz="800" dirty="0" smtClean="0"/>
              <a:t>:</a:t>
            </a:r>
            <a:endParaRPr lang="uz-Latn-UZ" sz="800" dirty="0" smtClean="0"/>
          </a:p>
          <a:p>
            <a:endParaRPr lang="uz-Latn-UZ" sz="800" dirty="0" smtClean="0"/>
          </a:p>
          <a:p>
            <a:r>
              <a:rPr lang="uz-Latn-UZ" sz="800" dirty="0"/>
              <a:t>Vilgelm Konrad Rentgen 1845-yil 27-martda Lennep, Germaniyada tugʻilgan.U taniqli nemis fizigi bo‘lib, u 1895-yilda rentgen nurlarini (bugungi kunda X-nurlar deb ataladi) kashf etgan. Ushbu kashfiyot zamonaviy tibbiyot, ilm-fan va texnikaning rivojlanishida inqilobiy o‘zgarishlarga olib keldi. Rentgen nurlari kashfiyoti uchun u birinchi Nobel mukofoti laureati bo‘lgan (1901-yil</a:t>
            </a:r>
            <a:r>
              <a:rPr lang="uz-Latn-UZ" sz="800" dirty="0" smtClean="0"/>
              <a:t>).</a:t>
            </a:r>
          </a:p>
          <a:p>
            <a:endParaRPr lang="uz-Latn-UZ" sz="800" dirty="0" smtClean="0"/>
          </a:p>
          <a:p>
            <a:r>
              <a:rPr lang="sq-AL" sz="800" dirty="0" smtClean="0"/>
              <a:t>Rentgen </a:t>
            </a:r>
            <a:r>
              <a:rPr lang="sq-AL" sz="800" dirty="0"/>
              <a:t>(R) — bu ionlashtiruvchi nurlanishni o‘lchashda ishlatiladigan tarixiy birlik bo‘lib, u havoda ionlanish miqdorini ifodalaydi. Bu birlik nurlanishning turli moddalarga, xususan havoga, ta'sirini o‘lchash uchun ishlatiladi va nemis olimi Vilgelm Rentgen (Wilhelm Conrad Röntgen) sharafiga nomlangan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Rentgen birligining ta’rifi</a:t>
            </a:r>
            <a:r>
              <a:rPr lang="sq-AL" sz="800" dirty="0" smtClean="0"/>
              <a:t>:</a:t>
            </a:r>
            <a:endParaRPr lang="sq-AL" sz="800" dirty="0"/>
          </a:p>
          <a:p>
            <a:r>
              <a:rPr lang="sq-AL" sz="800" dirty="0"/>
              <a:t>1 Rentgen (R) — bu havoning 1 kub santimetrida 0.000258 coulomb zaryadni hosil qiladigan gamma yoki rentgen nurlanish miqdori.</a:t>
            </a:r>
          </a:p>
          <a:p>
            <a:r>
              <a:rPr lang="sq-AL" sz="800" dirty="0"/>
              <a:t>Formula bilan</a:t>
            </a:r>
            <a:r>
              <a:rPr lang="sq-AL" sz="800" dirty="0" smtClean="0"/>
              <a:t>:</a:t>
            </a:r>
            <a:endParaRPr lang="sq-AL" sz="800" dirty="0"/>
          </a:p>
          <a:p>
            <a:r>
              <a:rPr lang="sq-AL" sz="800" dirty="0"/>
              <a:t>1 </a:t>
            </a:r>
            <a:r>
              <a:rPr lang="uz-Latn-UZ" sz="800" dirty="0" smtClean="0"/>
              <a:t>R=2,58*10</a:t>
            </a:r>
            <a:r>
              <a:rPr lang="uz-Latn-UZ" sz="800" baseline="30000" dirty="0" smtClean="0"/>
              <a:t>-4</a:t>
            </a:r>
            <a:r>
              <a:rPr lang="uz-Latn-UZ" sz="800" dirty="0" smtClean="0"/>
              <a:t>C/kg</a:t>
            </a:r>
            <a:endParaRPr lang="sq-AL" sz="800" baseline="30000" dirty="0"/>
          </a:p>
          <a:p>
            <a:r>
              <a:rPr lang="uz-Latn-UZ" sz="800" dirty="0" smtClean="0"/>
              <a:t>C/kg</a:t>
            </a:r>
            <a:r>
              <a:rPr lang="sq-AL" sz="800" dirty="0" smtClean="0"/>
              <a:t>: </a:t>
            </a:r>
            <a:r>
              <a:rPr lang="sq-AL" sz="800" dirty="0"/>
              <a:t>havoning 1 kilogrammida hosil qilingan zaryad </a:t>
            </a:r>
          </a:p>
          <a:p>
            <a:r>
              <a:rPr lang="sq-AL" sz="800" dirty="0"/>
              <a:t>Gamma va rentgen nurlari ionlashtiruvchi nurlanishning asosiy turlaridir.</a:t>
            </a:r>
          </a:p>
          <a:p>
            <a:r>
              <a:rPr lang="sq-AL" sz="800" dirty="0" smtClean="0"/>
              <a:t>Qo'llanilishi:</a:t>
            </a:r>
            <a:endParaRPr lang="sq-AL" sz="800" dirty="0"/>
          </a:p>
          <a:p>
            <a:r>
              <a:rPr lang="sq-AL" sz="800" dirty="0"/>
              <a:t>Tibbiyot: Rentgenografiya va diagnostik radiologiyada dastlab ishlatilgan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Radiatsiya xavfsizligi: Yadro nurlanishining havoda tarqalishini baholash uchun ishlatilgan</a:t>
            </a:r>
            <a:r>
              <a:rPr lang="sq-AL" sz="800" dirty="0" smtClean="0"/>
              <a:t>.</a:t>
            </a:r>
            <a:endParaRPr lang="sq-AL" sz="800" dirty="0"/>
          </a:p>
          <a:p>
            <a:r>
              <a:rPr lang="sq-AL" sz="800" dirty="0"/>
              <a:t>Tarixiy o‘lchov: Rentgen SI tizimidan oldin nurlanishni baholash uchun ishlatilgan va bugungi kunda asosan tarixiy kontekstda esga olinadi.</a:t>
            </a:r>
          </a:p>
          <a:p>
            <a:endParaRPr lang="sq-AL" sz="800" dirty="0"/>
          </a:p>
          <a:p>
            <a:r>
              <a:rPr lang="sq-AL" sz="800" dirty="0"/>
              <a:t>SI tizimiga mosligini tushuntirish:</a:t>
            </a:r>
          </a:p>
          <a:p>
            <a:endParaRPr lang="sq-AL" sz="800" dirty="0"/>
          </a:p>
          <a:p>
            <a:r>
              <a:rPr lang="sq-AL" sz="800" dirty="0"/>
              <a:t>Bugungi kunda SI tizimida ionlashtiruvchi nurlanishni o‘lchash uchun Grey (Gy) va Sievert (Sv) ishlatiladi, ammo Rentgen o‘lchovi quyidagicha bog‘liq:</a:t>
            </a:r>
          </a:p>
          <a:p>
            <a:endParaRPr lang="sq-AL" sz="800" dirty="0"/>
          </a:p>
          <a:p>
            <a:r>
              <a:rPr lang="sq-AL" sz="800" dirty="0"/>
              <a:t>1 R ≈ 0.00977 </a:t>
            </a:r>
            <a:r>
              <a:rPr lang="sq-AL" sz="800" dirty="0" smtClean="0"/>
              <a:t>Gy</a:t>
            </a:r>
            <a:endParaRPr lang="sq-AL" sz="800" dirty="0"/>
          </a:p>
          <a:p>
            <a:r>
              <a:rPr lang="sq-AL" sz="800" dirty="0"/>
              <a:t>1 R ≈ 0.01 Sv (tahminan</a:t>
            </a:r>
            <a:r>
              <a:rPr lang="sq-AL" sz="800" dirty="0" smtClean="0"/>
              <a:t>)</a:t>
            </a:r>
            <a:endParaRPr lang="sq-AL" sz="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44824"/>
            <a:ext cx="204975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695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304</TotalTime>
  <Words>1859</Words>
  <Application>Microsoft Office PowerPoint</Application>
  <PresentationFormat>Экран (4:3)</PresentationFormat>
  <Paragraphs>272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Перспектива</vt:lpstr>
      <vt:lpstr>Dozimetrik kataliklar: Bekkerel,Kyuri,Grey,Zivert,Rentgen,Rad, Grey/s,Zivert/s,Rentgen/s,Rad/s</vt:lpstr>
      <vt:lpstr>Bekkerel</vt:lpstr>
      <vt:lpstr>Bekkerel</vt:lpstr>
      <vt:lpstr>Kyuri</vt:lpstr>
      <vt:lpstr>GREY</vt:lpstr>
      <vt:lpstr>GREY/s</vt:lpstr>
      <vt:lpstr>ZIVERT</vt:lpstr>
      <vt:lpstr>ZIVERT/s</vt:lpstr>
      <vt:lpstr>RENTGEN</vt:lpstr>
      <vt:lpstr>RENTGEN/s</vt:lpstr>
      <vt:lpstr>RAD</vt:lpstr>
      <vt:lpstr>RAD/s</vt:lpstr>
      <vt:lpstr>Foydalanilgan adabiyot va saytlar </vt:lpstr>
      <vt:lpstr>E’TIBORINGIZ UCHUN RAHMAT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26</cp:revision>
  <dcterms:created xsi:type="dcterms:W3CDTF">2025-04-17T14:44:48Z</dcterms:created>
  <dcterms:modified xsi:type="dcterms:W3CDTF">2025-04-17T19:48:59Z</dcterms:modified>
</cp:coreProperties>
</file>