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6" r:id="rId2"/>
    <p:sldId id="271" r:id="rId3"/>
    <p:sldId id="259" r:id="rId4"/>
    <p:sldId id="272" r:id="rId5"/>
    <p:sldId id="273" r:id="rId6"/>
    <p:sldId id="274" r:id="rId7"/>
    <p:sldId id="275" r:id="rId8"/>
    <p:sldId id="270" r:id="rId9"/>
    <p:sldId id="261" r:id="rId10"/>
    <p:sldId id="276" r:id="rId11"/>
    <p:sldId id="277" r:id="rId12"/>
    <p:sldId id="262" r:id="rId13"/>
    <p:sldId id="263" r:id="rId14"/>
    <p:sldId id="266" r:id="rId15"/>
    <p:sldId id="267" r:id="rId16"/>
    <p:sldId id="269"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8D230F3-CF80-4859-8CE7-A43EE81993B5}" styleName="Светлый стиль 1 - акцент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302" y="17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t>11.03.2026</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B19B0651-EE4F-4900-A07F-96A6BFA9D0F0}" type="slidenum">
              <a:rPr lang="ru-RU" smtClean="0"/>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11.03.2026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11.03.2026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11.03.2026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B4C71EC6-210F-42DE-9C53-41977AD35B3D}" type="datetimeFigureOut">
              <a:rPr lang="ru-RU" smtClean="0"/>
              <a:t>11.03.2026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t>11.03.2026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t>11.03.2026</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B4C71EC6-210F-42DE-9C53-41977AD35B3D}" type="datetimeFigureOut">
              <a:rPr lang="ru-RU" smtClean="0"/>
              <a:t>11.03.2026</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B4C71EC6-210F-42DE-9C53-41977AD35B3D}" type="datetimeFigureOut">
              <a:rPr lang="ru-RU" smtClean="0"/>
              <a:t>11.03.2026</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B19B0651-EE4F-4900-A07F-96A6BFA9D0F0}" type="slidenum">
              <a:rPr lang="ru-RU" smtClean="0"/>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t>11.03.2026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t>11.03.2026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B4C71EC6-210F-42DE-9C53-41977AD35B3D}" type="datetimeFigureOut">
              <a:rPr lang="ru-RU" smtClean="0"/>
              <a:t>11.03.2026</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19B0651-EE4F-4900-A07F-96A6BFA9D0F0}" type="slidenum">
              <a:rPr lang="ru-RU" smtClean="0"/>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uz.wikipedia.org/wiki/Bregg_egri_chizig%CA%BBi_(Bregg_piki)" TargetMode="External"/><Relationship Id="rId2" Type="http://schemas.openxmlformats.org/officeDocument/2006/relationships/hyperlink" Target="https://en.wikipedia.org/wiki/Bethe_formula"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27201" y="1794934"/>
            <a:ext cx="5723468" cy="2426153"/>
          </a:xfrm>
        </p:spPr>
        <p:txBody>
          <a:bodyPr>
            <a:normAutofit/>
          </a:bodyPr>
          <a:lstStyle/>
          <a:p>
            <a:pPr algn="ctr"/>
            <a:r>
              <a:rPr lang="en-US" sz="3600" dirty="0" err="1" smtClean="0">
                <a:latin typeface="Times New Roman" pitchFamily="18" charset="0"/>
                <a:cs typeface="Times New Roman" pitchFamily="18" charset="0"/>
              </a:rPr>
              <a:t>Mavzu:Zaryadlangan</a:t>
            </a:r>
            <a:r>
              <a:rPr lang="en-US" sz="3600" dirty="0" smtClean="0"/>
              <a:t> </a:t>
            </a:r>
            <a:r>
              <a:rPr lang="en-US" sz="3600" dirty="0" err="1"/>
              <a:t>zarralarning</a:t>
            </a:r>
            <a:r>
              <a:rPr lang="en-US" sz="3600" dirty="0"/>
              <a:t>  </a:t>
            </a:r>
            <a:r>
              <a:rPr lang="en-US" sz="3600" dirty="0" err="1"/>
              <a:t>solishtirma</a:t>
            </a:r>
            <a:r>
              <a:rPr lang="en-US" sz="3600" dirty="0"/>
              <a:t> </a:t>
            </a:r>
            <a:r>
              <a:rPr lang="en-US" sz="3600" dirty="0" err="1"/>
              <a:t>energiya</a:t>
            </a:r>
            <a:r>
              <a:rPr lang="en-US" sz="3600" dirty="0"/>
              <a:t> </a:t>
            </a:r>
            <a:r>
              <a:rPr lang="en-US" sz="3600" dirty="0" err="1" smtClean="0"/>
              <a:t>yo’qotishi</a:t>
            </a:r>
            <a:r>
              <a:rPr lang="en-US" sz="2400" dirty="0"/>
              <a:t/>
            </a:r>
            <a:br>
              <a:rPr lang="en-US" sz="2400" dirty="0"/>
            </a:b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27802912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435608" y="116632"/>
            <a:ext cx="7498080" cy="864096"/>
          </a:xfrm>
        </p:spPr>
        <p:txBody>
          <a:bodyPr>
            <a:normAutofit/>
          </a:bodyPr>
          <a:lstStyle/>
          <a:p>
            <a:pPr algn="just"/>
            <a:r>
              <a:rPr lang="en-US" sz="28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28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2800" b="1" dirty="0" err="1" smtClean="0">
                <a:effectLst>
                  <a:outerShdw blurRad="38100" dist="38100" dir="2700000" algn="tl">
                    <a:srgbClr val="000000">
                      <a:alpha val="43137"/>
                    </a:srgbClr>
                  </a:outerShdw>
                </a:effectLst>
                <a:latin typeface="Times New Roman" pitchFamily="18" charset="0"/>
                <a:cs typeface="Times New Roman" pitchFamily="18" charset="0"/>
              </a:rPr>
              <a:t>Zarraning</a:t>
            </a:r>
            <a:r>
              <a:rPr lang="en-US" sz="28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2800" b="1" dirty="0" err="1" smtClean="0">
                <a:effectLst>
                  <a:outerShdw blurRad="38100" dist="38100" dir="2700000" algn="tl">
                    <a:srgbClr val="000000">
                      <a:alpha val="43137"/>
                    </a:srgbClr>
                  </a:outerShdw>
                </a:effectLst>
                <a:latin typeface="Times New Roman" pitchFamily="18" charset="0"/>
                <a:cs typeface="Times New Roman" pitchFamily="18" charset="0"/>
              </a:rPr>
              <a:t>muhitda</a:t>
            </a:r>
            <a:r>
              <a:rPr lang="en-US" sz="28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2800" b="1" dirty="0" err="1" smtClean="0">
                <a:effectLst>
                  <a:outerShdw blurRad="38100" dist="38100" dir="2700000" algn="tl">
                    <a:srgbClr val="000000">
                      <a:alpha val="43137"/>
                    </a:srgbClr>
                  </a:outerShdw>
                </a:effectLst>
                <a:latin typeface="Times New Roman" pitchFamily="18" charset="0"/>
                <a:cs typeface="Times New Roman" pitchFamily="18" charset="0"/>
              </a:rPr>
              <a:t>to’liq</a:t>
            </a:r>
            <a:r>
              <a:rPr lang="en-US" sz="28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2800" b="1" dirty="0" err="1" smtClean="0">
                <a:effectLst>
                  <a:outerShdw blurRad="38100" dist="38100" dir="2700000" algn="tl">
                    <a:srgbClr val="000000">
                      <a:alpha val="43137"/>
                    </a:srgbClr>
                  </a:outerShdw>
                </a:effectLst>
                <a:latin typeface="Times New Roman" pitchFamily="18" charset="0"/>
                <a:cs typeface="Times New Roman" pitchFamily="18" charset="0"/>
              </a:rPr>
              <a:t>yugurish</a:t>
            </a:r>
            <a:r>
              <a:rPr lang="en-US" sz="28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2800" b="1" dirty="0" err="1" smtClean="0">
                <a:effectLst>
                  <a:outerShdw blurRad="38100" dist="38100" dir="2700000" algn="tl">
                    <a:srgbClr val="000000">
                      <a:alpha val="43137"/>
                    </a:srgbClr>
                  </a:outerShdw>
                </a:effectLst>
                <a:latin typeface="Times New Roman" pitchFamily="18" charset="0"/>
                <a:cs typeface="Times New Roman" pitchFamily="18" charset="0"/>
              </a:rPr>
              <a:t>yo’li</a:t>
            </a:r>
            <a:r>
              <a:rPr lang="en-US" sz="2800" b="1" dirty="0" smtClean="0">
                <a:effectLst>
                  <a:outerShdw blurRad="38100" dist="38100" dir="2700000" algn="tl">
                    <a:srgbClr val="000000">
                      <a:alpha val="43137"/>
                    </a:srgbClr>
                  </a:outerShdw>
                </a:effectLst>
                <a:latin typeface="Times New Roman" pitchFamily="18" charset="0"/>
                <a:cs typeface="Times New Roman" pitchFamily="18" charset="0"/>
              </a:rPr>
              <a:t>	</a:t>
            </a:r>
            <a:endParaRPr lang="ru-RU" sz="2800" b="1" dirty="0">
              <a:effectLst>
                <a:outerShdw blurRad="38100" dist="38100" dir="2700000" algn="tl">
                  <a:srgbClr val="000000">
                    <a:alpha val="43137"/>
                  </a:srgbClr>
                </a:outerShdw>
              </a:effectLst>
              <a:latin typeface="Times New Roman" pitchFamily="18" charset="0"/>
              <a:cs typeface="Times New Roman" pitchFamily="18" charset="0"/>
            </a:endParaRPr>
          </a:p>
        </p:txBody>
      </p:sp>
      <mc:AlternateContent xmlns:mc="http://schemas.openxmlformats.org/markup-compatibility/2006">
        <mc:Choice xmlns:a14="http://schemas.microsoft.com/office/drawing/2010/main" Requires="a14">
          <p:sp>
            <p:nvSpPr>
              <p:cNvPr id="6" name="Объект 5"/>
              <p:cNvSpPr>
                <a:spLocks noGrp="1"/>
              </p:cNvSpPr>
              <p:nvPr>
                <p:ph idx="1"/>
              </p:nvPr>
            </p:nvSpPr>
            <p:spPr>
              <a:xfrm>
                <a:off x="1435608" y="908720"/>
                <a:ext cx="7498080" cy="5339680"/>
              </a:xfrm>
            </p:spPr>
            <p:txBody>
              <a:bodyPr>
                <a:normAutofit/>
              </a:bodyPr>
              <a:lstStyle/>
              <a:p>
                <a:pPr algn="just"/>
                <a:r>
                  <a:rPr lang="en-US" sz="2400" dirty="0" smtClean="0">
                    <a:latin typeface="Times New Roman" pitchFamily="18" charset="0"/>
                    <a:cs typeface="Times New Roman" pitchFamily="18" charset="0"/>
                  </a:rPr>
                  <a:t>Zaryadlangan </a:t>
                </a:r>
                <a:r>
                  <a:rPr lang="en-US" sz="2400" dirty="0" err="1">
                    <a:latin typeface="Times New Roman" pitchFamily="18" charset="0"/>
                    <a:cs typeface="Times New Roman" pitchFamily="18" charset="0"/>
                  </a:rPr>
                  <a:t>zarralarning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modda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orqali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oʻtishini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tavsiflovchi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yana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kattalik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zarraning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moddadagi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toʻliq</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yugurish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yoʻli</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hisoblanadi.Zarra</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modda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orqali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oʻtganda</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energiyasini</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yoʻqotib</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keyin</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to’xtaydi.Zarraning</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moddada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bosib</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oʻtgan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yoʻli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yugurish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yoʻli</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deyiladi.Bu</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kattalik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zarra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zaryadiga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massasiga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va</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energiyasiga</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bogʻliq</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boʻladi.Yugurish</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yoʻli</a:t>
                </a:r>
                <a:r>
                  <a:rPr lang="en-US" sz="2400" dirty="0">
                    <a:latin typeface="Times New Roman" pitchFamily="18" charset="0"/>
                    <a:cs typeface="Times New Roman" pitchFamily="18" charset="0"/>
                  </a:rPr>
                  <a:t> R </a:t>
                </a:r>
                <a:r>
                  <a:rPr lang="en-US" sz="2400" dirty="0" err="1">
                    <a:latin typeface="Times New Roman" pitchFamily="18" charset="0"/>
                    <a:cs typeface="Times New Roman" pitchFamily="18" charset="0"/>
                  </a:rPr>
                  <a:t>quyidagi</a:t>
                </a:r>
                <a:r>
                  <a:rPr lang="en-US" sz="2400" dirty="0">
                    <a:latin typeface="Times New Roman" pitchFamily="18" charset="0"/>
                    <a:cs typeface="Times New Roman" pitchFamily="18" charset="0"/>
                  </a:rPr>
                  <a:t> formula </a:t>
                </a:r>
                <a:r>
                  <a:rPr lang="en-US" sz="2400" dirty="0" err="1">
                    <a:latin typeface="Times New Roman" pitchFamily="18" charset="0"/>
                    <a:cs typeface="Times New Roman" pitchFamily="18" charset="0"/>
                  </a:rPr>
                  <a:t>yordamida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aniqlanadi</a:t>
                </a:r>
                <a:r>
                  <a:rPr lang="en-US" sz="2400" dirty="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a:p>
                <a:pPr marL="82296" indent="0" algn="just">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a:t>
                </a:r>
                <a14:m>
                  <m:oMath xmlns:m="http://schemas.openxmlformats.org/officeDocument/2006/math">
                    <m:r>
                      <a:rPr lang="en-US" sz="2400" b="0" i="1" smtClean="0">
                        <a:latin typeface="Cambria Math"/>
                        <a:cs typeface="Times New Roman" pitchFamily="18" charset="0"/>
                      </a:rPr>
                      <m:t>𝑅</m:t>
                    </m:r>
                    <m:r>
                      <a:rPr lang="en-US" sz="2400" b="0" i="1" smtClean="0">
                        <a:latin typeface="Cambria Math"/>
                        <a:cs typeface="Times New Roman" pitchFamily="18" charset="0"/>
                      </a:rPr>
                      <m:t>=</m:t>
                    </m:r>
                    <m:nary>
                      <m:naryPr>
                        <m:limLoc m:val="undOvr"/>
                        <m:ctrlPr>
                          <a:rPr lang="en-US" sz="2400" b="0" i="1" smtClean="0">
                            <a:latin typeface="Cambria Math"/>
                            <a:cs typeface="Times New Roman" pitchFamily="18" charset="0"/>
                          </a:rPr>
                        </m:ctrlPr>
                      </m:naryPr>
                      <m:sub>
                        <m:sSub>
                          <m:sSubPr>
                            <m:ctrlPr>
                              <a:rPr lang="en-US" sz="2400" b="0" i="1" smtClean="0">
                                <a:latin typeface="Cambria Math"/>
                                <a:cs typeface="Times New Roman" pitchFamily="18" charset="0"/>
                              </a:rPr>
                            </m:ctrlPr>
                          </m:sSubPr>
                          <m:e>
                            <m:r>
                              <a:rPr lang="en-US" sz="2400" b="0" i="1" smtClean="0">
                                <a:latin typeface="Cambria Math"/>
                                <a:cs typeface="Times New Roman" pitchFamily="18" charset="0"/>
                              </a:rPr>
                              <m:t>𝐸</m:t>
                            </m:r>
                          </m:e>
                          <m:sub>
                            <m:r>
                              <a:rPr lang="en-US" sz="2400" b="0" i="1" smtClean="0">
                                <a:latin typeface="Cambria Math"/>
                                <a:cs typeface="Times New Roman" pitchFamily="18" charset="0"/>
                              </a:rPr>
                              <m:t>0</m:t>
                            </m:r>
                          </m:sub>
                        </m:sSub>
                      </m:sub>
                      <m:sup>
                        <m:r>
                          <a:rPr lang="en-US" sz="2400" b="0" i="1" smtClean="0">
                            <a:latin typeface="Cambria Math"/>
                            <a:cs typeface="Times New Roman" pitchFamily="18" charset="0"/>
                          </a:rPr>
                          <m:t>0</m:t>
                        </m:r>
                      </m:sup>
                      <m:e>
                        <m:f>
                          <m:fPr>
                            <m:ctrlPr>
                              <a:rPr lang="en-US" sz="2400" b="0" i="1" smtClean="0">
                                <a:latin typeface="Cambria Math"/>
                                <a:cs typeface="Times New Roman" pitchFamily="18" charset="0"/>
                              </a:rPr>
                            </m:ctrlPr>
                          </m:fPr>
                          <m:num>
                            <m:r>
                              <a:rPr lang="en-US" sz="2400" b="0" i="1" smtClean="0">
                                <a:latin typeface="Cambria Math"/>
                                <a:cs typeface="Times New Roman" pitchFamily="18" charset="0"/>
                              </a:rPr>
                              <m:t>𝑑𝐸</m:t>
                            </m:r>
                          </m:num>
                          <m:den>
                            <m:r>
                              <a:rPr lang="en-US" sz="2400" b="0" i="1" smtClean="0">
                                <a:latin typeface="Cambria Math"/>
                                <a:cs typeface="Times New Roman" pitchFamily="18" charset="0"/>
                              </a:rPr>
                              <m:t>−</m:t>
                            </m:r>
                            <m:r>
                              <a:rPr lang="en-US" sz="2400" b="0" i="1" smtClean="0">
                                <a:latin typeface="Cambria Math"/>
                                <a:cs typeface="Times New Roman" pitchFamily="18" charset="0"/>
                              </a:rPr>
                              <m:t>𝑑𝐸</m:t>
                            </m:r>
                            <m:r>
                              <a:rPr lang="en-US" sz="2400" b="0" i="1" smtClean="0">
                                <a:latin typeface="Cambria Math"/>
                                <a:cs typeface="Times New Roman" pitchFamily="18" charset="0"/>
                              </a:rPr>
                              <m:t>/</m:t>
                            </m:r>
                            <m:r>
                              <a:rPr lang="en-US" sz="2400" b="0" i="1" smtClean="0">
                                <a:latin typeface="Cambria Math"/>
                                <a:cs typeface="Times New Roman" pitchFamily="18" charset="0"/>
                              </a:rPr>
                              <m:t>𝑑𝑥</m:t>
                            </m:r>
                          </m:den>
                        </m:f>
                      </m:e>
                    </m:nary>
                  </m:oMath>
                </a14:m>
                <a:endParaRPr lang="en-US" sz="2400" dirty="0" smtClean="0">
                  <a:latin typeface="Times New Roman" pitchFamily="18" charset="0"/>
                  <a:cs typeface="Times New Roman" pitchFamily="18" charset="0"/>
                </a:endParaRPr>
              </a:p>
              <a:p>
                <a:pPr marL="82296" indent="0" algn="just">
                  <a:buNone/>
                </a:pPr>
                <a:r>
                  <a:rPr lang="en-US" sz="2400" dirty="0" err="1" smtClean="0">
                    <a:latin typeface="Times New Roman" pitchFamily="18" charset="0"/>
                    <a:cs typeface="Times New Roman" pitchFamily="18" charset="0"/>
                  </a:rPr>
                  <a:t>bu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yerda</a:t>
                </a:r>
                <a:r>
                  <a:rPr lang="en-US" sz="2400" dirty="0" smtClean="0">
                    <a:latin typeface="Times New Roman" pitchFamily="18" charset="0"/>
                    <a:cs typeface="Times New Roman" pitchFamily="18" charset="0"/>
                  </a:rPr>
                  <a:t> </a:t>
                </a:r>
                <a14:m>
                  <m:oMath xmlns:m="http://schemas.openxmlformats.org/officeDocument/2006/math">
                    <m:sSub>
                      <m:sSubPr>
                        <m:ctrlPr>
                          <a:rPr lang="en-US" sz="2400" i="1">
                            <a:latin typeface="Cambria Math"/>
                            <a:cs typeface="Times New Roman" pitchFamily="18" charset="0"/>
                          </a:rPr>
                        </m:ctrlPr>
                      </m:sSubPr>
                      <m:e>
                        <m:r>
                          <a:rPr lang="en-US" sz="2400" i="1">
                            <a:latin typeface="Cambria Math"/>
                            <a:cs typeface="Times New Roman" pitchFamily="18" charset="0"/>
                          </a:rPr>
                          <m:t>𝐸</m:t>
                        </m:r>
                      </m:e>
                      <m:sub>
                        <m:r>
                          <a:rPr lang="en-US" sz="2400" i="1">
                            <a:latin typeface="Cambria Math"/>
                            <a:cs typeface="Times New Roman" pitchFamily="18" charset="0"/>
                          </a:rPr>
                          <m:t>0</m:t>
                        </m:r>
                      </m:sub>
                    </m:sSub>
                  </m:oMath>
                </a14:m>
                <a:r>
                  <a:rPr lang="en-US" sz="2400" dirty="0" smtClean="0">
                    <a:latin typeface="Times New Roman" pitchFamily="18" charset="0"/>
                    <a:cs typeface="Times New Roman" pitchFamily="18" charset="0"/>
                  </a:rPr>
                  <a:t>-</a:t>
                </a:r>
                <a:r>
                  <a:rPr lang="en-US" sz="2400" dirty="0" err="1" smtClean="0">
                    <a:latin typeface="Times New Roman" pitchFamily="18" charset="0"/>
                    <a:cs typeface="Times New Roman" pitchFamily="18" charset="0"/>
                  </a:rPr>
                  <a:t>zarraning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moddaga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kelib</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tushguncha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bo’lgan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energiyasi</a:t>
                </a:r>
                <a:r>
                  <a:rPr lang="en-US" sz="2400" dirty="0" smtClean="0">
                    <a:latin typeface="Times New Roman" pitchFamily="18" charset="0"/>
                    <a:cs typeface="Times New Roman" pitchFamily="18" charset="0"/>
                  </a:rPr>
                  <a:t>.</a:t>
                </a:r>
              </a:p>
              <a:p>
                <a:pPr marL="82296" indent="0" algn="just">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a:t>
                </a:r>
                <a14:m>
                  <m:oMath xmlns:m="http://schemas.openxmlformats.org/officeDocument/2006/math">
                    <m:r>
                      <a:rPr lang="en-US" sz="2400" b="0" i="1" smtClean="0">
                        <a:latin typeface="Cambria Math"/>
                        <a:cs typeface="Times New Roman" pitchFamily="18" charset="0"/>
                      </a:rPr>
                      <m:t>𝑅</m:t>
                    </m:r>
                    <m:r>
                      <a:rPr lang="en-US" sz="2400" b="0" i="1" smtClean="0">
                        <a:latin typeface="Cambria Math"/>
                        <a:cs typeface="Times New Roman" pitchFamily="18" charset="0"/>
                      </a:rPr>
                      <m:t>=</m:t>
                    </m:r>
                    <m:f>
                      <m:fPr>
                        <m:ctrlPr>
                          <a:rPr lang="en-US" sz="2400" b="0" i="1" smtClean="0">
                            <a:latin typeface="Cambria Math"/>
                            <a:cs typeface="Times New Roman" pitchFamily="18" charset="0"/>
                          </a:rPr>
                        </m:ctrlPr>
                      </m:fPr>
                      <m:num>
                        <m:r>
                          <a:rPr lang="en-US" sz="2400" b="0" i="1" smtClean="0">
                            <a:latin typeface="Cambria Math"/>
                            <a:cs typeface="Times New Roman" pitchFamily="18" charset="0"/>
                          </a:rPr>
                          <m:t>𝑀</m:t>
                        </m:r>
                      </m:num>
                      <m:den>
                        <m:sSup>
                          <m:sSupPr>
                            <m:ctrlPr>
                              <a:rPr lang="en-US" sz="2400" b="0" i="1" smtClean="0">
                                <a:latin typeface="Cambria Math"/>
                                <a:cs typeface="Times New Roman" pitchFamily="18" charset="0"/>
                              </a:rPr>
                            </m:ctrlPr>
                          </m:sSupPr>
                          <m:e>
                            <m:r>
                              <a:rPr lang="en-US" sz="2400" b="0" i="1" smtClean="0">
                                <a:latin typeface="Cambria Math"/>
                                <a:cs typeface="Times New Roman" pitchFamily="18" charset="0"/>
                              </a:rPr>
                              <m:t>𝑧</m:t>
                            </m:r>
                          </m:e>
                          <m:sup>
                            <m:r>
                              <a:rPr lang="en-US" sz="2400" b="0" i="1" smtClean="0">
                                <a:latin typeface="Cambria Math"/>
                                <a:cs typeface="Times New Roman" pitchFamily="18" charset="0"/>
                              </a:rPr>
                              <m:t>2</m:t>
                            </m:r>
                          </m:sup>
                        </m:sSup>
                      </m:den>
                    </m:f>
                    <m:r>
                      <a:rPr lang="en-US" sz="2400" b="0" i="1" smtClean="0">
                        <a:latin typeface="Cambria Math"/>
                        <a:cs typeface="Times New Roman" pitchFamily="18" charset="0"/>
                      </a:rPr>
                      <m:t>𝑓</m:t>
                    </m:r>
                    <m:r>
                      <a:rPr lang="en-US" sz="2400" b="0" i="1" smtClean="0">
                        <a:latin typeface="Cambria Math"/>
                        <a:cs typeface="Times New Roman" pitchFamily="18" charset="0"/>
                      </a:rPr>
                      <m:t>(</m:t>
                    </m:r>
                    <m:r>
                      <a:rPr lang="en-US" sz="2400" b="0" i="1" smtClean="0">
                        <a:latin typeface="Cambria Math"/>
                        <a:cs typeface="Times New Roman" pitchFamily="18" charset="0"/>
                      </a:rPr>
                      <m:t>𝑣</m:t>
                    </m:r>
                    <m:r>
                      <a:rPr lang="en-US" sz="2400" b="0" i="1" smtClean="0">
                        <a:latin typeface="Cambria Math"/>
                        <a:cs typeface="Times New Roman" pitchFamily="18" charset="0"/>
                      </a:rPr>
                      <m:t>)</m:t>
                    </m:r>
                  </m:oMath>
                </a14:m>
                <a:endParaRPr lang="en-US" sz="2400" dirty="0" smtClean="0">
                  <a:latin typeface="Times New Roman" pitchFamily="18" charset="0"/>
                  <a:cs typeface="Times New Roman" pitchFamily="18" charset="0"/>
                </a:endParaRPr>
              </a:p>
              <a:p>
                <a:pPr marL="82296" indent="0" algn="just">
                  <a:buNone/>
                </a:pPr>
                <a:endParaRPr lang="en-US" sz="2400" dirty="0">
                  <a:latin typeface="Times New Roman" pitchFamily="18" charset="0"/>
                  <a:cs typeface="Times New Roman" pitchFamily="18" charset="0"/>
                </a:endParaRPr>
              </a:p>
            </p:txBody>
          </p:sp>
        </mc:Choice>
        <mc:Fallback>
          <p:sp>
            <p:nvSpPr>
              <p:cNvPr id="6" name="Объект 5"/>
              <p:cNvSpPr>
                <a:spLocks noGrp="1" noRot="1" noChangeAspect="1" noMove="1" noResize="1" noEditPoints="1" noAdjustHandles="1" noChangeArrowheads="1" noChangeShapeType="1" noTextEdit="1"/>
              </p:cNvSpPr>
              <p:nvPr>
                <p:ph idx="1"/>
              </p:nvPr>
            </p:nvSpPr>
            <p:spPr>
              <a:xfrm>
                <a:off x="1435608" y="908720"/>
                <a:ext cx="7498080" cy="5339680"/>
              </a:xfrm>
              <a:blipFill rotWithShape="1">
                <a:blip r:embed="rId2"/>
                <a:stretch>
                  <a:fillRect l="-163" t="-913" r="-1220"/>
                </a:stretch>
              </a:blipFill>
            </p:spPr>
            <p:txBody>
              <a:bodyPr/>
              <a:lstStyle/>
              <a:p>
                <a:r>
                  <a:rPr lang="ru-RU">
                    <a:noFill/>
                  </a:rPr>
                  <a:t> </a:t>
                </a:r>
              </a:p>
            </p:txBody>
          </p:sp>
        </mc:Fallback>
      </mc:AlternateContent>
    </p:spTree>
    <p:extLst>
      <p:ext uri="{BB962C8B-B14F-4D97-AF65-F5344CB8AC3E}">
        <p14:creationId xmlns:p14="http://schemas.microsoft.com/office/powerpoint/2010/main" val="25943861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Объект 2"/>
              <p:cNvSpPr>
                <a:spLocks noGrp="1"/>
              </p:cNvSpPr>
              <p:nvPr>
                <p:ph idx="1"/>
              </p:nvPr>
            </p:nvSpPr>
            <p:spPr>
              <a:xfrm>
                <a:off x="1435608" y="404664"/>
                <a:ext cx="7498080" cy="5843736"/>
              </a:xfrm>
            </p:spPr>
            <p:txBody>
              <a:bodyPr>
                <a:noAutofit/>
              </a:bodyPr>
              <a:lstStyle/>
              <a:p>
                <a:pPr marL="82296" indent="0" algn="just">
                  <a:buNone/>
                </a:pPr>
                <a:r>
                  <a:rPr lang="en-US" sz="2400" dirty="0" smtClean="0">
                    <a:latin typeface="Times New Roman" pitchFamily="18" charset="0"/>
                    <a:cs typeface="Times New Roman" pitchFamily="18" charset="0"/>
                  </a:rPr>
                  <a:t>Agar </a:t>
                </a:r>
                <a:r>
                  <a:rPr lang="en-US" sz="2400" dirty="0" err="1" smtClean="0">
                    <a:latin typeface="Times New Roman" pitchFamily="18" charset="0"/>
                    <a:cs typeface="Times New Roman" pitchFamily="18" charset="0"/>
                  </a:rPr>
                  <a:t>ionizatsion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yo’qotish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formulasi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orqali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qo’llansa</a:t>
                </a:r>
                <a:r>
                  <a:rPr lang="en-US" sz="2400" dirty="0" smtClean="0">
                    <a:latin typeface="Times New Roman" pitchFamily="18" charset="0"/>
                    <a:cs typeface="Times New Roman" pitchFamily="18" charset="0"/>
                  </a:rPr>
                  <a:t>, u </a:t>
                </a:r>
                <a:r>
                  <a:rPr lang="en-US" sz="2400" dirty="0" err="1" smtClean="0">
                    <a:latin typeface="Times New Roman" pitchFamily="18" charset="0"/>
                    <a:cs typeface="Times New Roman" pitchFamily="18" charset="0"/>
                  </a:rPr>
                  <a:t>holda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yugurish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yo’li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ifodasi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quyidagi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ko’rinishda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bo’ladi</a:t>
                </a:r>
                <a:r>
                  <a:rPr lang="en-US" sz="2400" dirty="0" smtClean="0">
                    <a:latin typeface="Times New Roman" pitchFamily="18" charset="0"/>
                    <a:cs typeface="Times New Roman" pitchFamily="18" charset="0"/>
                  </a:rPr>
                  <a:t>:</a:t>
                </a:r>
              </a:p>
              <a:p>
                <a:pPr marL="82296" indent="0" algn="just">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a:t>
                </a:r>
                <a14:m>
                  <m:oMath xmlns:m="http://schemas.openxmlformats.org/officeDocument/2006/math">
                    <m:r>
                      <a:rPr lang="en-US" sz="2400" i="1">
                        <a:latin typeface="Cambria Math"/>
                        <a:cs typeface="Times New Roman" pitchFamily="18" charset="0"/>
                      </a:rPr>
                      <m:t>𝑅</m:t>
                    </m:r>
                    <m:r>
                      <a:rPr lang="en-US" sz="2400" i="1">
                        <a:latin typeface="Cambria Math"/>
                        <a:cs typeface="Times New Roman" pitchFamily="18" charset="0"/>
                      </a:rPr>
                      <m:t>=</m:t>
                    </m:r>
                    <m:f>
                      <m:fPr>
                        <m:ctrlPr>
                          <a:rPr lang="en-US" sz="2400" i="1">
                            <a:latin typeface="Cambria Math"/>
                            <a:cs typeface="Times New Roman" pitchFamily="18" charset="0"/>
                          </a:rPr>
                        </m:ctrlPr>
                      </m:fPr>
                      <m:num>
                        <m:r>
                          <a:rPr lang="en-US" sz="2400" i="1">
                            <a:latin typeface="Cambria Math"/>
                            <a:cs typeface="Times New Roman" pitchFamily="18" charset="0"/>
                          </a:rPr>
                          <m:t>𝑀</m:t>
                        </m:r>
                      </m:num>
                      <m:den>
                        <m:sSup>
                          <m:sSupPr>
                            <m:ctrlPr>
                              <a:rPr lang="en-US" sz="2400" i="1">
                                <a:latin typeface="Cambria Math"/>
                                <a:cs typeface="Times New Roman" pitchFamily="18" charset="0"/>
                              </a:rPr>
                            </m:ctrlPr>
                          </m:sSupPr>
                          <m:e>
                            <m:r>
                              <a:rPr lang="en-US" sz="2400" i="1">
                                <a:latin typeface="Cambria Math"/>
                                <a:cs typeface="Times New Roman" pitchFamily="18" charset="0"/>
                              </a:rPr>
                              <m:t>𝑧</m:t>
                            </m:r>
                          </m:e>
                          <m:sup>
                            <m:r>
                              <a:rPr lang="en-US" sz="2400" i="1">
                                <a:latin typeface="Cambria Math"/>
                                <a:cs typeface="Times New Roman" pitchFamily="18" charset="0"/>
                              </a:rPr>
                              <m:t>2</m:t>
                            </m:r>
                          </m:sup>
                        </m:sSup>
                      </m:den>
                    </m:f>
                    <m:r>
                      <a:rPr lang="en-US" sz="2400" i="1">
                        <a:latin typeface="Cambria Math"/>
                        <a:cs typeface="Times New Roman" pitchFamily="18" charset="0"/>
                      </a:rPr>
                      <m:t>𝑓</m:t>
                    </m:r>
                    <m:r>
                      <a:rPr lang="en-US" sz="2400" i="1">
                        <a:latin typeface="Cambria Math"/>
                        <a:cs typeface="Times New Roman" pitchFamily="18" charset="0"/>
                      </a:rPr>
                      <m:t>(</m:t>
                    </m:r>
                    <m:r>
                      <a:rPr lang="en-US" sz="2400" i="1">
                        <a:latin typeface="Cambria Math"/>
                        <a:cs typeface="Times New Roman" pitchFamily="18" charset="0"/>
                      </a:rPr>
                      <m:t>𝑣</m:t>
                    </m:r>
                    <m:r>
                      <a:rPr lang="en-US" sz="2400" i="1">
                        <a:latin typeface="Cambria Math"/>
                        <a:cs typeface="Times New Roman" pitchFamily="18" charset="0"/>
                      </a:rPr>
                      <m:t>)</m:t>
                    </m:r>
                  </m:oMath>
                </a14:m>
                <a:endParaRPr lang="en-US" sz="2400" dirty="0" smtClean="0">
                  <a:latin typeface="Times New Roman" pitchFamily="18" charset="0"/>
                  <a:cs typeface="Times New Roman" pitchFamily="18" charset="0"/>
                </a:endParaRPr>
              </a:p>
              <a:p>
                <a:pPr marL="82296" indent="0" algn="just">
                  <a:buNone/>
                </a:pPr>
                <a:r>
                  <a:rPr lang="en-US" sz="2400" dirty="0" err="1">
                    <a:latin typeface="Times New Roman" pitchFamily="18" charset="0"/>
                    <a:cs typeface="Times New Roman" pitchFamily="18" charset="0"/>
                  </a:rPr>
                  <a:t>bu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yerdagi</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f(v) </a:t>
                </a:r>
                <a:r>
                  <a:rPr lang="en-US" sz="2400" dirty="0" err="1">
                    <a:latin typeface="Times New Roman" pitchFamily="18" charset="0"/>
                    <a:cs typeface="Times New Roman" pitchFamily="18" charset="0"/>
                  </a:rPr>
                  <a:t>funksiya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zarra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turiga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bogʻliq</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emas</a:t>
                </a:r>
                <a:r>
                  <a:rPr lang="en-US" sz="2400" dirty="0">
                    <a:latin typeface="Times New Roman" pitchFamily="18" charset="0"/>
                    <a:cs typeface="Times New Roman" pitchFamily="18" charset="0"/>
                  </a:rPr>
                  <a:t>. Ammo </a:t>
                </a:r>
                <a:r>
                  <a:rPr lang="en-US" sz="2400" dirty="0" err="1">
                    <a:latin typeface="Times New Roman" pitchFamily="18" charset="0"/>
                    <a:cs typeface="Times New Roman" pitchFamily="18" charset="0"/>
                  </a:rPr>
                  <a:t>bu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ifodada-gi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solishtirma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ionizatsion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yoʻqotislmni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aniqlovchi</a:t>
                </a:r>
                <a:r>
                  <a:rPr lang="en-US" sz="2400" dirty="0">
                    <a:latin typeface="Times New Roman" pitchFamily="18" charset="0"/>
                    <a:cs typeface="Times New Roman" pitchFamily="18" charset="0"/>
                  </a:rPr>
                  <a:t> formula </a:t>
                </a:r>
                <a:r>
                  <a:rPr lang="en-US" sz="2400" dirty="0" err="1">
                    <a:latin typeface="Times New Roman" pitchFamily="18" charset="0"/>
                    <a:cs typeface="Times New Roman" pitchFamily="18" charset="0"/>
                  </a:rPr>
                  <a:t>turli</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energiyalar</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sohasida</a:t>
                </a:r>
                <a:r>
                  <a:rPr lang="en-US" sz="2400" dirty="0">
                    <a:latin typeface="Times New Roman" pitchFamily="18" charset="0"/>
                    <a:cs typeface="Times New Roman" pitchFamily="18" charset="0"/>
                  </a:rPr>
                  <a:t> ham </a:t>
                </a:r>
                <a:r>
                  <a:rPr lang="en-US" sz="2400" dirty="0" err="1">
                    <a:latin typeface="Times New Roman" pitchFamily="18" charset="0"/>
                    <a:cs typeface="Times New Roman" pitchFamily="18" charset="0"/>
                  </a:rPr>
                  <a:t>oʻrinli</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emas.Shu</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sababli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haqiqiy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yugurish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yoʻlining</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zarra</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energiyasi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va</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modda</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turiga</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bogʻlanishi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yuqoridagi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formulaga</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qaraganda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murakkab</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boʻlib</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uning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fomulasi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nazariy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tairiba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natijalarini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oʻzaro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laqqoslash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yoʻli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bilan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aniqlanadi</a:t>
                </a:r>
                <a:r>
                  <a:rPr lang="en-US" sz="2400" dirty="0">
                    <a:latin typeface="Times New Roman" pitchFamily="18" charset="0"/>
                    <a:cs typeface="Times New Roman" pitchFamily="18" charset="0"/>
                  </a:rPr>
                  <a:t>. </a:t>
                </a:r>
              </a:p>
            </p:txBody>
          </p:sp>
        </mc:Choice>
        <mc:Fallback>
          <p:sp>
            <p:nvSpPr>
              <p:cNvPr id="3" name="Объект 2"/>
              <p:cNvSpPr>
                <a:spLocks noGrp="1" noRot="1" noChangeAspect="1" noMove="1" noResize="1" noEditPoints="1" noAdjustHandles="1" noChangeArrowheads="1" noChangeShapeType="1" noTextEdit="1"/>
              </p:cNvSpPr>
              <p:nvPr>
                <p:ph idx="1"/>
              </p:nvPr>
            </p:nvSpPr>
            <p:spPr>
              <a:xfrm>
                <a:off x="1435608" y="404664"/>
                <a:ext cx="7498080" cy="5843736"/>
              </a:xfrm>
              <a:blipFill rotWithShape="1">
                <a:blip r:embed="rId2"/>
                <a:stretch>
                  <a:fillRect l="-163" t="-834" r="-1220"/>
                </a:stretch>
              </a:blipFill>
            </p:spPr>
            <p:txBody>
              <a:bodyPr/>
              <a:lstStyle/>
              <a:p>
                <a:r>
                  <a:rPr lang="ru-RU">
                    <a:noFill/>
                  </a:rPr>
                  <a:t> </a:t>
                </a:r>
              </a:p>
            </p:txBody>
          </p:sp>
        </mc:Fallback>
      </mc:AlternateContent>
    </p:spTree>
    <p:extLst>
      <p:ext uri="{BB962C8B-B14F-4D97-AF65-F5344CB8AC3E}">
        <p14:creationId xmlns:p14="http://schemas.microsoft.com/office/powerpoint/2010/main" val="2624493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Bragg </a:t>
            </a:r>
            <a:r>
              <a:rPr lang="en-US" dirty="0" err="1" smtClean="0"/>
              <a:t>cho’qqisi</a:t>
            </a:r>
            <a:endParaRPr lang="ru-RU" dirty="0"/>
          </a:p>
        </p:txBody>
      </p:sp>
      <p:sp>
        <p:nvSpPr>
          <p:cNvPr id="3" name="Объект 2"/>
          <p:cNvSpPr>
            <a:spLocks noGrp="1"/>
          </p:cNvSpPr>
          <p:nvPr>
            <p:ph type="body" idx="1"/>
          </p:nvPr>
        </p:nvSpPr>
        <p:spPr>
          <a:xfrm>
            <a:off x="500033" y="1196752"/>
            <a:ext cx="4023360" cy="1156506"/>
          </a:xfrm>
        </p:spPr>
        <p:txBody>
          <a:bodyPr>
            <a:normAutofit fontScale="92500" lnSpcReduction="10000"/>
          </a:bodyPr>
          <a:lstStyle/>
          <a:p>
            <a:pPr algn="just"/>
            <a:r>
              <a:rPr lang="en-US" sz="2000" dirty="0" smtClean="0">
                <a:latin typeface="Times New Roman" pitchFamily="18" charset="0"/>
                <a:cs typeface="Times New Roman" pitchFamily="18" charset="0"/>
              </a:rPr>
              <a:t>Bragg </a:t>
            </a:r>
            <a:r>
              <a:rPr lang="en-US" sz="2000" dirty="0" err="1" smtClean="0">
                <a:latin typeface="Times New Roman" pitchFamily="18" charset="0"/>
                <a:cs typeface="Times New Roman" pitchFamily="18" charset="0"/>
              </a:rPr>
              <a:t>egri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chizig’i-zarra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modda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ichida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masofa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bo’yicha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harakatlanayotganda</a:t>
            </a:r>
            <a:r>
              <a:rPr lang="en-US" sz="2000" dirty="0">
                <a:latin typeface="Times New Roman" pitchFamily="18" charset="0"/>
                <a:cs typeface="Times New Roman" pitchFamily="18" charset="0"/>
              </a:rPr>
              <a:t> </a:t>
            </a:r>
            <a:r>
              <a:rPr lang="en-US" sz="2000" dirty="0" err="1" smtClean="0">
                <a:latin typeface="Times New Roman" pitchFamily="18" charset="0"/>
                <a:cs typeface="Times New Roman" pitchFamily="18" charset="0"/>
              </a:rPr>
              <a:t>energiya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yo’qotish</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qanday</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o’zgarishini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ko’rsatadi</a:t>
            </a:r>
            <a:r>
              <a:rPr lang="en-US" sz="2000" dirty="0" smtClean="0">
                <a:latin typeface="Times New Roman" pitchFamily="18" charset="0"/>
                <a:cs typeface="Times New Roman" pitchFamily="18" charset="0"/>
              </a:rPr>
              <a:t>.</a:t>
            </a:r>
          </a:p>
          <a:p>
            <a:pPr algn="just"/>
            <a:endParaRPr lang="ru-RU" dirty="0"/>
          </a:p>
        </p:txBody>
      </p:sp>
      <p:sp>
        <p:nvSpPr>
          <p:cNvPr id="7" name="Объект 6"/>
          <p:cNvSpPr>
            <a:spLocks noGrp="1"/>
          </p:cNvSpPr>
          <p:nvPr>
            <p:ph sz="quarter" idx="4"/>
          </p:nvPr>
        </p:nvSpPr>
        <p:spPr>
          <a:xfrm>
            <a:off x="4716016" y="1340768"/>
            <a:ext cx="4023360" cy="4104456"/>
          </a:xfrm>
        </p:spPr>
        <p:txBody>
          <a:bodyPr>
            <a:normAutofit/>
          </a:bodyPr>
          <a:lstStyle/>
          <a:p>
            <a:pPr algn="just"/>
            <a:r>
              <a:rPr lang="en-US" sz="1800" dirty="0" err="1"/>
              <a:t>Zarra</a:t>
            </a:r>
            <a:r>
              <a:rPr lang="en-US" sz="1800" dirty="0"/>
              <a:t> </a:t>
            </a:r>
            <a:r>
              <a:rPr lang="en-US" sz="1800" dirty="0" err="1"/>
              <a:t>modda</a:t>
            </a:r>
            <a:r>
              <a:rPr lang="en-US" sz="1800" dirty="0"/>
              <a:t> </a:t>
            </a:r>
            <a:r>
              <a:rPr lang="en-US" sz="1800" dirty="0" err="1"/>
              <a:t>ichiga</a:t>
            </a:r>
            <a:r>
              <a:rPr lang="en-US" sz="1800" dirty="0"/>
              <a:t> </a:t>
            </a:r>
            <a:r>
              <a:rPr lang="en-US" sz="1800" dirty="0" err="1"/>
              <a:t>kirganda</a:t>
            </a:r>
            <a:r>
              <a:rPr lang="en-US" sz="1800" dirty="0"/>
              <a:t> </a:t>
            </a:r>
            <a:r>
              <a:rPr lang="en-US" sz="1800" dirty="0" smtClean="0"/>
              <a:t> </a:t>
            </a:r>
            <a:r>
              <a:rPr lang="en-US" sz="1800" dirty="0" err="1"/>
              <a:t>energiya</a:t>
            </a:r>
            <a:r>
              <a:rPr lang="en-US" sz="1800" dirty="0"/>
              <a:t> </a:t>
            </a:r>
            <a:r>
              <a:rPr lang="en-US" sz="1800" dirty="0" err="1"/>
              <a:t>yo‘qotishi</a:t>
            </a:r>
            <a:r>
              <a:rPr lang="en-US" sz="1800" dirty="0"/>
              <a:t> </a:t>
            </a:r>
            <a:r>
              <a:rPr lang="en-US" sz="1800" dirty="0" err="1"/>
              <a:t>kichik</a:t>
            </a:r>
            <a:r>
              <a:rPr lang="en-US" sz="1800" dirty="0"/>
              <a:t> </a:t>
            </a:r>
            <a:r>
              <a:rPr lang="en-US" sz="1800" dirty="0" err="1" smtClean="0"/>
              <a:t>bo‘ladi.Masofa</a:t>
            </a:r>
            <a:r>
              <a:rPr lang="en-US" sz="1800" dirty="0" smtClean="0"/>
              <a:t> </a:t>
            </a:r>
            <a:r>
              <a:rPr lang="en-US" sz="1800" dirty="0" err="1"/>
              <a:t>ortgani</a:t>
            </a:r>
            <a:r>
              <a:rPr lang="en-US" sz="1800" dirty="0"/>
              <a:t> sari </a:t>
            </a:r>
            <a:r>
              <a:rPr lang="en-US" sz="1800" dirty="0" err="1"/>
              <a:t>zarra</a:t>
            </a:r>
            <a:r>
              <a:rPr lang="en-US" sz="1800" dirty="0"/>
              <a:t> </a:t>
            </a:r>
            <a:r>
              <a:rPr lang="en-US" sz="1800" dirty="0" err="1" smtClean="0"/>
              <a:t>sekinlashadi.Sekinlashgani</a:t>
            </a:r>
            <a:r>
              <a:rPr lang="en-US" sz="1800" dirty="0" smtClean="0"/>
              <a:t> </a:t>
            </a:r>
            <a:r>
              <a:rPr lang="en-US" sz="1800" dirty="0"/>
              <a:t>sari </a:t>
            </a:r>
            <a:r>
              <a:rPr lang="en-US" sz="1800" dirty="0" err="1"/>
              <a:t>energiya</a:t>
            </a:r>
            <a:r>
              <a:rPr lang="en-US" sz="1800" dirty="0"/>
              <a:t> </a:t>
            </a:r>
            <a:r>
              <a:rPr lang="en-US" sz="1800" dirty="0" err="1"/>
              <a:t>yo‘qotish</a:t>
            </a:r>
            <a:r>
              <a:rPr lang="en-US" sz="1800" dirty="0"/>
              <a:t> </a:t>
            </a:r>
            <a:r>
              <a:rPr lang="en-US" sz="1800" dirty="0" err="1"/>
              <a:t>tezligi</a:t>
            </a:r>
            <a:r>
              <a:rPr lang="en-US" sz="1800" dirty="0"/>
              <a:t> </a:t>
            </a:r>
            <a:r>
              <a:rPr lang="en-US" sz="1800" dirty="0" err="1"/>
              <a:t>keskin</a:t>
            </a:r>
            <a:r>
              <a:rPr lang="en-US" sz="1800" dirty="0"/>
              <a:t> </a:t>
            </a:r>
            <a:r>
              <a:rPr lang="en-US" sz="1800" dirty="0" err="1" smtClean="0"/>
              <a:t>ortadi.To‘xtashga</a:t>
            </a:r>
            <a:r>
              <a:rPr lang="en-US" sz="1800" dirty="0" smtClean="0"/>
              <a:t> </a:t>
            </a:r>
            <a:r>
              <a:rPr lang="en-US" sz="1800" dirty="0" err="1"/>
              <a:t>yaqin</a:t>
            </a:r>
            <a:r>
              <a:rPr lang="en-US" sz="1800" dirty="0"/>
              <a:t> </a:t>
            </a:r>
            <a:r>
              <a:rPr lang="en-US" sz="1800" dirty="0" err="1"/>
              <a:t>joyda</a:t>
            </a:r>
            <a:r>
              <a:rPr lang="en-US" sz="1800" dirty="0"/>
              <a:t> </a:t>
            </a:r>
            <a:r>
              <a:rPr lang="en-US" sz="1800" dirty="0" err="1"/>
              <a:t>energiya</a:t>
            </a:r>
            <a:r>
              <a:rPr lang="en-US" sz="1800" dirty="0"/>
              <a:t> </a:t>
            </a:r>
            <a:r>
              <a:rPr lang="en-US" sz="1800" dirty="0" err="1"/>
              <a:t>yo‘qotish</a:t>
            </a:r>
            <a:r>
              <a:rPr lang="en-US" sz="1800" dirty="0"/>
              <a:t> </a:t>
            </a:r>
            <a:r>
              <a:rPr lang="en-US" sz="1800" dirty="0" err="1"/>
              <a:t>maksimumga</a:t>
            </a:r>
            <a:r>
              <a:rPr lang="en-US" sz="1800" dirty="0"/>
              <a:t> </a:t>
            </a:r>
            <a:r>
              <a:rPr lang="en-US" sz="1800" dirty="0" err="1"/>
              <a:t>yetadi</a:t>
            </a:r>
            <a:r>
              <a:rPr lang="en-US" sz="1800" dirty="0"/>
              <a:t> — </a:t>
            </a:r>
            <a:r>
              <a:rPr lang="en-US" sz="1800" dirty="0" err="1"/>
              <a:t>mana</a:t>
            </a:r>
            <a:r>
              <a:rPr lang="en-US" sz="1800" dirty="0"/>
              <a:t> </a:t>
            </a:r>
            <a:r>
              <a:rPr lang="en-US" sz="1800" dirty="0" err="1"/>
              <a:t>shu</a:t>
            </a:r>
            <a:r>
              <a:rPr lang="en-US" sz="1800" dirty="0"/>
              <a:t> </a:t>
            </a:r>
            <a:r>
              <a:rPr lang="en-US" sz="1800" dirty="0" err="1"/>
              <a:t>nuqta</a:t>
            </a:r>
            <a:r>
              <a:rPr lang="en-US" sz="1800" dirty="0"/>
              <a:t> </a:t>
            </a:r>
            <a:r>
              <a:rPr lang="en-US" sz="1800" b="1" dirty="0"/>
              <a:t>Bragg </a:t>
            </a:r>
            <a:r>
              <a:rPr lang="en-US" sz="1800" b="1" dirty="0" err="1" smtClean="0"/>
              <a:t>cho‘qqisi</a:t>
            </a:r>
            <a:r>
              <a:rPr lang="en-US" sz="1800" dirty="0" err="1" smtClean="0"/>
              <a:t>.Cho‘qqidan</a:t>
            </a:r>
            <a:r>
              <a:rPr lang="en-US" sz="1800" dirty="0" smtClean="0"/>
              <a:t> </a:t>
            </a:r>
            <a:r>
              <a:rPr lang="en-US" sz="1800" dirty="0" err="1"/>
              <a:t>keyin</a:t>
            </a:r>
            <a:r>
              <a:rPr lang="en-US" sz="1800" dirty="0"/>
              <a:t> </a:t>
            </a:r>
            <a:r>
              <a:rPr lang="en-US" sz="1800" dirty="0" err="1"/>
              <a:t>zarra</a:t>
            </a:r>
            <a:r>
              <a:rPr lang="en-US" sz="1800" dirty="0"/>
              <a:t> </a:t>
            </a:r>
            <a:r>
              <a:rPr lang="en-US" sz="1800" dirty="0" err="1"/>
              <a:t>to‘xtaydi</a:t>
            </a:r>
            <a:r>
              <a:rPr lang="en-US" sz="1800" dirty="0"/>
              <a:t> </a:t>
            </a:r>
            <a:r>
              <a:rPr lang="en-US" sz="1800" dirty="0" smtClean="0"/>
              <a:t>, </a:t>
            </a:r>
            <a:r>
              <a:rPr lang="en-US" sz="1800" dirty="0" err="1"/>
              <a:t>energiya</a:t>
            </a:r>
            <a:r>
              <a:rPr lang="en-US" sz="1800" dirty="0"/>
              <a:t> </a:t>
            </a:r>
            <a:r>
              <a:rPr lang="en-US" sz="1800" dirty="0" err="1"/>
              <a:t>yo‘qotish</a:t>
            </a:r>
            <a:r>
              <a:rPr lang="en-US" sz="1800" dirty="0"/>
              <a:t> </a:t>
            </a:r>
            <a:r>
              <a:rPr lang="en-US" sz="1800" dirty="0" err="1"/>
              <a:t>nolga</a:t>
            </a:r>
            <a:r>
              <a:rPr lang="en-US" sz="1800" dirty="0"/>
              <a:t> </a:t>
            </a:r>
            <a:r>
              <a:rPr lang="en-US" sz="1800" dirty="0" err="1"/>
              <a:t>tushadi</a:t>
            </a:r>
            <a:r>
              <a:rPr lang="en-US" sz="1800" dirty="0"/>
              <a:t>.</a:t>
            </a:r>
          </a:p>
          <a:p>
            <a:pPr algn="just"/>
            <a:endParaRPr lang="ru-RU" sz="18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2636912"/>
            <a:ext cx="3708412" cy="247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94852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Bragg </a:t>
            </a:r>
            <a:r>
              <a:rPr lang="en-US" dirty="0" err="1" smtClean="0"/>
              <a:t>cho’qqisining</a:t>
            </a:r>
            <a:r>
              <a:rPr lang="en-US" dirty="0" smtClean="0"/>
              <a:t> </a:t>
            </a:r>
            <a:r>
              <a:rPr lang="en-US" dirty="0" err="1" smtClean="0"/>
              <a:t>amaliy</a:t>
            </a:r>
            <a:r>
              <a:rPr lang="en-US" dirty="0" smtClean="0"/>
              <a:t> </a:t>
            </a:r>
            <a:r>
              <a:rPr lang="en-US" dirty="0" err="1" smtClean="0"/>
              <a:t>qo’llanishi</a:t>
            </a:r>
            <a:endParaRPr lang="ru-RU" dirty="0"/>
          </a:p>
        </p:txBody>
      </p:sp>
      <p:sp>
        <p:nvSpPr>
          <p:cNvPr id="7" name="Объект 6"/>
          <p:cNvSpPr>
            <a:spLocks noGrp="1"/>
          </p:cNvSpPr>
          <p:nvPr>
            <p:ph sz="half" idx="2"/>
          </p:nvPr>
        </p:nvSpPr>
        <p:spPr/>
        <p:txBody>
          <a:bodyPr>
            <a:normAutofit fontScale="77500" lnSpcReduction="20000"/>
          </a:bodyPr>
          <a:lstStyle/>
          <a:p>
            <a:pPr algn="just"/>
            <a:r>
              <a:rPr lang="en-US" dirty="0"/>
              <a:t>Bragg </a:t>
            </a:r>
            <a:r>
              <a:rPr lang="en-US" dirty="0" err="1"/>
              <a:t>egri</a:t>
            </a:r>
            <a:r>
              <a:rPr lang="en-US" dirty="0"/>
              <a:t> </a:t>
            </a:r>
            <a:r>
              <a:rPr lang="en-US" dirty="0" err="1"/>
              <a:t>chizig`i</a:t>
            </a:r>
            <a:r>
              <a:rPr lang="en-US" dirty="0"/>
              <a:t> </a:t>
            </a:r>
            <a:r>
              <a:rPr lang="en-US" dirty="0" err="1"/>
              <a:t>zarracha</a:t>
            </a:r>
            <a:r>
              <a:rPr lang="en-US" dirty="0"/>
              <a:t> </a:t>
            </a:r>
            <a:r>
              <a:rPr lang="en-US" dirty="0" err="1"/>
              <a:t>yo`lining</a:t>
            </a:r>
            <a:r>
              <a:rPr lang="en-US" dirty="0"/>
              <a:t> </a:t>
            </a:r>
            <a:r>
              <a:rPr lang="en-US" dirty="0" err="1"/>
              <a:t>oxirida</a:t>
            </a:r>
            <a:r>
              <a:rPr lang="en-US" dirty="0"/>
              <a:t> </a:t>
            </a:r>
            <a:r>
              <a:rPr lang="en-US" dirty="0" err="1"/>
              <a:t>energiya</a:t>
            </a:r>
            <a:r>
              <a:rPr lang="en-US" dirty="0"/>
              <a:t> </a:t>
            </a:r>
            <a:r>
              <a:rPr lang="en-US" dirty="0" err="1"/>
              <a:t>ajralishining</a:t>
            </a:r>
            <a:r>
              <a:rPr lang="en-US" dirty="0"/>
              <a:t> </a:t>
            </a:r>
            <a:r>
              <a:rPr lang="en-US" dirty="0" err="1"/>
              <a:t>keskin</a:t>
            </a:r>
            <a:r>
              <a:rPr lang="en-US" dirty="0"/>
              <a:t> </a:t>
            </a:r>
            <a:r>
              <a:rPr lang="en-US" dirty="0" err="1"/>
              <a:t>ortishini</a:t>
            </a:r>
            <a:r>
              <a:rPr lang="en-US" dirty="0"/>
              <a:t> </a:t>
            </a:r>
            <a:r>
              <a:rPr lang="en-US" dirty="0" err="1"/>
              <a:t>ko`rsatadi</a:t>
            </a:r>
            <a:r>
              <a:rPr lang="en-US" dirty="0"/>
              <a:t>. Bu </a:t>
            </a:r>
            <a:r>
              <a:rPr lang="en-US" dirty="0" err="1"/>
              <a:t>hodisadan</a:t>
            </a:r>
            <a:r>
              <a:rPr lang="en-US" dirty="0"/>
              <a:t> </a:t>
            </a:r>
            <a:r>
              <a:rPr lang="en-US" dirty="0" err="1"/>
              <a:t>tibbiyotda</a:t>
            </a:r>
            <a:r>
              <a:rPr lang="en-US" dirty="0"/>
              <a:t> </a:t>
            </a:r>
            <a:r>
              <a:rPr lang="en-US" dirty="0" err="1"/>
              <a:t>xususan</a:t>
            </a:r>
            <a:r>
              <a:rPr lang="en-US" dirty="0"/>
              <a:t> proton </a:t>
            </a:r>
            <a:r>
              <a:rPr lang="en-US" dirty="0" err="1"/>
              <a:t>terapiyasida</a:t>
            </a:r>
            <a:r>
              <a:rPr lang="en-US" dirty="0"/>
              <a:t> </a:t>
            </a:r>
            <a:r>
              <a:rPr lang="en-US" dirty="0" err="1"/>
              <a:t>faol</a:t>
            </a:r>
            <a:r>
              <a:rPr lang="en-US" dirty="0"/>
              <a:t> </a:t>
            </a:r>
            <a:r>
              <a:rPr lang="en-US" dirty="0" err="1"/>
              <a:t>foydalaniladi</a:t>
            </a:r>
            <a:r>
              <a:rPr lang="en-US" dirty="0"/>
              <a:t>. </a:t>
            </a:r>
            <a:r>
              <a:rPr lang="en-US" dirty="0" err="1"/>
              <a:t>Shifokorlar</a:t>
            </a:r>
            <a:r>
              <a:rPr lang="en-US" dirty="0"/>
              <a:t> </a:t>
            </a:r>
            <a:r>
              <a:rPr lang="en-US" dirty="0" err="1"/>
              <a:t>zarracha</a:t>
            </a:r>
            <a:r>
              <a:rPr lang="en-US" dirty="0"/>
              <a:t> </a:t>
            </a:r>
            <a:r>
              <a:rPr lang="en-US" dirty="0" err="1"/>
              <a:t>energiyasini</a:t>
            </a:r>
            <a:r>
              <a:rPr lang="en-US" dirty="0"/>
              <a:t> </a:t>
            </a:r>
            <a:r>
              <a:rPr lang="en-US" dirty="0" err="1"/>
              <a:t>shunday</a:t>
            </a:r>
            <a:r>
              <a:rPr lang="en-US" dirty="0"/>
              <a:t> </a:t>
            </a:r>
            <a:r>
              <a:rPr lang="en-US" dirty="0" err="1"/>
              <a:t>tanlaydilarki</a:t>
            </a:r>
            <a:r>
              <a:rPr lang="en-US" dirty="0"/>
              <a:t> </a:t>
            </a:r>
            <a:r>
              <a:rPr lang="en-US" dirty="0" err="1"/>
              <a:t>maksimal</a:t>
            </a:r>
            <a:r>
              <a:rPr lang="en-US" dirty="0"/>
              <a:t> </a:t>
            </a:r>
            <a:r>
              <a:rPr lang="en-US" dirty="0" err="1"/>
              <a:t>energiya</a:t>
            </a:r>
            <a:r>
              <a:rPr lang="en-US" dirty="0"/>
              <a:t> </a:t>
            </a:r>
            <a:r>
              <a:rPr lang="en-US" dirty="0" err="1"/>
              <a:t>aynan</a:t>
            </a:r>
            <a:r>
              <a:rPr lang="en-US" dirty="0"/>
              <a:t> </a:t>
            </a:r>
            <a:r>
              <a:rPr lang="en-US" dirty="0" err="1"/>
              <a:t>saraton</a:t>
            </a:r>
            <a:r>
              <a:rPr lang="en-US" dirty="0"/>
              <a:t> </a:t>
            </a:r>
            <a:r>
              <a:rPr lang="en-US" dirty="0" err="1"/>
              <a:t>hujayralariga</a:t>
            </a:r>
            <a:r>
              <a:rPr lang="en-US" dirty="0"/>
              <a:t> </a:t>
            </a:r>
            <a:r>
              <a:rPr lang="en-US" dirty="0" err="1"/>
              <a:t>yo`naltiriladi</a:t>
            </a:r>
            <a:r>
              <a:rPr lang="en-US" dirty="0"/>
              <a:t> </a:t>
            </a:r>
            <a:r>
              <a:rPr lang="en-US" dirty="0" err="1"/>
              <a:t>va</a:t>
            </a:r>
            <a:r>
              <a:rPr lang="en-US" dirty="0"/>
              <a:t> </a:t>
            </a:r>
            <a:r>
              <a:rPr lang="en-US" dirty="0" err="1"/>
              <a:t>sog`lom</a:t>
            </a:r>
            <a:r>
              <a:rPr lang="en-US" dirty="0"/>
              <a:t> </a:t>
            </a:r>
            <a:r>
              <a:rPr lang="en-US" dirty="0" err="1"/>
              <a:t>to`qimalarga</a:t>
            </a:r>
            <a:r>
              <a:rPr lang="en-US" dirty="0"/>
              <a:t> minimal </a:t>
            </a:r>
            <a:r>
              <a:rPr lang="en-US" dirty="0" err="1"/>
              <a:t>zarar</a:t>
            </a:r>
            <a:r>
              <a:rPr lang="en-US" dirty="0"/>
              <a:t> </a:t>
            </a:r>
            <a:r>
              <a:rPr lang="en-US" dirty="0" err="1"/>
              <a:t>yetkaziladi</a:t>
            </a:r>
            <a:r>
              <a:rPr lang="en-US" dirty="0"/>
              <a:t>. Bu </a:t>
            </a:r>
            <a:r>
              <a:rPr lang="en-US" dirty="0" err="1"/>
              <a:t>usul</a:t>
            </a:r>
            <a:r>
              <a:rPr lang="en-US" dirty="0"/>
              <a:t> </a:t>
            </a:r>
            <a:r>
              <a:rPr lang="en-US" dirty="0" err="1"/>
              <a:t>nurlanish</a:t>
            </a:r>
            <a:r>
              <a:rPr lang="en-US" dirty="0"/>
              <a:t> </a:t>
            </a:r>
            <a:r>
              <a:rPr lang="en-US" dirty="0" err="1"/>
              <a:t>dozasini</a:t>
            </a:r>
            <a:r>
              <a:rPr lang="en-US" dirty="0"/>
              <a:t> </a:t>
            </a:r>
            <a:r>
              <a:rPr lang="en-US" dirty="0" err="1"/>
              <a:t>aniq</a:t>
            </a:r>
            <a:r>
              <a:rPr lang="en-US" dirty="0"/>
              <a:t> </a:t>
            </a:r>
            <a:r>
              <a:rPr lang="en-US" dirty="0" err="1"/>
              <a:t>boshqarish</a:t>
            </a:r>
            <a:r>
              <a:rPr lang="en-US" dirty="0"/>
              <a:t> </a:t>
            </a:r>
            <a:r>
              <a:rPr lang="en-US" dirty="0" err="1"/>
              <a:t>imkoniyatini</a:t>
            </a:r>
            <a:r>
              <a:rPr lang="en-US" dirty="0"/>
              <a:t> </a:t>
            </a:r>
            <a:r>
              <a:rPr lang="en-US" dirty="0" err="1"/>
              <a:t>beradi</a:t>
            </a:r>
            <a:endParaRPr lang="ru-RU"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9632" y="2518839"/>
            <a:ext cx="4248472" cy="2550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04830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			</a:t>
            </a:r>
            <a:r>
              <a:rPr lang="en-US" dirty="0" err="1" smtClean="0"/>
              <a:t>Xulosa</a:t>
            </a:r>
            <a:endParaRPr lang="ru-RU" dirty="0"/>
          </a:p>
        </p:txBody>
      </p:sp>
      <p:sp>
        <p:nvSpPr>
          <p:cNvPr id="3" name="Объект 2"/>
          <p:cNvSpPr>
            <a:spLocks noGrp="1"/>
          </p:cNvSpPr>
          <p:nvPr>
            <p:ph idx="1"/>
          </p:nvPr>
        </p:nvSpPr>
        <p:spPr/>
        <p:txBody>
          <a:bodyPr>
            <a:normAutofit fontScale="92500" lnSpcReduction="10000"/>
          </a:bodyPr>
          <a:lstStyle/>
          <a:p>
            <a:pPr algn="just"/>
            <a:r>
              <a:rPr lang="en-US" dirty="0" err="1"/>
              <a:t>Zaryadlangan</a:t>
            </a:r>
            <a:r>
              <a:rPr lang="en-US" dirty="0"/>
              <a:t> </a:t>
            </a:r>
            <a:r>
              <a:rPr lang="en-US" dirty="0" err="1"/>
              <a:t>zarralarning</a:t>
            </a:r>
            <a:r>
              <a:rPr lang="en-US" dirty="0"/>
              <a:t> </a:t>
            </a:r>
            <a:r>
              <a:rPr lang="en-US" dirty="0" err="1"/>
              <a:t>solishtirma</a:t>
            </a:r>
            <a:r>
              <a:rPr lang="en-US" dirty="0"/>
              <a:t> </a:t>
            </a:r>
            <a:r>
              <a:rPr lang="en-US" dirty="0" err="1"/>
              <a:t>energiya</a:t>
            </a:r>
            <a:r>
              <a:rPr lang="en-US" dirty="0"/>
              <a:t> </a:t>
            </a:r>
            <a:r>
              <a:rPr lang="en-US" dirty="0" err="1"/>
              <a:t>yo`qotishini</a:t>
            </a:r>
            <a:r>
              <a:rPr lang="en-US" dirty="0"/>
              <a:t> </a:t>
            </a:r>
            <a:r>
              <a:rPr lang="en-US" dirty="0" err="1"/>
              <a:t>o`rganish</a:t>
            </a:r>
            <a:r>
              <a:rPr lang="en-US" dirty="0"/>
              <a:t> </a:t>
            </a:r>
            <a:r>
              <a:rPr lang="en-US" dirty="0" err="1"/>
              <a:t>yadro</a:t>
            </a:r>
            <a:r>
              <a:rPr lang="en-US" dirty="0"/>
              <a:t> </a:t>
            </a:r>
            <a:r>
              <a:rPr lang="en-US" dirty="0" err="1"/>
              <a:t>fizikasi</a:t>
            </a:r>
            <a:r>
              <a:rPr lang="en-US" dirty="0"/>
              <a:t> </a:t>
            </a:r>
            <a:r>
              <a:rPr lang="en-US" dirty="0" err="1"/>
              <a:t>va</a:t>
            </a:r>
            <a:r>
              <a:rPr lang="en-US" dirty="0"/>
              <a:t> </a:t>
            </a:r>
            <a:r>
              <a:rPr lang="en-US" dirty="0" err="1"/>
              <a:t>dozimetriya</a:t>
            </a:r>
            <a:r>
              <a:rPr lang="en-US" dirty="0"/>
              <a:t> </a:t>
            </a:r>
            <a:r>
              <a:rPr lang="en-US" dirty="0" err="1"/>
              <a:t>asosini</a:t>
            </a:r>
            <a:r>
              <a:rPr lang="en-US" dirty="0"/>
              <a:t> </a:t>
            </a:r>
            <a:r>
              <a:rPr lang="en-US" dirty="0" err="1"/>
              <a:t>tashkil</a:t>
            </a:r>
            <a:r>
              <a:rPr lang="en-US" dirty="0"/>
              <a:t> </a:t>
            </a:r>
            <a:r>
              <a:rPr lang="en-US" dirty="0" err="1"/>
              <a:t>etadi</a:t>
            </a:r>
            <a:r>
              <a:rPr lang="en-US" dirty="0"/>
              <a:t>. </a:t>
            </a:r>
            <a:r>
              <a:rPr lang="en-US" dirty="0" err="1"/>
              <a:t>Ionizatsion</a:t>
            </a:r>
            <a:r>
              <a:rPr lang="en-US" dirty="0"/>
              <a:t> </a:t>
            </a:r>
            <a:r>
              <a:rPr lang="en-US" dirty="0" err="1"/>
              <a:t>va</a:t>
            </a:r>
            <a:r>
              <a:rPr lang="en-US" dirty="0"/>
              <a:t> </a:t>
            </a:r>
            <a:r>
              <a:rPr lang="en-US" dirty="0" err="1"/>
              <a:t>radiatsion</a:t>
            </a:r>
            <a:r>
              <a:rPr lang="en-US" dirty="0"/>
              <a:t> </a:t>
            </a:r>
            <a:r>
              <a:rPr lang="en-US" dirty="0" err="1"/>
              <a:t>jarayonlarning</a:t>
            </a:r>
            <a:r>
              <a:rPr lang="en-US" dirty="0"/>
              <a:t> </a:t>
            </a:r>
            <a:r>
              <a:rPr lang="en-US" dirty="0" err="1"/>
              <a:t>nisbati</a:t>
            </a:r>
            <a:r>
              <a:rPr lang="en-US" dirty="0"/>
              <a:t> </a:t>
            </a:r>
            <a:r>
              <a:rPr lang="en-US" dirty="0" err="1"/>
              <a:t>zarracha</a:t>
            </a:r>
            <a:r>
              <a:rPr lang="en-US" dirty="0"/>
              <a:t> </a:t>
            </a:r>
            <a:r>
              <a:rPr lang="en-US" dirty="0" err="1"/>
              <a:t>turiga</a:t>
            </a:r>
            <a:r>
              <a:rPr lang="en-US" dirty="0"/>
              <a:t> </a:t>
            </a:r>
            <a:r>
              <a:rPr lang="en-US" dirty="0" err="1"/>
              <a:t>va</a:t>
            </a:r>
            <a:r>
              <a:rPr lang="en-US" dirty="0"/>
              <a:t> </a:t>
            </a:r>
            <a:r>
              <a:rPr lang="en-US" dirty="0" err="1"/>
              <a:t>muhitga</a:t>
            </a:r>
            <a:r>
              <a:rPr lang="en-US" dirty="0"/>
              <a:t> </a:t>
            </a:r>
            <a:r>
              <a:rPr lang="en-US" dirty="0" err="1"/>
              <a:t>bog`liqligini</a:t>
            </a:r>
            <a:r>
              <a:rPr lang="en-US" dirty="0"/>
              <a:t> </a:t>
            </a:r>
            <a:r>
              <a:rPr lang="en-US" dirty="0" err="1"/>
              <a:t>tushunish</a:t>
            </a:r>
            <a:r>
              <a:rPr lang="en-US" dirty="0"/>
              <a:t> </a:t>
            </a:r>
            <a:r>
              <a:rPr lang="en-US" dirty="0" err="1"/>
              <a:t>zamonaviy</a:t>
            </a:r>
            <a:r>
              <a:rPr lang="en-US" dirty="0"/>
              <a:t> </a:t>
            </a:r>
            <a:r>
              <a:rPr lang="en-US" dirty="0" err="1"/>
              <a:t>texnologiyalarni</a:t>
            </a:r>
            <a:r>
              <a:rPr lang="en-US" dirty="0"/>
              <a:t> </a:t>
            </a:r>
            <a:r>
              <a:rPr lang="en-US" dirty="0" err="1"/>
              <a:t>rivojlantirishga</a:t>
            </a:r>
            <a:r>
              <a:rPr lang="en-US" dirty="0"/>
              <a:t> </a:t>
            </a:r>
            <a:r>
              <a:rPr lang="en-US" dirty="0" err="1"/>
              <a:t>yordam</a:t>
            </a:r>
            <a:r>
              <a:rPr lang="en-US" dirty="0"/>
              <a:t> </a:t>
            </a:r>
            <a:r>
              <a:rPr lang="en-US" dirty="0" err="1"/>
              <a:t>beradi</a:t>
            </a:r>
            <a:r>
              <a:rPr lang="en-US" dirty="0"/>
              <a:t>. </a:t>
            </a:r>
            <a:r>
              <a:rPr lang="en-US" dirty="0" err="1"/>
              <a:t>Mazkur</a:t>
            </a:r>
            <a:r>
              <a:rPr lang="en-US" dirty="0"/>
              <a:t> </a:t>
            </a:r>
            <a:r>
              <a:rPr lang="en-US" dirty="0" err="1"/>
              <a:t>bilimlar</a:t>
            </a:r>
            <a:r>
              <a:rPr lang="en-US" dirty="0"/>
              <a:t> </a:t>
            </a:r>
            <a:r>
              <a:rPr lang="en-US" dirty="0" err="1"/>
              <a:t>kosmik</a:t>
            </a:r>
            <a:r>
              <a:rPr lang="en-US" dirty="0"/>
              <a:t> </a:t>
            </a:r>
            <a:r>
              <a:rPr lang="en-US" dirty="0" err="1"/>
              <a:t>tadqiqotlar</a:t>
            </a:r>
            <a:r>
              <a:rPr lang="en-US" dirty="0"/>
              <a:t> </a:t>
            </a:r>
            <a:r>
              <a:rPr lang="en-US" dirty="0" err="1"/>
              <a:t>yadro</a:t>
            </a:r>
            <a:r>
              <a:rPr lang="en-US" dirty="0"/>
              <a:t> </a:t>
            </a:r>
            <a:r>
              <a:rPr lang="en-US" dirty="0" err="1"/>
              <a:t>energetikasi</a:t>
            </a:r>
            <a:r>
              <a:rPr lang="en-US" dirty="0"/>
              <a:t> </a:t>
            </a:r>
            <a:r>
              <a:rPr lang="en-US" dirty="0" err="1"/>
              <a:t>va</a:t>
            </a:r>
            <a:r>
              <a:rPr lang="en-US" dirty="0"/>
              <a:t> </a:t>
            </a:r>
            <a:r>
              <a:rPr lang="en-US" dirty="0" err="1"/>
              <a:t>tibbiy</a:t>
            </a:r>
            <a:r>
              <a:rPr lang="en-US" dirty="0"/>
              <a:t> </a:t>
            </a:r>
            <a:r>
              <a:rPr lang="en-US" dirty="0" err="1"/>
              <a:t>diagnostika</a:t>
            </a:r>
            <a:r>
              <a:rPr lang="en-US" dirty="0"/>
              <a:t> </a:t>
            </a:r>
            <a:r>
              <a:rPr lang="en-US" dirty="0" err="1"/>
              <a:t>sohalarida</a:t>
            </a:r>
            <a:r>
              <a:rPr lang="en-US" dirty="0"/>
              <a:t> </a:t>
            </a:r>
            <a:r>
              <a:rPr lang="en-US" dirty="0" err="1"/>
              <a:t>xavfsizlik</a:t>
            </a:r>
            <a:r>
              <a:rPr lang="en-US" dirty="0"/>
              <a:t> </a:t>
            </a:r>
            <a:r>
              <a:rPr lang="en-US" dirty="0" err="1"/>
              <a:t>va</a:t>
            </a:r>
            <a:r>
              <a:rPr lang="en-US" dirty="0"/>
              <a:t> </a:t>
            </a:r>
            <a:r>
              <a:rPr lang="en-US" dirty="0" err="1"/>
              <a:t>samaradorlikni</a:t>
            </a:r>
            <a:r>
              <a:rPr lang="en-US" dirty="0"/>
              <a:t> </a:t>
            </a:r>
            <a:r>
              <a:rPr lang="en-US" dirty="0" err="1"/>
              <a:t>ta`minlash</a:t>
            </a:r>
            <a:r>
              <a:rPr lang="en-US" dirty="0"/>
              <a:t> </a:t>
            </a:r>
            <a:r>
              <a:rPr lang="en-US" dirty="0" err="1"/>
              <a:t>uchun</a:t>
            </a:r>
            <a:r>
              <a:rPr lang="en-US" dirty="0"/>
              <a:t> </a:t>
            </a:r>
            <a:r>
              <a:rPr lang="en-US" dirty="0" err="1"/>
              <a:t>xizmat</a:t>
            </a:r>
            <a:r>
              <a:rPr lang="en-US" dirty="0"/>
              <a:t> </a:t>
            </a:r>
            <a:r>
              <a:rPr lang="en-US" dirty="0" err="1"/>
              <a:t>qiladi</a:t>
            </a:r>
            <a:r>
              <a:rPr lang="en-US" dirty="0"/>
              <a:t>.</a:t>
            </a:r>
          </a:p>
          <a:p>
            <a:endParaRPr lang="ru-RU" dirty="0"/>
          </a:p>
        </p:txBody>
      </p:sp>
    </p:spTree>
    <p:extLst>
      <p:ext uri="{BB962C8B-B14F-4D97-AF65-F5344CB8AC3E}">
        <p14:creationId xmlns:p14="http://schemas.microsoft.com/office/powerpoint/2010/main" val="24742441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	</a:t>
            </a:r>
            <a:r>
              <a:rPr lang="en-US" dirty="0" err="1" smtClean="0"/>
              <a:t>Foydalanilgan</a:t>
            </a:r>
            <a:r>
              <a:rPr lang="en-US" dirty="0" smtClean="0"/>
              <a:t> </a:t>
            </a:r>
            <a:r>
              <a:rPr lang="en-US" dirty="0" err="1" smtClean="0"/>
              <a:t>adabiyotlar</a:t>
            </a:r>
            <a:endParaRPr lang="ru-RU" dirty="0"/>
          </a:p>
        </p:txBody>
      </p:sp>
      <p:sp>
        <p:nvSpPr>
          <p:cNvPr id="3" name="Объект 2"/>
          <p:cNvSpPr>
            <a:spLocks noGrp="1"/>
          </p:cNvSpPr>
          <p:nvPr>
            <p:ph idx="1"/>
          </p:nvPr>
        </p:nvSpPr>
        <p:spPr>
          <a:xfrm>
            <a:off x="1187624" y="1412776"/>
            <a:ext cx="7704856" cy="4800600"/>
          </a:xfrm>
        </p:spPr>
        <p:txBody>
          <a:bodyPr>
            <a:normAutofit/>
          </a:bodyPr>
          <a:lstStyle/>
          <a:p>
            <a:pPr marL="82296" indent="0" algn="just">
              <a:buNone/>
            </a:pPr>
            <a:r>
              <a:rPr lang="en-US" sz="2800" b="1" dirty="0" smtClean="0">
                <a:latin typeface="Times New Roman" pitchFamily="18" charset="0"/>
                <a:cs typeface="Times New Roman" pitchFamily="18" charset="0"/>
              </a:rPr>
              <a:t>1</a:t>
            </a:r>
            <a:r>
              <a:rPr lang="en-US" sz="2800" dirty="0" smtClean="0">
                <a:latin typeface="Times New Roman" pitchFamily="18" charset="0"/>
                <a:cs typeface="Times New Roman" pitchFamily="18" charset="0"/>
                <a:hlinkClick r:id="rId2"/>
              </a:rPr>
              <a:t>.https</a:t>
            </a:r>
            <a:r>
              <a:rPr lang="en-US" sz="2800" dirty="0">
                <a:latin typeface="Times New Roman" pitchFamily="18" charset="0"/>
                <a:cs typeface="Times New Roman" pitchFamily="18" charset="0"/>
                <a:hlinkClick r:id="rId2"/>
              </a:rPr>
              <a:t>://en.wikipedia.org/wiki/Bethe_formula</a:t>
            </a:r>
            <a:endParaRPr lang="en-US" sz="2800" dirty="0" smtClean="0">
              <a:latin typeface="Times New Roman" pitchFamily="18" charset="0"/>
              <a:cs typeface="Times New Roman" pitchFamily="18" charset="0"/>
            </a:endParaRPr>
          </a:p>
          <a:p>
            <a:pPr marL="82296" indent="0" algn="just">
              <a:buNone/>
            </a:pPr>
            <a:r>
              <a:rPr lang="en-US" sz="2800" b="1" dirty="0" smtClean="0">
                <a:latin typeface="Times New Roman" pitchFamily="18" charset="0"/>
                <a:cs typeface="Times New Roman" pitchFamily="18" charset="0"/>
              </a:rPr>
              <a:t>2</a:t>
            </a:r>
            <a:r>
              <a:rPr lang="en-US" sz="2800" dirty="0" smtClean="0">
                <a:latin typeface="Times New Roman" pitchFamily="18" charset="0"/>
                <a:cs typeface="Times New Roman" pitchFamily="18" charset="0"/>
              </a:rPr>
              <a:t>.T.M.Mo’minov</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A.B.Xoliqov</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Sh.X.Xolmurodov</a:t>
            </a:r>
            <a:endParaRPr lang="en-US" sz="2800" dirty="0" smtClean="0">
              <a:latin typeface="Times New Roman" pitchFamily="18" charset="0"/>
              <a:cs typeface="Times New Roman" pitchFamily="18" charset="0"/>
            </a:endParaRPr>
          </a:p>
          <a:p>
            <a:pPr marL="82296" indent="0" algn="just">
              <a:buNone/>
            </a:pPr>
            <a:r>
              <a:rPr lang="en-US" sz="2800" dirty="0" smtClean="0">
                <a:latin typeface="Times New Roman" pitchFamily="18" charset="0"/>
                <a:cs typeface="Times New Roman" pitchFamily="18" charset="0"/>
              </a:rPr>
              <a:t>Atom </a:t>
            </a:r>
            <a:r>
              <a:rPr lang="en-US" sz="2800" dirty="0" err="1" smtClean="0">
                <a:latin typeface="Times New Roman" pitchFamily="18" charset="0"/>
                <a:cs typeface="Times New Roman" pitchFamily="18" charset="0"/>
              </a:rPr>
              <a:t>yadrosi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elementar</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zarralar</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fizikasi</a:t>
            </a:r>
            <a:r>
              <a:rPr lang="en-US" sz="2800" dirty="0">
                <a:latin typeface="Times New Roman" pitchFamily="18" charset="0"/>
                <a:cs typeface="Times New Roman" pitchFamily="18" charset="0"/>
              </a:rPr>
              <a:t>;</a:t>
            </a:r>
            <a:r>
              <a:rPr lang="en-US"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204-212-betlar</a:t>
            </a:r>
          </a:p>
          <a:p>
            <a:pPr marL="82296" indent="0" algn="just">
              <a:buNone/>
            </a:pPr>
            <a:r>
              <a:rPr lang="en-US" sz="2800" b="1" dirty="0" smtClean="0">
                <a:latin typeface="Times New Roman" pitchFamily="18" charset="0"/>
                <a:cs typeface="Times New Roman" pitchFamily="18" charset="0"/>
              </a:rPr>
              <a:t>3</a:t>
            </a:r>
            <a:r>
              <a:rPr lang="en-US" sz="2800" dirty="0" smtClean="0">
                <a:latin typeface="Times New Roman" pitchFamily="18" charset="0"/>
                <a:cs typeface="Times New Roman" pitchFamily="18" charset="0"/>
              </a:rPr>
              <a:t>.B.S.Yuldashev</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S.R.Polvonov</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E.X.Bozorov</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Amaliy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Yadro</a:t>
            </a:r>
            <a:r>
              <a:rPr lang="en-US" sz="2800" dirty="0">
                <a:latin typeface="Times New Roman" pitchFamily="18" charset="0"/>
                <a:cs typeface="Times New Roman" pitchFamily="18" charset="0"/>
              </a:rPr>
              <a:t> fizikasi.T:.</a:t>
            </a:r>
            <a:r>
              <a:rPr lang="en-US" sz="2800" dirty="0" err="1">
                <a:latin typeface="Times New Roman" pitchFamily="18" charset="0"/>
                <a:cs typeface="Times New Roman" pitchFamily="18" charset="0"/>
              </a:rPr>
              <a:t>Donishmand</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ziyosi</a:t>
            </a: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2020</a:t>
            </a:r>
          </a:p>
          <a:p>
            <a:pPr marL="82296" indent="0" algn="just">
              <a:buNone/>
            </a:pPr>
            <a:r>
              <a:rPr lang="en-US" sz="2800" dirty="0" smtClean="0">
                <a:latin typeface="Times New Roman" pitchFamily="18" charset="0"/>
                <a:cs typeface="Times New Roman" pitchFamily="18" charset="0"/>
              </a:rPr>
              <a:t>111-bet</a:t>
            </a:r>
          </a:p>
          <a:p>
            <a:pPr marL="82296" indent="0" algn="just">
              <a:buNone/>
            </a:pPr>
            <a:r>
              <a:rPr lang="en-US" sz="2800" dirty="0" smtClean="0">
                <a:latin typeface="Times New Roman" pitchFamily="18" charset="0"/>
                <a:cs typeface="Times New Roman" pitchFamily="18" charset="0"/>
                <a:hlinkClick r:id="rId3"/>
              </a:rPr>
              <a:t>.https</a:t>
            </a:r>
            <a:r>
              <a:rPr lang="en-US" sz="2800" dirty="0">
                <a:latin typeface="Times New Roman" pitchFamily="18" charset="0"/>
                <a:cs typeface="Times New Roman" pitchFamily="18" charset="0"/>
                <a:hlinkClick r:id="rId3"/>
              </a:rPr>
              <a:t>://uz.wikipedia.org/wiki/</a:t>
            </a:r>
            <a:r>
              <a:rPr lang="en-US" sz="2800" dirty="0" err="1">
                <a:latin typeface="Times New Roman" pitchFamily="18" charset="0"/>
                <a:cs typeface="Times New Roman" pitchFamily="18" charset="0"/>
                <a:hlinkClick r:id="rId3"/>
              </a:rPr>
              <a:t>Bregg_egri_chizig%CA%BBi</a:t>
            </a:r>
            <a:r>
              <a:rPr lang="en-US" sz="2800" dirty="0">
                <a:latin typeface="Times New Roman" pitchFamily="18" charset="0"/>
                <a:cs typeface="Times New Roman" pitchFamily="18" charset="0"/>
                <a:hlinkClick r:id="rId3"/>
              </a:rPr>
              <a:t>_(</a:t>
            </a:r>
            <a:r>
              <a:rPr lang="en-US" sz="2800" dirty="0" err="1">
                <a:latin typeface="Times New Roman" pitchFamily="18" charset="0"/>
                <a:cs typeface="Times New Roman" pitchFamily="18" charset="0"/>
                <a:hlinkClick r:id="rId3"/>
              </a:rPr>
              <a:t>Bregg_piki</a:t>
            </a:r>
            <a:r>
              <a:rPr lang="en-US" sz="2800" dirty="0" smtClean="0">
                <a:latin typeface="Times New Roman" pitchFamily="18" charset="0"/>
                <a:cs typeface="Times New Roman" pitchFamily="18" charset="0"/>
                <a:hlinkClick r:id="rId3"/>
              </a:rPr>
              <a:t>)</a:t>
            </a:r>
            <a:endParaRPr lang="en-US" sz="2800" dirty="0" smtClean="0">
              <a:latin typeface="Times New Roman" pitchFamily="18" charset="0"/>
              <a:cs typeface="Times New Roman" pitchFamily="18" charset="0"/>
            </a:endParaRPr>
          </a:p>
          <a:p>
            <a:pPr marL="82296" indent="0" algn="just">
              <a:buNone/>
            </a:pPr>
            <a:endParaRPr lang="en-US" sz="28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9058887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1628800"/>
            <a:ext cx="7498080" cy="2880320"/>
          </a:xfrm>
        </p:spPr>
        <p:txBody>
          <a:bodyPr/>
          <a:lstStyle/>
          <a:p>
            <a:pPr algn="ctr"/>
            <a:r>
              <a:rPr lang="en-US" dirty="0" err="1" smtClean="0"/>
              <a:t>E’tiboringiz</a:t>
            </a:r>
            <a:r>
              <a:rPr lang="en-US" dirty="0" smtClean="0"/>
              <a:t> </a:t>
            </a:r>
            <a:r>
              <a:rPr lang="en-US" dirty="0" err="1" smtClean="0"/>
              <a:t>uchun</a:t>
            </a:r>
            <a:r>
              <a:rPr lang="en-US" dirty="0" smtClean="0"/>
              <a:t> </a:t>
            </a:r>
            <a:r>
              <a:rPr lang="en-US" dirty="0" err="1" smtClean="0"/>
              <a:t>raxmat</a:t>
            </a:r>
            <a:r>
              <a:rPr lang="en-US" dirty="0" smtClean="0"/>
              <a:t>!</a:t>
            </a:r>
            <a:endParaRPr lang="ru-RU" dirty="0"/>
          </a:p>
        </p:txBody>
      </p:sp>
    </p:spTree>
    <p:extLst>
      <p:ext uri="{BB962C8B-B14F-4D97-AF65-F5344CB8AC3E}">
        <p14:creationId xmlns:p14="http://schemas.microsoft.com/office/powerpoint/2010/main" val="33666895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  </a:t>
            </a:r>
            <a:r>
              <a:rPr lang="en-US" dirty="0" err="1" smtClean="0"/>
              <a:t>Zaryadlangan</a:t>
            </a:r>
            <a:r>
              <a:rPr lang="en-US" dirty="0" smtClean="0"/>
              <a:t> </a:t>
            </a:r>
            <a:r>
              <a:rPr lang="en-US" dirty="0" err="1" smtClean="0"/>
              <a:t>zarralar</a:t>
            </a:r>
            <a:r>
              <a:rPr lang="en-US" dirty="0" smtClean="0"/>
              <a:t> </a:t>
            </a:r>
            <a:r>
              <a:rPr lang="en-US" dirty="0" err="1" smtClean="0"/>
              <a:t>nima</a:t>
            </a:r>
            <a:r>
              <a:rPr lang="en-US" dirty="0" smtClean="0"/>
              <a:t>?</a:t>
            </a:r>
            <a:endParaRPr lang="ru-RU" dirty="0"/>
          </a:p>
        </p:txBody>
      </p:sp>
      <p:sp>
        <p:nvSpPr>
          <p:cNvPr id="3" name="Объект 2"/>
          <p:cNvSpPr>
            <a:spLocks noGrp="1"/>
          </p:cNvSpPr>
          <p:nvPr>
            <p:ph idx="1"/>
          </p:nvPr>
        </p:nvSpPr>
        <p:spPr/>
        <p:txBody>
          <a:bodyPr/>
          <a:lstStyle/>
          <a:p>
            <a:pPr algn="just"/>
            <a:r>
              <a:rPr lang="en-US" dirty="0" err="1" smtClean="0"/>
              <a:t>Zaryadlangan</a:t>
            </a:r>
            <a:r>
              <a:rPr lang="en-US" dirty="0" smtClean="0"/>
              <a:t> </a:t>
            </a:r>
            <a:r>
              <a:rPr lang="en-US" dirty="0" err="1" smtClean="0"/>
              <a:t>zarralar-bu</a:t>
            </a:r>
            <a:r>
              <a:rPr lang="en-US" dirty="0" smtClean="0"/>
              <a:t> </a:t>
            </a:r>
            <a:r>
              <a:rPr lang="en-US" dirty="0" err="1" smtClean="0"/>
              <a:t>elektr</a:t>
            </a:r>
            <a:r>
              <a:rPr lang="en-US" dirty="0" smtClean="0"/>
              <a:t> </a:t>
            </a:r>
            <a:r>
              <a:rPr lang="en-US" dirty="0" err="1" smtClean="0"/>
              <a:t>zaryadiga</a:t>
            </a:r>
            <a:r>
              <a:rPr lang="en-US" dirty="0" smtClean="0"/>
              <a:t> </a:t>
            </a:r>
            <a:r>
              <a:rPr lang="en-US" dirty="0" err="1" smtClean="0"/>
              <a:t>ega</a:t>
            </a:r>
            <a:r>
              <a:rPr lang="en-US" dirty="0" smtClean="0"/>
              <a:t> </a:t>
            </a:r>
            <a:r>
              <a:rPr lang="en-US" dirty="0" err="1" smtClean="0"/>
              <a:t>bo’lgan</a:t>
            </a:r>
            <a:r>
              <a:rPr lang="en-US" dirty="0" smtClean="0"/>
              <a:t> </a:t>
            </a:r>
            <a:r>
              <a:rPr lang="en-US" dirty="0" err="1" smtClean="0"/>
              <a:t>subatomik</a:t>
            </a:r>
            <a:r>
              <a:rPr lang="en-US" dirty="0" smtClean="0"/>
              <a:t> </a:t>
            </a:r>
            <a:r>
              <a:rPr lang="en-US" dirty="0" err="1" smtClean="0"/>
              <a:t>zarrachalardir.Ular</a:t>
            </a:r>
            <a:r>
              <a:rPr lang="en-US" dirty="0" smtClean="0"/>
              <a:t> </a:t>
            </a:r>
            <a:r>
              <a:rPr lang="en-US" dirty="0" err="1" smtClean="0"/>
              <a:t>modda</a:t>
            </a:r>
            <a:r>
              <a:rPr lang="en-US" dirty="0" smtClean="0"/>
              <a:t> </a:t>
            </a:r>
            <a:r>
              <a:rPr lang="en-US" dirty="0" err="1" smtClean="0"/>
              <a:t>orqali</a:t>
            </a:r>
            <a:r>
              <a:rPr lang="en-US" dirty="0" smtClean="0"/>
              <a:t> </a:t>
            </a:r>
            <a:r>
              <a:rPr lang="en-US" dirty="0" err="1" smtClean="0"/>
              <a:t>harakatlanayotganda</a:t>
            </a:r>
            <a:r>
              <a:rPr lang="en-US" dirty="0" smtClean="0"/>
              <a:t> </a:t>
            </a:r>
            <a:r>
              <a:rPr lang="en-US" dirty="0" err="1" smtClean="0"/>
              <a:t>atomlar</a:t>
            </a:r>
            <a:r>
              <a:rPr lang="en-US" dirty="0" smtClean="0"/>
              <a:t> </a:t>
            </a:r>
            <a:r>
              <a:rPr lang="en-US" dirty="0" err="1" smtClean="0"/>
              <a:t>bilan</a:t>
            </a:r>
            <a:r>
              <a:rPr lang="en-US" dirty="0" smtClean="0"/>
              <a:t> </a:t>
            </a:r>
            <a:r>
              <a:rPr lang="en-US" dirty="0" err="1" smtClean="0"/>
              <a:t>elektromagnit</a:t>
            </a:r>
            <a:r>
              <a:rPr lang="en-US" dirty="0" smtClean="0"/>
              <a:t> </a:t>
            </a:r>
            <a:r>
              <a:rPr lang="en-US" dirty="0" err="1" smtClean="0"/>
              <a:t>o’zaro</a:t>
            </a:r>
            <a:r>
              <a:rPr lang="en-US" dirty="0" smtClean="0"/>
              <a:t> </a:t>
            </a:r>
            <a:r>
              <a:rPr lang="en-US" dirty="0" err="1" smtClean="0"/>
              <a:t>ta’sirga</a:t>
            </a:r>
            <a:r>
              <a:rPr lang="en-US" dirty="0" smtClean="0"/>
              <a:t> </a:t>
            </a:r>
            <a:r>
              <a:rPr lang="en-US" dirty="0" err="1" smtClean="0"/>
              <a:t>kirishadi.Ushbu</a:t>
            </a:r>
            <a:r>
              <a:rPr lang="en-US" dirty="0" smtClean="0"/>
              <a:t> </a:t>
            </a:r>
            <a:r>
              <a:rPr lang="en-US" dirty="0" err="1" smtClean="0"/>
              <a:t>ta’sir</a:t>
            </a:r>
            <a:r>
              <a:rPr lang="en-US" dirty="0" smtClean="0"/>
              <a:t> </a:t>
            </a:r>
            <a:r>
              <a:rPr lang="en-US" dirty="0" err="1" smtClean="0"/>
              <a:t>natijasida</a:t>
            </a:r>
            <a:r>
              <a:rPr lang="en-US" dirty="0" smtClean="0"/>
              <a:t> </a:t>
            </a:r>
            <a:r>
              <a:rPr lang="en-US" dirty="0" err="1" smtClean="0"/>
              <a:t>zarrachaning</a:t>
            </a:r>
            <a:r>
              <a:rPr lang="en-US" dirty="0" smtClean="0"/>
              <a:t> </a:t>
            </a:r>
            <a:r>
              <a:rPr lang="en-US" dirty="0" err="1" smtClean="0"/>
              <a:t>energiyasi</a:t>
            </a:r>
            <a:r>
              <a:rPr lang="en-US" dirty="0" smtClean="0"/>
              <a:t> atom </a:t>
            </a:r>
            <a:r>
              <a:rPr lang="en-US" dirty="0" err="1" smtClean="0"/>
              <a:t>elektronlariga</a:t>
            </a:r>
            <a:r>
              <a:rPr lang="en-US" dirty="0" smtClean="0"/>
              <a:t> </a:t>
            </a:r>
            <a:r>
              <a:rPr lang="en-US" dirty="0" err="1" smtClean="0"/>
              <a:t>uzatiladi</a:t>
            </a:r>
            <a:r>
              <a:rPr lang="en-US" dirty="0" smtClean="0"/>
              <a:t> </a:t>
            </a:r>
            <a:r>
              <a:rPr lang="en-US" dirty="0" err="1" smtClean="0"/>
              <a:t>va</a:t>
            </a:r>
            <a:r>
              <a:rPr lang="en-US" dirty="0" smtClean="0"/>
              <a:t> </a:t>
            </a:r>
            <a:r>
              <a:rPr lang="en-US" dirty="0" err="1" smtClean="0"/>
              <a:t>atomlarni</a:t>
            </a:r>
            <a:r>
              <a:rPr lang="en-US" dirty="0" smtClean="0"/>
              <a:t> </a:t>
            </a:r>
            <a:r>
              <a:rPr lang="en-US" dirty="0" err="1" smtClean="0"/>
              <a:t>ionlashtirish</a:t>
            </a:r>
            <a:r>
              <a:rPr lang="en-US" dirty="0" smtClean="0"/>
              <a:t> </a:t>
            </a:r>
            <a:r>
              <a:rPr lang="en-US" dirty="0" err="1" smtClean="0"/>
              <a:t>yoki</a:t>
            </a:r>
            <a:r>
              <a:rPr lang="en-US" dirty="0" smtClean="0"/>
              <a:t> </a:t>
            </a:r>
            <a:r>
              <a:rPr lang="en-US" dirty="0" err="1" smtClean="0"/>
              <a:t>ularni</a:t>
            </a:r>
            <a:r>
              <a:rPr lang="en-US" dirty="0" smtClean="0"/>
              <a:t> </a:t>
            </a:r>
            <a:r>
              <a:rPr lang="en-US" dirty="0" err="1" smtClean="0"/>
              <a:t>energiya</a:t>
            </a:r>
            <a:r>
              <a:rPr lang="en-US" dirty="0" smtClean="0"/>
              <a:t> </a:t>
            </a:r>
            <a:r>
              <a:rPr lang="en-US" dirty="0" err="1" smtClean="0"/>
              <a:t>jihatdan</a:t>
            </a:r>
            <a:r>
              <a:rPr lang="en-US" dirty="0" smtClean="0"/>
              <a:t> </a:t>
            </a:r>
            <a:r>
              <a:rPr lang="en-US" dirty="0" err="1" smtClean="0"/>
              <a:t>uyg’otish</a:t>
            </a:r>
            <a:r>
              <a:rPr lang="en-US" dirty="0" smtClean="0"/>
              <a:t> </a:t>
            </a:r>
            <a:r>
              <a:rPr lang="en-US" dirty="0" err="1" smtClean="0"/>
              <a:t>jarayoni</a:t>
            </a:r>
            <a:r>
              <a:rPr lang="en-US" dirty="0" smtClean="0"/>
              <a:t> </a:t>
            </a:r>
            <a:r>
              <a:rPr lang="en-US" dirty="0" err="1" smtClean="0"/>
              <a:t>yuzaga</a:t>
            </a:r>
            <a:r>
              <a:rPr lang="en-US" dirty="0" smtClean="0"/>
              <a:t> </a:t>
            </a:r>
            <a:r>
              <a:rPr lang="en-US" dirty="0" err="1" smtClean="0"/>
              <a:t>keladi</a:t>
            </a:r>
            <a:r>
              <a:rPr lang="en-US" dirty="0" smtClean="0"/>
              <a:t>.</a:t>
            </a:r>
            <a:endParaRPr lang="ru-RU" dirty="0"/>
          </a:p>
        </p:txBody>
      </p:sp>
    </p:spTree>
    <p:extLst>
      <p:ext uri="{BB962C8B-B14F-4D97-AF65-F5344CB8AC3E}">
        <p14:creationId xmlns:p14="http://schemas.microsoft.com/office/powerpoint/2010/main" val="1842780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dirty="0" err="1" smtClean="0"/>
              <a:t>Zaryadlangan</a:t>
            </a:r>
            <a:r>
              <a:rPr lang="en-US" dirty="0" smtClean="0"/>
              <a:t> </a:t>
            </a:r>
            <a:r>
              <a:rPr lang="en-US" dirty="0" err="1" smtClean="0"/>
              <a:t>zarralar</a:t>
            </a:r>
            <a:r>
              <a:rPr lang="en-US" dirty="0" smtClean="0"/>
              <a:t> </a:t>
            </a:r>
            <a:r>
              <a:rPr lang="en-US" dirty="0" err="1" smtClean="0"/>
              <a:t>modda</a:t>
            </a:r>
            <a:r>
              <a:rPr lang="en-US" dirty="0" smtClean="0"/>
              <a:t> </a:t>
            </a:r>
            <a:r>
              <a:rPr lang="en-US" dirty="0" err="1" smtClean="0"/>
              <a:t>bilan</a:t>
            </a:r>
            <a:r>
              <a:rPr lang="en-US" dirty="0" smtClean="0"/>
              <a:t> </a:t>
            </a:r>
            <a:r>
              <a:rPr lang="en-US" dirty="0" err="1" smtClean="0"/>
              <a:t>o’zaro</a:t>
            </a:r>
            <a:r>
              <a:rPr lang="en-US" dirty="0" smtClean="0"/>
              <a:t> </a:t>
            </a:r>
            <a:r>
              <a:rPr lang="en-US" dirty="0" err="1" smtClean="0"/>
              <a:t>ta’siri</a:t>
            </a:r>
            <a:endParaRPr lang="ru-RU" dirty="0"/>
          </a:p>
        </p:txBody>
      </p:sp>
      <p:sp>
        <p:nvSpPr>
          <p:cNvPr id="3" name="Объект 2"/>
          <p:cNvSpPr>
            <a:spLocks noGrp="1"/>
          </p:cNvSpPr>
          <p:nvPr>
            <p:ph idx="1"/>
          </p:nvPr>
        </p:nvSpPr>
        <p:spPr/>
        <p:txBody>
          <a:bodyPr>
            <a:normAutofit/>
          </a:bodyPr>
          <a:lstStyle/>
          <a:p>
            <a:pPr algn="just"/>
            <a:r>
              <a:rPr lang="en-US" dirty="0" err="1">
                <a:latin typeface="Times New Roman" pitchFamily="18" charset="0"/>
                <a:cs typeface="Times New Roman" pitchFamily="18" charset="0"/>
              </a:rPr>
              <a:t>Zaryadlangan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zarra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elektron</a:t>
            </a:r>
            <a:r>
              <a:rPr lang="en-US" dirty="0">
                <a:latin typeface="Times New Roman" pitchFamily="18" charset="0"/>
                <a:cs typeface="Times New Roman" pitchFamily="18" charset="0"/>
              </a:rPr>
              <a:t>, proton, </a:t>
            </a:r>
            <a:r>
              <a:rPr lang="en-US" dirty="0" err="1">
                <a:latin typeface="Times New Roman" pitchFamily="18" charset="0"/>
                <a:cs typeface="Times New Roman" pitchFamily="18" charset="0"/>
              </a:rPr>
              <a:t>alfa-zarra</a:t>
            </a:r>
            <a:r>
              <a:rPr lang="en-US" dirty="0">
                <a:latin typeface="Times New Roman" pitchFamily="18" charset="0"/>
                <a:cs typeface="Times New Roman" pitchFamily="18" charset="0"/>
              </a:rPr>
              <a:t>, ion) </a:t>
            </a:r>
            <a:r>
              <a:rPr lang="en-US" dirty="0" err="1">
                <a:latin typeface="Times New Roman" pitchFamily="18" charset="0"/>
                <a:cs typeface="Times New Roman" pitchFamily="18" charset="0"/>
              </a:rPr>
              <a:t>modda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ichidan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o‘tganda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muhit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atomlari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bilan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elektromagnit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kuch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orqali</a:t>
            </a:r>
            <a:r>
              <a:rPr lang="en-US" dirty="0">
                <a:latin typeface="Times New Roman" pitchFamily="18" charset="0"/>
                <a:cs typeface="Times New Roman" pitchFamily="18" charset="0"/>
              </a:rPr>
              <a:t> </a:t>
            </a:r>
            <a:r>
              <a:rPr lang="en-US" dirty="0" err="1" smtClean="0">
                <a:latin typeface="Times New Roman" pitchFamily="18" charset="0"/>
                <a:cs typeface="Times New Roman" pitchFamily="18" charset="0"/>
              </a:rPr>
              <a:t>ta’sirlashadi.Natijada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zarra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o’z</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kinetik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energiyasining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qismini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muhitga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beradi.Bu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energiya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atomlarni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ionlashtirishga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elektronlarni</a:t>
            </a:r>
            <a:r>
              <a:rPr lang="en-US" dirty="0">
                <a:latin typeface="Times New Roman" pitchFamily="18" charset="0"/>
                <a:cs typeface="Times New Roman" pitchFamily="18" charset="0"/>
              </a:rPr>
              <a:t> </a:t>
            </a:r>
            <a:r>
              <a:rPr lang="en-US" dirty="0" err="1" smtClean="0">
                <a:latin typeface="Times New Roman" pitchFamily="18" charset="0"/>
                <a:cs typeface="Times New Roman" pitchFamily="18" charset="0"/>
              </a:rPr>
              <a:t>qo’zg’atishga,elektromagnit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nurlanish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hosil</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qilishga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sarflanadi</a:t>
            </a:r>
            <a:r>
              <a:rPr lang="en-US" dirty="0" smtClean="0">
                <a:latin typeface="Times New Roman" pitchFamily="18" charset="0"/>
                <a:cs typeface="Times New Roman" pitchFamily="18" charset="0"/>
              </a:rPr>
              <a:t>.</a:t>
            </a:r>
          </a:p>
          <a:p>
            <a:pPr algn="just"/>
            <a:endParaRPr lang="ru-RU" dirty="0">
              <a:latin typeface="Times New Roman" pitchFamily="18" charset="0"/>
              <a:cs typeface="Times New Roman" pitchFamily="18" charset="0"/>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09360" y="8149870"/>
            <a:ext cx="10467690" cy="1116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61760" y="8302270"/>
            <a:ext cx="10467690" cy="1116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4160" y="8454670"/>
            <a:ext cx="10467690" cy="1116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38081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just"/>
            <a:r>
              <a:rPr lang="en-US" sz="2800" dirty="0" err="1" smtClean="0">
                <a:latin typeface="Times New Roman" pitchFamily="18" charset="0"/>
                <a:cs typeface="Times New Roman" pitchFamily="18" charset="0"/>
              </a:rPr>
              <a:t>Ionizatsiya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energiya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formulasini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keltirib</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chiqarishda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quyidagi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mulohazalardan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foydalanamiz</a:t>
            </a:r>
            <a:r>
              <a:rPr lang="en-US" sz="28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mc:AlternateContent xmlns:mc="http://schemas.openxmlformats.org/markup-compatibility/2006" xmlns:a14="http://schemas.microsoft.com/office/drawing/2010/main">
        <mc:Choice Requires="a14">
          <p:sp>
            <p:nvSpPr>
              <p:cNvPr id="3" name="Объект 2"/>
              <p:cNvSpPr>
                <a:spLocks noGrp="1"/>
              </p:cNvSpPr>
              <p:nvPr>
                <p:ph idx="1"/>
              </p:nvPr>
            </p:nvSpPr>
            <p:spPr/>
            <p:txBody>
              <a:bodyPr/>
              <a:lstStyle/>
              <a:p>
                <a:pPr marL="82296" indent="0">
                  <a:buNone/>
                </a:pPr>
                <a:r>
                  <a:rPr lang="en-US" dirty="0" smtClean="0"/>
                  <a:t>1)</a:t>
                </a:r>
                <a:r>
                  <a:rPr lang="en-US" sz="2800" dirty="0" err="1" smtClean="0"/>
                  <a:t>Zarraning</a:t>
                </a:r>
                <a:r>
                  <a:rPr lang="en-US" sz="2800" dirty="0" smtClean="0"/>
                  <a:t> </a:t>
                </a:r>
                <a:r>
                  <a:rPr lang="en-US" sz="2800" dirty="0" err="1" smtClean="0"/>
                  <a:t>elektronlar</a:t>
                </a:r>
                <a:r>
                  <a:rPr lang="en-US" sz="2800" dirty="0" smtClean="0"/>
                  <a:t> </a:t>
                </a:r>
                <a:r>
                  <a:rPr lang="en-US" sz="2800" dirty="0" err="1" smtClean="0"/>
                  <a:t>bilan</a:t>
                </a:r>
                <a:r>
                  <a:rPr lang="en-US" sz="2800" dirty="0" smtClean="0"/>
                  <a:t> </a:t>
                </a:r>
                <a:r>
                  <a:rPr lang="en-US" sz="2800" dirty="0" err="1" smtClean="0"/>
                  <a:t>ta’sirlashuvini</a:t>
                </a:r>
                <a:r>
                  <a:rPr lang="en-US" sz="2800" dirty="0" smtClean="0"/>
                  <a:t> </a:t>
                </a:r>
                <a:r>
                  <a:rPr lang="en-US" sz="2800" dirty="0" err="1" smtClean="0"/>
                  <a:t>klassik</a:t>
                </a:r>
                <a:r>
                  <a:rPr lang="en-US" sz="2800" dirty="0" smtClean="0"/>
                  <a:t> </a:t>
                </a:r>
                <a:r>
                  <a:rPr lang="en-US" sz="2800" dirty="0" err="1" smtClean="0"/>
                  <a:t>fizika</a:t>
                </a:r>
                <a:r>
                  <a:rPr lang="en-US" sz="2800" dirty="0" smtClean="0"/>
                  <a:t> </a:t>
                </a:r>
                <a:r>
                  <a:rPr lang="en-US" sz="2800" dirty="0" err="1" smtClean="0"/>
                  <a:t>qonunlari</a:t>
                </a:r>
                <a:r>
                  <a:rPr lang="en-US" sz="2800" dirty="0" smtClean="0"/>
                  <a:t> </a:t>
                </a:r>
                <a:r>
                  <a:rPr lang="en-US" sz="2800" dirty="0" err="1" smtClean="0"/>
                  <a:t>asosida</a:t>
                </a:r>
                <a:r>
                  <a:rPr lang="en-US" sz="2800" dirty="0" smtClean="0"/>
                  <a:t> </a:t>
                </a:r>
                <a:r>
                  <a:rPr lang="en-US" sz="2800" dirty="0" err="1" smtClean="0"/>
                  <a:t>tushuntiriladi</a:t>
                </a:r>
                <a:r>
                  <a:rPr lang="en-US" sz="2800" dirty="0" smtClean="0"/>
                  <a:t>;</a:t>
                </a:r>
              </a:p>
              <a:p>
                <a:pPr marL="82296" indent="0">
                  <a:buNone/>
                </a:pPr>
                <a:r>
                  <a:rPr lang="en-US" sz="2800" dirty="0" smtClean="0"/>
                  <a:t>2)Atom </a:t>
                </a:r>
                <a:r>
                  <a:rPr lang="en-US" sz="2800" dirty="0" err="1" smtClean="0"/>
                  <a:t>elektronlarining</a:t>
                </a:r>
                <a:r>
                  <a:rPr lang="en-US" sz="2800" dirty="0" smtClean="0"/>
                  <a:t> </a:t>
                </a:r>
                <a:r>
                  <a:rPr lang="en-US" sz="2800" dirty="0" err="1" smtClean="0"/>
                  <a:t>tezligi</a:t>
                </a:r>
                <a:r>
                  <a:rPr lang="en-US" sz="2800" dirty="0" smtClean="0"/>
                  <a:t>  </a:t>
                </a:r>
                <a14:m>
                  <m:oMath xmlns:m="http://schemas.openxmlformats.org/officeDocument/2006/math">
                    <m:sSub>
                      <m:sSubPr>
                        <m:ctrlPr>
                          <a:rPr lang="en-US" sz="2800" i="1" smtClean="0">
                            <a:latin typeface="Cambria Math"/>
                          </a:rPr>
                        </m:ctrlPr>
                      </m:sSubPr>
                      <m:e>
                        <m:r>
                          <a:rPr lang="en-US" sz="2800" b="0" i="1" smtClean="0">
                            <a:latin typeface="Cambria Math"/>
                          </a:rPr>
                          <m:t>𝐽</m:t>
                        </m:r>
                      </m:e>
                      <m:sub>
                        <m:r>
                          <a:rPr lang="en-US" sz="2800" b="0" i="1" smtClean="0">
                            <a:latin typeface="Cambria Math"/>
                          </a:rPr>
                          <m:t>𝑒</m:t>
                        </m:r>
                      </m:sub>
                    </m:sSub>
                    <m:r>
                      <a:rPr lang="en-US" sz="2800" b="0" i="0" smtClean="0">
                        <a:latin typeface="Cambria Math"/>
                      </a:rPr>
                      <m:t>, </m:t>
                    </m:r>
                  </m:oMath>
                </a14:m>
                <a:r>
                  <a:rPr lang="en-US" sz="2800" dirty="0" err="1" smtClean="0"/>
                  <a:t>tushuvchi</a:t>
                </a:r>
                <a:r>
                  <a:rPr lang="en-US" sz="2800" dirty="0" smtClean="0"/>
                  <a:t> </a:t>
                </a:r>
                <a:r>
                  <a:rPr lang="en-US" sz="2800" dirty="0" err="1" smtClean="0"/>
                  <a:t>zarra</a:t>
                </a:r>
                <a:r>
                  <a:rPr lang="en-US" sz="2800" dirty="0" smtClean="0"/>
                  <a:t> </a:t>
                </a:r>
                <a:r>
                  <a:rPr lang="en-US" sz="2800" dirty="0" err="1" smtClean="0"/>
                  <a:t>tezligidan</a:t>
                </a:r>
                <a:r>
                  <a:rPr lang="en-US" sz="2800" dirty="0" smtClean="0"/>
                  <a:t> </a:t>
                </a:r>
                <a:r>
                  <a:rPr lang="en-US" sz="2800" dirty="0" err="1" smtClean="0"/>
                  <a:t>juda</a:t>
                </a:r>
                <a:r>
                  <a:rPr lang="en-US" sz="2800" dirty="0" smtClean="0"/>
                  <a:t> ham </a:t>
                </a:r>
                <a:r>
                  <a:rPr lang="en-US" sz="2800" dirty="0" err="1" smtClean="0"/>
                  <a:t>kichik</a:t>
                </a:r>
                <a:r>
                  <a:rPr lang="en-US" sz="2800" dirty="0" smtClean="0"/>
                  <a:t>  </a:t>
                </a:r>
                <a14:m>
                  <m:oMath xmlns:m="http://schemas.openxmlformats.org/officeDocument/2006/math">
                    <m:r>
                      <a:rPr lang="en-US" sz="2800" b="0" i="1" smtClean="0">
                        <a:latin typeface="Cambria Math"/>
                      </a:rPr>
                      <m:t>𝑣</m:t>
                    </m:r>
                    <m:r>
                      <a:rPr lang="en-US" sz="2800" b="0" i="1" smtClean="0">
                        <a:latin typeface="Cambria Math"/>
                        <a:ea typeface="Cambria Math"/>
                      </a:rPr>
                      <m:t>≫</m:t>
                    </m:r>
                    <m:sSub>
                      <m:sSubPr>
                        <m:ctrlPr>
                          <a:rPr lang="en-US" sz="2800" b="0" i="1" smtClean="0">
                            <a:latin typeface="Cambria Math"/>
                            <a:ea typeface="Cambria Math"/>
                          </a:rPr>
                        </m:ctrlPr>
                      </m:sSubPr>
                      <m:e>
                        <m:r>
                          <a:rPr lang="en-US" sz="2800" b="0" i="1" smtClean="0">
                            <a:latin typeface="Cambria Math"/>
                            <a:ea typeface="Cambria Math"/>
                          </a:rPr>
                          <m:t>𝑣</m:t>
                        </m:r>
                      </m:e>
                      <m:sub>
                        <m:r>
                          <a:rPr lang="en-US" sz="2800" b="0" i="1" smtClean="0">
                            <a:latin typeface="Cambria Math"/>
                            <a:ea typeface="Cambria Math"/>
                          </a:rPr>
                          <m:t>𝑒</m:t>
                        </m:r>
                      </m:sub>
                    </m:sSub>
                    <m:r>
                      <a:rPr lang="en-US" sz="2800" b="0" i="0" smtClean="0">
                        <a:latin typeface="Cambria Math"/>
                        <a:ea typeface="Cambria Math"/>
                      </a:rPr>
                      <m:t>, </m:t>
                    </m:r>
                  </m:oMath>
                </a14:m>
                <a:r>
                  <a:rPr lang="en-US" sz="2800" dirty="0" err="1" smtClean="0"/>
                  <a:t>ta’sirlashuv</a:t>
                </a:r>
                <a:r>
                  <a:rPr lang="en-US" sz="2800" dirty="0" smtClean="0"/>
                  <a:t> </a:t>
                </a:r>
                <a:r>
                  <a:rPr lang="en-US" sz="2800" dirty="0" err="1" smtClean="0"/>
                  <a:t>vaqtida</a:t>
                </a:r>
                <a:r>
                  <a:rPr lang="en-US" sz="2800" dirty="0" smtClean="0"/>
                  <a:t> </a:t>
                </a:r>
                <a:r>
                  <a:rPr lang="en-US" sz="2800" dirty="0" err="1" smtClean="0"/>
                  <a:t>elektron</a:t>
                </a:r>
                <a:r>
                  <a:rPr lang="en-US" sz="2800" dirty="0" smtClean="0"/>
                  <a:t> </a:t>
                </a:r>
                <a:r>
                  <a:rPr lang="en-US" sz="2800" dirty="0" err="1" smtClean="0"/>
                  <a:t>joyidan</a:t>
                </a:r>
                <a:r>
                  <a:rPr lang="en-US" sz="2800" dirty="0" smtClean="0"/>
                  <a:t> </a:t>
                </a:r>
                <a:r>
                  <a:rPr lang="en-US" sz="2800" dirty="0" err="1" smtClean="0"/>
                  <a:t>qo’zg’almas</a:t>
                </a:r>
                <a:r>
                  <a:rPr lang="en-US" sz="2800" dirty="0" smtClean="0"/>
                  <a:t>,  </a:t>
                </a:r>
                <a:r>
                  <a:rPr lang="en-US" sz="2800" dirty="0" err="1" smtClean="0"/>
                  <a:t>siljimaydi</a:t>
                </a:r>
                <a:r>
                  <a:rPr lang="en-US" sz="2800" dirty="0" smtClean="0"/>
                  <a:t> deb </a:t>
                </a:r>
                <a:r>
                  <a:rPr lang="en-US" sz="2800" dirty="0" err="1" smtClean="0"/>
                  <a:t>qaraladi</a:t>
                </a:r>
                <a:r>
                  <a:rPr lang="en-US" sz="2800" dirty="0" smtClean="0"/>
                  <a:t>  </a:t>
                </a:r>
                <a14:m>
                  <m:oMath xmlns:m="http://schemas.openxmlformats.org/officeDocument/2006/math">
                    <m:r>
                      <a:rPr lang="en-US" sz="2800" b="0" i="1" smtClean="0">
                        <a:latin typeface="Cambria Math"/>
                      </a:rPr>
                      <m:t>𝐸</m:t>
                    </m:r>
                    <m:r>
                      <a:rPr lang="en-US" sz="2800" b="0" i="1" smtClean="0">
                        <a:latin typeface="Cambria Math"/>
                        <a:ea typeface="Cambria Math"/>
                      </a:rPr>
                      <m:t>≫</m:t>
                    </m:r>
                    <m:f>
                      <m:fPr>
                        <m:ctrlPr>
                          <a:rPr lang="en-US" sz="2800" b="0" i="1" smtClean="0">
                            <a:latin typeface="Cambria Math"/>
                            <a:ea typeface="Cambria Math"/>
                          </a:rPr>
                        </m:ctrlPr>
                      </m:fPr>
                      <m:num>
                        <m:r>
                          <a:rPr lang="en-US" sz="2800" b="0" i="1" smtClean="0">
                            <a:latin typeface="Cambria Math"/>
                            <a:ea typeface="Cambria Math"/>
                          </a:rPr>
                          <m:t>𝑀</m:t>
                        </m:r>
                      </m:num>
                      <m:den>
                        <m:sSub>
                          <m:sSubPr>
                            <m:ctrlPr>
                              <a:rPr lang="en-US" sz="2800" b="0" i="1" smtClean="0">
                                <a:latin typeface="Cambria Math"/>
                                <a:ea typeface="Cambria Math"/>
                              </a:rPr>
                            </m:ctrlPr>
                          </m:sSubPr>
                          <m:e>
                            <m:r>
                              <a:rPr lang="en-US" sz="2800" b="0" i="1" smtClean="0">
                                <a:latin typeface="Cambria Math"/>
                                <a:ea typeface="Cambria Math"/>
                              </a:rPr>
                              <m:t>𝑚</m:t>
                            </m:r>
                          </m:e>
                          <m:sub>
                            <m:r>
                              <a:rPr lang="en-US" sz="2800" b="0" i="1" smtClean="0">
                                <a:latin typeface="Cambria Math"/>
                                <a:ea typeface="Cambria Math"/>
                              </a:rPr>
                              <m:t>𝑒</m:t>
                            </m:r>
                          </m:sub>
                        </m:sSub>
                      </m:den>
                    </m:f>
                    <m:sSub>
                      <m:sSubPr>
                        <m:ctrlPr>
                          <a:rPr lang="en-US" sz="2800" b="0" i="1" smtClean="0">
                            <a:latin typeface="Cambria Math"/>
                            <a:ea typeface="Cambria Math"/>
                          </a:rPr>
                        </m:ctrlPr>
                      </m:sSubPr>
                      <m:e>
                        <m:r>
                          <a:rPr lang="en-US" sz="2800" b="0" i="1" smtClean="0">
                            <a:latin typeface="Cambria Math"/>
                            <a:ea typeface="Cambria Math"/>
                          </a:rPr>
                          <m:t>𝐸</m:t>
                        </m:r>
                      </m:e>
                      <m:sub>
                        <m:r>
                          <a:rPr lang="en-US" sz="2800" b="0" i="1" smtClean="0">
                            <a:latin typeface="Cambria Math"/>
                            <a:ea typeface="Cambria Math"/>
                          </a:rPr>
                          <m:t>𝑒</m:t>
                        </m:r>
                      </m:sub>
                    </m:sSub>
                  </m:oMath>
                </a14:m>
                <a:endParaRPr lang="en-US" sz="2800" dirty="0" smtClean="0"/>
              </a:p>
              <a:p>
                <a:pPr marL="82296" indent="0">
                  <a:buNone/>
                </a:pPr>
                <a:r>
                  <a:rPr lang="en-US" sz="2800" dirty="0" smtClean="0"/>
                  <a:t>3)</a:t>
                </a:r>
                <a:r>
                  <a:rPr lang="en-US" sz="2800" dirty="0" err="1" smtClean="0"/>
                  <a:t>Elektron</a:t>
                </a:r>
                <a:r>
                  <a:rPr lang="en-US" sz="2800" dirty="0" smtClean="0"/>
                  <a:t> </a:t>
                </a:r>
                <a:r>
                  <a:rPr lang="en-US" sz="2800" dirty="0" err="1" smtClean="0"/>
                  <a:t>atomda</a:t>
                </a:r>
                <a:r>
                  <a:rPr lang="en-US" sz="2800" dirty="0" smtClean="0"/>
                  <a:t> </a:t>
                </a:r>
                <a:r>
                  <a:rPr lang="en-US" sz="2800" dirty="0" err="1" smtClean="0"/>
                  <a:t>erkin</a:t>
                </a:r>
                <a:r>
                  <a:rPr lang="en-US" sz="2800" dirty="0" smtClean="0"/>
                  <a:t> deb </a:t>
                </a:r>
                <a:r>
                  <a:rPr lang="en-US" sz="2800" dirty="0" err="1" smtClean="0"/>
                  <a:t>qaraymiz</a:t>
                </a:r>
                <a:endParaRPr lang="en-US" sz="2800" dirty="0" smtClean="0"/>
              </a:p>
              <a:p>
                <a:pPr marL="82296" indent="0">
                  <a:buNone/>
                </a:pPr>
                <a:endParaRPr lang="ru-RU"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blipFill rotWithShape="1">
                <a:blip r:embed="rId2"/>
                <a:stretch>
                  <a:fillRect l="-976" t="-1652" r="-1138"/>
                </a:stretch>
              </a:blipFill>
            </p:spPr>
            <p:txBody>
              <a:bodyPr/>
              <a:lstStyle/>
              <a:p>
                <a:r>
                  <a:rPr lang="ru-RU">
                    <a:noFill/>
                  </a:rPr>
                  <a:t> </a:t>
                </a:r>
              </a:p>
            </p:txBody>
          </p:sp>
        </mc:Fallback>
      </mc:AlternateContent>
    </p:spTree>
    <p:extLst>
      <p:ext uri="{BB962C8B-B14F-4D97-AF65-F5344CB8AC3E}">
        <p14:creationId xmlns:p14="http://schemas.microsoft.com/office/powerpoint/2010/main" val="15886771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Заголовок 3"/>
              <p:cNvSpPr>
                <a:spLocks noGrp="1"/>
              </p:cNvSpPr>
              <p:nvPr>
                <p:ph type="title"/>
              </p:nvPr>
            </p:nvSpPr>
            <p:spPr>
              <a:xfrm>
                <a:off x="5652120" y="1066800"/>
                <a:ext cx="3240360" cy="4666456"/>
              </a:xfrm>
            </p:spPr>
            <p:txBody>
              <a:bodyPr/>
              <a:lstStyle/>
              <a:p>
                <a:pPr algn="just"/>
                <a:r>
                  <a:rPr lang="en-US" sz="1800" b="0" dirty="0" smtClean="0">
                    <a:latin typeface="Times New Roman" pitchFamily="18" charset="0"/>
                    <a:cs typeface="Times New Roman" pitchFamily="18" charset="0"/>
                  </a:rPr>
                  <a:t>Muhitga </a:t>
                </a:r>
                <a:r>
                  <a:rPr lang="en-US" sz="1800" b="0" dirty="0" err="1" smtClean="0">
                    <a:latin typeface="Times New Roman" pitchFamily="18" charset="0"/>
                    <a:cs typeface="Times New Roman" pitchFamily="18" charset="0"/>
                  </a:rPr>
                  <a:t>tushuvchi</a:t>
                </a:r>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zarracha</a:t>
                </a:r>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zaryadi</a:t>
                </a:r>
                <a:r>
                  <a:rPr lang="en-US" sz="1800" b="0" dirty="0" smtClean="0">
                    <a:latin typeface="Times New Roman" pitchFamily="18" charset="0"/>
                    <a:cs typeface="Times New Roman" pitchFamily="18" charset="0"/>
                  </a:rPr>
                  <a:t> </a:t>
                </a:r>
                <a14:m>
                  <m:oMath xmlns:m="http://schemas.openxmlformats.org/officeDocument/2006/math">
                    <m:r>
                      <a:rPr lang="en-US" sz="1800" b="0" i="1" smtClean="0">
                        <a:latin typeface="Cambria Math"/>
                        <a:cs typeface="Times New Roman" pitchFamily="18" charset="0"/>
                      </a:rPr>
                      <m:t>𝑍𝑒</m:t>
                    </m:r>
                    <m:r>
                      <a:rPr lang="en-US" sz="1800" b="0" i="0" smtClean="0">
                        <a:latin typeface="Cambria Math"/>
                        <a:cs typeface="Times New Roman" pitchFamily="18" charset="0"/>
                      </a:rPr>
                      <m:t>,</m:t>
                    </m:r>
                  </m:oMath>
                </a14:m>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massasi</a:t>
                </a:r>
                <a:r>
                  <a:rPr lang="en-US" sz="1800" b="0" dirty="0" smtClean="0">
                    <a:latin typeface="Times New Roman" pitchFamily="18" charset="0"/>
                    <a:cs typeface="Times New Roman" pitchFamily="18" charset="0"/>
                  </a:rPr>
                  <a:t> M, </a:t>
                </a:r>
                <a:r>
                  <a:rPr lang="en-US" sz="1800" b="0" dirty="0" err="1" smtClean="0">
                    <a:latin typeface="Times New Roman" pitchFamily="18" charset="0"/>
                    <a:cs typeface="Times New Roman" pitchFamily="18" charset="0"/>
                  </a:rPr>
                  <a:t>tezligi</a:t>
                </a:r>
                <a:r>
                  <a:rPr lang="en-US" sz="1800" b="0" dirty="0" smtClean="0">
                    <a:latin typeface="Times New Roman" pitchFamily="18" charset="0"/>
                    <a:cs typeface="Times New Roman" pitchFamily="18" charset="0"/>
                  </a:rPr>
                  <a:t> v, </a:t>
                </a:r>
                <a:r>
                  <a:rPr lang="en-US" sz="1800" b="0" dirty="0" err="1" smtClean="0">
                    <a:latin typeface="Times New Roman" pitchFamily="18" charset="0"/>
                    <a:cs typeface="Times New Roman" pitchFamily="18" charset="0"/>
                  </a:rPr>
                  <a:t>elektronga</a:t>
                </a:r>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eng</a:t>
                </a:r>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yaqin</a:t>
                </a:r>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kelish</a:t>
                </a:r>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masofasi</a:t>
                </a:r>
                <a:r>
                  <a:rPr lang="en-US" sz="1800" b="0" dirty="0" smtClean="0">
                    <a:latin typeface="Times New Roman" pitchFamily="18" charset="0"/>
                    <a:cs typeface="Times New Roman" pitchFamily="18" charset="0"/>
                  </a:rPr>
                  <a:t> b </a:t>
                </a:r>
                <a:r>
                  <a:rPr lang="en-US" sz="1800" b="0" dirty="0" err="1" smtClean="0">
                    <a:latin typeface="Times New Roman" pitchFamily="18" charset="0"/>
                    <a:cs typeface="Times New Roman" pitchFamily="18" charset="0"/>
                  </a:rPr>
                  <a:t>bo’lsin.Zarra</a:t>
                </a:r>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massasi</a:t>
                </a:r>
                <a:r>
                  <a:rPr lang="en-US" sz="1800" b="0" dirty="0" smtClean="0">
                    <a:latin typeface="Times New Roman" pitchFamily="18" charset="0"/>
                    <a:cs typeface="Times New Roman" pitchFamily="18" charset="0"/>
                  </a:rPr>
                  <a:t> </a:t>
                </a:r>
                <a14:m>
                  <m:oMath xmlns:m="http://schemas.openxmlformats.org/officeDocument/2006/math">
                    <m:r>
                      <a:rPr lang="en-US" sz="1800" b="0" i="1" smtClean="0">
                        <a:latin typeface="Cambria Math"/>
                        <a:cs typeface="Times New Roman" pitchFamily="18" charset="0"/>
                      </a:rPr>
                      <m:t>𝑀</m:t>
                    </m:r>
                    <m:r>
                      <a:rPr lang="en-US" sz="1800" b="0" i="1" smtClean="0">
                        <a:latin typeface="Cambria Math"/>
                        <a:ea typeface="Cambria Math"/>
                        <a:cs typeface="Times New Roman" pitchFamily="18" charset="0"/>
                      </a:rPr>
                      <m:t>≫</m:t>
                    </m:r>
                    <m:sSub>
                      <m:sSubPr>
                        <m:ctrlPr>
                          <a:rPr lang="en-US" sz="1800" b="0" i="1" smtClean="0">
                            <a:latin typeface="Cambria Math"/>
                            <a:ea typeface="Cambria Math"/>
                            <a:cs typeface="Times New Roman" pitchFamily="18" charset="0"/>
                          </a:rPr>
                        </m:ctrlPr>
                      </m:sSubPr>
                      <m:e>
                        <m:r>
                          <a:rPr lang="en-US" sz="1800" b="0" i="1" smtClean="0">
                            <a:latin typeface="Cambria Math"/>
                            <a:ea typeface="Cambria Math"/>
                            <a:cs typeface="Times New Roman" pitchFamily="18" charset="0"/>
                          </a:rPr>
                          <m:t>𝑚</m:t>
                        </m:r>
                      </m:e>
                      <m:sub>
                        <m:r>
                          <a:rPr lang="en-US" sz="1800" b="0" i="1" smtClean="0">
                            <a:latin typeface="Cambria Math"/>
                            <a:ea typeface="Cambria Math"/>
                            <a:cs typeface="Times New Roman" pitchFamily="18" charset="0"/>
                          </a:rPr>
                          <m:t>𝑒</m:t>
                        </m:r>
                      </m:sub>
                    </m:sSub>
                  </m:oMath>
                </a14:m>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elektron</a:t>
                </a:r>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massasidan</a:t>
                </a:r>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katta</a:t>
                </a:r>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bo’lgani</a:t>
                </a:r>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uchun</a:t>
                </a:r>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elektronlar</a:t>
                </a:r>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bilan</a:t>
                </a:r>
                <a:r>
                  <a:rPr lang="ru-RU"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ta’sirlashuvda</a:t>
                </a:r>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o’z</a:t>
                </a:r>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yo’nalishini</a:t>
                </a:r>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o’zgartirmasdan</a:t>
                </a:r>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katta</a:t>
                </a:r>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bo’lgani</a:t>
                </a:r>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uchun</a:t>
                </a:r>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elektronlar</a:t>
                </a:r>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bilan</a:t>
                </a:r>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ta’sirlashuvda</a:t>
                </a:r>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o’z</a:t>
                </a:r>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yo’nalishini</a:t>
                </a:r>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o’zgartirmasdan</a:t>
                </a:r>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to’g’ri</a:t>
                </a:r>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chiziq</a:t>
                </a:r>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bo’ylab</a:t>
                </a:r>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harakatlanib</a:t>
                </a:r>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zarraning</a:t>
                </a:r>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elektron</a:t>
                </a:r>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bilan</a:t>
                </a:r>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ta’sirlashuvi</a:t>
                </a:r>
                <a:r>
                  <a:rPr lang="en-US" sz="1800" b="0" dirty="0" smtClean="0">
                    <a:latin typeface="Times New Roman" pitchFamily="18" charset="0"/>
                    <a:cs typeface="Times New Roman" pitchFamily="18" charset="0"/>
                  </a:rPr>
                  <a:t> 2b </a:t>
                </a:r>
                <a:r>
                  <a:rPr lang="en-US" sz="1800" b="0" dirty="0" err="1" smtClean="0">
                    <a:latin typeface="Times New Roman" pitchFamily="18" charset="0"/>
                    <a:cs typeface="Times New Roman" pitchFamily="18" charset="0"/>
                  </a:rPr>
                  <a:t>masofagacha</a:t>
                </a:r>
                <a:r>
                  <a:rPr lang="en-US" sz="1800" b="0" dirty="0" smtClean="0">
                    <a:latin typeface="Times New Roman" pitchFamily="18" charset="0"/>
                    <a:cs typeface="Times New Roman" pitchFamily="18" charset="0"/>
                  </a:rPr>
                  <a:t> </a:t>
                </a:r>
                <a:r>
                  <a:rPr lang="en-US" sz="1800" b="0" dirty="0" err="1" smtClean="0">
                    <a:latin typeface="Times New Roman" pitchFamily="18" charset="0"/>
                    <a:cs typeface="Times New Roman" pitchFamily="18" charset="0"/>
                  </a:rPr>
                  <a:t>bo’lsin</a:t>
                </a:r>
                <a:endParaRPr lang="ru-RU" sz="1800" b="0" dirty="0">
                  <a:latin typeface="Times New Roman" pitchFamily="18" charset="0"/>
                  <a:cs typeface="Times New Roman" pitchFamily="18" charset="0"/>
                </a:endParaRPr>
              </a:p>
            </p:txBody>
          </p:sp>
        </mc:Choice>
        <mc:Fallback xmlns="">
          <p:sp>
            <p:nvSpPr>
              <p:cNvPr id="4" name="Заголовок 3"/>
              <p:cNvSpPr>
                <a:spLocks noGrp="1" noRot="1" noChangeAspect="1" noMove="1" noResize="1" noEditPoints="1" noAdjustHandles="1" noChangeArrowheads="1" noChangeShapeType="1" noTextEdit="1"/>
              </p:cNvSpPr>
              <p:nvPr>
                <p:ph type="title"/>
              </p:nvPr>
            </p:nvSpPr>
            <p:spPr>
              <a:xfrm>
                <a:off x="5652120" y="1066800"/>
                <a:ext cx="3240360" cy="4666456"/>
              </a:xfrm>
              <a:blipFill rotWithShape="1">
                <a:blip r:embed="rId2"/>
                <a:stretch>
                  <a:fillRect l="-1504" r="-1504" b="-2092"/>
                </a:stretch>
              </a:blipFill>
            </p:spPr>
            <p:txBody>
              <a:bodyPr/>
              <a:lstStyle/>
              <a:p>
                <a:r>
                  <a:rPr lang="ru-RU">
                    <a:noFill/>
                  </a:rPr>
                  <a:t> </a:t>
                </a:r>
              </a:p>
            </p:txBody>
          </p:sp>
        </mc:Fallback>
      </mc:AlternateContent>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76" y="1719690"/>
            <a:ext cx="4608512" cy="2501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6046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Объект 5"/>
              <p:cNvSpPr>
                <a:spLocks noGrp="1"/>
              </p:cNvSpPr>
              <p:nvPr>
                <p:ph idx="1"/>
              </p:nvPr>
            </p:nvSpPr>
            <p:spPr>
              <a:xfrm>
                <a:off x="1435608" y="404664"/>
                <a:ext cx="7498080" cy="5843736"/>
              </a:xfrm>
            </p:spPr>
            <p:txBody>
              <a:bodyPr>
                <a:normAutofit lnSpcReduction="10000"/>
              </a:bodyPr>
              <a:lstStyle/>
              <a:p>
                <a:pPr marL="82296" indent="0">
                  <a:buNone/>
                </a:pPr>
                <a:endParaRPr lang="en-US" sz="2000" dirty="0" smtClean="0">
                  <a:ea typeface="Cambria Math"/>
                  <a:cs typeface="Times New Roman" pitchFamily="18" charset="0"/>
                </a:endParaRPr>
              </a:p>
              <a:p>
                <a:pPr marL="82296" indent="0">
                  <a:buNone/>
                </a:pPr>
                <a:r>
                  <a:rPr lang="en-US" sz="2000" dirty="0" smtClean="0">
                    <a:ea typeface="Cambria Math"/>
                    <a:cs typeface="Times New Roman" pitchFamily="18" charset="0"/>
                  </a:rPr>
                  <a:t>		</a:t>
                </a:r>
                <a:r>
                  <a:rPr lang="en-US" sz="2000" b="1" dirty="0" err="1" smtClean="0">
                    <a:effectLst>
                      <a:outerShdw blurRad="38100" dist="38100" dir="2700000" algn="tl">
                        <a:srgbClr val="000000">
                          <a:alpha val="43137"/>
                        </a:srgbClr>
                      </a:outerShdw>
                    </a:effectLst>
                    <a:ea typeface="Cambria Math"/>
                    <a:cs typeface="Times New Roman" pitchFamily="18" charset="0"/>
                  </a:rPr>
                  <a:t>Bete-Blox</a:t>
                </a:r>
                <a:r>
                  <a:rPr lang="en-US" sz="2000" b="1" dirty="0" smtClean="0">
                    <a:effectLst>
                      <a:outerShdw blurRad="38100" dist="38100" dir="2700000" algn="tl">
                        <a:srgbClr val="000000">
                          <a:alpha val="43137"/>
                        </a:srgbClr>
                      </a:outerShdw>
                    </a:effectLst>
                    <a:ea typeface="Cambria Math"/>
                    <a:cs typeface="Times New Roman" pitchFamily="18" charset="0"/>
                  </a:rPr>
                  <a:t> </a:t>
                </a:r>
                <a:r>
                  <a:rPr lang="en-US" sz="2000" b="1" dirty="0" err="1" smtClean="0">
                    <a:effectLst>
                      <a:outerShdw blurRad="38100" dist="38100" dir="2700000" algn="tl">
                        <a:srgbClr val="000000">
                          <a:alpha val="43137"/>
                        </a:srgbClr>
                      </a:outerShdw>
                    </a:effectLst>
                    <a:ea typeface="Cambria Math"/>
                    <a:cs typeface="Times New Roman" pitchFamily="18" charset="0"/>
                  </a:rPr>
                  <a:t>formulasi</a:t>
                </a:r>
                <a:endParaRPr lang="en-US" sz="2000" b="1" dirty="0">
                  <a:effectLst>
                    <a:outerShdw blurRad="38100" dist="38100" dir="2700000" algn="tl">
                      <a:srgbClr val="000000">
                        <a:alpha val="43137"/>
                      </a:srgbClr>
                    </a:outerShdw>
                  </a:effectLst>
                  <a:ea typeface="Cambria Math"/>
                  <a:cs typeface="Times New Roman" pitchFamily="18" charset="0"/>
                </a:endParaRPr>
              </a:p>
              <a:p>
                <a:pPr marL="82296" indent="0">
                  <a:buNone/>
                </a:pPr>
                <a:r>
                  <a:rPr lang="en-US" sz="2000" dirty="0" err="1" smtClean="0">
                    <a:ea typeface="Cambria Math"/>
                    <a:cs typeface="Times New Roman" pitchFamily="18" charset="0"/>
                  </a:rPr>
                  <a:t>Zarraning</a:t>
                </a:r>
                <a:r>
                  <a:rPr lang="en-US" sz="2000" dirty="0" smtClean="0">
                    <a:ea typeface="Cambria Math"/>
                    <a:cs typeface="Times New Roman" pitchFamily="18" charset="0"/>
                  </a:rPr>
                  <a:t> </a:t>
                </a:r>
                <a:r>
                  <a:rPr lang="en-US" sz="2000" dirty="0" err="1" smtClean="0">
                    <a:ea typeface="Cambria Math"/>
                    <a:cs typeface="Times New Roman" pitchFamily="18" charset="0"/>
                  </a:rPr>
                  <a:t>harakat</a:t>
                </a:r>
                <a:r>
                  <a:rPr lang="en-US" sz="2000" dirty="0" smtClean="0">
                    <a:ea typeface="Cambria Math"/>
                    <a:cs typeface="Times New Roman" pitchFamily="18" charset="0"/>
                  </a:rPr>
                  <a:t> </a:t>
                </a:r>
                <a:r>
                  <a:rPr lang="en-US" sz="2000" dirty="0" err="1" smtClean="0">
                    <a:ea typeface="Cambria Math"/>
                    <a:cs typeface="Times New Roman" pitchFamily="18" charset="0"/>
                  </a:rPr>
                  <a:t>trayektoriyasiga</a:t>
                </a:r>
                <a:r>
                  <a:rPr lang="en-US" sz="2000" dirty="0" smtClean="0">
                    <a:ea typeface="Cambria Math"/>
                    <a:cs typeface="Times New Roman" pitchFamily="18" charset="0"/>
                  </a:rPr>
                  <a:t> </a:t>
                </a:r>
                <a:r>
                  <a:rPr lang="en-US" sz="2000" dirty="0" err="1" smtClean="0">
                    <a:ea typeface="Cambria Math"/>
                    <a:cs typeface="Times New Roman" pitchFamily="18" charset="0"/>
                  </a:rPr>
                  <a:t>tik</a:t>
                </a:r>
                <a:r>
                  <a:rPr lang="en-US" sz="2000" dirty="0" smtClean="0">
                    <a:ea typeface="Cambria Math"/>
                    <a:cs typeface="Times New Roman" pitchFamily="18" charset="0"/>
                  </a:rPr>
                  <a:t> </a:t>
                </a:r>
                <a:r>
                  <a:rPr lang="en-US" sz="2000" dirty="0" err="1" smtClean="0">
                    <a:ea typeface="Cambria Math"/>
                    <a:cs typeface="Times New Roman" pitchFamily="18" charset="0"/>
                  </a:rPr>
                  <a:t>yo’nalishda</a:t>
                </a:r>
                <a:r>
                  <a:rPr lang="en-US" sz="2000" dirty="0" smtClean="0">
                    <a:ea typeface="Cambria Math"/>
                    <a:cs typeface="Times New Roman" pitchFamily="18" charset="0"/>
                  </a:rPr>
                  <a:t> </a:t>
                </a:r>
                <a:r>
                  <a:rPr lang="en-US" sz="2000" dirty="0" err="1" smtClean="0">
                    <a:ea typeface="Cambria Math"/>
                    <a:cs typeface="Times New Roman" pitchFamily="18" charset="0"/>
                  </a:rPr>
                  <a:t>elektronga</a:t>
                </a:r>
                <a:r>
                  <a:rPr lang="en-US" sz="2000" dirty="0" smtClean="0">
                    <a:ea typeface="Cambria Math"/>
                    <a:cs typeface="Times New Roman" pitchFamily="18" charset="0"/>
                  </a:rPr>
                  <a:t> </a:t>
                </a:r>
                <a:r>
                  <a:rPr lang="en-US" sz="2000" dirty="0" err="1" smtClean="0">
                    <a:ea typeface="Cambria Math"/>
                    <a:cs typeface="Times New Roman" pitchFamily="18" charset="0"/>
                  </a:rPr>
                  <a:t>bergan</a:t>
                </a:r>
                <a:r>
                  <a:rPr lang="en-US" sz="2000" dirty="0" smtClean="0">
                    <a:ea typeface="Cambria Math"/>
                    <a:cs typeface="Times New Roman" pitchFamily="18" charset="0"/>
                  </a:rPr>
                  <a:t> </a:t>
                </a:r>
                <a:r>
                  <a:rPr lang="en-US" sz="2000" dirty="0" err="1" smtClean="0">
                    <a:ea typeface="Cambria Math"/>
                    <a:cs typeface="Times New Roman" pitchFamily="18" charset="0"/>
                  </a:rPr>
                  <a:t>impulsi</a:t>
                </a:r>
                <a:r>
                  <a:rPr lang="en-US" sz="2000" dirty="0" smtClean="0">
                    <a:ea typeface="Cambria Math"/>
                    <a:cs typeface="Times New Roman" pitchFamily="18" charset="0"/>
                  </a:rPr>
                  <a:t>:			</a:t>
                </a:r>
              </a:p>
              <a:p>
                <a:pPr marL="82296" indent="0">
                  <a:buNone/>
                </a:pPr>
                <a:r>
                  <a:rPr lang="en-US" sz="2000" dirty="0" smtClean="0">
                    <a:ea typeface="Cambria Math"/>
                    <a:cs typeface="Times New Roman" pitchFamily="18" charset="0"/>
                  </a:rPr>
                  <a:t>			</a:t>
                </a:r>
                <a14:m>
                  <m:oMath xmlns:m="http://schemas.openxmlformats.org/officeDocument/2006/math">
                    <m:r>
                      <a:rPr lang="ru-RU" sz="2000" i="1" smtClean="0">
                        <a:latin typeface="Cambria Math"/>
                        <a:ea typeface="Cambria Math"/>
                        <a:cs typeface="Times New Roman" pitchFamily="18" charset="0"/>
                      </a:rPr>
                      <m:t>∆</m:t>
                    </m:r>
                    <m:r>
                      <a:rPr lang="en-US" sz="2000" b="0" i="1" smtClean="0">
                        <a:latin typeface="Cambria Math"/>
                        <a:ea typeface="Cambria Math"/>
                        <a:cs typeface="Times New Roman" pitchFamily="18" charset="0"/>
                      </a:rPr>
                      <m:t>𝑃</m:t>
                    </m:r>
                    <m:r>
                      <a:rPr lang="en-US" sz="2000" b="0" i="1" smtClean="0">
                        <a:latin typeface="Cambria Math"/>
                        <a:ea typeface="Cambria Math"/>
                        <a:cs typeface="Times New Roman" pitchFamily="18" charset="0"/>
                      </a:rPr>
                      <m:t>=</m:t>
                    </m:r>
                    <m:nary>
                      <m:naryPr>
                        <m:limLoc m:val="undOvr"/>
                        <m:subHide m:val="on"/>
                        <m:supHide m:val="on"/>
                        <m:ctrlPr>
                          <a:rPr lang="en-US" sz="2000" b="0" i="1" smtClean="0">
                            <a:latin typeface="Cambria Math"/>
                            <a:ea typeface="Cambria Math"/>
                            <a:cs typeface="Times New Roman" pitchFamily="18" charset="0"/>
                          </a:rPr>
                        </m:ctrlPr>
                      </m:naryPr>
                      <m:sub/>
                      <m:sup/>
                      <m:e>
                        <m:r>
                          <a:rPr lang="en-US" sz="2000" b="0" i="1" smtClean="0">
                            <a:latin typeface="Cambria Math"/>
                            <a:ea typeface="Cambria Math"/>
                            <a:cs typeface="Times New Roman" pitchFamily="18" charset="0"/>
                          </a:rPr>
                          <m:t>𝐹</m:t>
                        </m:r>
                      </m:e>
                    </m:nary>
                    <m:r>
                      <a:rPr lang="en-US" sz="2000" b="0" i="0" smtClean="0">
                        <a:latin typeface="Cambria Math"/>
                        <a:ea typeface="Cambria Math"/>
                        <a:cs typeface="Times New Roman" pitchFamily="18" charset="0"/>
                      </a:rPr>
                      <m:t> </m:t>
                    </m:r>
                    <m:r>
                      <m:rPr>
                        <m:sty m:val="p"/>
                      </m:rPr>
                      <a:rPr lang="en-US" sz="2000" b="0" i="0" smtClean="0">
                        <a:latin typeface="Cambria Math"/>
                        <a:ea typeface="Cambria Math"/>
                        <a:cs typeface="Times New Roman" pitchFamily="18" charset="0"/>
                      </a:rPr>
                      <m:t>dt</m:t>
                    </m:r>
                    <m:r>
                      <a:rPr lang="en-US" sz="2000" b="0" i="0" smtClean="0">
                        <a:latin typeface="Cambria Math"/>
                        <a:ea typeface="Cambria Math"/>
                        <a:cs typeface="Times New Roman" pitchFamily="18" charset="0"/>
                      </a:rPr>
                      <m:t> </m:t>
                    </m:r>
                  </m:oMath>
                </a14:m>
                <a:r>
                  <a:rPr lang="en-US" sz="2000" dirty="0" smtClean="0">
                    <a:latin typeface="Times New Roman" pitchFamily="18" charset="0"/>
                    <a:cs typeface="Times New Roman" pitchFamily="18" charset="0"/>
                  </a:rPr>
                  <a:t>              (1)</a:t>
                </a:r>
              </a:p>
              <a:p>
                <a:pPr marL="82296" indent="0" algn="just">
                  <a:buNone/>
                </a:pPr>
                <a:r>
                  <a:rPr lang="en-US" sz="2000" dirty="0" err="1">
                    <a:latin typeface="Times New Roman" pitchFamily="18" charset="0"/>
                    <a:cs typeface="Times New Roman" pitchFamily="18" charset="0"/>
                  </a:rPr>
                  <a:t>bo‘ladi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Zarra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elektronga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yaqinlashganda</a:t>
                </a:r>
                <a:r>
                  <a:rPr lang="en-US" sz="2000" dirty="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undan</a:t>
                </a:r>
                <a:r>
                  <a:rPr lang="en-US" sz="2000" dirty="0" smtClean="0">
                    <a:latin typeface="Times New Roman" pitchFamily="18" charset="0"/>
                    <a:cs typeface="Times New Roman" pitchFamily="18" charset="0"/>
                  </a:rPr>
                  <a:t> </a:t>
                </a:r>
                <a:r>
                  <a:rPr lang="en-US" sz="2000" dirty="0" err="1">
                    <a:latin typeface="Times New Roman" pitchFamily="18" charset="0"/>
                    <a:cs typeface="Times New Roman" pitchFamily="18" charset="0"/>
                  </a:rPr>
                  <a:t>uzoqlashganda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ta’sir</a:t>
                </a:r>
                <a:r>
                  <a:rPr lang="en-US" sz="2000" dirty="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kuchi</a:t>
                </a:r>
                <a:r>
                  <a:rPr lang="en-US" sz="2000" dirty="0" smtClean="0">
                    <a:latin typeface="Times New Roman" pitchFamily="18" charset="0"/>
                    <a:cs typeface="Times New Roman" pitchFamily="18" charset="0"/>
                  </a:rPr>
                  <a:t> </a:t>
                </a:r>
                <a:r>
                  <a:rPr lang="en-US" sz="2000" dirty="0" err="1">
                    <a:latin typeface="Times New Roman" pitchFamily="18" charset="0"/>
                    <a:cs typeface="Times New Roman" pitchFamily="18" charset="0"/>
                  </a:rPr>
                  <a:t>yo‘nalishi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qarama-qarshi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bo‘lgani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uchun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zarra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impulsining</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parallel </a:t>
                </a:r>
                <a:r>
                  <a:rPr lang="en-US" sz="2000" dirty="0" err="1" smtClean="0">
                    <a:latin typeface="Times New Roman" pitchFamily="18" charset="0"/>
                    <a:cs typeface="Times New Roman" pitchFamily="18" charset="0"/>
                  </a:rPr>
                  <a:t>tashkil</a:t>
                </a:r>
                <a:r>
                  <a:rPr lang="en-US" sz="2000" dirty="0" smtClean="0">
                    <a:latin typeface="Times New Roman" pitchFamily="18" charset="0"/>
                    <a:cs typeface="Times New Roman" pitchFamily="18" charset="0"/>
                  </a:rPr>
                  <a:t> </a:t>
                </a:r>
                <a:r>
                  <a:rPr lang="en-US" sz="2000" dirty="0" err="1">
                    <a:latin typeface="Times New Roman" pitchFamily="18" charset="0"/>
                    <a:cs typeface="Times New Roman" pitchFamily="18" charset="0"/>
                  </a:rPr>
                  <a:t>etuvchisi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nolga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teng</a:t>
                </a:r>
                <a:r>
                  <a:rPr lang="en-US" sz="2000" dirty="0">
                    <a:latin typeface="Times New Roman" pitchFamily="18" charset="0"/>
                    <a:cs typeface="Times New Roman" pitchFamily="18" charset="0"/>
                  </a:rPr>
                  <a:t> </a:t>
                </a:r>
                <a:r>
                  <a:rPr lang="en-US" sz="2000" dirty="0" err="1" smtClean="0">
                    <a:latin typeface="Times New Roman" pitchFamily="18" charset="0"/>
                    <a:cs typeface="Times New Roman" pitchFamily="18" charset="0"/>
                  </a:rPr>
                  <a:t>bo’ladi</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14:m>
                  <m:oMath xmlns:m="http://schemas.openxmlformats.org/officeDocument/2006/math">
                    <m:r>
                      <a:rPr lang="en-US" sz="2000" i="1" smtClean="0">
                        <a:latin typeface="Cambria Math"/>
                        <a:ea typeface="Cambria Math"/>
                        <a:cs typeface="Times New Roman" pitchFamily="18" charset="0"/>
                      </a:rPr>
                      <m:t>∆</m:t>
                    </m:r>
                    <m:sSub>
                      <m:sSubPr>
                        <m:ctrlPr>
                          <a:rPr lang="en-US" sz="2000" i="1" smtClean="0">
                            <a:latin typeface="Cambria Math"/>
                            <a:ea typeface="Cambria Math"/>
                            <a:cs typeface="Times New Roman" pitchFamily="18" charset="0"/>
                          </a:rPr>
                        </m:ctrlPr>
                      </m:sSubPr>
                      <m:e>
                        <m:r>
                          <a:rPr lang="en-US" sz="2000" b="0" i="1" smtClean="0">
                            <a:latin typeface="Cambria Math"/>
                            <a:ea typeface="Cambria Math"/>
                            <a:cs typeface="Times New Roman" pitchFamily="18" charset="0"/>
                          </a:rPr>
                          <m:t>𝑃</m:t>
                        </m:r>
                      </m:e>
                      <m:sub>
                        <m:r>
                          <a:rPr lang="en-US" sz="2000" i="1" smtClean="0">
                            <a:latin typeface="Cambria Math"/>
                            <a:ea typeface="Cambria Math"/>
                            <a:cs typeface="Times New Roman" pitchFamily="18" charset="0"/>
                          </a:rPr>
                          <m:t>‖</m:t>
                        </m:r>
                      </m:sub>
                    </m:sSub>
                  </m:oMath>
                </a14:m>
                <a:r>
                  <a:rPr lang="en-US" sz="2000" dirty="0" smtClean="0">
                    <a:latin typeface="Times New Roman" pitchFamily="18" charset="0"/>
                    <a:cs typeface="Times New Roman" pitchFamily="18" charset="0"/>
                  </a:rPr>
                  <a:t>=</a:t>
                </a:r>
                <a14:m>
                  <m:oMath xmlns:m="http://schemas.openxmlformats.org/officeDocument/2006/math">
                    <m:nary>
                      <m:naryPr>
                        <m:limLoc m:val="undOvr"/>
                        <m:subHide m:val="on"/>
                        <m:supHide m:val="on"/>
                        <m:ctrlPr>
                          <a:rPr lang="en-US" sz="2000" i="1" dirty="0" smtClean="0">
                            <a:latin typeface="Cambria Math"/>
                            <a:cs typeface="Times New Roman" pitchFamily="18" charset="0"/>
                          </a:rPr>
                        </m:ctrlPr>
                      </m:naryPr>
                      <m:sub/>
                      <m:sup/>
                      <m:e>
                        <m:sSub>
                          <m:sSubPr>
                            <m:ctrlPr>
                              <a:rPr lang="en-US" sz="2000" i="1" dirty="0" smtClean="0">
                                <a:latin typeface="Cambria Math"/>
                                <a:cs typeface="Times New Roman" pitchFamily="18" charset="0"/>
                              </a:rPr>
                            </m:ctrlPr>
                          </m:sSubPr>
                          <m:e>
                            <m:r>
                              <a:rPr lang="en-US" sz="2000" b="0" i="1" dirty="0" smtClean="0">
                                <a:latin typeface="Cambria Math"/>
                                <a:cs typeface="Times New Roman" pitchFamily="18" charset="0"/>
                              </a:rPr>
                              <m:t>𝐹</m:t>
                            </m:r>
                          </m:e>
                          <m:sub>
                            <m:r>
                              <a:rPr lang="en-US" sz="2000" i="1" dirty="0" smtClean="0">
                                <a:latin typeface="Cambria Math"/>
                                <a:cs typeface="Times New Roman" pitchFamily="18" charset="0"/>
                              </a:rPr>
                              <m:t>‖</m:t>
                            </m:r>
                          </m:sub>
                        </m:sSub>
                        <m:r>
                          <a:rPr lang="en-US" sz="2000" b="0" i="1" dirty="0" smtClean="0">
                            <a:latin typeface="Cambria Math"/>
                            <a:cs typeface="Times New Roman" pitchFamily="18" charset="0"/>
                          </a:rPr>
                          <m:t>𝑑𝑡</m:t>
                        </m:r>
                        <m:r>
                          <a:rPr lang="en-US" sz="2000" b="0" i="1" dirty="0" smtClean="0">
                            <a:latin typeface="Cambria Math"/>
                            <a:cs typeface="Times New Roman" pitchFamily="18" charset="0"/>
                          </a:rPr>
                          <m:t>=0</m:t>
                        </m:r>
                      </m:e>
                    </m:nary>
                  </m:oMath>
                </a14:m>
                <a:r>
                  <a:rPr lang="en-US" sz="2000" dirty="0" smtClean="0">
                    <a:latin typeface="Times New Roman" pitchFamily="18" charset="0"/>
                    <a:cs typeface="Times New Roman" pitchFamily="18" charset="0"/>
                  </a:rPr>
                  <a:t>          (2)</a:t>
                </a:r>
              </a:p>
              <a:p>
                <a:pPr marL="82296" indent="0" algn="just">
                  <a:buNone/>
                </a:pPr>
                <a:r>
                  <a:rPr lang="en-US" sz="2000" dirty="0" err="1">
                    <a:latin typeface="Times New Roman" pitchFamily="18" charset="0"/>
                    <a:cs typeface="Times New Roman" pitchFamily="18" charset="0"/>
                  </a:rPr>
                  <a:t>Shuning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uchun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ionizatsiyani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zarra</a:t>
                </a:r>
                <a:r>
                  <a:rPr lang="en-US" sz="2000" dirty="0">
                    <a:latin typeface="Times New Roman" pitchFamily="18" charset="0"/>
                    <a:cs typeface="Times New Roman" pitchFamily="18" charset="0"/>
                  </a:rPr>
                  <a:t> </a:t>
                </a:r>
                <a:r>
                  <a:rPr lang="en-US" sz="2000" dirty="0" err="1" smtClean="0">
                    <a:latin typeface="Times New Roman" pitchFamily="18" charset="0"/>
                    <a:cs typeface="Times New Roman" pitchFamily="18" charset="0"/>
                  </a:rPr>
                  <a:t>impulsining</a:t>
                </a:r>
                <a:r>
                  <a:rPr lang="en-US" sz="2000" dirty="0" smtClean="0">
                    <a:latin typeface="Times New Roman" pitchFamily="18" charset="0"/>
                    <a:cs typeface="Times New Roman" pitchFamily="18" charset="0"/>
                  </a:rPr>
                  <a:t> </a:t>
                </a:r>
                <a14:m>
                  <m:oMath xmlns:m="http://schemas.openxmlformats.org/officeDocument/2006/math">
                    <m:r>
                      <a:rPr lang="ru-RU" sz="2000" i="1">
                        <a:latin typeface="Cambria Math"/>
                        <a:ea typeface="Cambria Math"/>
                        <a:cs typeface="Times New Roman" pitchFamily="18" charset="0"/>
                      </a:rPr>
                      <m:t>∆</m:t>
                    </m:r>
                    <m:r>
                      <a:rPr lang="en-US" sz="2000" i="1">
                        <a:latin typeface="Cambria Math"/>
                        <a:ea typeface="Cambria Math"/>
                        <a:cs typeface="Times New Roman" pitchFamily="18" charset="0"/>
                      </a:rPr>
                      <m:t>𝑃</m:t>
                    </m:r>
                  </m:oMath>
                </a14:m>
                <a:r>
                  <a:rPr lang="en-US" sz="2000" dirty="0" smtClean="0">
                    <a:latin typeface="Times New Roman" pitchFamily="18" charset="0"/>
                    <a:cs typeface="Times New Roman" pitchFamily="18" charset="0"/>
                  </a:rPr>
                  <a:t> </a:t>
                </a:r>
                <a:r>
                  <a:rPr lang="en-US" sz="2000" dirty="0" err="1">
                    <a:latin typeface="Times New Roman" pitchFamily="18" charset="0"/>
                    <a:cs typeface="Times New Roman" pitchFamily="18" charset="0"/>
                  </a:rPr>
                  <a:t>tik</a:t>
                </a:r>
                <a:r>
                  <a:rPr lang="en-US" sz="2000" dirty="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tashkil</a:t>
                </a:r>
                <a:r>
                  <a:rPr lang="en-US" sz="2000" dirty="0" smtClean="0">
                    <a:latin typeface="Times New Roman" pitchFamily="18" charset="0"/>
                    <a:cs typeface="Times New Roman" pitchFamily="18" charset="0"/>
                  </a:rPr>
                  <a:t> </a:t>
                </a:r>
                <a:r>
                  <a:rPr lang="en-US" sz="2000" dirty="0" err="1">
                    <a:latin typeface="Times New Roman" pitchFamily="18" charset="0"/>
                    <a:cs typeface="Times New Roman" pitchFamily="18" charset="0"/>
                  </a:rPr>
                  <a:t>etuvchisi</a:t>
                </a:r>
                <a:r>
                  <a:rPr lang="en-US" sz="2000" dirty="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vujudga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keltiradi.O‘zaro</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ta’sir</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vaqti</a:t>
                </a:r>
                <a:r>
                  <a:rPr lang="en-US" sz="2000" dirty="0" smtClean="0">
                    <a:latin typeface="Times New Roman" pitchFamily="18" charset="0"/>
                    <a:cs typeface="Times New Roman" pitchFamily="18" charset="0"/>
                  </a:rPr>
                  <a:t> </a:t>
                </a:r>
              </a:p>
              <a:p>
                <a:pPr marL="82296" indent="0" algn="just">
                  <a:buNone/>
                </a:pP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14:m>
                  <m:oMath xmlns:m="http://schemas.openxmlformats.org/officeDocument/2006/math">
                    <m:r>
                      <a:rPr lang="en-US" sz="2000" i="1" smtClean="0">
                        <a:latin typeface="Cambria Math"/>
                        <a:ea typeface="Cambria Math"/>
                        <a:cs typeface="Times New Roman" pitchFamily="18" charset="0"/>
                      </a:rPr>
                      <m:t>∆</m:t>
                    </m:r>
                    <m:r>
                      <a:rPr lang="en-US" sz="2000" b="0" i="1" smtClean="0">
                        <a:latin typeface="Cambria Math"/>
                        <a:ea typeface="Cambria Math"/>
                        <a:cs typeface="Times New Roman" pitchFamily="18" charset="0"/>
                      </a:rPr>
                      <m:t>𝑡</m:t>
                    </m:r>
                    <m:r>
                      <a:rPr lang="en-US" sz="2000" b="0" i="1" smtClean="0">
                        <a:latin typeface="Cambria Math"/>
                        <a:ea typeface="Cambria Math"/>
                        <a:cs typeface="Times New Roman" pitchFamily="18" charset="0"/>
                      </a:rPr>
                      <m:t>=</m:t>
                    </m:r>
                    <m:f>
                      <m:fPr>
                        <m:ctrlPr>
                          <a:rPr lang="en-US" sz="2000" b="0" i="1" smtClean="0">
                            <a:latin typeface="Cambria Math"/>
                            <a:ea typeface="Cambria Math"/>
                            <a:cs typeface="Times New Roman" pitchFamily="18" charset="0"/>
                          </a:rPr>
                        </m:ctrlPr>
                      </m:fPr>
                      <m:num>
                        <m:r>
                          <a:rPr lang="en-US" sz="2000" b="0" i="1" smtClean="0">
                            <a:latin typeface="Cambria Math"/>
                            <a:ea typeface="Cambria Math"/>
                            <a:cs typeface="Times New Roman" pitchFamily="18" charset="0"/>
                          </a:rPr>
                          <m:t>2</m:t>
                        </m:r>
                        <m:r>
                          <a:rPr lang="en-US" sz="2000" b="0" i="1" smtClean="0">
                            <a:latin typeface="Cambria Math"/>
                            <a:ea typeface="Cambria Math"/>
                            <a:cs typeface="Times New Roman" pitchFamily="18" charset="0"/>
                          </a:rPr>
                          <m:t>𝑏</m:t>
                        </m:r>
                      </m:num>
                      <m:den>
                        <m:r>
                          <a:rPr lang="en-US" sz="2000" b="0" i="1" smtClean="0">
                            <a:latin typeface="Cambria Math"/>
                            <a:ea typeface="Cambria Math"/>
                            <a:cs typeface="Times New Roman" pitchFamily="18" charset="0"/>
                          </a:rPr>
                          <m:t>𝑣</m:t>
                        </m:r>
                      </m:den>
                    </m:f>
                  </m:oMath>
                </a14:m>
                <a:r>
                  <a:rPr lang="en-US" sz="2000" dirty="0" smtClean="0">
                    <a:latin typeface="Times New Roman" pitchFamily="18" charset="0"/>
                    <a:cs typeface="Times New Roman" pitchFamily="18" charset="0"/>
                  </a:rPr>
                  <a:t>                        (3)</a:t>
                </a:r>
              </a:p>
              <a:p>
                <a:pPr marL="82296" indent="0" algn="just">
                  <a:buNone/>
                </a:pPr>
                <a:r>
                  <a:rPr lang="en-US" sz="2000" dirty="0" err="1" smtClean="0">
                    <a:latin typeface="Times New Roman" pitchFamily="18" charset="0"/>
                    <a:cs typeface="Times New Roman" pitchFamily="18" charset="0"/>
                  </a:rPr>
                  <a:t>Zarracha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tomonidan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elektronni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itaruvchi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kuchi</a:t>
                </a:r>
                <a:r>
                  <a:rPr lang="en-US" sz="2000" dirty="0" smtClean="0">
                    <a:latin typeface="Times New Roman" pitchFamily="18" charset="0"/>
                    <a:cs typeface="Times New Roman" pitchFamily="18" charset="0"/>
                  </a:rPr>
                  <a:t>:</a:t>
                </a:r>
              </a:p>
              <a:p>
                <a:pPr marL="82296" indent="0" algn="just">
                  <a:buNone/>
                </a:pP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14:m>
                  <m:oMath xmlns:m="http://schemas.openxmlformats.org/officeDocument/2006/math">
                    <m:r>
                      <a:rPr lang="en-US" sz="2000" b="0" i="1" smtClean="0">
                        <a:latin typeface="Cambria Math"/>
                        <a:cs typeface="Times New Roman" pitchFamily="18" charset="0"/>
                      </a:rPr>
                      <m:t>𝐹</m:t>
                    </m:r>
                    <m:r>
                      <a:rPr lang="en-US" sz="2000" b="0" i="1" smtClean="0">
                        <a:latin typeface="Cambria Math"/>
                        <a:cs typeface="Times New Roman" pitchFamily="18" charset="0"/>
                      </a:rPr>
                      <m:t>=</m:t>
                    </m:r>
                    <m:f>
                      <m:fPr>
                        <m:ctrlPr>
                          <a:rPr lang="en-US" sz="2000" b="0" i="1" smtClean="0">
                            <a:latin typeface="Cambria Math"/>
                            <a:cs typeface="Times New Roman" pitchFamily="18" charset="0"/>
                          </a:rPr>
                        </m:ctrlPr>
                      </m:fPr>
                      <m:num>
                        <m:r>
                          <a:rPr lang="en-US" sz="2000" b="0" i="1" smtClean="0">
                            <a:latin typeface="Cambria Math"/>
                            <a:cs typeface="Times New Roman" pitchFamily="18" charset="0"/>
                          </a:rPr>
                          <m:t>𝑍</m:t>
                        </m:r>
                        <m:sSup>
                          <m:sSupPr>
                            <m:ctrlPr>
                              <a:rPr lang="en-US" sz="2000" b="0" i="1" smtClean="0">
                                <a:latin typeface="Cambria Math"/>
                                <a:cs typeface="Times New Roman" pitchFamily="18" charset="0"/>
                              </a:rPr>
                            </m:ctrlPr>
                          </m:sSupPr>
                          <m:e>
                            <m:r>
                              <a:rPr lang="en-US" sz="2000" b="0" i="1" smtClean="0">
                                <a:latin typeface="Cambria Math"/>
                                <a:cs typeface="Times New Roman" pitchFamily="18" charset="0"/>
                              </a:rPr>
                              <m:t>𝑒</m:t>
                            </m:r>
                          </m:e>
                          <m:sup>
                            <m:r>
                              <a:rPr lang="en-US" sz="2000" b="0" i="1" smtClean="0">
                                <a:latin typeface="Cambria Math"/>
                                <a:cs typeface="Times New Roman" pitchFamily="18" charset="0"/>
                              </a:rPr>
                              <m:t>2</m:t>
                            </m:r>
                          </m:sup>
                        </m:sSup>
                      </m:num>
                      <m:den>
                        <m:sSup>
                          <m:sSupPr>
                            <m:ctrlPr>
                              <a:rPr lang="en-US" sz="2000" b="0" i="1" smtClean="0">
                                <a:latin typeface="Cambria Math"/>
                                <a:cs typeface="Times New Roman" pitchFamily="18" charset="0"/>
                              </a:rPr>
                            </m:ctrlPr>
                          </m:sSupPr>
                          <m:e>
                            <m:r>
                              <a:rPr lang="en-US" sz="2000" b="0" i="1" smtClean="0">
                                <a:latin typeface="Cambria Math"/>
                                <a:cs typeface="Times New Roman" pitchFamily="18" charset="0"/>
                              </a:rPr>
                              <m:t>𝑏</m:t>
                            </m:r>
                          </m:e>
                          <m:sup>
                            <m:r>
                              <a:rPr lang="en-US" sz="2000" b="0" i="1" smtClean="0">
                                <a:latin typeface="Cambria Math"/>
                                <a:cs typeface="Times New Roman" pitchFamily="18" charset="0"/>
                              </a:rPr>
                              <m:t>2</m:t>
                            </m:r>
                          </m:sup>
                        </m:sSup>
                      </m:den>
                    </m:f>
                  </m:oMath>
                </a14:m>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(4)</a:t>
                </a:r>
              </a:p>
              <a:p>
                <a:pPr marL="82296" indent="0" algn="just">
                  <a:buNone/>
                </a:pPr>
                <a:r>
                  <a:rPr lang="en-US" sz="2000" dirty="0" err="1" smtClean="0">
                    <a:latin typeface="Times New Roman" pitchFamily="18" charset="0"/>
                    <a:cs typeface="Times New Roman" pitchFamily="18" charset="0"/>
                  </a:rPr>
                  <a:t>Elektronning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zarracha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tomonidan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olgan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impulsi</a:t>
                </a:r>
                <a:r>
                  <a:rPr lang="en-US" sz="2000" dirty="0" smtClean="0">
                    <a:latin typeface="Times New Roman" pitchFamily="18" charset="0"/>
                    <a:cs typeface="Times New Roman" pitchFamily="18" charset="0"/>
                  </a:rPr>
                  <a:t>:</a:t>
                </a:r>
              </a:p>
              <a:p>
                <a:pPr marL="82296" indent="0" algn="just">
                  <a:buNone/>
                </a:pPr>
                <a:r>
                  <a:rPr lang="en-US" sz="2000" dirty="0" smtClean="0">
                    <a:ea typeface="Cambria Math"/>
                    <a:cs typeface="Times New Roman" pitchFamily="18" charset="0"/>
                  </a:rPr>
                  <a:t>		</a:t>
                </a:r>
                <a14:m>
                  <m:oMath xmlns:m="http://schemas.openxmlformats.org/officeDocument/2006/math">
                    <m:r>
                      <a:rPr lang="ru-RU" sz="2000" i="1">
                        <a:latin typeface="Cambria Math"/>
                        <a:ea typeface="Cambria Math"/>
                        <a:cs typeface="Times New Roman" pitchFamily="18" charset="0"/>
                      </a:rPr>
                      <m:t>∆</m:t>
                    </m:r>
                    <m:r>
                      <a:rPr lang="en-US" sz="2000" i="1">
                        <a:latin typeface="Cambria Math"/>
                        <a:ea typeface="Cambria Math"/>
                        <a:cs typeface="Times New Roman" pitchFamily="18" charset="0"/>
                      </a:rPr>
                      <m:t>𝑃</m:t>
                    </m:r>
                    <m:r>
                      <a:rPr lang="en-US" sz="2000" b="0" i="1" smtClean="0">
                        <a:latin typeface="Cambria Math"/>
                        <a:ea typeface="Cambria Math"/>
                        <a:cs typeface="Times New Roman" pitchFamily="18" charset="0"/>
                      </a:rPr>
                      <m:t>=</m:t>
                    </m:r>
                    <m:r>
                      <a:rPr lang="en-US" sz="2000" b="0" i="1" smtClean="0">
                        <a:latin typeface="Cambria Math"/>
                        <a:ea typeface="Cambria Math"/>
                        <a:cs typeface="Times New Roman" pitchFamily="18" charset="0"/>
                      </a:rPr>
                      <m:t>𝐹</m:t>
                    </m:r>
                    <m:r>
                      <a:rPr lang="en-US" sz="2000" i="1">
                        <a:latin typeface="Cambria Math"/>
                        <a:ea typeface="Cambria Math"/>
                        <a:cs typeface="Times New Roman" pitchFamily="18" charset="0"/>
                      </a:rPr>
                      <m:t>∆</m:t>
                    </m:r>
                    <m:r>
                      <a:rPr lang="en-US" sz="2000" i="1">
                        <a:latin typeface="Cambria Math"/>
                        <a:ea typeface="Cambria Math"/>
                        <a:cs typeface="Times New Roman" pitchFamily="18" charset="0"/>
                      </a:rPr>
                      <m:t>𝑡</m:t>
                    </m:r>
                    <m:r>
                      <a:rPr lang="en-US" sz="2000" b="0" i="1" smtClean="0">
                        <a:latin typeface="Cambria Math"/>
                        <a:ea typeface="Cambria Math"/>
                        <a:cs typeface="Times New Roman" pitchFamily="18" charset="0"/>
                      </a:rPr>
                      <m:t>=</m:t>
                    </m:r>
                    <m:f>
                      <m:fPr>
                        <m:ctrlPr>
                          <a:rPr lang="en-US" sz="2000" b="0" i="1" smtClean="0">
                            <a:latin typeface="Cambria Math"/>
                            <a:ea typeface="Cambria Math"/>
                            <a:cs typeface="Times New Roman" pitchFamily="18" charset="0"/>
                          </a:rPr>
                        </m:ctrlPr>
                      </m:fPr>
                      <m:num>
                        <m:r>
                          <a:rPr lang="en-US" sz="2000" b="0" i="1" smtClean="0">
                            <a:latin typeface="Cambria Math"/>
                            <a:ea typeface="Cambria Math"/>
                            <a:cs typeface="Times New Roman" pitchFamily="18" charset="0"/>
                          </a:rPr>
                          <m:t>𝑍</m:t>
                        </m:r>
                        <m:sSup>
                          <m:sSupPr>
                            <m:ctrlPr>
                              <a:rPr lang="en-US" sz="2000" b="0" i="1" smtClean="0">
                                <a:latin typeface="Cambria Math"/>
                                <a:ea typeface="Cambria Math"/>
                                <a:cs typeface="Times New Roman" pitchFamily="18" charset="0"/>
                              </a:rPr>
                            </m:ctrlPr>
                          </m:sSupPr>
                          <m:e>
                            <m:r>
                              <a:rPr lang="en-US" sz="2000" b="0" i="1" smtClean="0">
                                <a:latin typeface="Cambria Math"/>
                                <a:ea typeface="Cambria Math"/>
                                <a:cs typeface="Times New Roman" pitchFamily="18" charset="0"/>
                              </a:rPr>
                              <m:t>𝑒</m:t>
                            </m:r>
                          </m:e>
                          <m:sup>
                            <m:r>
                              <a:rPr lang="en-US" sz="2000" b="0" i="1" smtClean="0">
                                <a:latin typeface="Cambria Math"/>
                                <a:ea typeface="Cambria Math"/>
                                <a:cs typeface="Times New Roman" pitchFamily="18" charset="0"/>
                              </a:rPr>
                              <m:t>2</m:t>
                            </m:r>
                          </m:sup>
                        </m:sSup>
                      </m:num>
                      <m:den>
                        <m:r>
                          <a:rPr lang="en-US" sz="2000" b="0" i="1" smtClean="0">
                            <a:latin typeface="Cambria Math"/>
                            <a:ea typeface="Cambria Math"/>
                            <a:cs typeface="Times New Roman" pitchFamily="18" charset="0"/>
                          </a:rPr>
                          <m:t>𝑏</m:t>
                        </m:r>
                      </m:den>
                    </m:f>
                    <m:f>
                      <m:fPr>
                        <m:ctrlPr>
                          <a:rPr lang="en-US" sz="2000" b="0" i="1" smtClean="0">
                            <a:latin typeface="Cambria Math"/>
                            <a:ea typeface="Cambria Math"/>
                            <a:cs typeface="Times New Roman" pitchFamily="18" charset="0"/>
                          </a:rPr>
                        </m:ctrlPr>
                      </m:fPr>
                      <m:num>
                        <m:r>
                          <a:rPr lang="en-US" sz="2000" b="0" i="1" smtClean="0">
                            <a:latin typeface="Cambria Math"/>
                            <a:ea typeface="Cambria Math"/>
                            <a:cs typeface="Times New Roman" pitchFamily="18" charset="0"/>
                          </a:rPr>
                          <m:t>2</m:t>
                        </m:r>
                        <m:r>
                          <a:rPr lang="en-US" sz="2000" b="0" i="1" smtClean="0">
                            <a:latin typeface="Cambria Math"/>
                            <a:ea typeface="Cambria Math"/>
                            <a:cs typeface="Times New Roman" pitchFamily="18" charset="0"/>
                          </a:rPr>
                          <m:t>𝑏</m:t>
                        </m:r>
                      </m:num>
                      <m:den>
                        <m:r>
                          <a:rPr lang="en-US" sz="2000" b="0" i="1" smtClean="0">
                            <a:latin typeface="Cambria Math"/>
                            <a:ea typeface="Cambria Math"/>
                            <a:cs typeface="Times New Roman" pitchFamily="18" charset="0"/>
                          </a:rPr>
                          <m:t>𝑣</m:t>
                        </m:r>
                      </m:den>
                    </m:f>
                    <m:r>
                      <a:rPr lang="en-US" sz="2000" b="0" i="1" smtClean="0">
                        <a:latin typeface="Cambria Math"/>
                        <a:ea typeface="Cambria Math"/>
                        <a:cs typeface="Times New Roman" pitchFamily="18" charset="0"/>
                      </a:rPr>
                      <m:t>=</m:t>
                    </m:r>
                    <m:f>
                      <m:fPr>
                        <m:ctrlPr>
                          <a:rPr lang="en-US" sz="2000" b="0" i="1" smtClean="0">
                            <a:latin typeface="Cambria Math"/>
                            <a:ea typeface="Cambria Math"/>
                            <a:cs typeface="Times New Roman" pitchFamily="18" charset="0"/>
                          </a:rPr>
                        </m:ctrlPr>
                      </m:fPr>
                      <m:num>
                        <m:r>
                          <a:rPr lang="en-US" sz="2000" b="0" i="1" smtClean="0">
                            <a:latin typeface="Cambria Math"/>
                            <a:ea typeface="Cambria Math"/>
                            <a:cs typeface="Times New Roman" pitchFamily="18" charset="0"/>
                          </a:rPr>
                          <m:t>2</m:t>
                        </m:r>
                        <m:r>
                          <a:rPr lang="en-US" sz="2000" b="0" i="1" smtClean="0">
                            <a:latin typeface="Cambria Math"/>
                            <a:ea typeface="Cambria Math"/>
                            <a:cs typeface="Times New Roman" pitchFamily="18" charset="0"/>
                          </a:rPr>
                          <m:t>𝑍</m:t>
                        </m:r>
                        <m:sSup>
                          <m:sSupPr>
                            <m:ctrlPr>
                              <a:rPr lang="en-US" sz="2000" b="0" i="1" smtClean="0">
                                <a:latin typeface="Cambria Math"/>
                                <a:ea typeface="Cambria Math"/>
                                <a:cs typeface="Times New Roman" pitchFamily="18" charset="0"/>
                              </a:rPr>
                            </m:ctrlPr>
                          </m:sSupPr>
                          <m:e>
                            <m:r>
                              <a:rPr lang="en-US" sz="2000" b="0" i="1" smtClean="0">
                                <a:latin typeface="Cambria Math"/>
                                <a:ea typeface="Cambria Math"/>
                                <a:cs typeface="Times New Roman" pitchFamily="18" charset="0"/>
                              </a:rPr>
                              <m:t>𝑒</m:t>
                            </m:r>
                          </m:e>
                          <m:sup>
                            <m:r>
                              <a:rPr lang="en-US" sz="2000" b="0" i="1" smtClean="0">
                                <a:latin typeface="Cambria Math"/>
                                <a:ea typeface="Cambria Math"/>
                                <a:cs typeface="Times New Roman" pitchFamily="18" charset="0"/>
                              </a:rPr>
                              <m:t>2</m:t>
                            </m:r>
                          </m:sup>
                        </m:sSup>
                      </m:num>
                      <m:den>
                        <m:r>
                          <a:rPr lang="en-US" sz="2000" b="0" i="1" smtClean="0">
                            <a:latin typeface="Cambria Math"/>
                            <a:ea typeface="Cambria Math"/>
                            <a:cs typeface="Times New Roman" pitchFamily="18" charset="0"/>
                          </a:rPr>
                          <m:t>𝑏𝑣</m:t>
                        </m:r>
                      </m:den>
                    </m:f>
                    <m:r>
                      <a:rPr lang="en-US" sz="2000" b="0" i="0" smtClean="0">
                        <a:latin typeface="Cambria Math"/>
                        <a:ea typeface="Cambria Math"/>
                        <a:cs typeface="Times New Roman" pitchFamily="18" charset="0"/>
                      </a:rPr>
                      <m:t>   </m:t>
                    </m:r>
                  </m:oMath>
                </a14:m>
                <a:r>
                  <a:rPr lang="en-US" sz="2000" dirty="0" smtClean="0">
                    <a:latin typeface="Times New Roman" pitchFamily="18" charset="0"/>
                    <a:cs typeface="Times New Roman" pitchFamily="18" charset="0"/>
                  </a:rPr>
                  <a:t>       (5)</a:t>
                </a:r>
                <a:endParaRPr lang="en-US" sz="2000" dirty="0">
                  <a:latin typeface="Times New Roman" pitchFamily="18" charset="0"/>
                  <a:cs typeface="Times New Roman" pitchFamily="18" charset="0"/>
                </a:endParaRPr>
              </a:p>
            </p:txBody>
          </p:sp>
        </mc:Choice>
        <mc:Fallback xmlns="">
          <p:sp>
            <p:nvSpPr>
              <p:cNvPr id="6" name="Объект 5"/>
              <p:cNvSpPr>
                <a:spLocks noGrp="1" noRot="1" noChangeAspect="1" noMove="1" noResize="1" noEditPoints="1" noAdjustHandles="1" noChangeArrowheads="1" noChangeShapeType="1" noTextEdit="1"/>
              </p:cNvSpPr>
              <p:nvPr>
                <p:ph idx="1"/>
              </p:nvPr>
            </p:nvSpPr>
            <p:spPr>
              <a:xfrm>
                <a:off x="1435608" y="404664"/>
                <a:ext cx="7498080" cy="5843736"/>
              </a:xfrm>
              <a:blipFill rotWithShape="1">
                <a:blip r:embed="rId2"/>
                <a:stretch>
                  <a:fillRect r="-813"/>
                </a:stretch>
              </a:blipFill>
            </p:spPr>
            <p:txBody>
              <a:bodyPr/>
              <a:lstStyle/>
              <a:p>
                <a:r>
                  <a:rPr lang="ru-RU">
                    <a:noFill/>
                  </a:rPr>
                  <a:t> </a:t>
                </a:r>
              </a:p>
            </p:txBody>
          </p:sp>
        </mc:Fallback>
      </mc:AlternateContent>
    </p:spTree>
    <p:extLst>
      <p:ext uri="{BB962C8B-B14F-4D97-AF65-F5344CB8AC3E}">
        <p14:creationId xmlns:p14="http://schemas.microsoft.com/office/powerpoint/2010/main" val="32709907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1435608" y="332656"/>
                <a:ext cx="7498080" cy="6336704"/>
              </a:xfrm>
            </p:spPr>
            <p:txBody>
              <a:bodyPr>
                <a:normAutofit lnSpcReduction="10000"/>
              </a:bodyPr>
              <a:lstStyle/>
              <a:p>
                <a:r>
                  <a:rPr lang="en-US" sz="2400" dirty="0" smtClean="0">
                    <a:latin typeface="Times New Roman" pitchFamily="18" charset="0"/>
                    <a:cs typeface="Times New Roman" pitchFamily="18" charset="0"/>
                  </a:rPr>
                  <a:t>Elektronning </a:t>
                </a:r>
                <a:r>
                  <a:rPr lang="en-US" sz="2400" dirty="0" err="1" smtClean="0">
                    <a:latin typeface="Times New Roman" pitchFamily="18" charset="0"/>
                    <a:cs typeface="Times New Roman" pitchFamily="18" charset="0"/>
                  </a:rPr>
                  <a:t>impulsiga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mos</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keluvchi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olgan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energiyasi</a:t>
                </a:r>
                <a:r>
                  <a:rPr lang="en-US" sz="2400" dirty="0" smtClean="0">
                    <a:latin typeface="Times New Roman" pitchFamily="18" charset="0"/>
                    <a:cs typeface="Times New Roman" pitchFamily="18" charset="0"/>
                  </a:rPr>
                  <a:t>:</a:t>
                </a:r>
              </a:p>
              <a:p>
                <a:pPr marL="82296" indent="0">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a:t>
                </a:r>
                <a14:m>
                  <m:oMath xmlns:m="http://schemas.openxmlformats.org/officeDocument/2006/math">
                    <m:r>
                      <a:rPr lang="en-US" sz="2400" i="1" smtClean="0">
                        <a:latin typeface="Cambria Math"/>
                        <a:ea typeface="Cambria Math"/>
                        <a:cs typeface="Times New Roman" pitchFamily="18" charset="0"/>
                      </a:rPr>
                      <m:t>∆</m:t>
                    </m:r>
                    <m:sSub>
                      <m:sSubPr>
                        <m:ctrlPr>
                          <a:rPr lang="en-US" sz="2400" i="1" smtClean="0">
                            <a:latin typeface="Cambria Math"/>
                            <a:ea typeface="Cambria Math"/>
                            <a:cs typeface="Times New Roman" pitchFamily="18" charset="0"/>
                          </a:rPr>
                        </m:ctrlPr>
                      </m:sSubPr>
                      <m:e>
                        <m:r>
                          <a:rPr lang="en-US" sz="2400" b="0" i="1" smtClean="0">
                            <a:latin typeface="Cambria Math"/>
                            <a:ea typeface="Cambria Math"/>
                            <a:cs typeface="Times New Roman" pitchFamily="18" charset="0"/>
                          </a:rPr>
                          <m:t>𝐸</m:t>
                        </m:r>
                      </m:e>
                      <m:sub>
                        <m:r>
                          <a:rPr lang="en-US" sz="2400" i="1" smtClean="0">
                            <a:latin typeface="Cambria Math"/>
                            <a:ea typeface="Cambria Math"/>
                            <a:cs typeface="Times New Roman" pitchFamily="18" charset="0"/>
                          </a:rPr>
                          <m:t>ₗ</m:t>
                        </m:r>
                      </m:sub>
                    </m:sSub>
                  </m:oMath>
                </a14:m>
                <a:r>
                  <a:rPr lang="en-US" sz="2400" dirty="0" smtClean="0">
                    <a:latin typeface="Times New Roman" pitchFamily="18" charset="0"/>
                    <a:cs typeface="Times New Roman" pitchFamily="18" charset="0"/>
                  </a:rPr>
                  <a:t>=</a:t>
                </a:r>
                <a14:m>
                  <m:oMath xmlns:m="http://schemas.openxmlformats.org/officeDocument/2006/math">
                    <m:f>
                      <m:fPr>
                        <m:ctrlPr>
                          <a:rPr lang="en-US" sz="2400" i="1" dirty="0" smtClean="0">
                            <a:latin typeface="Cambria Math"/>
                            <a:cs typeface="Times New Roman" pitchFamily="18" charset="0"/>
                          </a:rPr>
                        </m:ctrlPr>
                      </m:fPr>
                      <m:num>
                        <m:r>
                          <a:rPr lang="en-US" sz="2400" i="1" dirty="0" smtClean="0">
                            <a:latin typeface="Cambria Math"/>
                            <a:ea typeface="Cambria Math"/>
                            <a:cs typeface="Times New Roman" pitchFamily="18" charset="0"/>
                          </a:rPr>
                          <m:t>∆</m:t>
                        </m:r>
                        <m:sSup>
                          <m:sSupPr>
                            <m:ctrlPr>
                              <a:rPr lang="en-US" sz="2400" i="1" dirty="0" smtClean="0">
                                <a:latin typeface="Cambria Math"/>
                                <a:ea typeface="Cambria Math"/>
                                <a:cs typeface="Times New Roman" pitchFamily="18" charset="0"/>
                              </a:rPr>
                            </m:ctrlPr>
                          </m:sSupPr>
                          <m:e>
                            <m:r>
                              <a:rPr lang="en-US" sz="2400" b="0" i="1" dirty="0" smtClean="0">
                                <a:latin typeface="Cambria Math"/>
                                <a:ea typeface="Cambria Math"/>
                                <a:cs typeface="Times New Roman" pitchFamily="18" charset="0"/>
                              </a:rPr>
                              <m:t>𝑃</m:t>
                            </m:r>
                          </m:e>
                          <m:sup>
                            <m:r>
                              <a:rPr lang="en-US" sz="2400" b="0" i="1" dirty="0" smtClean="0">
                                <a:latin typeface="Cambria Math"/>
                                <a:ea typeface="Cambria Math"/>
                                <a:cs typeface="Times New Roman" pitchFamily="18" charset="0"/>
                              </a:rPr>
                              <m:t>2</m:t>
                            </m:r>
                          </m:sup>
                        </m:sSup>
                      </m:num>
                      <m:den>
                        <m:r>
                          <a:rPr lang="en-US" sz="2400" b="0" i="1" dirty="0" smtClean="0">
                            <a:latin typeface="Cambria Math"/>
                            <a:cs typeface="Times New Roman" pitchFamily="18" charset="0"/>
                          </a:rPr>
                          <m:t>2</m:t>
                        </m:r>
                        <m:sSub>
                          <m:sSubPr>
                            <m:ctrlPr>
                              <a:rPr lang="en-US" sz="2400" b="0" i="1" dirty="0" smtClean="0">
                                <a:latin typeface="Cambria Math"/>
                                <a:cs typeface="Times New Roman" pitchFamily="18" charset="0"/>
                              </a:rPr>
                            </m:ctrlPr>
                          </m:sSubPr>
                          <m:e>
                            <m:r>
                              <a:rPr lang="en-US" sz="2400" b="0" i="1" dirty="0" smtClean="0">
                                <a:latin typeface="Cambria Math"/>
                                <a:cs typeface="Times New Roman" pitchFamily="18" charset="0"/>
                              </a:rPr>
                              <m:t>𝑚</m:t>
                            </m:r>
                          </m:e>
                          <m:sub>
                            <m:r>
                              <a:rPr lang="en-US" sz="2400" b="0" i="1" dirty="0" smtClean="0">
                                <a:latin typeface="Cambria Math"/>
                                <a:cs typeface="Times New Roman" pitchFamily="18" charset="0"/>
                              </a:rPr>
                              <m:t>𝑒</m:t>
                            </m:r>
                          </m:sub>
                        </m:sSub>
                      </m:den>
                    </m:f>
                  </m:oMath>
                </a14:m>
                <a:r>
                  <a:rPr lang="en-US" sz="2400" dirty="0" smtClean="0">
                    <a:latin typeface="Times New Roman" pitchFamily="18" charset="0"/>
                    <a:cs typeface="Times New Roman" pitchFamily="18" charset="0"/>
                  </a:rPr>
                  <a:t>=(</a:t>
                </a:r>
                <a14:m>
                  <m:oMath xmlns:m="http://schemas.openxmlformats.org/officeDocument/2006/math">
                    <m:f>
                      <m:fPr>
                        <m:ctrlPr>
                          <a:rPr lang="en-US" sz="2400" i="1" dirty="0" smtClean="0">
                            <a:latin typeface="Cambria Math"/>
                            <a:cs typeface="Times New Roman" pitchFamily="18" charset="0"/>
                          </a:rPr>
                        </m:ctrlPr>
                      </m:fPr>
                      <m:num>
                        <m:r>
                          <a:rPr lang="en-US" sz="2400" b="0" i="1" dirty="0" smtClean="0">
                            <a:latin typeface="Cambria Math"/>
                            <a:cs typeface="Times New Roman" pitchFamily="18" charset="0"/>
                          </a:rPr>
                          <m:t>2</m:t>
                        </m:r>
                        <m:r>
                          <a:rPr lang="en-US" sz="2400" b="0" i="1" dirty="0" smtClean="0">
                            <a:latin typeface="Cambria Math"/>
                            <a:cs typeface="Times New Roman" pitchFamily="18" charset="0"/>
                          </a:rPr>
                          <m:t>𝑍</m:t>
                        </m:r>
                        <m:sSup>
                          <m:sSupPr>
                            <m:ctrlPr>
                              <a:rPr lang="en-US" sz="2400" b="0" i="1" dirty="0" smtClean="0">
                                <a:latin typeface="Cambria Math"/>
                                <a:cs typeface="Times New Roman" pitchFamily="18" charset="0"/>
                              </a:rPr>
                            </m:ctrlPr>
                          </m:sSupPr>
                          <m:e>
                            <m:r>
                              <a:rPr lang="en-US" sz="2400" b="0" i="1" dirty="0" smtClean="0">
                                <a:latin typeface="Cambria Math"/>
                                <a:cs typeface="Times New Roman" pitchFamily="18" charset="0"/>
                              </a:rPr>
                              <m:t>𝑒</m:t>
                            </m:r>
                          </m:e>
                          <m:sup>
                            <m:r>
                              <a:rPr lang="en-US" sz="2400" b="0" i="1" dirty="0" smtClean="0">
                                <a:latin typeface="Cambria Math"/>
                                <a:cs typeface="Times New Roman" pitchFamily="18" charset="0"/>
                              </a:rPr>
                              <m:t>2</m:t>
                            </m:r>
                          </m:sup>
                        </m:sSup>
                      </m:num>
                      <m:den>
                        <m:r>
                          <a:rPr lang="en-US" sz="2400" b="0" i="1" dirty="0" smtClean="0">
                            <a:latin typeface="Cambria Math"/>
                            <a:cs typeface="Times New Roman" pitchFamily="18" charset="0"/>
                          </a:rPr>
                          <m:t>𝑏𝑣</m:t>
                        </m:r>
                      </m:den>
                    </m:f>
                  </m:oMath>
                </a14:m>
                <a:r>
                  <a:rPr lang="en-US" sz="2400" dirty="0" smtClean="0">
                    <a:latin typeface="Times New Roman" pitchFamily="18" charset="0"/>
                    <a:cs typeface="Times New Roman" pitchFamily="18" charset="0"/>
                  </a:rPr>
                  <a:t>)²</a:t>
                </a:r>
                <a14:m>
                  <m:oMath xmlns:m="http://schemas.openxmlformats.org/officeDocument/2006/math">
                    <m:f>
                      <m:fPr>
                        <m:ctrlPr>
                          <a:rPr lang="en-US" sz="2400" i="1" dirty="0" smtClean="0">
                            <a:latin typeface="Cambria Math"/>
                            <a:cs typeface="Times New Roman" pitchFamily="18" charset="0"/>
                          </a:rPr>
                        </m:ctrlPr>
                      </m:fPr>
                      <m:num>
                        <m:r>
                          <a:rPr lang="en-US" sz="2400" b="0" i="1" dirty="0" smtClean="0">
                            <a:latin typeface="Cambria Math"/>
                            <a:cs typeface="Times New Roman" pitchFamily="18" charset="0"/>
                          </a:rPr>
                          <m:t>1</m:t>
                        </m:r>
                      </m:num>
                      <m:den>
                        <m:r>
                          <a:rPr lang="en-US" sz="2400" b="0" i="1" dirty="0" smtClean="0">
                            <a:latin typeface="Cambria Math"/>
                            <a:cs typeface="Times New Roman" pitchFamily="18" charset="0"/>
                          </a:rPr>
                          <m:t>2</m:t>
                        </m:r>
                        <m:sSub>
                          <m:sSubPr>
                            <m:ctrlPr>
                              <a:rPr lang="en-US" sz="2400" b="0" i="1" dirty="0" smtClean="0">
                                <a:latin typeface="Cambria Math"/>
                                <a:cs typeface="Times New Roman" pitchFamily="18" charset="0"/>
                              </a:rPr>
                            </m:ctrlPr>
                          </m:sSubPr>
                          <m:e>
                            <m:r>
                              <a:rPr lang="en-US" sz="2400" b="0" i="1" dirty="0" smtClean="0">
                                <a:latin typeface="Cambria Math"/>
                                <a:cs typeface="Times New Roman" pitchFamily="18" charset="0"/>
                              </a:rPr>
                              <m:t>𝑚</m:t>
                            </m:r>
                          </m:e>
                          <m:sub>
                            <m:r>
                              <a:rPr lang="en-US" sz="2400" b="0" i="1" dirty="0" smtClean="0">
                                <a:latin typeface="Cambria Math"/>
                                <a:cs typeface="Times New Roman" pitchFamily="18" charset="0"/>
                              </a:rPr>
                              <m:t>𝑒</m:t>
                            </m:r>
                          </m:sub>
                        </m:sSub>
                      </m:den>
                    </m:f>
                  </m:oMath>
                </a14:m>
                <a:r>
                  <a:rPr lang="en-US" sz="2400" dirty="0" smtClean="0">
                    <a:latin typeface="Times New Roman" pitchFamily="18" charset="0"/>
                    <a:cs typeface="Times New Roman" pitchFamily="18" charset="0"/>
                  </a:rPr>
                  <a:t>=</a:t>
                </a:r>
                <a14:m>
                  <m:oMath xmlns:m="http://schemas.openxmlformats.org/officeDocument/2006/math">
                    <m:f>
                      <m:fPr>
                        <m:ctrlPr>
                          <a:rPr lang="en-US" sz="2400" i="1" dirty="0" smtClean="0">
                            <a:latin typeface="Cambria Math"/>
                            <a:cs typeface="Times New Roman" pitchFamily="18" charset="0"/>
                          </a:rPr>
                        </m:ctrlPr>
                      </m:fPr>
                      <m:num>
                        <m:r>
                          <a:rPr lang="en-US" sz="2400" b="0" i="1" dirty="0" smtClean="0">
                            <a:latin typeface="Cambria Math"/>
                            <a:cs typeface="Times New Roman" pitchFamily="18" charset="0"/>
                          </a:rPr>
                          <m:t>2</m:t>
                        </m:r>
                        <m:sSup>
                          <m:sSupPr>
                            <m:ctrlPr>
                              <a:rPr lang="en-US" sz="2400" b="0" i="1" dirty="0" smtClean="0">
                                <a:latin typeface="Cambria Math"/>
                                <a:cs typeface="Times New Roman" pitchFamily="18" charset="0"/>
                              </a:rPr>
                            </m:ctrlPr>
                          </m:sSupPr>
                          <m:e>
                            <m:r>
                              <a:rPr lang="en-US" sz="2400" b="0" i="1" dirty="0" smtClean="0">
                                <a:latin typeface="Cambria Math"/>
                                <a:cs typeface="Times New Roman" pitchFamily="18" charset="0"/>
                              </a:rPr>
                              <m:t>𝑍</m:t>
                            </m:r>
                          </m:e>
                          <m:sup>
                            <m:r>
                              <a:rPr lang="en-US" sz="2400" b="0" i="1" dirty="0" smtClean="0">
                                <a:latin typeface="Cambria Math"/>
                                <a:cs typeface="Times New Roman" pitchFamily="18" charset="0"/>
                              </a:rPr>
                              <m:t>2</m:t>
                            </m:r>
                          </m:sup>
                        </m:sSup>
                        <m:sSup>
                          <m:sSupPr>
                            <m:ctrlPr>
                              <a:rPr lang="en-US" sz="2400" b="0" i="1" dirty="0" smtClean="0">
                                <a:latin typeface="Cambria Math"/>
                                <a:cs typeface="Times New Roman" pitchFamily="18" charset="0"/>
                              </a:rPr>
                            </m:ctrlPr>
                          </m:sSupPr>
                          <m:e>
                            <m:r>
                              <a:rPr lang="en-US" sz="2400" b="0" i="1" dirty="0" smtClean="0">
                                <a:latin typeface="Cambria Math"/>
                                <a:cs typeface="Times New Roman" pitchFamily="18" charset="0"/>
                              </a:rPr>
                              <m:t>𝑒</m:t>
                            </m:r>
                          </m:e>
                          <m:sup>
                            <m:r>
                              <a:rPr lang="en-US" sz="2400" b="0" i="1" dirty="0" smtClean="0">
                                <a:latin typeface="Cambria Math"/>
                                <a:cs typeface="Times New Roman" pitchFamily="18" charset="0"/>
                              </a:rPr>
                              <m:t>4</m:t>
                            </m:r>
                          </m:sup>
                        </m:sSup>
                      </m:num>
                      <m:den>
                        <m:sSub>
                          <m:sSubPr>
                            <m:ctrlPr>
                              <a:rPr lang="en-US" sz="2400" i="1" dirty="0" smtClean="0">
                                <a:latin typeface="Cambria Math"/>
                                <a:cs typeface="Times New Roman" pitchFamily="18" charset="0"/>
                              </a:rPr>
                            </m:ctrlPr>
                          </m:sSubPr>
                          <m:e>
                            <m:r>
                              <a:rPr lang="en-US" sz="2400" b="0" i="1" dirty="0" smtClean="0">
                                <a:latin typeface="Cambria Math"/>
                                <a:cs typeface="Times New Roman" pitchFamily="18" charset="0"/>
                              </a:rPr>
                              <m:t>𝑚</m:t>
                            </m:r>
                          </m:e>
                          <m:sub>
                            <m:r>
                              <a:rPr lang="en-US" sz="2400" b="0" i="1" dirty="0" smtClean="0">
                                <a:latin typeface="Cambria Math"/>
                                <a:cs typeface="Times New Roman" pitchFamily="18" charset="0"/>
                              </a:rPr>
                              <m:t>𝑒</m:t>
                            </m:r>
                          </m:sub>
                        </m:sSub>
                        <m:sSup>
                          <m:sSupPr>
                            <m:ctrlPr>
                              <a:rPr lang="en-US" sz="2400" i="1" dirty="0" smtClean="0">
                                <a:latin typeface="Cambria Math"/>
                                <a:cs typeface="Times New Roman" pitchFamily="18" charset="0"/>
                              </a:rPr>
                            </m:ctrlPr>
                          </m:sSupPr>
                          <m:e>
                            <m:r>
                              <a:rPr lang="en-US" sz="2400" b="0" i="1" dirty="0" smtClean="0">
                                <a:latin typeface="Cambria Math"/>
                                <a:cs typeface="Times New Roman" pitchFamily="18" charset="0"/>
                              </a:rPr>
                              <m:t>𝑣</m:t>
                            </m:r>
                          </m:e>
                          <m:sup>
                            <m:r>
                              <a:rPr lang="en-US" sz="2400" b="0" i="1" dirty="0" smtClean="0">
                                <a:latin typeface="Cambria Math"/>
                                <a:cs typeface="Times New Roman" pitchFamily="18" charset="0"/>
                              </a:rPr>
                              <m:t>2</m:t>
                            </m:r>
                          </m:sup>
                        </m:sSup>
                        <m:sSup>
                          <m:sSupPr>
                            <m:ctrlPr>
                              <a:rPr lang="en-US" sz="2400" i="1" dirty="0" smtClean="0">
                                <a:latin typeface="Cambria Math"/>
                                <a:cs typeface="Times New Roman" pitchFamily="18" charset="0"/>
                              </a:rPr>
                            </m:ctrlPr>
                          </m:sSupPr>
                          <m:e>
                            <m:r>
                              <a:rPr lang="en-US" sz="2400" b="0" i="1" dirty="0" smtClean="0">
                                <a:latin typeface="Cambria Math"/>
                                <a:cs typeface="Times New Roman" pitchFamily="18" charset="0"/>
                              </a:rPr>
                              <m:t>𝑏</m:t>
                            </m:r>
                          </m:e>
                          <m:sup>
                            <m:r>
                              <a:rPr lang="en-US" sz="2400" b="0" i="1" dirty="0" smtClean="0">
                                <a:latin typeface="Cambria Math"/>
                                <a:cs typeface="Times New Roman" pitchFamily="18" charset="0"/>
                              </a:rPr>
                              <m:t>2</m:t>
                            </m:r>
                          </m:sup>
                        </m:sSup>
                      </m:den>
                    </m:f>
                  </m:oMath>
                </a14:m>
                <a:r>
                  <a:rPr lang="en-US" sz="2400" dirty="0" smtClean="0">
                    <a:latin typeface="Times New Roman" pitchFamily="18" charset="0"/>
                    <a:cs typeface="Times New Roman" pitchFamily="18" charset="0"/>
                  </a:rPr>
                  <a:t>      (6)</a:t>
                </a:r>
              </a:p>
              <a:p>
                <a:pPr marL="82296" indent="0">
                  <a:buNone/>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a:t>
                </a:r>
                <a14:m>
                  <m:oMath xmlns:m="http://schemas.openxmlformats.org/officeDocument/2006/math">
                    <m:r>
                      <a:rPr lang="en-US" sz="2400" i="1" smtClean="0">
                        <a:latin typeface="Cambria Math"/>
                        <a:ea typeface="Cambria Math"/>
                        <a:cs typeface="Times New Roman" pitchFamily="18" charset="0"/>
                      </a:rPr>
                      <m:t>∆</m:t>
                    </m:r>
                    <m:r>
                      <a:rPr lang="en-US" sz="2400" b="0" i="1" smtClean="0">
                        <a:latin typeface="Cambria Math"/>
                        <a:ea typeface="Cambria Math"/>
                        <a:cs typeface="Times New Roman" pitchFamily="18" charset="0"/>
                      </a:rPr>
                      <m:t>𝐸</m:t>
                    </m:r>
                    <m:r>
                      <a:rPr lang="en-US" sz="2400" b="0" i="1" smtClean="0">
                        <a:latin typeface="Cambria Math"/>
                        <a:ea typeface="Cambria Math"/>
                        <a:cs typeface="Times New Roman" pitchFamily="18" charset="0"/>
                      </a:rPr>
                      <m:t>=∆</m:t>
                    </m:r>
                    <m:sSub>
                      <m:sSubPr>
                        <m:ctrlPr>
                          <a:rPr lang="en-US" sz="2400" i="1">
                            <a:latin typeface="Cambria Math"/>
                            <a:ea typeface="Cambria Math"/>
                            <a:cs typeface="Times New Roman" pitchFamily="18" charset="0"/>
                          </a:rPr>
                        </m:ctrlPr>
                      </m:sSubPr>
                      <m:e>
                        <m:r>
                          <a:rPr lang="en-US" sz="2400" i="1">
                            <a:latin typeface="Cambria Math"/>
                            <a:ea typeface="Cambria Math"/>
                            <a:cs typeface="Times New Roman" pitchFamily="18" charset="0"/>
                          </a:rPr>
                          <m:t>𝐸</m:t>
                        </m:r>
                      </m:e>
                      <m:sub>
                        <m:r>
                          <a:rPr lang="en-US" sz="2400" i="1">
                            <a:latin typeface="Cambria Math"/>
                            <a:ea typeface="Cambria Math"/>
                            <a:cs typeface="Times New Roman" pitchFamily="18" charset="0"/>
                          </a:rPr>
                          <m:t>ₗ</m:t>
                        </m:r>
                      </m:sub>
                    </m:sSub>
                    <m:sSub>
                      <m:sSubPr>
                        <m:ctrlPr>
                          <a:rPr lang="en-US" sz="2400" i="1" smtClean="0">
                            <a:latin typeface="Cambria Math"/>
                            <a:ea typeface="Cambria Math"/>
                            <a:cs typeface="Times New Roman" pitchFamily="18" charset="0"/>
                          </a:rPr>
                        </m:ctrlPr>
                      </m:sSubPr>
                      <m:e>
                        <m:r>
                          <a:rPr lang="en-US" sz="2400" b="0" i="1" smtClean="0">
                            <a:latin typeface="Cambria Math"/>
                            <a:ea typeface="Cambria Math"/>
                            <a:cs typeface="Times New Roman" pitchFamily="18" charset="0"/>
                          </a:rPr>
                          <m:t>𝑛</m:t>
                        </m:r>
                      </m:e>
                      <m:sub>
                        <m:r>
                          <a:rPr lang="en-US" sz="2400" b="0" i="1" smtClean="0">
                            <a:latin typeface="Cambria Math"/>
                            <a:ea typeface="Cambria Math"/>
                            <a:cs typeface="Times New Roman" pitchFamily="18" charset="0"/>
                          </a:rPr>
                          <m:t>𝑒</m:t>
                        </m:r>
                      </m:sub>
                    </m:sSub>
                    <m:r>
                      <a:rPr lang="en-US" sz="2400" b="0" i="1" smtClean="0">
                        <a:latin typeface="Cambria Math"/>
                        <a:ea typeface="Cambria Math"/>
                        <a:cs typeface="Times New Roman" pitchFamily="18" charset="0"/>
                      </a:rPr>
                      <m:t>𝑉</m:t>
                    </m:r>
                    <m:r>
                      <a:rPr lang="en-US" sz="2400" b="0" i="1" smtClean="0">
                        <a:latin typeface="Cambria Math"/>
                        <a:ea typeface="Cambria Math"/>
                        <a:cs typeface="Times New Roman" pitchFamily="18" charset="0"/>
                      </a:rPr>
                      <m:t>=</m:t>
                    </m:r>
                    <m:f>
                      <m:fPr>
                        <m:ctrlPr>
                          <a:rPr lang="en-US" sz="2400" b="0" i="1" smtClean="0">
                            <a:latin typeface="Cambria Math"/>
                            <a:ea typeface="Cambria Math"/>
                            <a:cs typeface="Times New Roman" pitchFamily="18" charset="0"/>
                          </a:rPr>
                        </m:ctrlPr>
                      </m:fPr>
                      <m:num>
                        <m:r>
                          <a:rPr lang="en-US" sz="2400" b="0" i="1" smtClean="0">
                            <a:latin typeface="Cambria Math"/>
                            <a:ea typeface="Cambria Math"/>
                            <a:cs typeface="Times New Roman" pitchFamily="18" charset="0"/>
                          </a:rPr>
                          <m:t>4</m:t>
                        </m:r>
                        <m:r>
                          <a:rPr lang="en-US" sz="2400" b="0" i="1" smtClean="0">
                            <a:latin typeface="Cambria Math"/>
                            <a:ea typeface="Cambria Math"/>
                            <a:cs typeface="Times New Roman" pitchFamily="18" charset="0"/>
                          </a:rPr>
                          <m:t>𝜋</m:t>
                        </m:r>
                        <m:sSub>
                          <m:sSubPr>
                            <m:ctrlPr>
                              <a:rPr lang="en-US" sz="2400" b="0" i="1" smtClean="0">
                                <a:latin typeface="Cambria Math"/>
                                <a:ea typeface="Cambria Math"/>
                                <a:cs typeface="Times New Roman" pitchFamily="18" charset="0"/>
                              </a:rPr>
                            </m:ctrlPr>
                          </m:sSubPr>
                          <m:e>
                            <m:r>
                              <a:rPr lang="en-US" sz="2400" b="0" i="1" smtClean="0">
                                <a:latin typeface="Cambria Math"/>
                                <a:ea typeface="Cambria Math"/>
                                <a:cs typeface="Times New Roman" pitchFamily="18" charset="0"/>
                              </a:rPr>
                              <m:t>𝑛</m:t>
                            </m:r>
                          </m:e>
                          <m:sub>
                            <m:r>
                              <a:rPr lang="en-US" sz="2400" b="0" i="1" smtClean="0">
                                <a:latin typeface="Cambria Math"/>
                                <a:ea typeface="Cambria Math"/>
                                <a:cs typeface="Times New Roman" pitchFamily="18" charset="0"/>
                              </a:rPr>
                              <m:t>𝑒</m:t>
                            </m:r>
                          </m:sub>
                        </m:sSub>
                        <m:sSup>
                          <m:sSupPr>
                            <m:ctrlPr>
                              <a:rPr lang="en-US" sz="2400" b="0" i="1" smtClean="0">
                                <a:latin typeface="Cambria Math"/>
                                <a:ea typeface="Cambria Math"/>
                                <a:cs typeface="Times New Roman" pitchFamily="18" charset="0"/>
                              </a:rPr>
                            </m:ctrlPr>
                          </m:sSupPr>
                          <m:e>
                            <m:r>
                              <a:rPr lang="en-US" sz="2400" b="0" i="1" smtClean="0">
                                <a:latin typeface="Cambria Math"/>
                                <a:ea typeface="Cambria Math"/>
                                <a:cs typeface="Times New Roman" pitchFamily="18" charset="0"/>
                              </a:rPr>
                              <m:t>𝑍</m:t>
                            </m:r>
                          </m:e>
                          <m:sup>
                            <m:r>
                              <a:rPr lang="en-US" sz="2400" b="0" i="1" smtClean="0">
                                <a:latin typeface="Cambria Math"/>
                                <a:ea typeface="Cambria Math"/>
                                <a:cs typeface="Times New Roman" pitchFamily="18" charset="0"/>
                              </a:rPr>
                              <m:t>2</m:t>
                            </m:r>
                          </m:sup>
                        </m:sSup>
                        <m:sSup>
                          <m:sSupPr>
                            <m:ctrlPr>
                              <a:rPr lang="en-US" sz="2400" b="0" i="1" smtClean="0">
                                <a:latin typeface="Cambria Math"/>
                                <a:ea typeface="Cambria Math"/>
                                <a:cs typeface="Times New Roman" pitchFamily="18" charset="0"/>
                              </a:rPr>
                            </m:ctrlPr>
                          </m:sSupPr>
                          <m:e>
                            <m:r>
                              <a:rPr lang="en-US" sz="2400" b="0" i="1" smtClean="0">
                                <a:latin typeface="Cambria Math"/>
                                <a:ea typeface="Cambria Math"/>
                                <a:cs typeface="Times New Roman" pitchFamily="18" charset="0"/>
                              </a:rPr>
                              <m:t>𝑒</m:t>
                            </m:r>
                          </m:e>
                          <m:sup>
                            <m:r>
                              <a:rPr lang="en-US" sz="2400" b="0" i="1" smtClean="0">
                                <a:latin typeface="Cambria Math"/>
                                <a:ea typeface="Cambria Math"/>
                                <a:cs typeface="Times New Roman" pitchFamily="18" charset="0"/>
                              </a:rPr>
                              <m:t>4</m:t>
                            </m:r>
                          </m:sup>
                        </m:sSup>
                      </m:num>
                      <m:den>
                        <m:sSub>
                          <m:sSubPr>
                            <m:ctrlPr>
                              <a:rPr lang="en-US" sz="2400" b="0" i="1" smtClean="0">
                                <a:latin typeface="Cambria Math"/>
                                <a:ea typeface="Cambria Math"/>
                                <a:cs typeface="Times New Roman" pitchFamily="18" charset="0"/>
                              </a:rPr>
                            </m:ctrlPr>
                          </m:sSubPr>
                          <m:e>
                            <m:r>
                              <a:rPr lang="en-US" sz="2400" b="0" i="1" smtClean="0">
                                <a:latin typeface="Cambria Math"/>
                                <a:ea typeface="Cambria Math"/>
                                <a:cs typeface="Times New Roman" pitchFamily="18" charset="0"/>
                              </a:rPr>
                              <m:t>𝑚</m:t>
                            </m:r>
                          </m:e>
                          <m:sub>
                            <m:r>
                              <a:rPr lang="en-US" sz="2400" b="0" i="1" smtClean="0">
                                <a:latin typeface="Cambria Math"/>
                                <a:ea typeface="Cambria Math"/>
                                <a:cs typeface="Times New Roman" pitchFamily="18" charset="0"/>
                              </a:rPr>
                              <m:t>𝑒</m:t>
                            </m:r>
                          </m:sub>
                        </m:sSub>
                        <m:sSup>
                          <m:sSupPr>
                            <m:ctrlPr>
                              <a:rPr lang="en-US" sz="2400" b="0" i="1" smtClean="0">
                                <a:latin typeface="Cambria Math"/>
                                <a:ea typeface="Cambria Math"/>
                                <a:cs typeface="Times New Roman" pitchFamily="18" charset="0"/>
                              </a:rPr>
                            </m:ctrlPr>
                          </m:sSupPr>
                          <m:e>
                            <m:r>
                              <a:rPr lang="en-US" sz="2400" b="0" i="1" smtClean="0">
                                <a:latin typeface="Cambria Math"/>
                                <a:ea typeface="Cambria Math"/>
                                <a:cs typeface="Times New Roman" pitchFamily="18" charset="0"/>
                              </a:rPr>
                              <m:t>𝑣</m:t>
                            </m:r>
                          </m:e>
                          <m:sup>
                            <m:r>
                              <a:rPr lang="en-US" sz="2400" b="0" i="1" smtClean="0">
                                <a:latin typeface="Cambria Math"/>
                                <a:ea typeface="Cambria Math"/>
                                <a:cs typeface="Times New Roman" pitchFamily="18" charset="0"/>
                              </a:rPr>
                              <m:t>2</m:t>
                            </m:r>
                          </m:sup>
                        </m:sSup>
                      </m:den>
                    </m:f>
                    <m:f>
                      <m:fPr>
                        <m:ctrlPr>
                          <a:rPr lang="en-US" sz="2400" b="0" i="1" smtClean="0">
                            <a:latin typeface="Cambria Math"/>
                            <a:ea typeface="Cambria Math"/>
                            <a:cs typeface="Times New Roman" pitchFamily="18" charset="0"/>
                          </a:rPr>
                        </m:ctrlPr>
                      </m:fPr>
                      <m:num>
                        <m:r>
                          <a:rPr lang="en-US" sz="2400" b="0" i="1" smtClean="0">
                            <a:latin typeface="Cambria Math"/>
                            <a:ea typeface="Cambria Math"/>
                            <a:cs typeface="Times New Roman" pitchFamily="18" charset="0"/>
                          </a:rPr>
                          <m:t>𝑑𝑏</m:t>
                        </m:r>
                      </m:num>
                      <m:den>
                        <m:r>
                          <a:rPr lang="en-US" sz="2400" b="0" i="1" smtClean="0">
                            <a:latin typeface="Cambria Math"/>
                            <a:ea typeface="Cambria Math"/>
                            <a:cs typeface="Times New Roman" pitchFamily="18" charset="0"/>
                          </a:rPr>
                          <m:t>𝑏</m:t>
                        </m:r>
                      </m:den>
                    </m:f>
                    <m:r>
                      <a:rPr lang="en-US" sz="2400" b="0" i="1" smtClean="0">
                        <a:latin typeface="Cambria Math"/>
                        <a:ea typeface="Cambria Math"/>
                        <a:cs typeface="Times New Roman" pitchFamily="18" charset="0"/>
                      </a:rPr>
                      <m:t>𝑑𝑥</m:t>
                    </m:r>
                  </m:oMath>
                </a14:m>
                <a:r>
                  <a:rPr lang="en-US" sz="2400" dirty="0" smtClean="0">
                    <a:latin typeface="Times New Roman" pitchFamily="18" charset="0"/>
                    <a:cs typeface="Times New Roman" pitchFamily="18" charset="0"/>
                  </a:rPr>
                  <a:t>  (7)</a:t>
                </a:r>
              </a:p>
              <a:p>
                <a:pPr marL="82296" indent="0">
                  <a:buNone/>
                </a:pPr>
                <a:r>
                  <a:rPr lang="en-US" sz="2400" b="0" dirty="0" smtClean="0">
                    <a:cs typeface="Times New Roman" pitchFamily="18" charset="0"/>
                  </a:rPr>
                  <a:t>			</a:t>
                </a:r>
                <a14:m>
                  <m:oMath xmlns:m="http://schemas.openxmlformats.org/officeDocument/2006/math">
                    <m:d>
                      <m:dPr>
                        <m:ctrlPr>
                          <a:rPr lang="en-US" sz="2400" b="0" i="1" smtClean="0">
                            <a:latin typeface="Cambria Math"/>
                            <a:cs typeface="Times New Roman" pitchFamily="18" charset="0"/>
                          </a:rPr>
                        </m:ctrlPr>
                      </m:dPr>
                      <m:e>
                        <m:f>
                          <m:fPr>
                            <m:ctrlPr>
                              <a:rPr lang="en-US" sz="2400" b="0" i="1" smtClean="0">
                                <a:latin typeface="Cambria Math"/>
                                <a:cs typeface="Times New Roman" pitchFamily="18" charset="0"/>
                              </a:rPr>
                            </m:ctrlPr>
                          </m:fPr>
                          <m:num>
                            <m:r>
                              <a:rPr lang="en-US" sz="2400" b="0" i="1" smtClean="0">
                                <a:latin typeface="Cambria Math"/>
                                <a:cs typeface="Times New Roman" pitchFamily="18" charset="0"/>
                              </a:rPr>
                              <m:t>𝑑𝐸</m:t>
                            </m:r>
                          </m:num>
                          <m:den>
                            <m:r>
                              <a:rPr lang="en-US" sz="2400" b="0" i="1" smtClean="0">
                                <a:latin typeface="Cambria Math"/>
                                <a:cs typeface="Times New Roman" pitchFamily="18" charset="0"/>
                              </a:rPr>
                              <m:t>𝑑𝑥</m:t>
                            </m:r>
                          </m:den>
                        </m:f>
                      </m:e>
                    </m:d>
                    <m:r>
                      <a:rPr lang="en-US" sz="2400" b="0" i="1" smtClean="0">
                        <a:latin typeface="Cambria Math"/>
                        <a:cs typeface="Times New Roman" pitchFamily="18" charset="0"/>
                      </a:rPr>
                      <m:t>=</m:t>
                    </m:r>
                  </m:oMath>
                </a14:m>
                <a:r>
                  <a:rPr lang="en-US" sz="2400" dirty="0">
                    <a:ea typeface="Cambria Math"/>
                    <a:cs typeface="Times New Roman" pitchFamily="18" charset="0"/>
                  </a:rPr>
                  <a:t> </a:t>
                </a:r>
                <a14:m>
                  <m:oMath xmlns:m="http://schemas.openxmlformats.org/officeDocument/2006/math">
                    <m:f>
                      <m:fPr>
                        <m:ctrlPr>
                          <a:rPr lang="en-US" sz="2400" i="1">
                            <a:latin typeface="Cambria Math"/>
                            <a:ea typeface="Cambria Math"/>
                            <a:cs typeface="Times New Roman" pitchFamily="18" charset="0"/>
                          </a:rPr>
                        </m:ctrlPr>
                      </m:fPr>
                      <m:num>
                        <m:r>
                          <a:rPr lang="en-US" sz="2400" i="1">
                            <a:latin typeface="Cambria Math"/>
                            <a:ea typeface="Cambria Math"/>
                            <a:cs typeface="Times New Roman" pitchFamily="18" charset="0"/>
                          </a:rPr>
                          <m:t>4</m:t>
                        </m:r>
                        <m:r>
                          <a:rPr lang="en-US" sz="2400" i="1">
                            <a:latin typeface="Cambria Math"/>
                            <a:ea typeface="Cambria Math"/>
                            <a:cs typeface="Times New Roman" pitchFamily="18" charset="0"/>
                          </a:rPr>
                          <m:t>𝜋</m:t>
                        </m:r>
                        <m:sSub>
                          <m:sSubPr>
                            <m:ctrlPr>
                              <a:rPr lang="en-US" sz="2400" i="1">
                                <a:latin typeface="Cambria Math"/>
                                <a:ea typeface="Cambria Math"/>
                                <a:cs typeface="Times New Roman" pitchFamily="18" charset="0"/>
                              </a:rPr>
                            </m:ctrlPr>
                          </m:sSubPr>
                          <m:e>
                            <m:r>
                              <a:rPr lang="en-US" sz="2400" i="1">
                                <a:latin typeface="Cambria Math"/>
                                <a:ea typeface="Cambria Math"/>
                                <a:cs typeface="Times New Roman" pitchFamily="18" charset="0"/>
                              </a:rPr>
                              <m:t>𝑛</m:t>
                            </m:r>
                          </m:e>
                          <m:sub>
                            <m:r>
                              <a:rPr lang="en-US" sz="2400" i="1">
                                <a:latin typeface="Cambria Math"/>
                                <a:ea typeface="Cambria Math"/>
                                <a:cs typeface="Times New Roman" pitchFamily="18" charset="0"/>
                              </a:rPr>
                              <m:t>𝑒</m:t>
                            </m:r>
                          </m:sub>
                        </m:sSub>
                        <m:sSup>
                          <m:sSupPr>
                            <m:ctrlPr>
                              <a:rPr lang="en-US" sz="2400" i="1">
                                <a:latin typeface="Cambria Math"/>
                                <a:ea typeface="Cambria Math"/>
                                <a:cs typeface="Times New Roman" pitchFamily="18" charset="0"/>
                              </a:rPr>
                            </m:ctrlPr>
                          </m:sSupPr>
                          <m:e>
                            <m:r>
                              <a:rPr lang="en-US" sz="2400" i="1">
                                <a:latin typeface="Cambria Math"/>
                                <a:ea typeface="Cambria Math"/>
                                <a:cs typeface="Times New Roman" pitchFamily="18" charset="0"/>
                              </a:rPr>
                              <m:t>𝑍</m:t>
                            </m:r>
                          </m:e>
                          <m:sup>
                            <m:r>
                              <a:rPr lang="en-US" sz="2400" i="1">
                                <a:latin typeface="Cambria Math"/>
                                <a:ea typeface="Cambria Math"/>
                                <a:cs typeface="Times New Roman" pitchFamily="18" charset="0"/>
                              </a:rPr>
                              <m:t>2</m:t>
                            </m:r>
                          </m:sup>
                        </m:sSup>
                        <m:sSup>
                          <m:sSupPr>
                            <m:ctrlPr>
                              <a:rPr lang="en-US" sz="2400" i="1">
                                <a:latin typeface="Cambria Math"/>
                                <a:ea typeface="Cambria Math"/>
                                <a:cs typeface="Times New Roman" pitchFamily="18" charset="0"/>
                              </a:rPr>
                            </m:ctrlPr>
                          </m:sSupPr>
                          <m:e>
                            <m:r>
                              <a:rPr lang="en-US" sz="2400" i="1">
                                <a:latin typeface="Cambria Math"/>
                                <a:ea typeface="Cambria Math"/>
                                <a:cs typeface="Times New Roman" pitchFamily="18" charset="0"/>
                              </a:rPr>
                              <m:t>𝑒</m:t>
                            </m:r>
                          </m:e>
                          <m:sup>
                            <m:r>
                              <a:rPr lang="en-US" sz="2400" i="1">
                                <a:latin typeface="Cambria Math"/>
                                <a:ea typeface="Cambria Math"/>
                                <a:cs typeface="Times New Roman" pitchFamily="18" charset="0"/>
                              </a:rPr>
                              <m:t>4</m:t>
                            </m:r>
                          </m:sup>
                        </m:sSup>
                      </m:num>
                      <m:den>
                        <m:r>
                          <a:rPr lang="en-US" sz="2400" b="0" i="1" smtClean="0">
                            <a:latin typeface="Cambria Math"/>
                            <a:ea typeface="Cambria Math"/>
                            <a:cs typeface="Times New Roman" pitchFamily="18" charset="0"/>
                          </a:rPr>
                          <m:t>𝑚</m:t>
                        </m:r>
                        <m:sSup>
                          <m:sSupPr>
                            <m:ctrlPr>
                              <a:rPr lang="en-US" sz="2400" i="1">
                                <a:latin typeface="Cambria Math"/>
                                <a:ea typeface="Cambria Math"/>
                                <a:cs typeface="Times New Roman" pitchFamily="18" charset="0"/>
                              </a:rPr>
                            </m:ctrlPr>
                          </m:sSupPr>
                          <m:e>
                            <m:r>
                              <a:rPr lang="en-US" sz="2400" i="1">
                                <a:latin typeface="Cambria Math"/>
                                <a:ea typeface="Cambria Math"/>
                                <a:cs typeface="Times New Roman" pitchFamily="18" charset="0"/>
                              </a:rPr>
                              <m:t>𝑣</m:t>
                            </m:r>
                          </m:e>
                          <m:sup>
                            <m:r>
                              <a:rPr lang="en-US" sz="2400" i="1">
                                <a:latin typeface="Cambria Math"/>
                                <a:ea typeface="Cambria Math"/>
                                <a:cs typeface="Times New Roman" pitchFamily="18" charset="0"/>
                              </a:rPr>
                              <m:t>2</m:t>
                            </m:r>
                          </m:sup>
                        </m:sSup>
                      </m:den>
                    </m:f>
                    <m:f>
                      <m:fPr>
                        <m:ctrlPr>
                          <a:rPr lang="en-US" sz="2400" i="1">
                            <a:latin typeface="Cambria Math"/>
                            <a:ea typeface="Cambria Math"/>
                            <a:cs typeface="Times New Roman" pitchFamily="18" charset="0"/>
                          </a:rPr>
                        </m:ctrlPr>
                      </m:fPr>
                      <m:num>
                        <m:r>
                          <a:rPr lang="en-US" sz="2400" i="1">
                            <a:latin typeface="Cambria Math"/>
                            <a:ea typeface="Cambria Math"/>
                            <a:cs typeface="Times New Roman" pitchFamily="18" charset="0"/>
                          </a:rPr>
                          <m:t>𝑑𝑏</m:t>
                        </m:r>
                      </m:num>
                      <m:den>
                        <m:r>
                          <a:rPr lang="en-US" sz="2400" i="1">
                            <a:latin typeface="Cambria Math"/>
                            <a:ea typeface="Cambria Math"/>
                            <a:cs typeface="Times New Roman" pitchFamily="18" charset="0"/>
                          </a:rPr>
                          <m:t>𝑏</m:t>
                        </m:r>
                      </m:den>
                    </m:f>
                  </m:oMath>
                </a14:m>
                <a:r>
                  <a:rPr lang="en-US" sz="2400" dirty="0" smtClean="0">
                    <a:latin typeface="Times New Roman" pitchFamily="18" charset="0"/>
                    <a:cs typeface="Times New Roman" pitchFamily="18" charset="0"/>
                  </a:rPr>
                  <a:t>          (8)</a:t>
                </a:r>
              </a:p>
              <a:p>
                <a:pPr marL="82296" indent="0">
                  <a:buNone/>
                </a:pPr>
                <a:r>
                  <a:rPr lang="en-US" sz="2400" dirty="0" smtClean="0">
                    <a:latin typeface="Times New Roman" pitchFamily="18" charset="0"/>
                    <a:cs typeface="Times New Roman" pitchFamily="18" charset="0"/>
                  </a:rPr>
                  <a:t>			 </a:t>
                </a:r>
                <a14:m>
                  <m:oMath xmlns:m="http://schemas.openxmlformats.org/officeDocument/2006/math">
                    <m:r>
                      <a:rPr lang="en-US" sz="2400" i="1" smtClean="0">
                        <a:latin typeface="Cambria Math"/>
                        <a:ea typeface="Cambria Math"/>
                        <a:cs typeface="Times New Roman" pitchFamily="18" charset="0"/>
                      </a:rPr>
                      <m:t>∆</m:t>
                    </m:r>
                    <m:sSub>
                      <m:sSubPr>
                        <m:ctrlPr>
                          <a:rPr lang="en-US" sz="2400" i="1" smtClean="0">
                            <a:latin typeface="Cambria Math"/>
                            <a:ea typeface="Cambria Math"/>
                            <a:cs typeface="Times New Roman" pitchFamily="18" charset="0"/>
                          </a:rPr>
                        </m:ctrlPr>
                      </m:sSubPr>
                      <m:e>
                        <m:r>
                          <a:rPr lang="en-US" sz="2400" b="0" i="1" smtClean="0">
                            <a:latin typeface="Cambria Math"/>
                            <a:ea typeface="Cambria Math"/>
                            <a:cs typeface="Times New Roman" pitchFamily="18" charset="0"/>
                          </a:rPr>
                          <m:t>𝐸</m:t>
                        </m:r>
                      </m:e>
                      <m:sub>
                        <m:r>
                          <a:rPr lang="en-US" sz="2400" b="0" i="1" smtClean="0">
                            <a:latin typeface="Cambria Math"/>
                            <a:ea typeface="Cambria Math"/>
                            <a:cs typeface="Times New Roman" pitchFamily="18" charset="0"/>
                          </a:rPr>
                          <m:t>𝑚𝑎𝑥</m:t>
                        </m:r>
                      </m:sub>
                    </m:sSub>
                  </m:oMath>
                </a14:m>
                <a:r>
                  <a:rPr lang="en-US" sz="2400" dirty="0" smtClean="0">
                    <a:latin typeface="Times New Roman" pitchFamily="18" charset="0"/>
                    <a:cs typeface="Times New Roman" pitchFamily="18" charset="0"/>
                  </a:rPr>
                  <a:t>=</a:t>
                </a:r>
                <a14:m>
                  <m:oMath xmlns:m="http://schemas.openxmlformats.org/officeDocument/2006/math">
                    <m:f>
                      <m:fPr>
                        <m:ctrlPr>
                          <a:rPr lang="en-US" sz="2400" i="1" dirty="0" smtClean="0">
                            <a:latin typeface="Cambria Math"/>
                            <a:cs typeface="Times New Roman" pitchFamily="18" charset="0"/>
                          </a:rPr>
                        </m:ctrlPr>
                      </m:fPr>
                      <m:num>
                        <m:r>
                          <a:rPr lang="en-US" sz="2400" b="0" i="1" dirty="0" smtClean="0">
                            <a:latin typeface="Cambria Math"/>
                            <a:cs typeface="Times New Roman" pitchFamily="18" charset="0"/>
                          </a:rPr>
                          <m:t>4</m:t>
                        </m:r>
                        <m:r>
                          <a:rPr lang="en-US" sz="2400" b="0" i="1" dirty="0" smtClean="0">
                            <a:latin typeface="Cambria Math"/>
                            <a:cs typeface="Times New Roman" pitchFamily="18" charset="0"/>
                          </a:rPr>
                          <m:t>𝑚𝑀</m:t>
                        </m:r>
                      </m:num>
                      <m:den>
                        <m:r>
                          <a:rPr lang="en-US" sz="2400" b="0" i="1" dirty="0" smtClean="0">
                            <a:latin typeface="Cambria Math"/>
                            <a:cs typeface="Times New Roman" pitchFamily="18" charset="0"/>
                          </a:rPr>
                          <m:t>(</m:t>
                        </m:r>
                        <m:r>
                          <a:rPr lang="en-US" sz="2400" b="0" i="1" dirty="0" smtClean="0">
                            <a:latin typeface="Cambria Math"/>
                            <a:cs typeface="Times New Roman" pitchFamily="18" charset="0"/>
                          </a:rPr>
                          <m:t>𝑀</m:t>
                        </m:r>
                        <m:r>
                          <a:rPr lang="en-US" sz="2400" b="0" i="1" dirty="0" smtClean="0">
                            <a:latin typeface="Cambria Math"/>
                            <a:cs typeface="Times New Roman" pitchFamily="18" charset="0"/>
                          </a:rPr>
                          <m:t>+</m:t>
                        </m:r>
                        <m:r>
                          <a:rPr lang="en-US" sz="2400" b="0" i="1" dirty="0" smtClean="0">
                            <a:latin typeface="Cambria Math"/>
                            <a:cs typeface="Times New Roman" pitchFamily="18" charset="0"/>
                          </a:rPr>
                          <m:t>𝑚</m:t>
                        </m:r>
                        <m:r>
                          <a:rPr lang="en-US" sz="2400" b="0" i="1" dirty="0" smtClean="0">
                            <a:latin typeface="Cambria Math"/>
                            <a:cs typeface="Times New Roman" pitchFamily="18" charset="0"/>
                          </a:rPr>
                          <m:t>)²</m:t>
                        </m:r>
                      </m:den>
                    </m:f>
                    <m:r>
                      <a:rPr lang="en-US" sz="2400" b="0" i="1" dirty="0" smtClean="0">
                        <a:latin typeface="Cambria Math"/>
                        <a:cs typeface="Times New Roman" pitchFamily="18" charset="0"/>
                      </a:rPr>
                      <m:t>𝐸</m:t>
                    </m:r>
                  </m:oMath>
                </a14:m>
                <a:r>
                  <a:rPr lang="en-US" sz="2400" dirty="0" smtClean="0">
                    <a:latin typeface="Times New Roman" pitchFamily="18" charset="0"/>
                    <a:cs typeface="Times New Roman" pitchFamily="18" charset="0"/>
                  </a:rPr>
                  <a:t>             (9)</a:t>
                </a:r>
              </a:p>
              <a:p>
                <a:pPr marL="82296" indent="0">
                  <a:buNone/>
                </a:pPr>
                <a:r>
                  <a:rPr lang="en-US" sz="2400" dirty="0">
                    <a:latin typeface="Times New Roman" pitchFamily="18" charset="0"/>
                    <a:cs typeface="Times New Roman" pitchFamily="18" charset="0"/>
                  </a:rPr>
                  <a:t>		</a:t>
                </a:r>
                <a14:m>
                  <m:oMath xmlns:m="http://schemas.openxmlformats.org/officeDocument/2006/math">
                    <m:r>
                      <a:rPr lang="en-US" sz="2400" i="1" smtClean="0">
                        <a:latin typeface="Cambria Math"/>
                        <a:ea typeface="Cambria Math"/>
                        <a:cs typeface="Times New Roman" pitchFamily="18" charset="0"/>
                      </a:rPr>
                      <m:t>∆</m:t>
                    </m:r>
                    <m:sSub>
                      <m:sSubPr>
                        <m:ctrlPr>
                          <a:rPr lang="en-US" sz="2400" i="1" smtClean="0">
                            <a:latin typeface="Cambria Math"/>
                            <a:ea typeface="Cambria Math"/>
                            <a:cs typeface="Times New Roman" pitchFamily="18" charset="0"/>
                          </a:rPr>
                        </m:ctrlPr>
                      </m:sSubPr>
                      <m:e>
                        <m:r>
                          <a:rPr lang="en-US" sz="2400" b="0" i="1" smtClean="0">
                            <a:latin typeface="Cambria Math"/>
                            <a:ea typeface="Cambria Math"/>
                            <a:cs typeface="Times New Roman" pitchFamily="18" charset="0"/>
                          </a:rPr>
                          <m:t>𝐸</m:t>
                        </m:r>
                      </m:e>
                      <m:sub>
                        <m:r>
                          <a:rPr lang="en-US" sz="2400" b="0" i="1" smtClean="0">
                            <a:latin typeface="Cambria Math"/>
                            <a:ea typeface="Cambria Math"/>
                            <a:cs typeface="Times New Roman" pitchFamily="18" charset="0"/>
                          </a:rPr>
                          <m:t>𝑚𝑎𝑥</m:t>
                        </m:r>
                      </m:sub>
                    </m:sSub>
                    <m:r>
                      <a:rPr lang="en-US" sz="2400" b="0" i="1" smtClean="0">
                        <a:latin typeface="Cambria Math"/>
                        <a:ea typeface="Cambria Math"/>
                        <a:cs typeface="Times New Roman" pitchFamily="18" charset="0"/>
                      </a:rPr>
                      <m:t>=</m:t>
                    </m:r>
                    <m:f>
                      <m:fPr>
                        <m:ctrlPr>
                          <a:rPr lang="en-US" sz="2400" b="0" i="1" smtClean="0">
                            <a:latin typeface="Cambria Math"/>
                            <a:ea typeface="Cambria Math"/>
                            <a:cs typeface="Times New Roman" pitchFamily="18" charset="0"/>
                          </a:rPr>
                        </m:ctrlPr>
                      </m:fPr>
                      <m:num>
                        <m:r>
                          <a:rPr lang="en-US" sz="2400" b="0" i="1" smtClean="0">
                            <a:latin typeface="Cambria Math"/>
                            <a:ea typeface="Cambria Math"/>
                            <a:cs typeface="Times New Roman" pitchFamily="18" charset="0"/>
                          </a:rPr>
                          <m:t>4</m:t>
                        </m:r>
                        <m:r>
                          <a:rPr lang="en-US" sz="2400" b="0" i="1" smtClean="0">
                            <a:latin typeface="Cambria Math"/>
                            <a:ea typeface="Cambria Math"/>
                            <a:cs typeface="Times New Roman" pitchFamily="18" charset="0"/>
                          </a:rPr>
                          <m:t>𝑚𝑀</m:t>
                        </m:r>
                      </m:num>
                      <m:den>
                        <m:r>
                          <a:rPr lang="en-US" sz="2400" b="0" i="1" smtClean="0">
                            <a:latin typeface="Cambria Math"/>
                            <a:ea typeface="Cambria Math"/>
                            <a:cs typeface="Times New Roman" pitchFamily="18" charset="0"/>
                          </a:rPr>
                          <m:t>𝑀</m:t>
                        </m:r>
                        <m:r>
                          <a:rPr lang="en-US" sz="2400" b="0" i="1" smtClean="0">
                            <a:latin typeface="Cambria Math"/>
                            <a:ea typeface="Cambria Math"/>
                            <a:cs typeface="Times New Roman" pitchFamily="18" charset="0"/>
                          </a:rPr>
                          <m:t>²</m:t>
                        </m:r>
                      </m:den>
                    </m:f>
                    <m:r>
                      <a:rPr lang="en-US" sz="2400" b="0" i="1" smtClean="0">
                        <a:latin typeface="Cambria Math"/>
                        <a:ea typeface="Cambria Math"/>
                        <a:cs typeface="Times New Roman" pitchFamily="18" charset="0"/>
                      </a:rPr>
                      <m:t>𝐸</m:t>
                    </m:r>
                    <m:r>
                      <a:rPr lang="en-US" sz="2400" b="0" i="1" smtClean="0">
                        <a:latin typeface="Cambria Math"/>
                        <a:ea typeface="Cambria Math"/>
                        <a:cs typeface="Times New Roman" pitchFamily="18" charset="0"/>
                      </a:rPr>
                      <m:t>=</m:t>
                    </m:r>
                    <m:f>
                      <m:fPr>
                        <m:ctrlPr>
                          <a:rPr lang="en-US" sz="2400" b="0" i="1" smtClean="0">
                            <a:latin typeface="Cambria Math"/>
                            <a:ea typeface="Cambria Math"/>
                            <a:cs typeface="Times New Roman" pitchFamily="18" charset="0"/>
                          </a:rPr>
                        </m:ctrlPr>
                      </m:fPr>
                      <m:num>
                        <m:r>
                          <a:rPr lang="en-US" sz="2400" b="0" i="1" smtClean="0">
                            <a:latin typeface="Cambria Math"/>
                            <a:ea typeface="Cambria Math"/>
                            <a:cs typeface="Times New Roman" pitchFamily="18" charset="0"/>
                          </a:rPr>
                          <m:t>4</m:t>
                        </m:r>
                        <m:r>
                          <a:rPr lang="en-US" sz="2400" b="0" i="1" smtClean="0">
                            <a:latin typeface="Cambria Math"/>
                            <a:ea typeface="Cambria Math"/>
                            <a:cs typeface="Times New Roman" pitchFamily="18" charset="0"/>
                          </a:rPr>
                          <m:t>𝑚</m:t>
                        </m:r>
                      </m:num>
                      <m:den>
                        <m:r>
                          <a:rPr lang="en-US" sz="2400" b="0" i="1" smtClean="0">
                            <a:latin typeface="Cambria Math"/>
                            <a:ea typeface="Cambria Math"/>
                            <a:cs typeface="Times New Roman" pitchFamily="18" charset="0"/>
                          </a:rPr>
                          <m:t>𝑀</m:t>
                        </m:r>
                      </m:den>
                    </m:f>
                    <m:f>
                      <m:fPr>
                        <m:ctrlPr>
                          <a:rPr lang="en-US" sz="2400" b="0" i="1" smtClean="0">
                            <a:latin typeface="Cambria Math"/>
                            <a:ea typeface="Cambria Math"/>
                            <a:cs typeface="Times New Roman" pitchFamily="18" charset="0"/>
                          </a:rPr>
                        </m:ctrlPr>
                      </m:fPr>
                      <m:num>
                        <m:r>
                          <a:rPr lang="en-US" sz="2400" b="0" i="1" smtClean="0">
                            <a:latin typeface="Cambria Math"/>
                            <a:ea typeface="Cambria Math"/>
                            <a:cs typeface="Times New Roman" pitchFamily="18" charset="0"/>
                          </a:rPr>
                          <m:t>𝑀</m:t>
                        </m:r>
                        <m:sSup>
                          <m:sSupPr>
                            <m:ctrlPr>
                              <a:rPr lang="en-US" sz="2400" b="0" i="1" smtClean="0">
                                <a:latin typeface="Cambria Math"/>
                                <a:ea typeface="Cambria Math"/>
                                <a:cs typeface="Times New Roman" pitchFamily="18" charset="0"/>
                              </a:rPr>
                            </m:ctrlPr>
                          </m:sSupPr>
                          <m:e>
                            <m:r>
                              <a:rPr lang="en-US" sz="2400" b="0" i="1" smtClean="0">
                                <a:latin typeface="Cambria Math"/>
                                <a:ea typeface="Cambria Math"/>
                                <a:cs typeface="Times New Roman" pitchFamily="18" charset="0"/>
                              </a:rPr>
                              <m:t>𝑣</m:t>
                            </m:r>
                          </m:e>
                          <m:sup>
                            <m:r>
                              <a:rPr lang="en-US" sz="2400" b="0" i="1" smtClean="0">
                                <a:latin typeface="Cambria Math"/>
                                <a:ea typeface="Cambria Math"/>
                                <a:cs typeface="Times New Roman" pitchFamily="18" charset="0"/>
                              </a:rPr>
                              <m:t>2</m:t>
                            </m:r>
                          </m:sup>
                        </m:sSup>
                      </m:num>
                      <m:den>
                        <m:r>
                          <a:rPr lang="en-US" sz="2400" b="0" i="1" smtClean="0">
                            <a:latin typeface="Cambria Math"/>
                            <a:ea typeface="Cambria Math"/>
                            <a:cs typeface="Times New Roman" pitchFamily="18" charset="0"/>
                          </a:rPr>
                          <m:t>2</m:t>
                        </m:r>
                      </m:den>
                    </m:f>
                    <m:r>
                      <a:rPr lang="en-US" sz="2400" b="0" i="0" smtClean="0">
                        <a:latin typeface="Cambria Math"/>
                        <a:ea typeface="Cambria Math"/>
                        <a:cs typeface="Times New Roman" pitchFamily="18" charset="0"/>
                      </a:rPr>
                      <m:t>=2</m:t>
                    </m:r>
                    <m:r>
                      <m:rPr>
                        <m:sty m:val="p"/>
                      </m:rPr>
                      <a:rPr lang="en-US" sz="2400" b="0" i="0" smtClean="0">
                        <a:latin typeface="Cambria Math"/>
                        <a:ea typeface="Cambria Math"/>
                        <a:cs typeface="Times New Roman" pitchFamily="18" charset="0"/>
                      </a:rPr>
                      <m:t>m</m:t>
                    </m:r>
                    <m:sSup>
                      <m:sSupPr>
                        <m:ctrlPr>
                          <a:rPr lang="en-US" sz="2400" b="0" i="1" smtClean="0">
                            <a:latin typeface="Cambria Math"/>
                            <a:ea typeface="Cambria Math"/>
                            <a:cs typeface="Times New Roman" pitchFamily="18" charset="0"/>
                          </a:rPr>
                        </m:ctrlPr>
                      </m:sSupPr>
                      <m:e>
                        <m:r>
                          <a:rPr lang="en-US" sz="2400" b="0" i="1" smtClean="0">
                            <a:latin typeface="Cambria Math"/>
                            <a:ea typeface="Cambria Math"/>
                            <a:cs typeface="Times New Roman" pitchFamily="18" charset="0"/>
                          </a:rPr>
                          <m:t>𝑣</m:t>
                        </m:r>
                      </m:e>
                      <m:sup>
                        <m:r>
                          <a:rPr lang="en-US" sz="2400" b="0" i="1" smtClean="0">
                            <a:latin typeface="Cambria Math"/>
                            <a:ea typeface="Cambria Math"/>
                            <a:cs typeface="Times New Roman" pitchFamily="18" charset="0"/>
                          </a:rPr>
                          <m:t>2</m:t>
                        </m:r>
                      </m:sup>
                    </m:sSup>
                  </m:oMath>
                </a14:m>
                <a:r>
                  <a:rPr lang="en-US" sz="2400" dirty="0" smtClean="0">
                    <a:latin typeface="Times New Roman" pitchFamily="18" charset="0"/>
                    <a:cs typeface="Times New Roman" pitchFamily="18" charset="0"/>
                  </a:rPr>
                  <a:t>  (10)</a:t>
                </a:r>
              </a:p>
              <a:p>
                <a:pPr marL="82296" indent="0" algn="just">
                  <a:buNone/>
                </a:pPr>
                <a:r>
                  <a:rPr lang="en-US" sz="2400" dirty="0" smtClean="0">
                    <a:cs typeface="Times New Roman" pitchFamily="18" charset="0"/>
                  </a:rPr>
                  <a:t>			</a:t>
                </a:r>
                <a14:m>
                  <m:oMath xmlns:m="http://schemas.openxmlformats.org/officeDocument/2006/math">
                    <m:sSub>
                      <m:sSubPr>
                        <m:ctrlPr>
                          <a:rPr lang="en-US" sz="2400" i="1" smtClean="0">
                            <a:latin typeface="Cambria Math"/>
                            <a:cs typeface="Times New Roman" pitchFamily="18" charset="0"/>
                          </a:rPr>
                        </m:ctrlPr>
                      </m:sSubPr>
                      <m:e>
                        <m:r>
                          <a:rPr lang="en-US" sz="2400" b="0" i="1" smtClean="0">
                            <a:latin typeface="Cambria Math"/>
                            <a:cs typeface="Times New Roman" pitchFamily="18" charset="0"/>
                          </a:rPr>
                          <m:t>𝑏</m:t>
                        </m:r>
                        <m:r>
                          <a:rPr lang="en-US" sz="2400" b="0" i="1" smtClean="0">
                            <a:latin typeface="Cambria Math"/>
                            <a:cs typeface="Times New Roman" pitchFamily="18" charset="0"/>
                          </a:rPr>
                          <m:t>²</m:t>
                        </m:r>
                      </m:e>
                      <m:sub>
                        <m:r>
                          <a:rPr lang="en-US" sz="2400" b="0" i="1" smtClean="0">
                            <a:latin typeface="Cambria Math"/>
                            <a:cs typeface="Times New Roman" pitchFamily="18" charset="0"/>
                          </a:rPr>
                          <m:t>𝑚𝑖𝑛</m:t>
                        </m:r>
                      </m:sub>
                    </m:sSub>
                    <m:r>
                      <a:rPr lang="en-US" sz="2400" b="0" i="1" smtClean="0">
                        <a:latin typeface="Cambria Math"/>
                        <a:cs typeface="Times New Roman" pitchFamily="18" charset="0"/>
                      </a:rPr>
                      <m:t>=</m:t>
                    </m:r>
                    <m:f>
                      <m:fPr>
                        <m:ctrlPr>
                          <a:rPr lang="en-US" sz="2400" b="0" i="1" smtClean="0">
                            <a:latin typeface="Cambria Math"/>
                            <a:cs typeface="Times New Roman" pitchFamily="18" charset="0"/>
                          </a:rPr>
                        </m:ctrlPr>
                      </m:fPr>
                      <m:num>
                        <m:r>
                          <a:rPr lang="en-US" sz="2400" b="0" i="1" smtClean="0">
                            <a:latin typeface="Cambria Math"/>
                            <a:cs typeface="Times New Roman" pitchFamily="18" charset="0"/>
                          </a:rPr>
                          <m:t>2</m:t>
                        </m:r>
                        <m:sSup>
                          <m:sSupPr>
                            <m:ctrlPr>
                              <a:rPr lang="en-US" sz="2400" b="0" i="1" smtClean="0">
                                <a:latin typeface="Cambria Math"/>
                                <a:cs typeface="Times New Roman" pitchFamily="18" charset="0"/>
                              </a:rPr>
                            </m:ctrlPr>
                          </m:sSupPr>
                          <m:e>
                            <m:r>
                              <a:rPr lang="en-US" sz="2400" b="0" i="1" smtClean="0">
                                <a:latin typeface="Cambria Math"/>
                                <a:cs typeface="Times New Roman" pitchFamily="18" charset="0"/>
                              </a:rPr>
                              <m:t>𝑍</m:t>
                            </m:r>
                          </m:e>
                          <m:sup>
                            <m:r>
                              <a:rPr lang="en-US" sz="2400" b="0" i="1" smtClean="0">
                                <a:latin typeface="Cambria Math"/>
                                <a:cs typeface="Times New Roman" pitchFamily="18" charset="0"/>
                              </a:rPr>
                              <m:t>2</m:t>
                            </m:r>
                          </m:sup>
                        </m:sSup>
                        <m:sSup>
                          <m:sSupPr>
                            <m:ctrlPr>
                              <a:rPr lang="en-US" sz="2400" b="0" i="1" smtClean="0">
                                <a:latin typeface="Cambria Math"/>
                                <a:cs typeface="Times New Roman" pitchFamily="18" charset="0"/>
                              </a:rPr>
                            </m:ctrlPr>
                          </m:sSupPr>
                          <m:e>
                            <m:r>
                              <a:rPr lang="en-US" sz="2400" b="0" i="1" smtClean="0">
                                <a:latin typeface="Cambria Math"/>
                                <a:cs typeface="Times New Roman" pitchFamily="18" charset="0"/>
                              </a:rPr>
                              <m:t>𝑒</m:t>
                            </m:r>
                          </m:e>
                          <m:sup>
                            <m:r>
                              <a:rPr lang="en-US" sz="2400" b="0" i="1" smtClean="0">
                                <a:latin typeface="Cambria Math"/>
                                <a:cs typeface="Times New Roman" pitchFamily="18" charset="0"/>
                              </a:rPr>
                              <m:t>4</m:t>
                            </m:r>
                          </m:sup>
                        </m:sSup>
                      </m:num>
                      <m:den>
                        <m:r>
                          <a:rPr lang="en-US" sz="2400" b="0" i="1" smtClean="0">
                            <a:latin typeface="Cambria Math"/>
                            <a:cs typeface="Times New Roman" pitchFamily="18" charset="0"/>
                          </a:rPr>
                          <m:t>𝑚</m:t>
                        </m:r>
                        <m:sSup>
                          <m:sSupPr>
                            <m:ctrlPr>
                              <a:rPr lang="en-US" sz="2400" b="0" i="1" smtClean="0">
                                <a:latin typeface="Cambria Math"/>
                                <a:cs typeface="Times New Roman" pitchFamily="18" charset="0"/>
                              </a:rPr>
                            </m:ctrlPr>
                          </m:sSupPr>
                          <m:e>
                            <m:r>
                              <a:rPr lang="en-US" sz="2400" b="0" i="1" smtClean="0">
                                <a:latin typeface="Cambria Math"/>
                                <a:cs typeface="Times New Roman" pitchFamily="18" charset="0"/>
                              </a:rPr>
                              <m:t>𝑣</m:t>
                            </m:r>
                          </m:e>
                          <m:sup>
                            <m:r>
                              <a:rPr lang="en-US" sz="2400" b="0" i="1" smtClean="0">
                                <a:latin typeface="Cambria Math"/>
                                <a:cs typeface="Times New Roman" pitchFamily="18" charset="0"/>
                              </a:rPr>
                              <m:t>2</m:t>
                            </m:r>
                          </m:sup>
                        </m:sSup>
                        <m:r>
                          <a:rPr lang="en-US" sz="2400" b="0" i="1" smtClean="0">
                            <a:latin typeface="Cambria Math"/>
                            <a:cs typeface="Times New Roman" pitchFamily="18" charset="0"/>
                          </a:rPr>
                          <m:t>2</m:t>
                        </m:r>
                        <m:sSub>
                          <m:sSubPr>
                            <m:ctrlPr>
                              <a:rPr lang="en-US" sz="2400" b="0" i="1" smtClean="0">
                                <a:latin typeface="Cambria Math"/>
                                <a:cs typeface="Times New Roman" pitchFamily="18" charset="0"/>
                              </a:rPr>
                            </m:ctrlPr>
                          </m:sSubPr>
                          <m:e>
                            <m:r>
                              <a:rPr lang="en-US" sz="2400" b="0" i="1" smtClean="0">
                                <a:latin typeface="Cambria Math"/>
                                <a:cs typeface="Times New Roman" pitchFamily="18" charset="0"/>
                              </a:rPr>
                              <m:t>𝑚</m:t>
                            </m:r>
                          </m:e>
                          <m:sub>
                            <m:r>
                              <a:rPr lang="en-US" sz="2400" b="0" i="1" smtClean="0">
                                <a:latin typeface="Cambria Math"/>
                                <a:cs typeface="Times New Roman" pitchFamily="18" charset="0"/>
                              </a:rPr>
                              <m:t>𝑒</m:t>
                            </m:r>
                          </m:sub>
                        </m:sSub>
                        <m:sSup>
                          <m:sSupPr>
                            <m:ctrlPr>
                              <a:rPr lang="en-US" sz="2400" b="0" i="1" smtClean="0">
                                <a:latin typeface="Cambria Math"/>
                                <a:cs typeface="Times New Roman" pitchFamily="18" charset="0"/>
                              </a:rPr>
                            </m:ctrlPr>
                          </m:sSupPr>
                          <m:e>
                            <m:r>
                              <a:rPr lang="en-US" sz="2400" b="0" i="1" smtClean="0">
                                <a:latin typeface="Cambria Math"/>
                                <a:cs typeface="Times New Roman" pitchFamily="18" charset="0"/>
                              </a:rPr>
                              <m:t>𝑣</m:t>
                            </m:r>
                          </m:e>
                          <m:sup>
                            <m:r>
                              <a:rPr lang="en-US" sz="2400" b="0" i="1" smtClean="0">
                                <a:latin typeface="Cambria Math"/>
                                <a:cs typeface="Times New Roman" pitchFamily="18" charset="0"/>
                              </a:rPr>
                              <m:t>2</m:t>
                            </m:r>
                          </m:sup>
                        </m:sSup>
                      </m:den>
                    </m:f>
                    <m:r>
                      <a:rPr lang="en-US" sz="2400" b="0" i="1" smtClean="0">
                        <a:latin typeface="Cambria Math"/>
                        <a:cs typeface="Times New Roman" pitchFamily="18" charset="0"/>
                      </a:rPr>
                      <m:t>  </m:t>
                    </m:r>
                  </m:oMath>
                </a14:m>
                <a:r>
                  <a:rPr lang="en-US" sz="2400" dirty="0" smtClean="0">
                    <a:latin typeface="Times New Roman" pitchFamily="18" charset="0"/>
                    <a:cs typeface="Times New Roman" pitchFamily="18" charset="0"/>
                  </a:rPr>
                  <a:t>                   (11)</a:t>
                </a:r>
              </a:p>
              <a:p>
                <a:pPr marL="82296" indent="0" algn="just">
                  <a:buNone/>
                </a:pPr>
                <a:r>
                  <a:rPr lang="en-US" sz="2400" dirty="0" smtClean="0">
                    <a:cs typeface="Times New Roman" pitchFamily="18" charset="0"/>
                  </a:rPr>
                  <a:t>			</a:t>
                </a:r>
                <a14:m>
                  <m:oMath xmlns:m="http://schemas.openxmlformats.org/officeDocument/2006/math">
                    <m:sSub>
                      <m:sSubPr>
                        <m:ctrlPr>
                          <a:rPr lang="en-US" sz="2400" i="1" smtClean="0">
                            <a:latin typeface="Cambria Math"/>
                            <a:cs typeface="Times New Roman" pitchFamily="18" charset="0"/>
                          </a:rPr>
                        </m:ctrlPr>
                      </m:sSubPr>
                      <m:e>
                        <m:r>
                          <a:rPr lang="en-US" sz="2400" b="0" i="1" smtClean="0">
                            <a:latin typeface="Cambria Math"/>
                            <a:cs typeface="Times New Roman" pitchFamily="18" charset="0"/>
                          </a:rPr>
                          <m:t>𝑏</m:t>
                        </m:r>
                      </m:e>
                      <m:sub>
                        <m:r>
                          <a:rPr lang="en-US" sz="2400" b="0" i="1" smtClean="0">
                            <a:latin typeface="Cambria Math"/>
                            <a:cs typeface="Times New Roman" pitchFamily="18" charset="0"/>
                          </a:rPr>
                          <m:t>𝑚𝑎𝑥</m:t>
                        </m:r>
                      </m:sub>
                    </m:sSub>
                    <m:r>
                      <a:rPr lang="en-US" sz="2400" b="0" i="1" smtClean="0">
                        <a:latin typeface="Cambria Math"/>
                        <a:cs typeface="Times New Roman" pitchFamily="18" charset="0"/>
                      </a:rPr>
                      <m:t>=</m:t>
                    </m:r>
                    <m:f>
                      <m:fPr>
                        <m:ctrlPr>
                          <a:rPr lang="en-US" sz="2400" b="0" i="1" smtClean="0">
                            <a:latin typeface="Cambria Math"/>
                            <a:cs typeface="Times New Roman" pitchFamily="18" charset="0"/>
                          </a:rPr>
                        </m:ctrlPr>
                      </m:fPr>
                      <m:num>
                        <m:r>
                          <a:rPr lang="en-US" sz="2400" b="0" i="1" smtClean="0">
                            <a:latin typeface="Cambria Math"/>
                            <a:cs typeface="Times New Roman" pitchFamily="18" charset="0"/>
                          </a:rPr>
                          <m:t>2</m:t>
                        </m:r>
                        <m:sSup>
                          <m:sSupPr>
                            <m:ctrlPr>
                              <a:rPr lang="en-US" sz="2400" b="0" i="1" smtClean="0">
                                <a:latin typeface="Cambria Math"/>
                                <a:cs typeface="Times New Roman" pitchFamily="18" charset="0"/>
                              </a:rPr>
                            </m:ctrlPr>
                          </m:sSupPr>
                          <m:e>
                            <m:r>
                              <a:rPr lang="en-US" sz="2400" b="0" i="1" smtClean="0">
                                <a:latin typeface="Cambria Math"/>
                                <a:cs typeface="Times New Roman" pitchFamily="18" charset="0"/>
                              </a:rPr>
                              <m:t>𝑍</m:t>
                            </m:r>
                          </m:e>
                          <m:sup>
                            <m:r>
                              <a:rPr lang="en-US" sz="2400" b="0" i="1" smtClean="0">
                                <a:latin typeface="Cambria Math"/>
                                <a:cs typeface="Times New Roman" pitchFamily="18" charset="0"/>
                              </a:rPr>
                              <m:t>2</m:t>
                            </m:r>
                          </m:sup>
                        </m:sSup>
                        <m:sSup>
                          <m:sSupPr>
                            <m:ctrlPr>
                              <a:rPr lang="en-US" sz="2400" b="0" i="1" smtClean="0">
                                <a:latin typeface="Cambria Math"/>
                                <a:cs typeface="Times New Roman" pitchFamily="18" charset="0"/>
                              </a:rPr>
                            </m:ctrlPr>
                          </m:sSupPr>
                          <m:e>
                            <m:r>
                              <a:rPr lang="en-US" sz="2400" b="0" i="1" smtClean="0">
                                <a:latin typeface="Cambria Math"/>
                                <a:cs typeface="Times New Roman" pitchFamily="18" charset="0"/>
                              </a:rPr>
                              <m:t>𝑒</m:t>
                            </m:r>
                          </m:e>
                          <m:sup>
                            <m:r>
                              <a:rPr lang="en-US" sz="2400" b="0" i="1" smtClean="0">
                                <a:latin typeface="Cambria Math"/>
                                <a:cs typeface="Times New Roman" pitchFamily="18" charset="0"/>
                              </a:rPr>
                              <m:t>4</m:t>
                            </m:r>
                          </m:sup>
                        </m:sSup>
                      </m:num>
                      <m:den>
                        <m:r>
                          <a:rPr lang="en-US" sz="2400" b="0" i="1" smtClean="0">
                            <a:latin typeface="Cambria Math"/>
                            <a:cs typeface="Times New Roman" pitchFamily="18" charset="0"/>
                          </a:rPr>
                          <m:t>𝑚</m:t>
                        </m:r>
                        <m:sSup>
                          <m:sSupPr>
                            <m:ctrlPr>
                              <a:rPr lang="en-US" sz="2400" b="0" i="1" smtClean="0">
                                <a:latin typeface="Cambria Math"/>
                                <a:cs typeface="Times New Roman" pitchFamily="18" charset="0"/>
                              </a:rPr>
                            </m:ctrlPr>
                          </m:sSupPr>
                          <m:e>
                            <m:r>
                              <a:rPr lang="en-US" sz="2400" b="0" i="1" smtClean="0">
                                <a:latin typeface="Cambria Math"/>
                                <a:cs typeface="Times New Roman" pitchFamily="18" charset="0"/>
                              </a:rPr>
                              <m:t>𝑣</m:t>
                            </m:r>
                          </m:e>
                          <m:sup>
                            <m:r>
                              <a:rPr lang="en-US" sz="2400" b="0" i="1" smtClean="0">
                                <a:latin typeface="Cambria Math"/>
                                <a:cs typeface="Times New Roman" pitchFamily="18" charset="0"/>
                              </a:rPr>
                              <m:t>2</m:t>
                            </m:r>
                          </m:sup>
                        </m:sSup>
                      </m:den>
                    </m:f>
                    <m:f>
                      <m:fPr>
                        <m:ctrlPr>
                          <a:rPr lang="en-US" sz="2400" b="0" i="1" smtClean="0">
                            <a:latin typeface="Cambria Math"/>
                            <a:cs typeface="Times New Roman" pitchFamily="18" charset="0"/>
                          </a:rPr>
                        </m:ctrlPr>
                      </m:fPr>
                      <m:num>
                        <m:r>
                          <a:rPr lang="en-US" sz="2400" b="0" i="1" smtClean="0">
                            <a:latin typeface="Cambria Math"/>
                            <a:cs typeface="Times New Roman" pitchFamily="18" charset="0"/>
                          </a:rPr>
                          <m:t>1</m:t>
                        </m:r>
                      </m:num>
                      <m:den>
                        <m:r>
                          <a:rPr lang="en-US" sz="2400" b="0" i="1" smtClean="0">
                            <a:latin typeface="Cambria Math"/>
                            <a:cs typeface="Times New Roman" pitchFamily="18" charset="0"/>
                          </a:rPr>
                          <m:t>𝐼</m:t>
                        </m:r>
                      </m:den>
                    </m:f>
                  </m:oMath>
                </a14:m>
                <a:r>
                  <a:rPr lang="en-US" sz="2400" dirty="0" smtClean="0">
                    <a:latin typeface="Times New Roman" pitchFamily="18" charset="0"/>
                    <a:cs typeface="Times New Roman" pitchFamily="18" charset="0"/>
                  </a:rPr>
                  <a:t>    		(12)	</a:t>
                </a:r>
                <a14:m>
                  <m:oMath xmlns:m="http://schemas.openxmlformats.org/officeDocument/2006/math">
                    <m:r>
                      <a:rPr lang="en-US" sz="2400" b="0" i="1" smtClean="0">
                        <a:latin typeface="Cambria Math"/>
                        <a:cs typeface="Times New Roman" pitchFamily="18" charset="0"/>
                      </a:rPr>
                      <m:t>−</m:t>
                    </m:r>
                    <m:d>
                      <m:dPr>
                        <m:ctrlPr>
                          <a:rPr lang="en-US" sz="2400" b="0" i="1" smtClean="0">
                            <a:latin typeface="Cambria Math"/>
                            <a:cs typeface="Times New Roman" pitchFamily="18" charset="0"/>
                          </a:rPr>
                        </m:ctrlPr>
                      </m:dPr>
                      <m:e>
                        <m:f>
                          <m:fPr>
                            <m:ctrlPr>
                              <a:rPr lang="en-US" sz="2400" b="0" i="1" smtClean="0">
                                <a:latin typeface="Cambria Math"/>
                                <a:cs typeface="Times New Roman" pitchFamily="18" charset="0"/>
                              </a:rPr>
                            </m:ctrlPr>
                          </m:fPr>
                          <m:num>
                            <m:r>
                              <a:rPr lang="en-US" sz="2400" b="0" i="1" smtClean="0">
                                <a:latin typeface="Cambria Math"/>
                                <a:cs typeface="Times New Roman" pitchFamily="18" charset="0"/>
                              </a:rPr>
                              <m:t>𝑑𝐸</m:t>
                            </m:r>
                          </m:num>
                          <m:den>
                            <m:r>
                              <a:rPr lang="en-US" sz="2400" b="0" i="1" smtClean="0">
                                <a:latin typeface="Cambria Math"/>
                                <a:cs typeface="Times New Roman" pitchFamily="18" charset="0"/>
                              </a:rPr>
                              <m:t>𝑑𝑥</m:t>
                            </m:r>
                          </m:den>
                        </m:f>
                      </m:e>
                    </m:d>
                    <m:r>
                      <a:rPr lang="en-US" sz="2400" b="0" i="0" smtClean="0">
                        <a:latin typeface="Cambria Math"/>
                        <a:cs typeface="Times New Roman" pitchFamily="18" charset="0"/>
                      </a:rPr>
                      <m:t>=</m:t>
                    </m:r>
                    <m:nary>
                      <m:naryPr>
                        <m:limLoc m:val="undOvr"/>
                        <m:ctrlPr>
                          <a:rPr lang="en-US" sz="2400" b="0" i="1" smtClean="0">
                            <a:latin typeface="Cambria Math"/>
                            <a:cs typeface="Times New Roman" pitchFamily="18" charset="0"/>
                          </a:rPr>
                        </m:ctrlPr>
                      </m:naryPr>
                      <m:sub>
                        <m:r>
                          <m:rPr>
                            <m:brk m:alnAt="24"/>
                          </m:rPr>
                          <a:rPr lang="en-US" sz="2400" b="0" i="1" smtClean="0">
                            <a:latin typeface="Cambria Math"/>
                            <a:cs typeface="Times New Roman" pitchFamily="18" charset="0"/>
                          </a:rPr>
                          <m:t>𝑏</m:t>
                        </m:r>
                        <m:r>
                          <a:rPr lang="en-US" sz="2400" b="0" i="1" smtClean="0">
                            <a:latin typeface="Cambria Math"/>
                            <a:cs typeface="Times New Roman" pitchFamily="18" charset="0"/>
                          </a:rPr>
                          <m:t> </m:t>
                        </m:r>
                        <m:r>
                          <a:rPr lang="en-US" sz="2400" b="0" i="1" smtClean="0">
                            <a:latin typeface="Cambria Math"/>
                            <a:cs typeface="Times New Roman" pitchFamily="18" charset="0"/>
                          </a:rPr>
                          <m:t>𝑚𝑖𝑛</m:t>
                        </m:r>
                      </m:sub>
                      <m:sup>
                        <m:r>
                          <a:rPr lang="en-US" sz="2400" b="0" i="1" smtClean="0">
                            <a:latin typeface="Cambria Math"/>
                            <a:cs typeface="Times New Roman" pitchFamily="18" charset="0"/>
                          </a:rPr>
                          <m:t>𝑏</m:t>
                        </m:r>
                        <m:r>
                          <a:rPr lang="en-US" sz="2400" b="0" i="1" smtClean="0">
                            <a:latin typeface="Cambria Math"/>
                            <a:cs typeface="Times New Roman" pitchFamily="18" charset="0"/>
                          </a:rPr>
                          <m:t> </m:t>
                        </m:r>
                        <m:r>
                          <a:rPr lang="en-US" sz="2400" b="0" i="1" smtClean="0">
                            <a:latin typeface="Cambria Math"/>
                            <a:cs typeface="Times New Roman" pitchFamily="18" charset="0"/>
                          </a:rPr>
                          <m:t>𝑚𝑎𝑥</m:t>
                        </m:r>
                      </m:sup>
                      <m:e>
                        <m:f>
                          <m:fPr>
                            <m:ctrlPr>
                              <a:rPr lang="en-US" sz="2400" b="0" i="1" smtClean="0">
                                <a:latin typeface="Cambria Math"/>
                                <a:cs typeface="Times New Roman" pitchFamily="18" charset="0"/>
                              </a:rPr>
                            </m:ctrlPr>
                          </m:fPr>
                          <m:num>
                            <m:r>
                              <a:rPr lang="en-US" sz="2400" b="0" i="1" smtClean="0">
                                <a:latin typeface="Cambria Math"/>
                                <a:cs typeface="Times New Roman" pitchFamily="18" charset="0"/>
                              </a:rPr>
                              <m:t>𝑑𝐸</m:t>
                            </m:r>
                          </m:num>
                          <m:den>
                            <m:r>
                              <a:rPr lang="en-US" sz="2400" b="0" i="1" smtClean="0">
                                <a:latin typeface="Cambria Math"/>
                                <a:cs typeface="Times New Roman" pitchFamily="18" charset="0"/>
                              </a:rPr>
                              <m:t>𝑑𝑥</m:t>
                            </m:r>
                          </m:den>
                        </m:f>
                        <m:r>
                          <a:rPr lang="en-US" sz="2400" b="0" i="1" smtClean="0">
                            <a:latin typeface="Cambria Math"/>
                            <a:cs typeface="Times New Roman" pitchFamily="18" charset="0"/>
                          </a:rPr>
                          <m:t>𝑑𝑏</m:t>
                        </m:r>
                      </m:e>
                    </m:nary>
                    <m:f>
                      <m:fPr>
                        <m:ctrlPr>
                          <a:rPr lang="en-US" sz="2400" i="1">
                            <a:latin typeface="Cambria Math"/>
                            <a:ea typeface="Cambria Math"/>
                            <a:cs typeface="Times New Roman" pitchFamily="18" charset="0"/>
                          </a:rPr>
                        </m:ctrlPr>
                      </m:fPr>
                      <m:num>
                        <m:r>
                          <a:rPr lang="en-US" sz="2400" i="1">
                            <a:latin typeface="Cambria Math"/>
                            <a:ea typeface="Cambria Math"/>
                            <a:cs typeface="Times New Roman" pitchFamily="18" charset="0"/>
                          </a:rPr>
                          <m:t>4</m:t>
                        </m:r>
                        <m:r>
                          <a:rPr lang="en-US" sz="2400" i="1">
                            <a:latin typeface="Cambria Math"/>
                            <a:ea typeface="Cambria Math"/>
                            <a:cs typeface="Times New Roman" pitchFamily="18" charset="0"/>
                          </a:rPr>
                          <m:t>𝜋</m:t>
                        </m:r>
                        <m:sSub>
                          <m:sSubPr>
                            <m:ctrlPr>
                              <a:rPr lang="en-US" sz="2400" i="1" smtClean="0">
                                <a:latin typeface="Cambria Math"/>
                                <a:ea typeface="Cambria Math"/>
                                <a:cs typeface="Times New Roman" pitchFamily="18" charset="0"/>
                              </a:rPr>
                            </m:ctrlPr>
                          </m:sSubPr>
                          <m:e>
                            <m:r>
                              <a:rPr lang="en-US" sz="2400" i="1">
                                <a:latin typeface="Cambria Math"/>
                                <a:ea typeface="Cambria Math"/>
                                <a:cs typeface="Times New Roman" pitchFamily="18" charset="0"/>
                              </a:rPr>
                              <m:t>𝑛</m:t>
                            </m:r>
                          </m:e>
                          <m:sub>
                            <m:r>
                              <a:rPr lang="en-US" sz="2400" i="1" smtClean="0">
                                <a:latin typeface="Cambria Math"/>
                                <a:ea typeface="Cambria Math"/>
                                <a:cs typeface="Times New Roman" pitchFamily="18" charset="0"/>
                              </a:rPr>
                              <m:t>𝑒</m:t>
                            </m:r>
                          </m:sub>
                        </m:sSub>
                        <m:sSup>
                          <m:sSupPr>
                            <m:ctrlPr>
                              <a:rPr lang="en-US" sz="2400" i="1">
                                <a:latin typeface="Cambria Math"/>
                                <a:ea typeface="Cambria Math"/>
                                <a:cs typeface="Times New Roman" pitchFamily="18" charset="0"/>
                              </a:rPr>
                            </m:ctrlPr>
                          </m:sSupPr>
                          <m:e>
                            <m:r>
                              <a:rPr lang="en-US" sz="2400" i="1">
                                <a:latin typeface="Cambria Math"/>
                                <a:ea typeface="Cambria Math"/>
                                <a:cs typeface="Times New Roman" pitchFamily="18" charset="0"/>
                              </a:rPr>
                              <m:t>𝑍</m:t>
                            </m:r>
                          </m:e>
                          <m:sup>
                            <m:r>
                              <a:rPr lang="en-US" sz="2400" i="1">
                                <a:latin typeface="Cambria Math"/>
                                <a:ea typeface="Cambria Math"/>
                                <a:cs typeface="Times New Roman" pitchFamily="18" charset="0"/>
                              </a:rPr>
                              <m:t>2</m:t>
                            </m:r>
                          </m:sup>
                        </m:sSup>
                        <m:sSup>
                          <m:sSupPr>
                            <m:ctrlPr>
                              <a:rPr lang="en-US" sz="2400" i="1">
                                <a:latin typeface="Cambria Math"/>
                                <a:ea typeface="Cambria Math"/>
                                <a:cs typeface="Times New Roman" pitchFamily="18" charset="0"/>
                              </a:rPr>
                            </m:ctrlPr>
                          </m:sSupPr>
                          <m:e>
                            <m:r>
                              <a:rPr lang="en-US" sz="2400" i="1">
                                <a:latin typeface="Cambria Math"/>
                                <a:ea typeface="Cambria Math"/>
                                <a:cs typeface="Times New Roman" pitchFamily="18" charset="0"/>
                              </a:rPr>
                              <m:t>𝑒</m:t>
                            </m:r>
                          </m:e>
                          <m:sup>
                            <m:r>
                              <a:rPr lang="en-US" sz="2400" i="1">
                                <a:latin typeface="Cambria Math"/>
                                <a:ea typeface="Cambria Math"/>
                                <a:cs typeface="Times New Roman" pitchFamily="18" charset="0"/>
                              </a:rPr>
                              <m:t>4</m:t>
                            </m:r>
                          </m:sup>
                        </m:sSup>
                      </m:num>
                      <m:den>
                        <m:r>
                          <a:rPr lang="en-US" sz="2400" i="1">
                            <a:latin typeface="Cambria Math"/>
                            <a:ea typeface="Cambria Math"/>
                            <a:cs typeface="Times New Roman" pitchFamily="18" charset="0"/>
                          </a:rPr>
                          <m:t>𝑚</m:t>
                        </m:r>
                        <m:sSup>
                          <m:sSupPr>
                            <m:ctrlPr>
                              <a:rPr lang="en-US" sz="2400" i="1">
                                <a:latin typeface="Cambria Math"/>
                                <a:ea typeface="Cambria Math"/>
                                <a:cs typeface="Times New Roman" pitchFamily="18" charset="0"/>
                              </a:rPr>
                            </m:ctrlPr>
                          </m:sSupPr>
                          <m:e>
                            <m:r>
                              <a:rPr lang="en-US" sz="2400" i="1">
                                <a:latin typeface="Cambria Math"/>
                                <a:ea typeface="Cambria Math"/>
                                <a:cs typeface="Times New Roman" pitchFamily="18" charset="0"/>
                              </a:rPr>
                              <m:t>𝑣</m:t>
                            </m:r>
                          </m:e>
                          <m:sup>
                            <m:r>
                              <a:rPr lang="en-US" sz="2400" i="1">
                                <a:latin typeface="Cambria Math"/>
                                <a:ea typeface="Cambria Math"/>
                                <a:cs typeface="Times New Roman" pitchFamily="18" charset="0"/>
                              </a:rPr>
                              <m:t>2</m:t>
                            </m:r>
                          </m:sup>
                        </m:sSup>
                      </m:den>
                    </m:f>
                  </m:oMath>
                </a14:m>
                <a:r>
                  <a:rPr lang="en-US" sz="2400" dirty="0" smtClean="0">
                    <a:latin typeface="Times New Roman" pitchFamily="18" charset="0"/>
                    <a:cs typeface="Times New Roman" pitchFamily="18" charset="0"/>
                  </a:rPr>
                  <a:t>ln</a:t>
                </a:r>
                <a14:m>
                  <m:oMath xmlns:m="http://schemas.openxmlformats.org/officeDocument/2006/math">
                    <m:f>
                      <m:fPr>
                        <m:ctrlPr>
                          <a:rPr lang="en-US" sz="2400" i="1" dirty="0" smtClean="0">
                            <a:latin typeface="Cambria Math"/>
                            <a:cs typeface="Times New Roman" pitchFamily="18" charset="0"/>
                          </a:rPr>
                        </m:ctrlPr>
                      </m:fPr>
                      <m:num>
                        <m:sSub>
                          <m:sSubPr>
                            <m:ctrlPr>
                              <a:rPr lang="en-US" sz="2400" i="1" dirty="0" smtClean="0">
                                <a:latin typeface="Cambria Math"/>
                                <a:cs typeface="Times New Roman" pitchFamily="18" charset="0"/>
                              </a:rPr>
                            </m:ctrlPr>
                          </m:sSubPr>
                          <m:e>
                            <m:r>
                              <a:rPr lang="en-US" sz="2400" b="0" i="1" dirty="0" smtClean="0">
                                <a:latin typeface="Cambria Math"/>
                                <a:cs typeface="Times New Roman" pitchFamily="18" charset="0"/>
                              </a:rPr>
                              <m:t>𝑏</m:t>
                            </m:r>
                          </m:e>
                          <m:sub>
                            <m:r>
                              <a:rPr lang="en-US" sz="2400" b="0" i="1" dirty="0" smtClean="0">
                                <a:latin typeface="Cambria Math"/>
                                <a:cs typeface="Times New Roman" pitchFamily="18" charset="0"/>
                              </a:rPr>
                              <m:t>𝑚𝑎𝑥</m:t>
                            </m:r>
                          </m:sub>
                        </m:sSub>
                      </m:num>
                      <m:den>
                        <m:sSub>
                          <m:sSubPr>
                            <m:ctrlPr>
                              <a:rPr lang="en-US" sz="2400" i="1" dirty="0" smtClean="0">
                                <a:latin typeface="Cambria Math"/>
                                <a:cs typeface="Times New Roman" pitchFamily="18" charset="0"/>
                              </a:rPr>
                            </m:ctrlPr>
                          </m:sSubPr>
                          <m:e>
                            <m:r>
                              <a:rPr lang="en-US" sz="2400" b="0" i="1" dirty="0" smtClean="0">
                                <a:latin typeface="Cambria Math"/>
                                <a:cs typeface="Times New Roman" pitchFamily="18" charset="0"/>
                              </a:rPr>
                              <m:t>𝑏</m:t>
                            </m:r>
                          </m:e>
                          <m:sub>
                            <m:r>
                              <a:rPr lang="en-US" sz="2400" b="0" i="1" dirty="0" smtClean="0">
                                <a:latin typeface="Cambria Math"/>
                                <a:cs typeface="Times New Roman" pitchFamily="18" charset="0"/>
                              </a:rPr>
                              <m:t>𝑚𝑖𝑛</m:t>
                            </m:r>
                          </m:sub>
                        </m:sSub>
                      </m:den>
                    </m:f>
                  </m:oMath>
                </a14:m>
                <a:r>
                  <a:rPr lang="en-US" sz="2400" dirty="0" smtClean="0">
                    <a:latin typeface="Times New Roman" pitchFamily="18" charset="0"/>
                    <a:cs typeface="Times New Roman" pitchFamily="18" charset="0"/>
                  </a:rPr>
                  <a:t>          (13)</a:t>
                </a:r>
              </a:p>
              <a:p>
                <a:pPr marL="82296" indent="0" algn="just">
                  <a:buNone/>
                </a:pPr>
                <a:r>
                  <a:rPr lang="en-US" sz="2400" dirty="0" smtClean="0">
                    <a:latin typeface="Times New Roman" pitchFamily="18" charset="0"/>
                    <a:cs typeface="Times New Roman" pitchFamily="18" charset="0"/>
                  </a:rPr>
                  <a:t>	</a:t>
                </a:r>
                <a14:m>
                  <m:oMath xmlns:m="http://schemas.openxmlformats.org/officeDocument/2006/math">
                    <m:r>
                      <a:rPr lang="en-US" sz="2400" i="1">
                        <a:latin typeface="Cambria Math"/>
                        <a:cs typeface="Times New Roman" pitchFamily="18" charset="0"/>
                      </a:rPr>
                      <m:t>−</m:t>
                    </m:r>
                    <m:d>
                      <m:dPr>
                        <m:ctrlPr>
                          <a:rPr lang="en-US" sz="2400" i="1">
                            <a:latin typeface="Cambria Math"/>
                            <a:cs typeface="Times New Roman" pitchFamily="18" charset="0"/>
                          </a:rPr>
                        </m:ctrlPr>
                      </m:dPr>
                      <m:e>
                        <m:f>
                          <m:fPr>
                            <m:ctrlPr>
                              <a:rPr lang="en-US" sz="2400" i="1">
                                <a:latin typeface="Cambria Math"/>
                                <a:cs typeface="Times New Roman" pitchFamily="18" charset="0"/>
                              </a:rPr>
                            </m:ctrlPr>
                          </m:fPr>
                          <m:num>
                            <m:r>
                              <a:rPr lang="en-US" sz="2400" i="1">
                                <a:latin typeface="Cambria Math"/>
                                <a:cs typeface="Times New Roman" pitchFamily="18" charset="0"/>
                              </a:rPr>
                              <m:t>𝑑𝐸</m:t>
                            </m:r>
                          </m:num>
                          <m:den>
                            <m:r>
                              <a:rPr lang="en-US" sz="2400" i="1">
                                <a:latin typeface="Cambria Math"/>
                                <a:cs typeface="Times New Roman" pitchFamily="18" charset="0"/>
                              </a:rPr>
                              <m:t>𝑑𝑥</m:t>
                            </m:r>
                          </m:den>
                        </m:f>
                      </m:e>
                    </m:d>
                  </m:oMath>
                </a14:m>
                <a:r>
                  <a:rPr lang="en-US" sz="2400" dirty="0" smtClean="0">
                    <a:latin typeface="Times New Roman" pitchFamily="18" charset="0"/>
                    <a:cs typeface="Times New Roman" pitchFamily="18" charset="0"/>
                  </a:rPr>
                  <a:t>=</a:t>
                </a:r>
                <a14:m>
                  <m:oMath xmlns:m="http://schemas.openxmlformats.org/officeDocument/2006/math">
                    <m:f>
                      <m:fPr>
                        <m:ctrlPr>
                          <a:rPr lang="en-US" sz="2400" i="1">
                            <a:latin typeface="Cambria Math"/>
                            <a:ea typeface="Cambria Math"/>
                            <a:cs typeface="Times New Roman" pitchFamily="18" charset="0"/>
                          </a:rPr>
                        </m:ctrlPr>
                      </m:fPr>
                      <m:num>
                        <m:r>
                          <a:rPr lang="en-US" sz="2400" b="0" i="1" smtClean="0">
                            <a:latin typeface="Cambria Math"/>
                            <a:ea typeface="Cambria Math"/>
                            <a:cs typeface="Times New Roman" pitchFamily="18" charset="0"/>
                          </a:rPr>
                          <m:t>2</m:t>
                        </m:r>
                        <m:r>
                          <a:rPr lang="en-US" sz="2400" i="1">
                            <a:latin typeface="Cambria Math"/>
                            <a:ea typeface="Cambria Math"/>
                            <a:cs typeface="Times New Roman" pitchFamily="18" charset="0"/>
                          </a:rPr>
                          <m:t>𝜋</m:t>
                        </m:r>
                        <m:sSub>
                          <m:sSubPr>
                            <m:ctrlPr>
                              <a:rPr lang="en-US" sz="2400" i="1">
                                <a:latin typeface="Cambria Math"/>
                                <a:ea typeface="Cambria Math"/>
                                <a:cs typeface="Times New Roman" pitchFamily="18" charset="0"/>
                              </a:rPr>
                            </m:ctrlPr>
                          </m:sSubPr>
                          <m:e>
                            <m:r>
                              <a:rPr lang="en-US" sz="2400" i="1">
                                <a:latin typeface="Cambria Math"/>
                                <a:ea typeface="Cambria Math"/>
                                <a:cs typeface="Times New Roman" pitchFamily="18" charset="0"/>
                              </a:rPr>
                              <m:t>𝑛</m:t>
                            </m:r>
                          </m:e>
                          <m:sub>
                            <m:r>
                              <a:rPr lang="en-US" sz="2400" i="1">
                                <a:latin typeface="Cambria Math"/>
                                <a:ea typeface="Cambria Math"/>
                                <a:cs typeface="Times New Roman" pitchFamily="18" charset="0"/>
                              </a:rPr>
                              <m:t>𝑒</m:t>
                            </m:r>
                          </m:sub>
                        </m:sSub>
                        <m:sSup>
                          <m:sSupPr>
                            <m:ctrlPr>
                              <a:rPr lang="en-US" sz="2400" i="1">
                                <a:latin typeface="Cambria Math"/>
                                <a:ea typeface="Cambria Math"/>
                                <a:cs typeface="Times New Roman" pitchFamily="18" charset="0"/>
                              </a:rPr>
                            </m:ctrlPr>
                          </m:sSupPr>
                          <m:e>
                            <m:r>
                              <a:rPr lang="en-US" sz="2400" i="1">
                                <a:latin typeface="Cambria Math"/>
                                <a:ea typeface="Cambria Math"/>
                                <a:cs typeface="Times New Roman" pitchFamily="18" charset="0"/>
                              </a:rPr>
                              <m:t>𝑍</m:t>
                            </m:r>
                          </m:e>
                          <m:sup>
                            <m:r>
                              <a:rPr lang="en-US" sz="2400" i="1">
                                <a:latin typeface="Cambria Math"/>
                                <a:ea typeface="Cambria Math"/>
                                <a:cs typeface="Times New Roman" pitchFamily="18" charset="0"/>
                              </a:rPr>
                              <m:t>2</m:t>
                            </m:r>
                          </m:sup>
                        </m:sSup>
                        <m:sSup>
                          <m:sSupPr>
                            <m:ctrlPr>
                              <a:rPr lang="en-US" sz="2400" i="1">
                                <a:latin typeface="Cambria Math"/>
                                <a:ea typeface="Cambria Math"/>
                                <a:cs typeface="Times New Roman" pitchFamily="18" charset="0"/>
                              </a:rPr>
                            </m:ctrlPr>
                          </m:sSupPr>
                          <m:e>
                            <m:r>
                              <a:rPr lang="en-US" sz="2400" i="1">
                                <a:latin typeface="Cambria Math"/>
                                <a:ea typeface="Cambria Math"/>
                                <a:cs typeface="Times New Roman" pitchFamily="18" charset="0"/>
                              </a:rPr>
                              <m:t>𝑒</m:t>
                            </m:r>
                          </m:e>
                          <m:sup>
                            <m:r>
                              <a:rPr lang="en-US" sz="2400" i="1">
                                <a:latin typeface="Cambria Math"/>
                                <a:ea typeface="Cambria Math"/>
                                <a:cs typeface="Times New Roman" pitchFamily="18" charset="0"/>
                              </a:rPr>
                              <m:t>4</m:t>
                            </m:r>
                          </m:sup>
                        </m:sSup>
                      </m:num>
                      <m:den>
                        <m:sSub>
                          <m:sSubPr>
                            <m:ctrlPr>
                              <a:rPr lang="en-US" sz="2400" i="1">
                                <a:latin typeface="Cambria Math"/>
                                <a:ea typeface="Cambria Math"/>
                                <a:cs typeface="Times New Roman" pitchFamily="18" charset="0"/>
                              </a:rPr>
                            </m:ctrlPr>
                          </m:sSubPr>
                          <m:e>
                            <m:r>
                              <a:rPr lang="en-US" sz="2400" i="1">
                                <a:latin typeface="Cambria Math"/>
                                <a:ea typeface="Cambria Math"/>
                                <a:cs typeface="Times New Roman" pitchFamily="18" charset="0"/>
                              </a:rPr>
                              <m:t>𝑚</m:t>
                            </m:r>
                          </m:e>
                          <m:sub>
                            <m:r>
                              <a:rPr lang="en-US" sz="2400" i="1">
                                <a:latin typeface="Cambria Math"/>
                                <a:ea typeface="Cambria Math"/>
                                <a:cs typeface="Times New Roman" pitchFamily="18" charset="0"/>
                              </a:rPr>
                              <m:t>𝑒</m:t>
                            </m:r>
                          </m:sub>
                        </m:sSub>
                        <m:sSup>
                          <m:sSupPr>
                            <m:ctrlPr>
                              <a:rPr lang="en-US" sz="2400" i="1">
                                <a:latin typeface="Cambria Math"/>
                                <a:ea typeface="Cambria Math"/>
                                <a:cs typeface="Times New Roman" pitchFamily="18" charset="0"/>
                              </a:rPr>
                            </m:ctrlPr>
                          </m:sSupPr>
                          <m:e>
                            <m:r>
                              <a:rPr lang="en-US" sz="2400" i="1">
                                <a:latin typeface="Cambria Math"/>
                                <a:ea typeface="Cambria Math"/>
                                <a:cs typeface="Times New Roman" pitchFamily="18" charset="0"/>
                              </a:rPr>
                              <m:t>𝑣</m:t>
                            </m:r>
                          </m:e>
                          <m:sup>
                            <m:r>
                              <a:rPr lang="en-US" sz="2400" i="1">
                                <a:latin typeface="Cambria Math"/>
                                <a:ea typeface="Cambria Math"/>
                                <a:cs typeface="Times New Roman" pitchFamily="18" charset="0"/>
                              </a:rPr>
                              <m:t>2</m:t>
                            </m:r>
                          </m:sup>
                        </m:sSup>
                      </m:den>
                    </m:f>
                    <m:r>
                      <m:rPr>
                        <m:sty m:val="p"/>
                      </m:rPr>
                      <a:rPr lang="en-US" sz="2400" b="0" i="0" smtClean="0">
                        <a:latin typeface="Cambria Math"/>
                        <a:ea typeface="Cambria Math"/>
                        <a:cs typeface="Times New Roman" pitchFamily="18" charset="0"/>
                      </a:rPr>
                      <m:t>ln</m:t>
                    </m:r>
                    <m:f>
                      <m:fPr>
                        <m:ctrlPr>
                          <a:rPr lang="en-US" sz="2400" b="0" i="1" smtClean="0">
                            <a:latin typeface="Cambria Math"/>
                            <a:ea typeface="Cambria Math"/>
                            <a:cs typeface="Times New Roman" pitchFamily="18" charset="0"/>
                          </a:rPr>
                        </m:ctrlPr>
                      </m:fPr>
                      <m:num>
                        <m:r>
                          <a:rPr lang="en-US" sz="2400" b="0" i="1" smtClean="0">
                            <a:latin typeface="Cambria Math"/>
                            <a:ea typeface="Cambria Math"/>
                            <a:cs typeface="Times New Roman" pitchFamily="18" charset="0"/>
                          </a:rPr>
                          <m:t>2</m:t>
                        </m:r>
                        <m:r>
                          <a:rPr lang="en-US" sz="2400" b="0" i="1" smtClean="0">
                            <a:latin typeface="Cambria Math"/>
                            <a:ea typeface="Cambria Math"/>
                            <a:cs typeface="Times New Roman" pitchFamily="18" charset="0"/>
                          </a:rPr>
                          <m:t>𝑚</m:t>
                        </m:r>
                        <m:sSup>
                          <m:sSupPr>
                            <m:ctrlPr>
                              <a:rPr lang="en-US" sz="2400" b="0" i="1" smtClean="0">
                                <a:latin typeface="Cambria Math"/>
                                <a:ea typeface="Cambria Math"/>
                                <a:cs typeface="Times New Roman" pitchFamily="18" charset="0"/>
                              </a:rPr>
                            </m:ctrlPr>
                          </m:sSupPr>
                          <m:e>
                            <m:r>
                              <a:rPr lang="en-US" sz="2400" b="0" i="1" smtClean="0">
                                <a:latin typeface="Cambria Math"/>
                                <a:ea typeface="Cambria Math"/>
                                <a:cs typeface="Times New Roman" pitchFamily="18" charset="0"/>
                              </a:rPr>
                              <m:t>𝑣</m:t>
                            </m:r>
                          </m:e>
                          <m:sup>
                            <m:r>
                              <a:rPr lang="en-US" sz="2400" b="0" i="1" smtClean="0">
                                <a:latin typeface="Cambria Math"/>
                                <a:ea typeface="Cambria Math"/>
                                <a:cs typeface="Times New Roman" pitchFamily="18" charset="0"/>
                              </a:rPr>
                              <m:t>2</m:t>
                            </m:r>
                          </m:sup>
                        </m:sSup>
                      </m:num>
                      <m:den>
                        <m:r>
                          <a:rPr lang="en-US" sz="2400" b="0" i="1" smtClean="0">
                            <a:latin typeface="Cambria Math"/>
                            <a:ea typeface="Cambria Math"/>
                            <a:cs typeface="Times New Roman" pitchFamily="18" charset="0"/>
                          </a:rPr>
                          <m:t>𝐼</m:t>
                        </m:r>
                      </m:den>
                    </m:f>
                  </m:oMath>
                </a14:m>
                <a:r>
                  <a:rPr lang="en-US" sz="2400" dirty="0" smtClean="0">
                    <a:latin typeface="Times New Roman" pitchFamily="18" charset="0"/>
                    <a:cs typeface="Times New Roman" pitchFamily="18" charset="0"/>
                  </a:rPr>
                  <a:t>	 (14)		</a:t>
                </a: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1435608" y="332656"/>
                <a:ext cx="7498080" cy="6336704"/>
              </a:xfrm>
              <a:blipFill rotWithShape="1">
                <a:blip r:embed="rId2"/>
                <a:stretch>
                  <a:fillRect t="-1347"/>
                </a:stretch>
              </a:blipFill>
            </p:spPr>
            <p:txBody>
              <a:bodyPr/>
              <a:lstStyle/>
              <a:p>
                <a:r>
                  <a:rPr lang="ru-RU">
                    <a:noFill/>
                  </a:rPr>
                  <a:t> </a:t>
                </a:r>
              </a:p>
            </p:txBody>
          </p:sp>
        </mc:Fallback>
      </mc:AlternateContent>
    </p:spTree>
    <p:extLst>
      <p:ext uri="{BB962C8B-B14F-4D97-AF65-F5344CB8AC3E}">
        <p14:creationId xmlns:p14="http://schemas.microsoft.com/office/powerpoint/2010/main" val="1967091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179512" y="404664"/>
                <a:ext cx="8754176" cy="5843736"/>
              </a:xfrm>
            </p:spPr>
            <p:txBody>
              <a:bodyPr/>
              <a:lstStyle/>
              <a:p>
                <a:pPr marL="923544" lvl="3" indent="0">
                  <a:buNone/>
                </a:pPr>
                <a:r>
                  <a:rPr lang="en-US" dirty="0" smtClean="0">
                    <a:cs typeface="Times New Roman" pitchFamily="18" charset="0"/>
                  </a:rPr>
                  <a:t>	</a:t>
                </a:r>
                <a14:m>
                  <m:oMath xmlns:m="http://schemas.openxmlformats.org/officeDocument/2006/math">
                    <m:r>
                      <a:rPr lang="en-US" sz="2400" i="1">
                        <a:latin typeface="Cambria Math"/>
                        <a:cs typeface="Times New Roman" pitchFamily="18" charset="0"/>
                      </a:rPr>
                      <m:t>−</m:t>
                    </m:r>
                    <m:d>
                      <m:dPr>
                        <m:ctrlPr>
                          <a:rPr lang="en-US" sz="2400" i="1">
                            <a:latin typeface="Cambria Math"/>
                            <a:cs typeface="Times New Roman" pitchFamily="18" charset="0"/>
                          </a:rPr>
                        </m:ctrlPr>
                      </m:dPr>
                      <m:e>
                        <m:f>
                          <m:fPr>
                            <m:ctrlPr>
                              <a:rPr lang="en-US" sz="2400" i="1">
                                <a:latin typeface="Cambria Math"/>
                                <a:cs typeface="Times New Roman" pitchFamily="18" charset="0"/>
                              </a:rPr>
                            </m:ctrlPr>
                          </m:fPr>
                          <m:num>
                            <m:r>
                              <a:rPr lang="en-US" sz="2400" i="1">
                                <a:latin typeface="Cambria Math"/>
                                <a:cs typeface="Times New Roman" pitchFamily="18" charset="0"/>
                              </a:rPr>
                              <m:t>𝑑𝐸</m:t>
                            </m:r>
                          </m:num>
                          <m:den>
                            <m:r>
                              <a:rPr lang="en-US" sz="2400" i="1">
                                <a:latin typeface="Cambria Math"/>
                                <a:cs typeface="Times New Roman" pitchFamily="18" charset="0"/>
                              </a:rPr>
                              <m:t>𝑑𝑥</m:t>
                            </m:r>
                          </m:den>
                        </m:f>
                      </m:e>
                    </m:d>
                  </m:oMath>
                </a14:m>
                <a:r>
                  <a:rPr lang="en-US" sz="2400" dirty="0">
                    <a:latin typeface="Times New Roman" pitchFamily="18" charset="0"/>
                    <a:cs typeface="Times New Roman" pitchFamily="18" charset="0"/>
                  </a:rPr>
                  <a:t>=</a:t>
                </a:r>
                <a14:m>
                  <m:oMath xmlns:m="http://schemas.openxmlformats.org/officeDocument/2006/math">
                    <m:f>
                      <m:fPr>
                        <m:ctrlPr>
                          <a:rPr lang="en-US" sz="2400" i="1">
                            <a:latin typeface="Cambria Math"/>
                            <a:ea typeface="Cambria Math"/>
                            <a:cs typeface="Times New Roman" pitchFamily="18" charset="0"/>
                          </a:rPr>
                        </m:ctrlPr>
                      </m:fPr>
                      <m:num>
                        <m:r>
                          <a:rPr lang="en-US" sz="2400" i="1">
                            <a:latin typeface="Cambria Math"/>
                            <a:ea typeface="Cambria Math"/>
                            <a:cs typeface="Times New Roman" pitchFamily="18" charset="0"/>
                          </a:rPr>
                          <m:t>4</m:t>
                        </m:r>
                        <m:r>
                          <a:rPr lang="en-US" sz="2400" i="1">
                            <a:latin typeface="Cambria Math"/>
                            <a:ea typeface="Cambria Math"/>
                            <a:cs typeface="Times New Roman" pitchFamily="18" charset="0"/>
                          </a:rPr>
                          <m:t>𝜋</m:t>
                        </m:r>
                        <m:sSub>
                          <m:sSubPr>
                            <m:ctrlPr>
                              <a:rPr lang="en-US" sz="2400" i="1">
                                <a:latin typeface="Cambria Math"/>
                                <a:ea typeface="Cambria Math"/>
                                <a:cs typeface="Times New Roman" pitchFamily="18" charset="0"/>
                              </a:rPr>
                            </m:ctrlPr>
                          </m:sSubPr>
                          <m:e>
                            <m:r>
                              <a:rPr lang="en-US" sz="2400" i="1">
                                <a:latin typeface="Cambria Math"/>
                                <a:ea typeface="Cambria Math"/>
                                <a:cs typeface="Times New Roman" pitchFamily="18" charset="0"/>
                              </a:rPr>
                              <m:t>𝑛</m:t>
                            </m:r>
                          </m:e>
                          <m:sub>
                            <m:r>
                              <a:rPr lang="en-US" sz="2400" i="1">
                                <a:latin typeface="Cambria Math"/>
                                <a:ea typeface="Cambria Math"/>
                                <a:cs typeface="Times New Roman" pitchFamily="18" charset="0"/>
                              </a:rPr>
                              <m:t>𝑒</m:t>
                            </m:r>
                          </m:sub>
                        </m:sSub>
                        <m:sSup>
                          <m:sSupPr>
                            <m:ctrlPr>
                              <a:rPr lang="en-US" sz="2400" i="1">
                                <a:latin typeface="Cambria Math"/>
                                <a:ea typeface="Cambria Math"/>
                                <a:cs typeface="Times New Roman" pitchFamily="18" charset="0"/>
                              </a:rPr>
                            </m:ctrlPr>
                          </m:sSupPr>
                          <m:e>
                            <m:r>
                              <a:rPr lang="en-US" sz="2400" i="1">
                                <a:latin typeface="Cambria Math"/>
                                <a:ea typeface="Cambria Math"/>
                                <a:cs typeface="Times New Roman" pitchFamily="18" charset="0"/>
                              </a:rPr>
                              <m:t>𝑍</m:t>
                            </m:r>
                          </m:e>
                          <m:sup>
                            <m:r>
                              <a:rPr lang="en-US" sz="2400" i="1">
                                <a:latin typeface="Cambria Math"/>
                                <a:ea typeface="Cambria Math"/>
                                <a:cs typeface="Times New Roman" pitchFamily="18" charset="0"/>
                              </a:rPr>
                              <m:t>2</m:t>
                            </m:r>
                          </m:sup>
                        </m:sSup>
                        <m:sSup>
                          <m:sSupPr>
                            <m:ctrlPr>
                              <a:rPr lang="en-US" sz="2400" i="1">
                                <a:latin typeface="Cambria Math"/>
                                <a:ea typeface="Cambria Math"/>
                                <a:cs typeface="Times New Roman" pitchFamily="18" charset="0"/>
                              </a:rPr>
                            </m:ctrlPr>
                          </m:sSupPr>
                          <m:e>
                            <m:r>
                              <a:rPr lang="en-US" sz="2400" i="1">
                                <a:latin typeface="Cambria Math"/>
                                <a:ea typeface="Cambria Math"/>
                                <a:cs typeface="Times New Roman" pitchFamily="18" charset="0"/>
                              </a:rPr>
                              <m:t>𝑒</m:t>
                            </m:r>
                          </m:e>
                          <m:sup>
                            <m:r>
                              <a:rPr lang="en-US" sz="2400" i="1">
                                <a:latin typeface="Cambria Math"/>
                                <a:ea typeface="Cambria Math"/>
                                <a:cs typeface="Times New Roman" pitchFamily="18" charset="0"/>
                              </a:rPr>
                              <m:t>4</m:t>
                            </m:r>
                          </m:sup>
                        </m:sSup>
                      </m:num>
                      <m:den>
                        <m:sSub>
                          <m:sSubPr>
                            <m:ctrlPr>
                              <a:rPr lang="en-US" sz="2400" i="1">
                                <a:latin typeface="Cambria Math"/>
                                <a:ea typeface="Cambria Math"/>
                                <a:cs typeface="Times New Roman" pitchFamily="18" charset="0"/>
                              </a:rPr>
                            </m:ctrlPr>
                          </m:sSubPr>
                          <m:e>
                            <m:r>
                              <a:rPr lang="en-US" sz="2400" i="1">
                                <a:latin typeface="Cambria Math"/>
                                <a:ea typeface="Cambria Math"/>
                                <a:cs typeface="Times New Roman" pitchFamily="18" charset="0"/>
                              </a:rPr>
                              <m:t>𝑚</m:t>
                            </m:r>
                          </m:e>
                          <m:sub>
                            <m:r>
                              <a:rPr lang="en-US" sz="2400" i="1">
                                <a:latin typeface="Cambria Math"/>
                                <a:ea typeface="Cambria Math"/>
                                <a:cs typeface="Times New Roman" pitchFamily="18" charset="0"/>
                              </a:rPr>
                              <m:t>𝑒</m:t>
                            </m:r>
                          </m:sub>
                        </m:sSub>
                        <m:sSup>
                          <m:sSupPr>
                            <m:ctrlPr>
                              <a:rPr lang="en-US" sz="2400" i="1">
                                <a:latin typeface="Cambria Math"/>
                                <a:ea typeface="Cambria Math"/>
                                <a:cs typeface="Times New Roman" pitchFamily="18" charset="0"/>
                              </a:rPr>
                            </m:ctrlPr>
                          </m:sSupPr>
                          <m:e>
                            <m:r>
                              <a:rPr lang="en-US" sz="2400" i="1">
                                <a:latin typeface="Cambria Math"/>
                                <a:ea typeface="Cambria Math"/>
                                <a:cs typeface="Times New Roman" pitchFamily="18" charset="0"/>
                              </a:rPr>
                              <m:t>𝑣</m:t>
                            </m:r>
                          </m:e>
                          <m:sup>
                            <m:r>
                              <a:rPr lang="en-US" sz="2400" i="1">
                                <a:latin typeface="Cambria Math"/>
                                <a:ea typeface="Cambria Math"/>
                                <a:cs typeface="Times New Roman" pitchFamily="18" charset="0"/>
                              </a:rPr>
                              <m:t>2</m:t>
                            </m:r>
                          </m:sup>
                        </m:sSup>
                      </m:den>
                    </m:f>
                    <m:r>
                      <a:rPr lang="en-US" sz="2400">
                        <a:latin typeface="Cambria Math"/>
                        <a:ea typeface="Cambria Math"/>
                        <a:cs typeface="Times New Roman" pitchFamily="18" charset="0"/>
                      </a:rPr>
                      <m:t>[</m:t>
                    </m:r>
                    <m:r>
                      <m:rPr>
                        <m:sty m:val="p"/>
                      </m:rPr>
                      <a:rPr lang="en-US" sz="2400">
                        <a:latin typeface="Cambria Math"/>
                        <a:ea typeface="Cambria Math"/>
                        <a:cs typeface="Times New Roman" pitchFamily="18" charset="0"/>
                      </a:rPr>
                      <m:t>ln</m:t>
                    </m:r>
                    <m:f>
                      <m:fPr>
                        <m:ctrlPr>
                          <a:rPr lang="en-US" sz="2400" i="1">
                            <a:latin typeface="Cambria Math"/>
                            <a:ea typeface="Cambria Math"/>
                            <a:cs typeface="Times New Roman" pitchFamily="18" charset="0"/>
                          </a:rPr>
                        </m:ctrlPr>
                      </m:fPr>
                      <m:num>
                        <m:r>
                          <a:rPr lang="en-US" sz="2400" i="1">
                            <a:latin typeface="Cambria Math"/>
                            <a:ea typeface="Cambria Math"/>
                            <a:cs typeface="Times New Roman" pitchFamily="18" charset="0"/>
                          </a:rPr>
                          <m:t>2</m:t>
                        </m:r>
                        <m:r>
                          <a:rPr lang="en-US" sz="2400" i="1">
                            <a:latin typeface="Cambria Math"/>
                            <a:ea typeface="Cambria Math"/>
                            <a:cs typeface="Times New Roman" pitchFamily="18" charset="0"/>
                          </a:rPr>
                          <m:t>𝑚</m:t>
                        </m:r>
                        <m:sSup>
                          <m:sSupPr>
                            <m:ctrlPr>
                              <a:rPr lang="en-US" sz="2400" i="1">
                                <a:latin typeface="Cambria Math"/>
                                <a:ea typeface="Cambria Math"/>
                                <a:cs typeface="Times New Roman" pitchFamily="18" charset="0"/>
                              </a:rPr>
                            </m:ctrlPr>
                          </m:sSupPr>
                          <m:e>
                            <m:r>
                              <a:rPr lang="en-US" sz="2400" i="1">
                                <a:latin typeface="Cambria Math"/>
                                <a:ea typeface="Cambria Math"/>
                                <a:cs typeface="Times New Roman" pitchFamily="18" charset="0"/>
                              </a:rPr>
                              <m:t>𝑣</m:t>
                            </m:r>
                          </m:e>
                          <m:sup>
                            <m:r>
                              <a:rPr lang="en-US" sz="2400" i="1">
                                <a:latin typeface="Cambria Math"/>
                                <a:ea typeface="Cambria Math"/>
                                <a:cs typeface="Times New Roman" pitchFamily="18" charset="0"/>
                              </a:rPr>
                              <m:t>2</m:t>
                            </m:r>
                          </m:sup>
                        </m:sSup>
                      </m:num>
                      <m:den>
                        <m:r>
                          <a:rPr lang="en-US" sz="2400" i="1">
                            <a:latin typeface="Cambria Math"/>
                            <a:ea typeface="Cambria Math"/>
                            <a:cs typeface="Times New Roman" pitchFamily="18" charset="0"/>
                          </a:rPr>
                          <m:t>𝐼</m:t>
                        </m:r>
                        <m:d>
                          <m:dPr>
                            <m:ctrlPr>
                              <a:rPr lang="en-US" sz="2400" i="1">
                                <a:latin typeface="Cambria Math"/>
                                <a:ea typeface="Cambria Math"/>
                                <a:cs typeface="Times New Roman" pitchFamily="18" charset="0"/>
                              </a:rPr>
                            </m:ctrlPr>
                          </m:dPr>
                          <m:e>
                            <m:r>
                              <a:rPr lang="en-US" sz="2400" i="1">
                                <a:latin typeface="Cambria Math"/>
                                <a:ea typeface="Cambria Math"/>
                                <a:cs typeface="Times New Roman" pitchFamily="18" charset="0"/>
                              </a:rPr>
                              <m:t>1−</m:t>
                            </m:r>
                            <m:sSup>
                              <m:sSupPr>
                                <m:ctrlPr>
                                  <a:rPr lang="en-US" sz="2400" i="1">
                                    <a:latin typeface="Cambria Math"/>
                                    <a:ea typeface="Cambria Math"/>
                                    <a:cs typeface="Times New Roman" pitchFamily="18" charset="0"/>
                                  </a:rPr>
                                </m:ctrlPr>
                              </m:sSupPr>
                              <m:e>
                                <m:r>
                                  <a:rPr lang="en-US" sz="2400" i="1">
                                    <a:latin typeface="Cambria Math"/>
                                    <a:ea typeface="Cambria Math"/>
                                    <a:cs typeface="Times New Roman" pitchFamily="18" charset="0"/>
                                  </a:rPr>
                                  <m:t>𝛽</m:t>
                                </m:r>
                              </m:e>
                              <m:sup>
                                <m:r>
                                  <a:rPr lang="en-US" sz="2400" i="1">
                                    <a:latin typeface="Cambria Math"/>
                                    <a:ea typeface="Cambria Math"/>
                                    <a:cs typeface="Times New Roman" pitchFamily="18" charset="0"/>
                                  </a:rPr>
                                  <m:t>2</m:t>
                                </m:r>
                              </m:sup>
                            </m:sSup>
                          </m:e>
                        </m:d>
                      </m:den>
                    </m:f>
                    <m:r>
                      <a:rPr lang="en-US" sz="2400" i="1">
                        <a:latin typeface="Cambria Math"/>
                        <a:ea typeface="Cambria Math"/>
                        <a:cs typeface="Times New Roman" pitchFamily="18" charset="0"/>
                      </a:rPr>
                      <m:t>−</m:t>
                    </m:r>
                    <m:sSup>
                      <m:sSupPr>
                        <m:ctrlPr>
                          <a:rPr lang="en-US" sz="2400" i="1">
                            <a:latin typeface="Cambria Math"/>
                            <a:ea typeface="Cambria Math"/>
                            <a:cs typeface="Times New Roman" pitchFamily="18" charset="0"/>
                          </a:rPr>
                        </m:ctrlPr>
                      </m:sSupPr>
                      <m:e>
                        <m:r>
                          <a:rPr lang="en-US" sz="2400" i="1">
                            <a:latin typeface="Cambria Math"/>
                            <a:ea typeface="Cambria Math"/>
                            <a:cs typeface="Times New Roman" pitchFamily="18" charset="0"/>
                          </a:rPr>
                          <m:t>𝛽</m:t>
                        </m:r>
                      </m:e>
                      <m:sup>
                        <m:r>
                          <a:rPr lang="en-US" sz="2400" i="1">
                            <a:latin typeface="Cambria Math"/>
                            <a:ea typeface="Cambria Math"/>
                            <a:cs typeface="Times New Roman" pitchFamily="18" charset="0"/>
                          </a:rPr>
                          <m:t>2</m:t>
                        </m:r>
                      </m:sup>
                    </m:sSup>
                    <m:r>
                      <a:rPr lang="en-US" sz="2400" i="1">
                        <a:latin typeface="Cambria Math"/>
                        <a:ea typeface="Cambria Math"/>
                        <a:cs typeface="Times New Roman" pitchFamily="18" charset="0"/>
                      </a:rPr>
                      <m:t>−</m:t>
                    </m:r>
                    <m:r>
                      <a:rPr lang="en-US" sz="2400" i="1">
                        <a:latin typeface="Cambria Math"/>
                        <a:ea typeface="Cambria Math"/>
                        <a:cs typeface="Times New Roman" pitchFamily="18" charset="0"/>
                      </a:rPr>
                      <m:t>𝛿</m:t>
                    </m:r>
                    <m:r>
                      <a:rPr lang="en-US" sz="2400" i="1">
                        <a:latin typeface="Cambria Math"/>
                        <a:ea typeface="Cambria Math"/>
                        <a:cs typeface="Times New Roman" pitchFamily="18" charset="0"/>
                      </a:rPr>
                      <m:t>−</m:t>
                    </m:r>
                    <m:r>
                      <a:rPr lang="en-US" sz="2400" i="1">
                        <a:latin typeface="Cambria Math"/>
                        <a:ea typeface="Cambria Math"/>
                        <a:cs typeface="Times New Roman" pitchFamily="18" charset="0"/>
                      </a:rPr>
                      <m:t>𝑈</m:t>
                    </m:r>
                    <m:r>
                      <a:rPr lang="en-US" sz="2400" i="1">
                        <a:latin typeface="Cambria Math"/>
                        <a:ea typeface="Cambria Math"/>
                        <a:cs typeface="Times New Roman" pitchFamily="18" charset="0"/>
                      </a:rPr>
                      <m:t>]</m:t>
                    </m:r>
                  </m:oMath>
                </a14:m>
                <a:r>
                  <a:rPr lang="en-US" sz="24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(16)</a:t>
                </a:r>
              </a:p>
              <a:p>
                <a:pPr marL="923544" lvl="3" indent="0" algn="just">
                  <a:buNone/>
                </a:pPr>
                <a:r>
                  <a:rPr lang="en-US" sz="2400" dirty="0" smtClean="0">
                    <a:latin typeface="Times New Roman" pitchFamily="18" charset="0"/>
                    <a:cs typeface="Times New Roman" pitchFamily="18" charset="0"/>
                  </a:rPr>
                  <a:t>(16)</a:t>
                </a:r>
                <a:r>
                  <a:rPr lang="en-US" sz="24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formulaga</a:t>
                </a:r>
                <a:r>
                  <a:rPr lang="en-US" sz="2800" dirty="0" smtClean="0">
                    <a:latin typeface="Times New Roman" pitchFamily="18" charset="0"/>
                    <a:cs typeface="Times New Roman" pitchFamily="18" charset="0"/>
                  </a:rPr>
                  <a:t> </a:t>
                </a:r>
                <a:r>
                  <a:rPr lang="ru-RU"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relativistik</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hollar</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uchun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Bete-Blox</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formulasi</a:t>
                </a:r>
                <a:r>
                  <a:rPr lang="en-US" sz="2800" dirty="0" smtClean="0">
                    <a:latin typeface="Times New Roman" pitchFamily="18" charset="0"/>
                    <a:cs typeface="Times New Roman" pitchFamily="18" charset="0"/>
                  </a:rPr>
                  <a:t> deb </a:t>
                </a:r>
                <a:r>
                  <a:rPr lang="en-US" sz="2800" dirty="0" err="1" smtClean="0">
                    <a:latin typeface="Times New Roman" pitchFamily="18" charset="0"/>
                    <a:cs typeface="Times New Roman" pitchFamily="18" charset="0"/>
                  </a:rPr>
                  <a:t>ataladi</a:t>
                </a:r>
                <a:r>
                  <a:rPr lang="en-US" sz="2800" dirty="0" smtClean="0">
                    <a:latin typeface="Times New Roman" pitchFamily="18" charset="0"/>
                    <a:cs typeface="Times New Roman" pitchFamily="18" charset="0"/>
                  </a:rPr>
                  <a:t>.  </a:t>
                </a:r>
              </a:p>
              <a:p>
                <a:pPr marL="923544" lvl="3" indent="0" algn="just">
                  <a:buNone/>
                </a:pPr>
                <a:r>
                  <a:rPr lang="en-US" sz="2800" dirty="0" err="1" smtClean="0">
                    <a:latin typeface="Times New Roman" pitchFamily="18" charset="0"/>
                    <a:cs typeface="Times New Roman" pitchFamily="18" charset="0"/>
                  </a:rPr>
                  <a:t>Solishtirma</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energiya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yo'qotish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muhitdan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o‘tayotgan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zarra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zaryadining</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kvadratiga</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to‘g‘ri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tezligining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kvadratiga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teskari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mutanosibda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hamda</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muhitning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elektronlar</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konsentratsiyasiga</a:t>
                </a:r>
                <a:r>
                  <a:rPr lang="en-US" sz="2800" dirty="0">
                    <a:latin typeface="Times New Roman" pitchFamily="18" charset="0"/>
                    <a:cs typeface="Times New Roman" pitchFamily="18" charset="0"/>
                  </a:rPr>
                  <a:t> ham </a:t>
                </a:r>
                <a:r>
                  <a:rPr lang="en-US" sz="2800" dirty="0" err="1" smtClean="0">
                    <a:latin typeface="Times New Roman" pitchFamily="18" charset="0"/>
                    <a:cs typeface="Times New Roman" pitchFamily="18" charset="0"/>
                  </a:rPr>
                  <a:t>bog‘liq</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bo‘lib,zarra</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massasiga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bog‘liq</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emas</a:t>
                </a:r>
                <a:r>
                  <a:rPr lang="en-US" sz="2800" dirty="0">
                    <a:latin typeface="Times New Roman" pitchFamily="18" charset="0"/>
                    <a:cs typeface="Times New Roman" pitchFamily="18" charset="0"/>
                  </a:rPr>
                  <a:t>. </a:t>
                </a:r>
                <a:endParaRPr lang="ru-RU" sz="2800"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179512" y="404664"/>
                <a:ext cx="8754176" cy="5843736"/>
              </a:xfrm>
              <a:blipFill rotWithShape="1">
                <a:blip r:embed="rId2"/>
                <a:stretch>
                  <a:fillRect r="-1392"/>
                </a:stretch>
              </a:blipFill>
            </p:spPr>
            <p:txBody>
              <a:bodyPr/>
              <a:lstStyle/>
              <a:p>
                <a:r>
                  <a:rPr lang="ru-RU">
                    <a:noFill/>
                  </a:rPr>
                  <a:t> </a:t>
                </a:r>
              </a:p>
            </p:txBody>
          </p:sp>
        </mc:Fallback>
      </mc:AlternateContent>
    </p:spTree>
    <p:extLst>
      <p:ext uri="{BB962C8B-B14F-4D97-AF65-F5344CB8AC3E}">
        <p14:creationId xmlns:p14="http://schemas.microsoft.com/office/powerpoint/2010/main" val="25284534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Заголовок 3"/>
              <p:cNvSpPr>
                <a:spLocks noGrp="1"/>
              </p:cNvSpPr>
              <p:nvPr>
                <p:ph type="title"/>
              </p:nvPr>
            </p:nvSpPr>
            <p:spPr>
              <a:xfrm>
                <a:off x="5652120" y="188640"/>
                <a:ext cx="3240360" cy="6264696"/>
              </a:xfrm>
            </p:spPr>
            <p:txBody>
              <a:bodyPr/>
              <a:lstStyle/>
              <a:p>
                <a:pPr algn="just"/>
                <a:r>
                  <a:rPr lang="en-US" sz="1600" b="0" dirty="0" smtClean="0">
                    <a:latin typeface="Times New Roman" pitchFamily="18" charset="0"/>
                    <a:cs typeface="Times New Roman" pitchFamily="18" charset="0"/>
                  </a:rPr>
                  <a:t>AB </a:t>
                </a:r>
                <a:r>
                  <a:rPr lang="en-US" sz="1600" b="0" dirty="0" err="1" smtClean="0">
                    <a:latin typeface="Times New Roman" pitchFamily="18" charset="0"/>
                    <a:cs typeface="Times New Roman" pitchFamily="18" charset="0"/>
                  </a:rPr>
                  <a:t>qismda</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bunda</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tushuvchi</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zarra</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tezligi</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elektronning</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orbitada</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aylanish</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tezligidan</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kichik,zarra</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muhitdan</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o’tishda</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elektronga</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impuls</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bermaydi,elektron</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bilan</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yonma</a:t>
                </a:r>
                <a:r>
                  <a:rPr lang="en-US" sz="1600" b="0" dirty="0" smtClean="0">
                    <a:latin typeface="Times New Roman" pitchFamily="18" charset="0"/>
                    <a:cs typeface="Times New Roman" pitchFamily="18" charset="0"/>
                  </a:rPr>
                  <a:t>-yon </a:t>
                </a:r>
                <a:r>
                  <a:rPr lang="en-US" sz="1600" b="0" dirty="0" err="1" smtClean="0">
                    <a:latin typeface="Times New Roman" pitchFamily="18" charset="0"/>
                    <a:cs typeface="Times New Roman" pitchFamily="18" charset="0"/>
                  </a:rPr>
                  <a:t>harakatlanib</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elektronni</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yutadi</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va</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natijada</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zaryadsizlanadi.BC</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qism</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zarra</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tezligi</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ortishi</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bilan</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ionizatsiya</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energiya</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yo’qotish</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eksponensial</a:t>
                </a:r>
                <a:r>
                  <a:rPr lang="en-US" sz="1600" b="0" dirty="0" smtClean="0">
                    <a:latin typeface="Times New Roman" pitchFamily="18" charset="0"/>
                    <a:cs typeface="Times New Roman" pitchFamily="18" charset="0"/>
                  </a:rPr>
                  <a:t> kamayadi.CD </a:t>
                </a:r>
                <a:r>
                  <a:rPr lang="en-US" sz="1600" b="0" dirty="0" err="1" smtClean="0">
                    <a:latin typeface="Times New Roman" pitchFamily="18" charset="0"/>
                    <a:cs typeface="Times New Roman" pitchFamily="18" charset="0"/>
                  </a:rPr>
                  <a:t>qism</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zaryadli</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relyativistik</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zarraning</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bo‘ylama</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elektr</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maydonning</a:t>
                </a:r>
                <a:r>
                  <a:rPr lang="en-US" sz="1600" b="0" dirty="0" smtClean="0">
                    <a:latin typeface="Times New Roman" pitchFamily="18" charset="0"/>
                    <a:cs typeface="Times New Roman" pitchFamily="18" charset="0"/>
                  </a:rPr>
                  <a:t>  </a:t>
                </a:r>
                <a:br>
                  <a:rPr lang="en-US" sz="1600" b="0" dirty="0" smtClean="0">
                    <a:latin typeface="Times New Roman" pitchFamily="18" charset="0"/>
                    <a:cs typeface="Times New Roman" pitchFamily="18" charset="0"/>
                  </a:rPr>
                </a:br>
                <a:r>
                  <a:rPr lang="en-US" sz="1600" b="0" dirty="0" err="1" smtClean="0">
                    <a:latin typeface="Times New Roman" pitchFamily="18" charset="0"/>
                    <a:cs typeface="Times New Roman" pitchFamily="18" charset="0"/>
                  </a:rPr>
                  <a:t>siqilishi</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natijasida</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ta’sir</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masofaning</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ortishi</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va</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ko‘proq</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elektronlarga</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energiya</a:t>
                </a:r>
                <a:r>
                  <a:rPr lang="en-US" sz="1600" b="0" dirty="0" smtClean="0">
                    <a:latin typeface="Times New Roman" pitchFamily="18" charset="0"/>
                    <a:cs typeface="Times New Roman" pitchFamily="18" charset="0"/>
                  </a:rPr>
                  <a:t> </a:t>
                </a:r>
                <a:r>
                  <a:rPr lang="en-US" sz="1600" b="0" dirty="0" err="1">
                    <a:latin typeface="Times New Roman" pitchFamily="18" charset="0"/>
                    <a:cs typeface="Times New Roman" pitchFamily="18" charset="0"/>
                  </a:rPr>
                  <a:t>uzatish</a:t>
                </a:r>
                <a:r>
                  <a:rPr lang="en-US" sz="1600" b="0" dirty="0">
                    <a:latin typeface="Times New Roman" pitchFamily="18" charset="0"/>
                    <a:cs typeface="Times New Roman" pitchFamily="18" charset="0"/>
                  </a:rPr>
                  <a:t> </a:t>
                </a:r>
                <a:r>
                  <a:rPr lang="en-US" sz="1600" b="0" dirty="0" err="1">
                    <a:latin typeface="Times New Roman" pitchFamily="18" charset="0"/>
                    <a:cs typeface="Times New Roman" pitchFamily="18" charset="0"/>
                  </a:rPr>
                  <a:t>Sababli</a:t>
                </a:r>
                <a:r>
                  <a:rPr lang="en-US" sz="1600" b="0" dirty="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ionizatsiyaning</a:t>
                </a:r>
                <a:r>
                  <a:rPr lang="en-US" sz="1600" b="0" dirty="0" smtClean="0">
                    <a:latin typeface="Times New Roman" pitchFamily="18" charset="0"/>
                    <a:cs typeface="Times New Roman" pitchFamily="18" charset="0"/>
                  </a:rPr>
                  <a:t> </a:t>
                </a:r>
                <a:r>
                  <a:rPr lang="en-US" sz="1600" b="0" dirty="0" err="1">
                    <a:latin typeface="Times New Roman" pitchFamily="18" charset="0"/>
                    <a:cs typeface="Times New Roman" pitchFamily="18" charset="0"/>
                  </a:rPr>
                  <a:t>ortishiga</a:t>
                </a:r>
                <a:r>
                  <a:rPr lang="en-US" sz="1600" b="0" dirty="0">
                    <a:latin typeface="Times New Roman" pitchFamily="18" charset="0"/>
                    <a:cs typeface="Times New Roman" pitchFamily="18" charset="0"/>
                  </a:rPr>
                  <a:t> </a:t>
                </a:r>
                <a:r>
                  <a:rPr lang="en-US" sz="1600" b="0" dirty="0" err="1">
                    <a:latin typeface="Times New Roman" pitchFamily="18" charset="0"/>
                    <a:cs typeface="Times New Roman" pitchFamily="18" charset="0"/>
                  </a:rPr>
                  <a:t>sabab</a:t>
                </a:r>
                <a:r>
                  <a:rPr lang="en-US" sz="1600" b="0" dirty="0">
                    <a:latin typeface="Times New Roman" pitchFamily="18" charset="0"/>
                    <a:cs typeface="Times New Roman" pitchFamily="18" charset="0"/>
                  </a:rPr>
                  <a:t> </a:t>
                </a:r>
                <a:r>
                  <a:rPr lang="en-US" sz="1600" b="0" dirty="0" smtClean="0">
                    <a:latin typeface="Times New Roman" pitchFamily="18" charset="0"/>
                    <a:cs typeface="Times New Roman" pitchFamily="18" charset="0"/>
                  </a:rPr>
                  <a:t>bo’ladi.DE </a:t>
                </a:r>
                <a:r>
                  <a:rPr lang="en-US" sz="1600" b="0" dirty="0" err="1" smtClean="0">
                    <a:latin typeface="Times New Roman" pitchFamily="18" charset="0"/>
                    <a:cs typeface="Times New Roman" pitchFamily="18" charset="0"/>
                  </a:rPr>
                  <a:t>qism</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zarra</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energiyasi</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juda</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yuqori</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bo’lib</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ta’sirlashuv</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parametri</a:t>
                </a:r>
                <a:r>
                  <a:rPr lang="en-US" sz="1600" b="0" dirty="0" smtClean="0">
                    <a:latin typeface="Times New Roman" pitchFamily="18" charset="0"/>
                    <a:cs typeface="Times New Roman" pitchFamily="18" charset="0"/>
                  </a:rPr>
                  <a:t> </a:t>
                </a:r>
                <a14:m>
                  <m:oMath xmlns:m="http://schemas.openxmlformats.org/officeDocument/2006/math">
                    <m:sSub>
                      <m:sSubPr>
                        <m:ctrlPr>
                          <a:rPr lang="en-US" sz="1600" b="0" i="1" smtClean="0">
                            <a:latin typeface="Cambria Math"/>
                            <a:cs typeface="Times New Roman" pitchFamily="18" charset="0"/>
                          </a:rPr>
                        </m:ctrlPr>
                      </m:sSubPr>
                      <m:e>
                        <m:r>
                          <a:rPr lang="en-US" sz="1600" b="0" i="1" smtClean="0">
                            <a:latin typeface="Cambria Math"/>
                            <a:cs typeface="Times New Roman" pitchFamily="18" charset="0"/>
                          </a:rPr>
                          <m:t>𝑏</m:t>
                        </m:r>
                      </m:e>
                      <m:sub>
                        <m:r>
                          <a:rPr lang="en-US" sz="1600" b="0" i="1" smtClean="0">
                            <a:latin typeface="Cambria Math"/>
                            <a:cs typeface="Times New Roman" pitchFamily="18" charset="0"/>
                          </a:rPr>
                          <m:t>𝑚𝑎𝑥</m:t>
                        </m:r>
                      </m:sub>
                    </m:sSub>
                  </m:oMath>
                </a14:m>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qiymati</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atomlar</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orasidagi</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masofadan</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ortib</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ketsa</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zarra</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trayektoriyasiga</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yaqin</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atomlar</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qutblanib</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qoladiBunday</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qutblanish</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elektronlar</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zichligiga</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bog’liq</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shuning</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uchun</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zichlik</a:t>
                </a:r>
                <a:r>
                  <a:rPr lang="en-US" sz="1600" b="0" dirty="0" smtClean="0">
                    <a:latin typeface="Times New Roman" pitchFamily="18" charset="0"/>
                    <a:cs typeface="Times New Roman" pitchFamily="18" charset="0"/>
                  </a:rPr>
                  <a:t>  </a:t>
                </a:r>
                <a:r>
                  <a:rPr lang="en-US" sz="1600" b="0" dirty="0" err="1" smtClean="0">
                    <a:latin typeface="Times New Roman" pitchFamily="18" charset="0"/>
                    <a:cs typeface="Times New Roman" pitchFamily="18" charset="0"/>
                  </a:rPr>
                  <a:t>effekti</a:t>
                </a:r>
                <a:r>
                  <a:rPr lang="en-US" sz="1600" b="0" dirty="0" smtClean="0">
                    <a:latin typeface="Times New Roman" pitchFamily="18" charset="0"/>
                    <a:cs typeface="Times New Roman" pitchFamily="18" charset="0"/>
                  </a:rPr>
                  <a:t> deb </a:t>
                </a:r>
                <a:r>
                  <a:rPr lang="en-US" sz="1600" b="0" dirty="0" err="1" smtClean="0">
                    <a:latin typeface="Times New Roman" pitchFamily="18" charset="0"/>
                    <a:cs typeface="Times New Roman" pitchFamily="18" charset="0"/>
                  </a:rPr>
                  <a:t>ataladi</a:t>
                </a:r>
                <a:r>
                  <a:rPr lang="en-US" sz="1600" b="0" dirty="0" smtClean="0">
                    <a:latin typeface="Times New Roman" pitchFamily="18" charset="0"/>
                    <a:cs typeface="Times New Roman" pitchFamily="18" charset="0"/>
                  </a:rPr>
                  <a:t>. </a:t>
                </a:r>
                <a:endParaRPr lang="ru-RU" sz="1600" b="0" dirty="0">
                  <a:latin typeface="Times New Roman" pitchFamily="18" charset="0"/>
                  <a:cs typeface="Times New Roman" pitchFamily="18" charset="0"/>
                </a:endParaRPr>
              </a:p>
            </p:txBody>
          </p:sp>
        </mc:Choice>
        <mc:Fallback xmlns="">
          <p:sp>
            <p:nvSpPr>
              <p:cNvPr id="4" name="Заголовок 3"/>
              <p:cNvSpPr>
                <a:spLocks noGrp="1" noRot="1" noChangeAspect="1" noMove="1" noResize="1" noEditPoints="1" noAdjustHandles="1" noChangeArrowheads="1" noChangeShapeType="1" noTextEdit="1"/>
              </p:cNvSpPr>
              <p:nvPr>
                <p:ph type="title"/>
              </p:nvPr>
            </p:nvSpPr>
            <p:spPr>
              <a:xfrm>
                <a:off x="5652120" y="188640"/>
                <a:ext cx="3240360" cy="6264696"/>
              </a:xfrm>
              <a:blipFill rotWithShape="1">
                <a:blip r:embed="rId2"/>
                <a:stretch>
                  <a:fillRect l="-940" r="-940" b="-1265"/>
                </a:stretch>
              </a:blipFill>
            </p:spPr>
            <p:txBody>
              <a:bodyPr/>
              <a:lstStyle/>
              <a:p>
                <a:r>
                  <a:rPr lang="ru-RU">
                    <a:noFill/>
                  </a:rPr>
                  <a:t> </a:t>
                </a:r>
              </a:p>
            </p:txBody>
          </p:sp>
        </mc:Fallback>
      </mc:AlternateContent>
      <p:sp>
        <p:nvSpPr>
          <p:cNvPr id="6" name="Текст 5"/>
          <p:cNvSpPr>
            <a:spLocks noGrp="1"/>
          </p:cNvSpPr>
          <p:nvPr>
            <p:ph type="body" sz="half" idx="2"/>
          </p:nvPr>
        </p:nvSpPr>
        <p:spPr>
          <a:xfrm>
            <a:off x="838200" y="4581128"/>
            <a:ext cx="4419600" cy="981472"/>
          </a:xfrm>
        </p:spPr>
        <p:txBody>
          <a:bodyPr>
            <a:normAutofit/>
          </a:bodyPr>
          <a:lstStyle/>
          <a:p>
            <a:pPr algn="ctr"/>
            <a:r>
              <a:rPr lang="en-US" sz="2000" dirty="0" err="1" smtClean="0"/>
              <a:t>Og’ir</a:t>
            </a:r>
            <a:r>
              <a:rPr lang="en-US" sz="2000" dirty="0" smtClean="0"/>
              <a:t> </a:t>
            </a:r>
            <a:r>
              <a:rPr lang="en-US" sz="2000" dirty="0" err="1" smtClean="0"/>
              <a:t>zaryadli</a:t>
            </a:r>
            <a:r>
              <a:rPr lang="en-US" sz="2000" dirty="0" smtClean="0"/>
              <a:t> </a:t>
            </a:r>
            <a:r>
              <a:rPr lang="en-US" sz="2000" dirty="0" err="1" smtClean="0"/>
              <a:t>zarralarning</a:t>
            </a:r>
            <a:r>
              <a:rPr lang="en-US" sz="2000" dirty="0" smtClean="0"/>
              <a:t> </a:t>
            </a:r>
            <a:r>
              <a:rPr lang="en-US" sz="2000" dirty="0" err="1" smtClean="0"/>
              <a:t>energiyalariga</a:t>
            </a:r>
            <a:r>
              <a:rPr lang="en-US" sz="2000" dirty="0" smtClean="0"/>
              <a:t> </a:t>
            </a:r>
            <a:r>
              <a:rPr lang="en-US" sz="2000" dirty="0" err="1" smtClean="0"/>
              <a:t>ko’ra,solishtirma</a:t>
            </a:r>
            <a:r>
              <a:rPr lang="en-US" sz="2000" dirty="0" smtClean="0"/>
              <a:t> </a:t>
            </a:r>
            <a:r>
              <a:rPr lang="en-US" sz="2000" dirty="0" err="1" smtClean="0"/>
              <a:t>energiya</a:t>
            </a:r>
            <a:r>
              <a:rPr lang="en-US" sz="2000" dirty="0" smtClean="0"/>
              <a:t> </a:t>
            </a:r>
            <a:r>
              <a:rPr lang="en-US" sz="2000" dirty="0" err="1" smtClean="0"/>
              <a:t>yo’qotish</a:t>
            </a:r>
            <a:r>
              <a:rPr lang="en-US" sz="2000" dirty="0" smtClean="0"/>
              <a:t> </a:t>
            </a:r>
            <a:r>
              <a:rPr lang="en-US" sz="2000" dirty="0" err="1" smtClean="0"/>
              <a:t>grafigi</a:t>
            </a:r>
            <a:endParaRPr lang="ru-RU" sz="2000"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1600" y="1124744"/>
            <a:ext cx="4263781"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283099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962</TotalTime>
  <Words>538</Words>
  <Application>Microsoft Office PowerPoint</Application>
  <PresentationFormat>Экран (4:3)</PresentationFormat>
  <Paragraphs>58</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Солнцестояние</vt:lpstr>
      <vt:lpstr>Mavzu:Zaryadlangan zarralarning  solishtirma energiya yo’qotishi </vt:lpstr>
      <vt:lpstr>  Zaryadlangan zarralar nima?</vt:lpstr>
      <vt:lpstr>Zaryadlangan zarralar modda bilan o’zaro ta’siri</vt:lpstr>
      <vt:lpstr>Ionizatsiya energiya formulasini keltirib chiqarishda  quyidagi mulohazalardan foydalanamiz:</vt:lpstr>
      <vt:lpstr>Muhitga tushuvchi zarracha zaryadi Ze, massasi M, tezligi v, elektronga eng yaqin kelish masofasi b bo’lsin.Zarra massasi M≫m_e elektron massasidan katta bo’lgani uchun elektronlar bilan   ta’sirlashuvda o’z yo’nalishini o’zgartirmasdan katta bo’lgani uchun elektronlar bilan ta’sirlashuvda o’z yo’nalishini o’zgartirmasdan to’g’ri chiziq bo’ylab harakatlanib, zarraning elektron bilan ta’sirlashuvi 2b masofagacha bo’lsin</vt:lpstr>
      <vt:lpstr>Презентация PowerPoint</vt:lpstr>
      <vt:lpstr>Презентация PowerPoint</vt:lpstr>
      <vt:lpstr>Презентация PowerPoint</vt:lpstr>
      <vt:lpstr>AB qismda bunda tushuvchi zarra tezligi elektronning orbitada aylanish tezligidan kichik,zarra muhitdan o’tishda elektronga impuls bermaydi,elektron bilan yonma-yon harakatlanib elektronni yutadi va natijada zaryadsizlanadi.BC qism  zarra tezligi ortishi bilan ionizatsiya energiya yo’qotish  eksponensial kamayadi.CD qism zaryadli relyativistik zarraning bo‘ylama elektr maydonning   siqilishi natijasida ta’sir masofaning ortishi va ko‘proq elektronlarga energiya uzatish Sababli ionizatsiyaning ortishiga sabab bo’ladi.DE qism zarra energiyasi juda  yuqori  bo’lib ,ta’sirlashuv parametri b_max qiymati atomlar orasidagi  masofadan  ortib  ketsa zarra trayektoriyasiga  yaqin atomlar qutblanib qoladiBunday qutblanish  elektronlar zichligiga bog’liq, shuning uchun zichlik  effekti deb ataladi. </vt:lpstr>
      <vt:lpstr>     Zarraning muhitda to’liq yugurish yo’li </vt:lpstr>
      <vt:lpstr>Презентация PowerPoint</vt:lpstr>
      <vt:lpstr>Bragg cho’qqisi</vt:lpstr>
      <vt:lpstr>Bragg cho’qqisining amaliy qo’llanishi</vt:lpstr>
      <vt:lpstr>   Xulosa</vt:lpstr>
      <vt:lpstr> Foydalanilgan adabiyotlar</vt:lpstr>
      <vt:lpstr>E’tiboringiz uchun raxmat!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Mavzu:Vavilov-cherenkov nurlanishi,Elektronlarning sochilishi</dc:title>
  <dc:creator>hp</dc:creator>
  <cp:lastModifiedBy>hp</cp:lastModifiedBy>
  <cp:revision>49</cp:revision>
  <dcterms:created xsi:type="dcterms:W3CDTF">2025-10-05T09:51:03Z</dcterms:created>
  <dcterms:modified xsi:type="dcterms:W3CDTF">2026-03-11T20:11:33Z</dcterms:modified>
</cp:coreProperties>
</file>