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4/21/2026</a:t>
            </a:fld>
            <a:endParaRPr lang="en-US"/>
          </a:p>
        </p:txBody>
      </p:sp>
      <p:sp>
        <p:nvSpPr>
          <p:cNvPr id="104871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1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5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8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77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9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8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5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57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9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60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0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62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2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6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4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67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5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69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6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2097172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577" name="Text 0"/>
          <p:cNvSpPr/>
          <p:nvPr/>
        </p:nvSpPr>
        <p:spPr>
          <a:xfrm>
            <a:off x="1029176" y="1738517"/>
            <a:ext cx="7468553" cy="2112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 err="1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Sodda</a:t>
            </a: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jonivorlarga qarshi dori vositalari: Gijjalarga qarshi vositalar</a:t>
            </a:r>
            <a:endParaRPr lang="en-US" sz="4400" dirty="0"/>
          </a:p>
        </p:txBody>
      </p:sp>
      <p:sp>
        <p:nvSpPr>
          <p:cNvPr id="1048578" name="Text 1"/>
          <p:cNvSpPr/>
          <p:nvPr/>
        </p:nvSpPr>
        <p:spPr>
          <a:xfrm>
            <a:off x="837724" y="4623197"/>
            <a:ext cx="7468553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Gijjalar, hayvonlarda sog'liq uchun katta xavfdir. Ushbu taqdimotda samarali dori vositalari va ularning qo'llanilishi haqida ma'lumot </a:t>
            </a:r>
            <a:r>
              <a:rPr lang="en-US" sz="1850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beramiz</a:t>
            </a: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</a:p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1048579" name="Shape 2"/>
          <p:cNvSpPr/>
          <p:nvPr/>
        </p:nvSpPr>
        <p:spPr>
          <a:xfrm>
            <a:off x="837724" y="5676305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693" name="Text 0"/>
          <p:cNvSpPr/>
          <p:nvPr/>
        </p:nvSpPr>
        <p:spPr>
          <a:xfrm>
            <a:off x="837724" y="1487567"/>
            <a:ext cx="7468553" cy="2112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Xulosa: Gijjalarga qarshi dorilarning to'g'ri tanlovi va qo'llanilishi</a:t>
            </a:r>
            <a:endParaRPr lang="en-US" sz="4400" dirty="0"/>
          </a:p>
        </p:txBody>
      </p:sp>
      <p:sp>
        <p:nvSpPr>
          <p:cNvPr id="1048694" name="Shape 1"/>
          <p:cNvSpPr/>
          <p:nvPr/>
        </p:nvSpPr>
        <p:spPr>
          <a:xfrm>
            <a:off x="837724" y="395859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95" name="Text 2"/>
          <p:cNvSpPr/>
          <p:nvPr/>
        </p:nvSpPr>
        <p:spPr>
          <a:xfrm>
            <a:off x="937974" y="4016573"/>
            <a:ext cx="337899" cy="422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1048696" name="Text 3"/>
          <p:cNvSpPr/>
          <p:nvPr/>
        </p:nvSpPr>
        <p:spPr>
          <a:xfrm>
            <a:off x="1615559" y="4040862"/>
            <a:ext cx="280689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Tanlov muhimligi</a:t>
            </a:r>
            <a:endParaRPr lang="en-US" sz="2200" dirty="0"/>
          </a:p>
        </p:txBody>
      </p:sp>
      <p:sp>
        <p:nvSpPr>
          <p:cNvPr id="1048697" name="Text 4"/>
          <p:cNvSpPr/>
          <p:nvPr/>
        </p:nvSpPr>
        <p:spPr>
          <a:xfrm>
            <a:off x="1615559" y="4536400"/>
            <a:ext cx="2806898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Samara va xavfsizlikni ta'minlaydi.</a:t>
            </a:r>
            <a:endParaRPr lang="en-US" sz="1850" dirty="0"/>
          </a:p>
        </p:txBody>
      </p:sp>
      <p:sp>
        <p:nvSpPr>
          <p:cNvPr id="1048698" name="Shape 5"/>
          <p:cNvSpPr/>
          <p:nvPr/>
        </p:nvSpPr>
        <p:spPr>
          <a:xfrm>
            <a:off x="4721662" y="395859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99" name="Text 6"/>
          <p:cNvSpPr/>
          <p:nvPr/>
        </p:nvSpPr>
        <p:spPr>
          <a:xfrm>
            <a:off x="4821912" y="4016573"/>
            <a:ext cx="337899" cy="422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48700" name="Text 7"/>
          <p:cNvSpPr/>
          <p:nvPr/>
        </p:nvSpPr>
        <p:spPr>
          <a:xfrm>
            <a:off x="5499497" y="4040862"/>
            <a:ext cx="2806898" cy="7038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Dozani to'g'ri belgilash</a:t>
            </a:r>
            <a:endParaRPr lang="en-US" sz="2200" dirty="0"/>
          </a:p>
        </p:txBody>
      </p:sp>
      <p:sp>
        <p:nvSpPr>
          <p:cNvPr id="1048701" name="Text 8"/>
          <p:cNvSpPr/>
          <p:nvPr/>
        </p:nvSpPr>
        <p:spPr>
          <a:xfrm>
            <a:off x="5499497" y="4888349"/>
            <a:ext cx="2806898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Yon ta'sirlarni kamaytiradi.</a:t>
            </a:r>
            <a:endParaRPr lang="en-US" sz="1850" dirty="0"/>
          </a:p>
        </p:txBody>
      </p:sp>
      <p:sp>
        <p:nvSpPr>
          <p:cNvPr id="1048702" name="Shape 9"/>
          <p:cNvSpPr/>
          <p:nvPr/>
        </p:nvSpPr>
        <p:spPr>
          <a:xfrm>
            <a:off x="837724" y="578119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703" name="Text 10"/>
          <p:cNvSpPr/>
          <p:nvPr/>
        </p:nvSpPr>
        <p:spPr>
          <a:xfrm>
            <a:off x="937974" y="5839182"/>
            <a:ext cx="337899" cy="4224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048704" name="Text 11"/>
          <p:cNvSpPr/>
          <p:nvPr/>
        </p:nvSpPr>
        <p:spPr>
          <a:xfrm>
            <a:off x="1615559" y="5863471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Gigiyena qoidalari</a:t>
            </a:r>
            <a:endParaRPr lang="en-US" sz="2200" dirty="0"/>
          </a:p>
        </p:txBody>
      </p:sp>
      <p:sp>
        <p:nvSpPr>
          <p:cNvPr id="1048705" name="Text 12"/>
          <p:cNvSpPr/>
          <p:nvPr/>
        </p:nvSpPr>
        <p:spPr>
          <a:xfrm>
            <a:off x="1615559" y="6359009"/>
            <a:ext cx="6690717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Kasalliklar oldini oladi.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585" name="Text 0"/>
          <p:cNvSpPr/>
          <p:nvPr/>
        </p:nvSpPr>
        <p:spPr>
          <a:xfrm>
            <a:off x="837724" y="1648063"/>
            <a:ext cx="7468553" cy="1408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Gijja kasalliklarining umumiy tavsifi va ahamiyati</a:t>
            </a:r>
            <a:endParaRPr lang="en-US" sz="4400" dirty="0"/>
          </a:p>
        </p:txBody>
      </p:sp>
      <p:sp>
        <p:nvSpPr>
          <p:cNvPr id="1048586" name="Shape 1"/>
          <p:cNvSpPr/>
          <p:nvPr/>
        </p:nvSpPr>
        <p:spPr>
          <a:xfrm>
            <a:off x="837724" y="341507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87" name="Text 2"/>
          <p:cNvSpPr/>
          <p:nvPr/>
        </p:nvSpPr>
        <p:spPr>
          <a:xfrm>
            <a:off x="1615559" y="3497342"/>
            <a:ext cx="280689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Gijja nima?</a:t>
            </a:r>
            <a:endParaRPr lang="en-US" sz="2200" dirty="0"/>
          </a:p>
        </p:txBody>
      </p:sp>
      <p:sp>
        <p:nvSpPr>
          <p:cNvPr id="1048588" name="Text 3"/>
          <p:cNvSpPr/>
          <p:nvPr/>
        </p:nvSpPr>
        <p:spPr>
          <a:xfrm>
            <a:off x="1615559" y="3992880"/>
            <a:ext cx="2806898" cy="1149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Ichki va tashqi parazitlar bo'lib, organizmni zarar etkazadi.</a:t>
            </a:r>
            <a:endParaRPr lang="en-US" sz="1850" dirty="0"/>
          </a:p>
        </p:txBody>
      </p:sp>
      <p:sp>
        <p:nvSpPr>
          <p:cNvPr id="1048589" name="Shape 4"/>
          <p:cNvSpPr/>
          <p:nvPr/>
        </p:nvSpPr>
        <p:spPr>
          <a:xfrm>
            <a:off x="4721662" y="341507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90" name="Text 5"/>
          <p:cNvSpPr/>
          <p:nvPr/>
        </p:nvSpPr>
        <p:spPr>
          <a:xfrm>
            <a:off x="5499497" y="3497342"/>
            <a:ext cx="280689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Kasallik ta'siri</a:t>
            </a:r>
            <a:endParaRPr lang="en-US" sz="2200" dirty="0"/>
          </a:p>
        </p:txBody>
      </p:sp>
      <p:sp>
        <p:nvSpPr>
          <p:cNvPr id="1048591" name="Text 6"/>
          <p:cNvSpPr/>
          <p:nvPr/>
        </p:nvSpPr>
        <p:spPr>
          <a:xfrm>
            <a:off x="5499497" y="3992880"/>
            <a:ext cx="2806898" cy="1149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Hayvonlarda oziqlanish buzilishi, zaiflashish va o'lim xavfi mavjud.</a:t>
            </a:r>
            <a:endParaRPr lang="en-US" sz="1850" dirty="0"/>
          </a:p>
        </p:txBody>
      </p:sp>
      <p:sp>
        <p:nvSpPr>
          <p:cNvPr id="1048592" name="Shape 7"/>
          <p:cNvSpPr/>
          <p:nvPr/>
        </p:nvSpPr>
        <p:spPr>
          <a:xfrm>
            <a:off x="837724" y="562070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593" name="Text 8"/>
          <p:cNvSpPr/>
          <p:nvPr/>
        </p:nvSpPr>
        <p:spPr>
          <a:xfrm>
            <a:off x="1615559" y="5702975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Epidemiologiya</a:t>
            </a:r>
            <a:endParaRPr lang="en-US" sz="2200" dirty="0"/>
          </a:p>
        </p:txBody>
      </p:sp>
      <p:sp>
        <p:nvSpPr>
          <p:cNvPr id="1048594" name="Text 9"/>
          <p:cNvSpPr/>
          <p:nvPr/>
        </p:nvSpPr>
        <p:spPr>
          <a:xfrm>
            <a:off x="1615559" y="6198513"/>
            <a:ext cx="6690717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Quyi haroratli hududlarda keng tarqalgan.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 0"/>
          <p:cNvSpPr/>
          <p:nvPr/>
        </p:nvSpPr>
        <p:spPr>
          <a:xfrm>
            <a:off x="837724" y="2677239"/>
            <a:ext cx="11459289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Gijjalarga qarshi dorilarning klassifikatsiyasi</a:t>
            </a:r>
            <a:endParaRPr lang="en-US" sz="4400" dirty="0"/>
          </a:p>
        </p:txBody>
      </p:sp>
      <p:sp>
        <p:nvSpPr>
          <p:cNvPr id="1048600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Benzimidazolalar</a:t>
            </a:r>
            <a:endParaRPr lang="en-US" sz="2200" dirty="0"/>
          </a:p>
        </p:txBody>
      </p:sp>
      <p:sp>
        <p:nvSpPr>
          <p:cNvPr id="1048601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Albendazol, Mebendazol kabi preparatlar.</a:t>
            </a:r>
            <a:endParaRPr lang="en-US" sz="1850" dirty="0"/>
          </a:p>
        </p:txBody>
      </p:sp>
      <p:sp>
        <p:nvSpPr>
          <p:cNvPr id="1048602" name="Text 3"/>
          <p:cNvSpPr/>
          <p:nvPr/>
        </p:nvSpPr>
        <p:spPr>
          <a:xfrm>
            <a:off x="5357813" y="3979545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Neurotoksik dorilar</a:t>
            </a:r>
            <a:endParaRPr lang="en-US" sz="2200" dirty="0"/>
          </a:p>
        </p:txBody>
      </p:sp>
      <p:sp>
        <p:nvSpPr>
          <p:cNvPr id="1048603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Pirantel va Levamizol ushbu guruhga kiradi.</a:t>
            </a:r>
            <a:endParaRPr lang="en-US" sz="1850" dirty="0"/>
          </a:p>
        </p:txBody>
      </p:sp>
      <p:sp>
        <p:nvSpPr>
          <p:cNvPr id="1048604" name="Text 5"/>
          <p:cNvSpPr/>
          <p:nvPr/>
        </p:nvSpPr>
        <p:spPr>
          <a:xfrm>
            <a:off x="9877901" y="3979545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Praziquantel</a:t>
            </a:r>
            <a:endParaRPr lang="en-US" sz="2200" dirty="0"/>
          </a:p>
        </p:txBody>
      </p:sp>
      <p:sp>
        <p:nvSpPr>
          <p:cNvPr id="1048605" name="Text 6"/>
          <p:cNvSpPr/>
          <p:nvPr/>
        </p:nvSpPr>
        <p:spPr>
          <a:xfrm>
            <a:off x="9877901" y="4570809"/>
            <a:ext cx="3928586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Asosan trematod va taeniadaga qarshi.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 0"/>
          <p:cNvSpPr/>
          <p:nvPr/>
        </p:nvSpPr>
        <p:spPr>
          <a:xfrm>
            <a:off x="837724" y="1015960"/>
            <a:ext cx="12954952" cy="1408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Benzimidazol guruhidagi preparatlar (Albendazol, Mebendazol)</a:t>
            </a:r>
            <a:endParaRPr lang="en-US" sz="4400" dirty="0"/>
          </a:p>
        </p:txBody>
      </p:sp>
      <p:sp>
        <p:nvSpPr>
          <p:cNvPr id="1048611" name="Shape 1"/>
          <p:cNvSpPr/>
          <p:nvPr/>
        </p:nvSpPr>
        <p:spPr>
          <a:xfrm>
            <a:off x="837724" y="2902744"/>
            <a:ext cx="2159079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12" name="Text 2"/>
          <p:cNvSpPr/>
          <p:nvPr/>
        </p:nvSpPr>
        <p:spPr>
          <a:xfrm>
            <a:off x="1748909" y="3370897"/>
            <a:ext cx="336590" cy="420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1048613" name="Text 3"/>
          <p:cNvSpPr/>
          <p:nvPr/>
        </p:nvSpPr>
        <p:spPr>
          <a:xfrm>
            <a:off x="3236119" y="3142059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Ta'sir mexanizmi</a:t>
            </a:r>
            <a:endParaRPr lang="en-US" sz="2200" dirty="0"/>
          </a:p>
        </p:txBody>
      </p:sp>
      <p:sp>
        <p:nvSpPr>
          <p:cNvPr id="1048614" name="Text 4"/>
          <p:cNvSpPr/>
          <p:nvPr/>
        </p:nvSpPr>
        <p:spPr>
          <a:xfrm>
            <a:off x="3236119" y="3637598"/>
            <a:ext cx="3281363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Parazitar mikrotubullarni buzadi.</a:t>
            </a:r>
            <a:endParaRPr lang="en-US" sz="1850" dirty="0"/>
          </a:p>
        </p:txBody>
      </p:sp>
      <p:sp>
        <p:nvSpPr>
          <p:cNvPr id="1048615" name="Shape 5"/>
          <p:cNvSpPr/>
          <p:nvPr/>
        </p:nvSpPr>
        <p:spPr>
          <a:xfrm>
            <a:off x="3116461" y="4244697"/>
            <a:ext cx="10556558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</p:spPr>
      </p:sp>
      <p:sp>
        <p:nvSpPr>
          <p:cNvPr id="1048616" name="Shape 6"/>
          <p:cNvSpPr/>
          <p:nvPr/>
        </p:nvSpPr>
        <p:spPr>
          <a:xfrm>
            <a:off x="837724" y="4379595"/>
            <a:ext cx="4318278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17" name="Text 7"/>
          <p:cNvSpPr/>
          <p:nvPr/>
        </p:nvSpPr>
        <p:spPr>
          <a:xfrm>
            <a:off x="2828568" y="4847749"/>
            <a:ext cx="336590" cy="420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48618" name="Text 8"/>
          <p:cNvSpPr/>
          <p:nvPr/>
        </p:nvSpPr>
        <p:spPr>
          <a:xfrm>
            <a:off x="5395317" y="4618911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Qo'llanilishi</a:t>
            </a:r>
            <a:endParaRPr lang="en-US" sz="2200" dirty="0"/>
          </a:p>
        </p:txBody>
      </p:sp>
      <p:sp>
        <p:nvSpPr>
          <p:cNvPr id="1048619" name="Text 9"/>
          <p:cNvSpPr/>
          <p:nvPr/>
        </p:nvSpPr>
        <p:spPr>
          <a:xfrm>
            <a:off x="5395317" y="5114449"/>
            <a:ext cx="3826669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Turli turdagi gijjalarga qarshi samarali.</a:t>
            </a:r>
            <a:endParaRPr lang="en-US" sz="1850" dirty="0"/>
          </a:p>
        </p:txBody>
      </p:sp>
      <p:sp>
        <p:nvSpPr>
          <p:cNvPr id="1048620" name="Shape 10"/>
          <p:cNvSpPr/>
          <p:nvPr/>
        </p:nvSpPr>
        <p:spPr>
          <a:xfrm>
            <a:off x="5275659" y="5721548"/>
            <a:ext cx="8397359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</p:spPr>
      </p:sp>
      <p:sp>
        <p:nvSpPr>
          <p:cNvPr id="1048621" name="Shape 11"/>
          <p:cNvSpPr/>
          <p:nvPr/>
        </p:nvSpPr>
        <p:spPr>
          <a:xfrm>
            <a:off x="837724" y="5856446"/>
            <a:ext cx="6477476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22" name="Text 12"/>
          <p:cNvSpPr/>
          <p:nvPr/>
        </p:nvSpPr>
        <p:spPr>
          <a:xfrm>
            <a:off x="3908107" y="6324600"/>
            <a:ext cx="336590" cy="420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048623" name="Text 13"/>
          <p:cNvSpPr/>
          <p:nvPr/>
        </p:nvSpPr>
        <p:spPr>
          <a:xfrm>
            <a:off x="7554516" y="6095762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Dozalari</a:t>
            </a:r>
            <a:endParaRPr lang="en-US" sz="2200" dirty="0"/>
          </a:p>
        </p:txBody>
      </p:sp>
      <p:sp>
        <p:nvSpPr>
          <p:cNvPr id="1048624" name="Text 14"/>
          <p:cNvSpPr/>
          <p:nvPr/>
        </p:nvSpPr>
        <p:spPr>
          <a:xfrm>
            <a:off x="7554516" y="6591300"/>
            <a:ext cx="4093012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Hayvonning og'irligiga qarab belgilanadi.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629" name="Text 0"/>
          <p:cNvSpPr/>
          <p:nvPr/>
        </p:nvSpPr>
        <p:spPr>
          <a:xfrm>
            <a:off x="6324124" y="1839516"/>
            <a:ext cx="7468553" cy="1408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Pirantel va uning ta'sir mexanizmi</a:t>
            </a:r>
            <a:endParaRPr lang="en-US" sz="4400" dirty="0"/>
          </a:p>
        </p:txBody>
      </p:sp>
      <p:sp>
        <p:nvSpPr>
          <p:cNvPr id="1048630" name="Shape 1"/>
          <p:cNvSpPr/>
          <p:nvPr/>
        </p:nvSpPr>
        <p:spPr>
          <a:xfrm>
            <a:off x="6324124" y="360652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31" name="Text 2"/>
          <p:cNvSpPr/>
          <p:nvPr/>
        </p:nvSpPr>
        <p:spPr>
          <a:xfrm>
            <a:off x="7101959" y="3688794"/>
            <a:ext cx="280689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Nerv tizimiga ta'siri</a:t>
            </a:r>
            <a:endParaRPr lang="en-US" sz="2200" dirty="0"/>
          </a:p>
        </p:txBody>
      </p:sp>
      <p:sp>
        <p:nvSpPr>
          <p:cNvPr id="1048632" name="Text 3"/>
          <p:cNvSpPr/>
          <p:nvPr/>
        </p:nvSpPr>
        <p:spPr>
          <a:xfrm>
            <a:off x="7101959" y="4184332"/>
            <a:ext cx="2806898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Parazitlarning mushaklarini falaj qiladi.</a:t>
            </a:r>
            <a:endParaRPr lang="en-US" sz="1850" dirty="0"/>
          </a:p>
        </p:txBody>
      </p:sp>
      <p:sp>
        <p:nvSpPr>
          <p:cNvPr id="1048633" name="Shape 4"/>
          <p:cNvSpPr/>
          <p:nvPr/>
        </p:nvSpPr>
        <p:spPr>
          <a:xfrm>
            <a:off x="10208062" y="360652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34" name="Text 5"/>
          <p:cNvSpPr/>
          <p:nvPr/>
        </p:nvSpPr>
        <p:spPr>
          <a:xfrm>
            <a:off x="10985897" y="3688794"/>
            <a:ext cx="280689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Foydalanish sohalari</a:t>
            </a:r>
            <a:endParaRPr lang="en-US" sz="2200" dirty="0"/>
          </a:p>
        </p:txBody>
      </p:sp>
      <p:sp>
        <p:nvSpPr>
          <p:cNvPr id="1048635" name="Text 6"/>
          <p:cNvSpPr/>
          <p:nvPr/>
        </p:nvSpPr>
        <p:spPr>
          <a:xfrm>
            <a:off x="10985897" y="4184332"/>
            <a:ext cx="2806898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Ko'pincha ichki gijjalarga qarshi ishlatiladi.</a:t>
            </a:r>
            <a:endParaRPr lang="en-US" sz="1850" dirty="0"/>
          </a:p>
        </p:txBody>
      </p:sp>
      <p:sp>
        <p:nvSpPr>
          <p:cNvPr id="1048636" name="Shape 7"/>
          <p:cNvSpPr/>
          <p:nvPr/>
        </p:nvSpPr>
        <p:spPr>
          <a:xfrm>
            <a:off x="6324124" y="542913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37" name="Text 8"/>
          <p:cNvSpPr/>
          <p:nvPr/>
        </p:nvSpPr>
        <p:spPr>
          <a:xfrm>
            <a:off x="7101959" y="5511403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Qo'llash usuli</a:t>
            </a:r>
            <a:endParaRPr lang="en-US" sz="2200" dirty="0"/>
          </a:p>
        </p:txBody>
      </p:sp>
      <p:sp>
        <p:nvSpPr>
          <p:cNvPr id="1048638" name="Text 9"/>
          <p:cNvSpPr/>
          <p:nvPr/>
        </p:nvSpPr>
        <p:spPr>
          <a:xfrm>
            <a:off x="7101959" y="6006941"/>
            <a:ext cx="6690717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Og'iz orqali beriladi, doza menyu bo'yicha.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 0"/>
          <p:cNvSpPr/>
          <p:nvPr/>
        </p:nvSpPr>
        <p:spPr>
          <a:xfrm>
            <a:off x="837724" y="2569607"/>
            <a:ext cx="9409390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Praziquantel: qo'llanilishi va dozalari</a:t>
            </a:r>
            <a:endParaRPr lang="en-US" sz="4400" dirty="0"/>
          </a:p>
        </p:txBody>
      </p:sp>
      <p:sp>
        <p:nvSpPr>
          <p:cNvPr id="1048644" name="Text 1"/>
          <p:cNvSpPr/>
          <p:nvPr/>
        </p:nvSpPr>
        <p:spPr>
          <a:xfrm>
            <a:off x="837724" y="3871913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Afzalliklari</a:t>
            </a:r>
            <a:endParaRPr lang="en-US" sz="2200" dirty="0"/>
          </a:p>
        </p:txBody>
      </p:sp>
      <p:sp>
        <p:nvSpPr>
          <p:cNvPr id="1048645" name="Text 2"/>
          <p:cNvSpPr/>
          <p:nvPr/>
        </p:nvSpPr>
        <p:spPr>
          <a:xfrm>
            <a:off x="837724" y="4463177"/>
            <a:ext cx="6185535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Keng spektrli parazitlarga qarshi ta'sirli.</a:t>
            </a:r>
            <a:endParaRPr lang="en-US" sz="1850" dirty="0"/>
          </a:p>
        </p:txBody>
      </p:sp>
      <p:sp>
        <p:nvSpPr>
          <p:cNvPr id="1048646" name="Text 3"/>
          <p:cNvSpPr/>
          <p:nvPr/>
        </p:nvSpPr>
        <p:spPr>
          <a:xfrm>
            <a:off x="837724" y="4929902"/>
            <a:ext cx="6185535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Tez va samarali ish faoliyati.</a:t>
            </a:r>
            <a:endParaRPr lang="en-US" sz="1850" dirty="0"/>
          </a:p>
        </p:txBody>
      </p:sp>
      <p:sp>
        <p:nvSpPr>
          <p:cNvPr id="1048647" name="Text 4"/>
          <p:cNvSpPr/>
          <p:nvPr/>
        </p:nvSpPr>
        <p:spPr>
          <a:xfrm>
            <a:off x="7614761" y="3871913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Dozalash</a:t>
            </a:r>
            <a:endParaRPr lang="en-US" sz="2200" dirty="0"/>
          </a:p>
        </p:txBody>
      </p:sp>
      <p:sp>
        <p:nvSpPr>
          <p:cNvPr id="1048648" name="Text 5"/>
          <p:cNvSpPr/>
          <p:nvPr/>
        </p:nvSpPr>
        <p:spPr>
          <a:xfrm>
            <a:off x="7614761" y="4463177"/>
            <a:ext cx="6185535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Hayvon turi va vazniga qarab sozlanadi.</a:t>
            </a:r>
            <a:endParaRPr lang="en-US" sz="1850" dirty="0"/>
          </a:p>
        </p:txBody>
      </p:sp>
      <p:sp>
        <p:nvSpPr>
          <p:cNvPr id="1048649" name="Text 6"/>
          <p:cNvSpPr/>
          <p:nvPr/>
        </p:nvSpPr>
        <p:spPr>
          <a:xfrm>
            <a:off x="7614761" y="5061585"/>
            <a:ext cx="6185535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Veterinar bilan maslahatlashish zarur.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48654" name="Text 0"/>
          <p:cNvSpPr/>
          <p:nvPr/>
        </p:nvSpPr>
        <p:spPr>
          <a:xfrm>
            <a:off x="837724" y="1195626"/>
            <a:ext cx="7468553" cy="2112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Levamizol: qo'llash bo'yicha ko'rsatmalar va ehtiyot choralari</a:t>
            </a:r>
            <a:endParaRPr lang="en-US" sz="4400" dirty="0"/>
          </a:p>
        </p:txBody>
      </p:sp>
      <p:sp>
        <p:nvSpPr>
          <p:cNvPr id="1048655" name="Shape 1"/>
          <p:cNvSpPr/>
          <p:nvPr/>
        </p:nvSpPr>
        <p:spPr>
          <a:xfrm>
            <a:off x="837724" y="3666649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56" name="Text 2"/>
          <p:cNvSpPr/>
          <p:nvPr/>
        </p:nvSpPr>
        <p:spPr>
          <a:xfrm>
            <a:off x="1084659" y="3913584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Qo'llash</a:t>
            </a:r>
            <a:endParaRPr lang="en-US" sz="2200" dirty="0"/>
          </a:p>
        </p:txBody>
      </p:sp>
      <p:sp>
        <p:nvSpPr>
          <p:cNvPr id="1048657" name="Text 3"/>
          <p:cNvSpPr/>
          <p:nvPr/>
        </p:nvSpPr>
        <p:spPr>
          <a:xfrm>
            <a:off x="1084659" y="4409122"/>
            <a:ext cx="3120747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Anemiya va allergik reaksiyalarga e'tibor bering.</a:t>
            </a:r>
            <a:endParaRPr lang="en-US" sz="1850" dirty="0"/>
          </a:p>
        </p:txBody>
      </p:sp>
      <p:sp>
        <p:nvSpPr>
          <p:cNvPr id="1048658" name="Shape 4"/>
          <p:cNvSpPr/>
          <p:nvPr/>
        </p:nvSpPr>
        <p:spPr>
          <a:xfrm>
            <a:off x="4691658" y="3666649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59" name="Text 5"/>
          <p:cNvSpPr/>
          <p:nvPr/>
        </p:nvSpPr>
        <p:spPr>
          <a:xfrm>
            <a:off x="4938593" y="3913584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Ehtiyot choralari</a:t>
            </a:r>
            <a:endParaRPr lang="en-US" sz="2200" dirty="0"/>
          </a:p>
        </p:txBody>
      </p:sp>
      <p:sp>
        <p:nvSpPr>
          <p:cNvPr id="1048660" name="Text 6"/>
          <p:cNvSpPr/>
          <p:nvPr/>
        </p:nvSpPr>
        <p:spPr>
          <a:xfrm>
            <a:off x="4938593" y="4409122"/>
            <a:ext cx="3120747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Dozadan oshmaslik, chaqaloq hayvonlarga tavsiya etilmaydi.</a:t>
            </a:r>
            <a:endParaRPr lang="en-US" sz="1850" dirty="0"/>
          </a:p>
        </p:txBody>
      </p:sp>
      <p:sp>
        <p:nvSpPr>
          <p:cNvPr id="1048661" name="Shape 7"/>
          <p:cNvSpPr/>
          <p:nvPr/>
        </p:nvSpPr>
        <p:spPr>
          <a:xfrm>
            <a:off x="837724" y="5661422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48662" name="Text 8"/>
          <p:cNvSpPr/>
          <p:nvPr/>
        </p:nvSpPr>
        <p:spPr>
          <a:xfrm>
            <a:off x="1084659" y="5908358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Yon ta'sirlar</a:t>
            </a:r>
            <a:endParaRPr lang="en-US" sz="2200" dirty="0"/>
          </a:p>
        </p:txBody>
      </p:sp>
      <p:sp>
        <p:nvSpPr>
          <p:cNvPr id="1048663" name="Text 9"/>
          <p:cNvSpPr/>
          <p:nvPr/>
        </p:nvSpPr>
        <p:spPr>
          <a:xfrm>
            <a:off x="1084659" y="6403896"/>
            <a:ext cx="6974681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Ko'ngil aynishi, ishtahsizlik kuzatilishi mumkin.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ext 0"/>
          <p:cNvSpPr/>
          <p:nvPr/>
        </p:nvSpPr>
        <p:spPr>
          <a:xfrm>
            <a:off x="837724" y="901541"/>
            <a:ext cx="11403568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Gijjalarga qarshi dorilarning nojo'ya ta'sirlari</a:t>
            </a:r>
            <a:endParaRPr lang="en-US" sz="4400" dirty="0"/>
          </a:p>
        </p:txBody>
      </p:sp>
      <p:pic>
        <p:nvPicPr>
          <p:cNvPr id="209717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43" y="3441621"/>
            <a:ext cx="7772876" cy="7772876"/>
          </a:xfrm>
          <a:prstGeom prst="rect">
            <a:avLst/>
          </a:prstGeom>
        </p:spPr>
      </p:pic>
      <p:sp>
        <p:nvSpPr>
          <p:cNvPr id="1048669" name="Text 1"/>
          <p:cNvSpPr/>
          <p:nvPr/>
        </p:nvSpPr>
        <p:spPr>
          <a:xfrm>
            <a:off x="4588788" y="5618083"/>
            <a:ext cx="403860" cy="5049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3150" dirty="0"/>
          </a:p>
        </p:txBody>
      </p:sp>
      <p:pic>
        <p:nvPicPr>
          <p:cNvPr id="209717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643" y="3441621"/>
            <a:ext cx="7772876" cy="7772876"/>
          </a:xfrm>
          <a:prstGeom prst="rect">
            <a:avLst/>
          </a:prstGeom>
        </p:spPr>
      </p:pic>
      <p:sp>
        <p:nvSpPr>
          <p:cNvPr id="1048670" name="Text 2"/>
          <p:cNvSpPr/>
          <p:nvPr/>
        </p:nvSpPr>
        <p:spPr>
          <a:xfrm>
            <a:off x="7113151" y="4160639"/>
            <a:ext cx="403860" cy="5049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3150" dirty="0"/>
          </a:p>
        </p:txBody>
      </p:sp>
      <p:pic>
        <p:nvPicPr>
          <p:cNvPr id="209717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643" y="3441621"/>
            <a:ext cx="7772876" cy="7772876"/>
          </a:xfrm>
          <a:prstGeom prst="rect">
            <a:avLst/>
          </a:prstGeom>
        </p:spPr>
      </p:pic>
      <p:sp>
        <p:nvSpPr>
          <p:cNvPr id="1048671" name="Text 3"/>
          <p:cNvSpPr/>
          <p:nvPr/>
        </p:nvSpPr>
        <p:spPr>
          <a:xfrm>
            <a:off x="9637395" y="5618083"/>
            <a:ext cx="403860" cy="5049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31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3150" dirty="0"/>
          </a:p>
        </p:txBody>
      </p:sp>
      <p:sp>
        <p:nvSpPr>
          <p:cNvPr id="1048672" name="Text 4"/>
          <p:cNvSpPr/>
          <p:nvPr/>
        </p:nvSpPr>
        <p:spPr>
          <a:xfrm>
            <a:off x="1622941" y="3250168"/>
            <a:ext cx="2508409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Allergik reaksiyalar</a:t>
            </a:r>
            <a:endParaRPr lang="en-US" sz="2200" dirty="0"/>
          </a:p>
        </p:txBody>
      </p:sp>
      <p:sp>
        <p:nvSpPr>
          <p:cNvPr id="1048673" name="Text 5"/>
          <p:cNvSpPr/>
          <p:nvPr/>
        </p:nvSpPr>
        <p:spPr>
          <a:xfrm>
            <a:off x="1622941" y="3745706"/>
            <a:ext cx="2508409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Qichishish, toshmalar.</a:t>
            </a:r>
            <a:endParaRPr lang="en-US" sz="1850" dirty="0"/>
          </a:p>
        </p:txBody>
      </p:sp>
      <p:sp>
        <p:nvSpPr>
          <p:cNvPr id="1048674" name="Text 6"/>
          <p:cNvSpPr/>
          <p:nvPr/>
        </p:nvSpPr>
        <p:spPr>
          <a:xfrm>
            <a:off x="5595461" y="2084308"/>
            <a:ext cx="3439239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Ovqat hazm qilish buzilishi</a:t>
            </a:r>
            <a:endParaRPr lang="en-US" sz="2200" dirty="0"/>
          </a:p>
        </p:txBody>
      </p:sp>
      <p:sp>
        <p:nvSpPr>
          <p:cNvPr id="1048675" name="Text 7"/>
          <p:cNvSpPr/>
          <p:nvPr/>
        </p:nvSpPr>
        <p:spPr>
          <a:xfrm>
            <a:off x="5595461" y="2579846"/>
            <a:ext cx="3439239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Qusish va diareya.</a:t>
            </a:r>
            <a:endParaRPr lang="en-US" sz="1850" dirty="0"/>
          </a:p>
        </p:txBody>
      </p:sp>
      <p:sp>
        <p:nvSpPr>
          <p:cNvPr id="1048676" name="Text 8"/>
          <p:cNvSpPr/>
          <p:nvPr/>
        </p:nvSpPr>
        <p:spPr>
          <a:xfrm>
            <a:off x="10413325" y="3250168"/>
            <a:ext cx="2679383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Asab tizimi ta'siri</a:t>
            </a:r>
            <a:endParaRPr lang="en-US" sz="2200" dirty="0"/>
          </a:p>
        </p:txBody>
      </p:sp>
      <p:sp>
        <p:nvSpPr>
          <p:cNvPr id="1048677" name="Text 9"/>
          <p:cNvSpPr/>
          <p:nvPr/>
        </p:nvSpPr>
        <p:spPr>
          <a:xfrm>
            <a:off x="10413325" y="3745706"/>
            <a:ext cx="2679383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Tashvish va bosh aylanishi.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682" name="Text 0"/>
          <p:cNvSpPr/>
          <p:nvPr/>
        </p:nvSpPr>
        <p:spPr>
          <a:xfrm>
            <a:off x="6324124" y="1651040"/>
            <a:ext cx="7468553" cy="2112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Gijjalarga qarshi davolashda gigiyena qoidalariga rioya qilish</a:t>
            </a:r>
            <a:endParaRPr lang="en-US" sz="4400" dirty="0"/>
          </a:p>
        </p:txBody>
      </p:sp>
      <p:pic>
        <p:nvPicPr>
          <p:cNvPr id="209717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4122063"/>
            <a:ext cx="572453" cy="572453"/>
          </a:xfrm>
          <a:prstGeom prst="rect">
            <a:avLst/>
          </a:prstGeom>
        </p:spPr>
      </p:pic>
      <p:sp>
        <p:nvSpPr>
          <p:cNvPr id="1048683" name="Text 1"/>
          <p:cNvSpPr/>
          <p:nvPr/>
        </p:nvSpPr>
        <p:spPr>
          <a:xfrm>
            <a:off x="6324124" y="4933831"/>
            <a:ext cx="229004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Toza suv ta'minoti</a:t>
            </a:r>
            <a:endParaRPr lang="en-US" sz="2200" dirty="0"/>
          </a:p>
        </p:txBody>
      </p:sp>
      <p:sp>
        <p:nvSpPr>
          <p:cNvPr id="1048684" name="Text 2"/>
          <p:cNvSpPr/>
          <p:nvPr/>
        </p:nvSpPr>
        <p:spPr>
          <a:xfrm>
            <a:off x="6324124" y="5429369"/>
            <a:ext cx="2290048" cy="1149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Parazitlar infektsiyasini kamaytiradi.</a:t>
            </a:r>
            <a:endParaRPr lang="en-US" sz="1850" dirty="0"/>
          </a:p>
        </p:txBody>
      </p:sp>
      <p:pic>
        <p:nvPicPr>
          <p:cNvPr id="209718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376" y="4122063"/>
            <a:ext cx="572453" cy="572453"/>
          </a:xfrm>
          <a:prstGeom prst="rect">
            <a:avLst/>
          </a:prstGeom>
        </p:spPr>
      </p:pic>
      <p:sp>
        <p:nvSpPr>
          <p:cNvPr id="1048685" name="Text 3"/>
          <p:cNvSpPr/>
          <p:nvPr/>
        </p:nvSpPr>
        <p:spPr>
          <a:xfrm>
            <a:off x="8913376" y="4933831"/>
            <a:ext cx="2290048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Yaxshi tozalash</a:t>
            </a:r>
            <a:endParaRPr lang="en-US" sz="2200" dirty="0"/>
          </a:p>
        </p:txBody>
      </p:sp>
      <p:sp>
        <p:nvSpPr>
          <p:cNvPr id="1048686" name="Text 4"/>
          <p:cNvSpPr/>
          <p:nvPr/>
        </p:nvSpPr>
        <p:spPr>
          <a:xfrm>
            <a:off x="8913376" y="5429369"/>
            <a:ext cx="2290048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Aniq tartib va muhitni gigienik saqlash.</a:t>
            </a:r>
            <a:endParaRPr lang="en-US" sz="1850" dirty="0"/>
          </a:p>
        </p:txBody>
      </p:sp>
      <p:pic>
        <p:nvPicPr>
          <p:cNvPr id="209718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2628" y="4122063"/>
            <a:ext cx="572453" cy="572453"/>
          </a:xfrm>
          <a:prstGeom prst="rect">
            <a:avLst/>
          </a:prstGeom>
        </p:spPr>
      </p:pic>
      <p:sp>
        <p:nvSpPr>
          <p:cNvPr id="1048687" name="Text 5"/>
          <p:cNvSpPr/>
          <p:nvPr/>
        </p:nvSpPr>
        <p:spPr>
          <a:xfrm>
            <a:off x="11502628" y="4933831"/>
            <a:ext cx="2290048" cy="7038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Veterinar nazorati</a:t>
            </a:r>
            <a:endParaRPr lang="en-US" sz="2200" dirty="0"/>
          </a:p>
        </p:txBody>
      </p:sp>
      <p:sp>
        <p:nvSpPr>
          <p:cNvPr id="1048688" name="Text 6"/>
          <p:cNvSpPr/>
          <p:nvPr/>
        </p:nvSpPr>
        <p:spPr>
          <a:xfrm>
            <a:off x="11502628" y="5781318"/>
            <a:ext cx="2290048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Muntazam tekshiruv va davolash.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Custom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RavonRivojlanish@outlook.com</cp:lastModifiedBy>
  <cp:revision>5</cp:revision>
  <dcterms:created xsi:type="dcterms:W3CDTF">2025-05-29T01:58:16Z</dcterms:created>
  <dcterms:modified xsi:type="dcterms:W3CDTF">2026-04-21T06:00:14Z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ec8231d3d75f4abaa68e3ce1308ed12d</vt:lpwstr>
  </property>
</Properties>
</file>