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notesMasterIdLst>
    <p:notesMasterId r:id="rId10"/>
  </p:notesMasterIdLst>
  <p:sldIdLst>
    <p:sldId id="360" r:id="rId2"/>
    <p:sldId id="361" r:id="rId3"/>
    <p:sldId id="362" r:id="rId4"/>
    <p:sldId id="363" r:id="rId5"/>
    <p:sldId id="364" r:id="rId6"/>
    <p:sldId id="365" r:id="rId7"/>
    <p:sldId id="366" r:id="rId8"/>
    <p:sldId id="359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5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5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5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58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4858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fld id="{AE2A2D1B-4655-448C-AD16-261F1D663806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104858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58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7F3FD1C7-53AF-4CCB-8AEA-5E302F877E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638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3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fld id="{AE2A2D1B-4655-448C-AD16-261F1D663806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104864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4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7F3FD1C7-53AF-4CCB-8AEA-5E302F877E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619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2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fld id="{AE2A2D1B-4655-448C-AD16-261F1D663806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104862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2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7F3FD1C7-53AF-4CCB-8AEA-5E302F877E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58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58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fld id="{AE2A2D1B-4655-448C-AD16-261F1D663806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104859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59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7F3FD1C7-53AF-4CCB-8AEA-5E302F877E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Заголовок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633" name="Текст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63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fld id="{AE2A2D1B-4655-448C-AD16-261F1D663806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104863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3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7F3FD1C7-53AF-4CCB-8AEA-5E302F877E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601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02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0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fld id="{AE2A2D1B-4655-448C-AD16-261F1D663806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104860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0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7F3FD1C7-53AF-4CCB-8AEA-5E302F877E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Заголовок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607" name="Текст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608" name="Объект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09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610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11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fld id="{AE2A2D1B-4655-448C-AD16-261F1D663806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1048612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13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7F3FD1C7-53AF-4CCB-8AEA-5E302F877E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61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fld id="{AE2A2D1B-4655-448C-AD16-261F1D663806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104861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1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7F3FD1C7-53AF-4CCB-8AEA-5E302F877E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fld id="{AE2A2D1B-4655-448C-AD16-261F1D663806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104862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2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7F3FD1C7-53AF-4CCB-8AEA-5E302F877E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643" name="Объект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4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64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fld id="{AE2A2D1B-4655-448C-AD16-261F1D663806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104864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4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7F3FD1C7-53AF-4CCB-8AEA-5E302F877E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627" name="Рисунок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1048628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62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fld id="{AE2A2D1B-4655-448C-AD16-261F1D663806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104863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3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7F3FD1C7-53AF-4CCB-8AEA-5E302F877E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4857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4857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fld id="{AE2A2D1B-4655-448C-AD16-261F1D663806}" type="datetimeFigureOut">
              <a:rPr lang="ru-RU" smtClean="0"/>
              <a:t>04.05.2026</a:t>
            </a:fld>
            <a:endParaRPr lang="ru-RU"/>
          </a:p>
        </p:txBody>
      </p:sp>
      <p:sp>
        <p:nvSpPr>
          <p:cNvPr id="104857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endParaRPr lang="ru-RU"/>
          </a:p>
        </p:txBody>
      </p:sp>
      <p:sp>
        <p:nvSpPr>
          <p:cNvPr id="104858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7F3FD1C7-53AF-4CCB-8AEA-5E302F877EB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485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485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48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48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48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48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48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48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48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485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485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485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485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485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485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485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485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485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485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485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485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76" grpId="0"/>
      <p:bldP spid="1048577" grpId="0" build="p"/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Объект 2"/>
          <p:cNvSpPr>
            <a:spLocks noGrp="1"/>
          </p:cNvSpPr>
          <p:nvPr>
            <p:ph idx="1"/>
          </p:nvPr>
        </p:nvSpPr>
        <p:spPr>
          <a:xfrm>
            <a:off x="746760" y="1185545"/>
            <a:ext cx="10515600" cy="4351338"/>
          </a:xfrm>
        </p:spPr>
        <p:txBody>
          <a:bodyPr>
            <a:normAutofit fontScale="99275" lnSpcReduction="20000"/>
          </a:bodyPr>
          <a:lstStyle/>
          <a:p>
            <a:pPr marL="0" indent="0" algn="ctr">
              <a:buNone/>
            </a:pPr>
            <a:r>
              <a:rPr lang="en-US" sz="13800" dirty="0" err="1"/>
              <a:t>Gipertonik</a:t>
            </a:r>
            <a:r>
              <a:rPr lang="en-US" sz="13800" dirty="0"/>
              <a:t> </a:t>
            </a:r>
            <a:r>
              <a:rPr lang="en-US" sz="13800" dirty="0" err="1"/>
              <a:t>kriz</a:t>
            </a:r>
            <a:endParaRPr lang="ru-RU" sz="13800" dirty="0"/>
          </a:p>
        </p:txBody>
      </p:sp>
    </p:spTree>
  </p:cSld>
  <p:clrMapOvr>
    <a:masterClrMapping/>
  </p:clrMapOvr>
  <p:transition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Объект 2"/>
          <p:cNvSpPr>
            <a:spLocks noGrp="1"/>
          </p:cNvSpPr>
          <p:nvPr>
            <p:ph idx="1"/>
          </p:nvPr>
        </p:nvSpPr>
        <p:spPr>
          <a:xfrm>
            <a:off x="609600" y="1809206"/>
            <a:ext cx="109728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5400" dirty="0" err="1"/>
              <a:t>Gipertonik</a:t>
            </a:r>
            <a:r>
              <a:rPr lang="en-US" sz="5400" dirty="0"/>
              <a:t> </a:t>
            </a:r>
            <a:r>
              <a:rPr lang="en-US" sz="5400" dirty="0" err="1"/>
              <a:t>kriz-bu</a:t>
            </a:r>
            <a:r>
              <a:rPr lang="en-US" sz="5400" dirty="0"/>
              <a:t> </a:t>
            </a:r>
            <a:r>
              <a:rPr lang="en-US" sz="5400" dirty="0" err="1"/>
              <a:t>qon</a:t>
            </a:r>
            <a:r>
              <a:rPr lang="en-US" sz="5400" dirty="0"/>
              <a:t> </a:t>
            </a:r>
            <a:r>
              <a:rPr lang="en-US" sz="5400" dirty="0" err="1"/>
              <a:t>bosimining</a:t>
            </a:r>
            <a:r>
              <a:rPr lang="en-US" sz="5400" dirty="0"/>
              <a:t> </a:t>
            </a:r>
            <a:r>
              <a:rPr lang="en-US" sz="5400" dirty="0" err="1"/>
              <a:t>haddan</a:t>
            </a:r>
            <a:r>
              <a:rPr lang="en-US" sz="5400" dirty="0"/>
              <a:t> </a:t>
            </a:r>
            <a:r>
              <a:rPr lang="en-US" sz="5400" dirty="0" err="1"/>
              <a:t>tashqari</a:t>
            </a:r>
            <a:r>
              <a:rPr lang="en-US" sz="5400" dirty="0"/>
              <a:t> </a:t>
            </a:r>
            <a:r>
              <a:rPr lang="en-US" sz="5400" dirty="0" err="1"/>
              <a:t>ko`tarilishidan</a:t>
            </a:r>
            <a:r>
              <a:rPr lang="en-US" sz="5400" dirty="0"/>
              <a:t> </a:t>
            </a:r>
            <a:r>
              <a:rPr lang="en-US" sz="5400" dirty="0" err="1"/>
              <a:t>kelib</a:t>
            </a:r>
            <a:r>
              <a:rPr lang="en-US" sz="5400" dirty="0"/>
              <a:t> </a:t>
            </a:r>
            <a:r>
              <a:rPr lang="en-US" sz="5400" dirty="0" err="1"/>
              <a:t>chiqadigan</a:t>
            </a:r>
            <a:r>
              <a:rPr lang="en-US" sz="5400" dirty="0"/>
              <a:t> </a:t>
            </a:r>
            <a:r>
              <a:rPr lang="en-US" sz="5400" dirty="0" err="1"/>
              <a:t>shoshilinch</a:t>
            </a:r>
            <a:r>
              <a:rPr lang="en-US" sz="5400" dirty="0"/>
              <a:t> </a:t>
            </a:r>
            <a:r>
              <a:rPr lang="en-US" sz="5400" dirty="0" err="1"/>
              <a:t>jiddiy</a:t>
            </a:r>
            <a:r>
              <a:rPr lang="en-US" sz="5400" dirty="0"/>
              <a:t> </a:t>
            </a:r>
            <a:r>
              <a:rPr lang="en-US" sz="5400" dirty="0" err="1"/>
              <a:t>holat</a:t>
            </a:r>
            <a:r>
              <a:rPr lang="en-US" sz="5400" dirty="0"/>
              <a:t>.</a:t>
            </a:r>
            <a:endParaRPr lang="ru-RU" sz="5400" dirty="0"/>
          </a:p>
        </p:txBody>
      </p:sp>
    </p:spTree>
  </p:cSld>
  <p:clrMapOvr>
    <a:masterClrMapping/>
  </p:clrMapOvr>
  <p:transition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Заголовок 1"/>
          <p:cNvSpPr>
            <a:spLocks noGrp="1"/>
          </p:cNvSpPr>
          <p:nvPr>
            <p:ph type="title"/>
          </p:nvPr>
        </p:nvSpPr>
        <p:spPr>
          <a:xfrm>
            <a:off x="962297" y="399207"/>
            <a:ext cx="10972800" cy="1143000"/>
          </a:xfrm>
        </p:spPr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Gipertonik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krizda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ishlatiladigan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dorilarning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tasnifi</a:t>
            </a: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4194304" name="Group 88"/>
          <p:cNvGraphicFramePr>
            <a:graphicFrameLocks/>
          </p:cNvGraphicFramePr>
          <p:nvPr/>
        </p:nvGraphicFramePr>
        <p:xfrm>
          <a:off x="0" y="1542207"/>
          <a:ext cx="12192000" cy="5315793"/>
        </p:xfrm>
        <a:graphic>
          <a:graphicData uri="http://schemas.openxmlformats.org/drawingml/2006/table">
            <a:tbl>
              <a:tblPr/>
              <a:tblGrid>
                <a:gridCol w="2927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73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867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1811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Dori</a:t>
                      </a:r>
                      <a:r>
                        <a:rPr kumimoji="0" lang="en-US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nomi</a:t>
                      </a:r>
                      <a:endParaRPr kumimoji="0" lang="ru-RU" alt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Berish</a:t>
                      </a:r>
                      <a:r>
                        <a:rPr kumimoji="0" lang="en-US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dozasi</a:t>
                      </a:r>
                      <a:endParaRPr kumimoji="0" lang="ru-RU" alt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Ta`sir</a:t>
                      </a:r>
                      <a:r>
                        <a:rPr kumimoji="0" lang="en-US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en-US" alt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qilish</a:t>
                      </a:r>
                      <a:r>
                        <a:rPr kumimoji="0" lang="en-US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en-US" alt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tezligi</a:t>
                      </a:r>
                      <a:endParaRPr kumimoji="0" lang="ru-RU" alt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alt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Ta`sir</a:t>
                      </a:r>
                      <a:r>
                        <a:rPr kumimoji="0" lang="en-US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en-US" alt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qilish</a:t>
                      </a:r>
                      <a:r>
                        <a:rPr kumimoji="0" lang="en-US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en-US" alt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davomiyligi</a:t>
                      </a:r>
                      <a:endParaRPr kumimoji="0" lang="ru-RU" alt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62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Нитропруссид</a:t>
                      </a: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 натрия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0,25-10 мкг/кг/мин в вену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сразу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1-2 мин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1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Нитроглицерин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5-100 мкг/мин в вену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2-5 мин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3-5 мин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94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Эналаприлат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1,25-5 мг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15-30 мин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6 часов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33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Диазоксид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50-100 мг в вену болюсом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или 15-30 мг/мин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2-4 мин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6-12 часов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62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Гидралазин</a:t>
                      </a: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 гидрохлорид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10-20 мг в вену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10-20 мин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3-8 часов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1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Фентоламин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5-15 мг в вену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1-2 мин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3-10 мин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62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Бендазол (дибазол)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8,0-12,0 мл 0,5% раствора в вену или в/м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15 мин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более 1 часа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  <a:headEnd type="none" w="med" len="med"/>
                      <a:tailEnd type="none" w="med" len="med"/>
                    </a:lnTlToBr>
                    <a:lnBlToTr>
                      <a:noFill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Заголовок 1"/>
          <p:cNvSpPr>
            <a:spLocks noGrp="1"/>
          </p:cNvSpPr>
          <p:nvPr>
            <p:ph type="title"/>
          </p:nvPr>
        </p:nvSpPr>
        <p:spPr>
          <a:xfrm>
            <a:off x="622663" y="784089"/>
            <a:ext cx="10972800" cy="1143000"/>
          </a:xfrm>
        </p:spPr>
        <p:txBody>
          <a:bodyPr/>
          <a:lstStyle/>
          <a:p>
            <a:r>
              <a:rPr lang="en-US" sz="5400" dirty="0" err="1"/>
              <a:t>Gipertonik</a:t>
            </a:r>
            <a:r>
              <a:rPr lang="en-US" sz="5400" dirty="0"/>
              <a:t> </a:t>
            </a:r>
            <a:r>
              <a:rPr lang="en-US" sz="5400" dirty="0" err="1"/>
              <a:t>kriz</a:t>
            </a:r>
            <a:r>
              <a:rPr lang="en-US" sz="5400" dirty="0"/>
              <a:t> </a:t>
            </a:r>
            <a:r>
              <a:rPr lang="en-US" sz="5400" dirty="0" err="1"/>
              <a:t>asoratlarini</a:t>
            </a:r>
            <a:r>
              <a:rPr lang="en-US" sz="5400" dirty="0"/>
              <a:t> </a:t>
            </a:r>
            <a:r>
              <a:rPr lang="en-US" sz="5400" dirty="0" err="1"/>
              <a:t>davolanishi</a:t>
            </a:r>
            <a:endParaRPr lang="ru-RU" sz="5400" dirty="0"/>
          </a:p>
        </p:txBody>
      </p:sp>
      <p:sp>
        <p:nvSpPr>
          <p:cNvPr id="1048596" name="Объект 2"/>
          <p:cNvSpPr>
            <a:spLocks noGrp="1"/>
          </p:cNvSpPr>
          <p:nvPr>
            <p:ph idx="1"/>
          </p:nvPr>
        </p:nvSpPr>
        <p:spPr>
          <a:xfrm>
            <a:off x="805542" y="2332037"/>
            <a:ext cx="10972800" cy="4525963"/>
          </a:xfrm>
        </p:spPr>
        <p:txBody>
          <a:bodyPr/>
          <a:lstStyle/>
          <a:p>
            <a:r>
              <a:rPr lang="en-US" sz="3600" dirty="0" err="1"/>
              <a:t>Ensefalopatiya</a:t>
            </a:r>
            <a:r>
              <a:rPr lang="en-US" sz="3600" dirty="0"/>
              <a:t> –</a:t>
            </a:r>
            <a:r>
              <a:rPr lang="en-US" sz="3600" dirty="0" err="1"/>
              <a:t>dibozol,mannitol,nitroprussid</a:t>
            </a:r>
            <a:r>
              <a:rPr lang="en-US" sz="3600" dirty="0"/>
              <a:t> </a:t>
            </a:r>
            <a:r>
              <a:rPr lang="en-US" sz="3600" dirty="0" err="1"/>
              <a:t>natriy</a:t>
            </a:r>
            <a:r>
              <a:rPr lang="en-US" sz="3600" dirty="0"/>
              <a:t>.</a:t>
            </a:r>
          </a:p>
          <a:p>
            <a:r>
              <a:rPr lang="en-US" sz="3600" dirty="0" err="1"/>
              <a:t>O`tkir</a:t>
            </a:r>
            <a:r>
              <a:rPr lang="en-US" sz="3600" dirty="0"/>
              <a:t> </a:t>
            </a:r>
            <a:r>
              <a:rPr lang="en-US" sz="3600" dirty="0" err="1"/>
              <a:t>koronar</a:t>
            </a:r>
            <a:r>
              <a:rPr lang="en-US" sz="3600" dirty="0"/>
              <a:t> </a:t>
            </a:r>
            <a:r>
              <a:rPr lang="en-US" sz="3600" dirty="0" err="1"/>
              <a:t>arteriya</a:t>
            </a:r>
            <a:r>
              <a:rPr lang="en-US" sz="3600" dirty="0"/>
              <a:t> </a:t>
            </a:r>
            <a:r>
              <a:rPr lang="en-US" sz="3600" dirty="0" err="1"/>
              <a:t>yetishmasligida-morfin,b-blokadalar</a:t>
            </a:r>
            <a:endParaRPr lang="en-US" sz="3600" dirty="0"/>
          </a:p>
          <a:p>
            <a:r>
              <a:rPr lang="en-US" sz="3600" dirty="0" err="1"/>
              <a:t>Tabaqalashgan</a:t>
            </a:r>
            <a:r>
              <a:rPr lang="en-US" sz="3600" dirty="0"/>
              <a:t> </a:t>
            </a:r>
            <a:r>
              <a:rPr lang="en-US" sz="3600" dirty="0" err="1"/>
              <a:t>anevrizma-nitroprussid</a:t>
            </a:r>
            <a:r>
              <a:rPr lang="en-US" sz="3600" dirty="0"/>
              <a:t> </a:t>
            </a:r>
            <a:r>
              <a:rPr lang="en-US" sz="3600" dirty="0" err="1"/>
              <a:t>natriy</a:t>
            </a:r>
            <a:r>
              <a:rPr lang="en-US" sz="3600" dirty="0"/>
              <a:t>,                  b-</a:t>
            </a:r>
            <a:r>
              <a:rPr lang="en-US" sz="3600" dirty="0" err="1"/>
              <a:t>blokadalar</a:t>
            </a:r>
            <a:r>
              <a:rPr lang="en-US" sz="3600" dirty="0"/>
              <a:t>	</a:t>
            </a:r>
            <a:endParaRPr lang="ru-RU" sz="3600" dirty="0"/>
          </a:p>
        </p:txBody>
      </p:sp>
    </p:spTree>
  </p:cSld>
  <p:clrMapOvr>
    <a:masterClrMapping/>
  </p:clrMapOvr>
  <p:transition>
    <p:comb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Объект 2"/>
          <p:cNvSpPr>
            <a:spLocks noGrp="1"/>
          </p:cNvSpPr>
          <p:nvPr>
            <p:ph idx="1"/>
          </p:nvPr>
        </p:nvSpPr>
        <p:spPr>
          <a:xfrm>
            <a:off x="635725" y="715034"/>
            <a:ext cx="10972800" cy="4525963"/>
          </a:xfrm>
        </p:spPr>
        <p:txBody>
          <a:bodyPr/>
          <a:lstStyle/>
          <a:p>
            <a:pPr algn="ctr"/>
            <a:r>
              <a:rPr lang="en-US" dirty="0" err="1"/>
              <a:t>Klonidin</a:t>
            </a:r>
            <a:r>
              <a:rPr lang="en-US" dirty="0"/>
              <a:t>(</a:t>
            </a:r>
            <a:r>
              <a:rPr lang="en-US" dirty="0" err="1"/>
              <a:t>Klofelin,Katapresan,Gemiton,Gipozin,Atenzina</a:t>
            </a:r>
            <a:r>
              <a:rPr lang="en-US" dirty="0"/>
              <a:t>)-</a:t>
            </a:r>
          </a:p>
          <a:p>
            <a:pPr algn="ctr"/>
            <a:r>
              <a:rPr lang="en-US" dirty="0" err="1"/>
              <a:t>Imidazolin</a:t>
            </a:r>
            <a:r>
              <a:rPr lang="en-US" dirty="0"/>
              <a:t> </a:t>
            </a:r>
            <a:r>
              <a:rPr lang="en-US" dirty="0" err="1"/>
              <a:t>guruhiga</a:t>
            </a:r>
            <a:r>
              <a:rPr lang="en-US" dirty="0"/>
              <a:t> </a:t>
            </a:r>
            <a:r>
              <a:rPr lang="en-US" dirty="0" err="1"/>
              <a:t>kiruvchi</a:t>
            </a:r>
            <a:r>
              <a:rPr lang="en-US" dirty="0"/>
              <a:t> </a:t>
            </a:r>
            <a:r>
              <a:rPr lang="en-US" dirty="0" err="1"/>
              <a:t>preparat</a:t>
            </a:r>
            <a:r>
              <a:rPr lang="en-US" dirty="0"/>
              <a:t>.  </a:t>
            </a:r>
            <a:r>
              <a:rPr lang="en-US" sz="4000" u="sng" dirty="0">
                <a:latin typeface="Gloucester MT Extra Condensed" panose="02030808020601010101" pitchFamily="18" charset="0"/>
              </a:rPr>
              <a:t>a2 </a:t>
            </a:r>
            <a:r>
              <a:rPr lang="en-US" u="sng" dirty="0" err="1"/>
              <a:t>adrenoretseptorlarni</a:t>
            </a:r>
            <a:r>
              <a:rPr lang="en-US" u="sng" dirty="0"/>
              <a:t> </a:t>
            </a:r>
            <a:r>
              <a:rPr lang="en-US" u="sng" dirty="0" err="1"/>
              <a:t>stimullovchi</a:t>
            </a:r>
            <a:r>
              <a:rPr lang="en-US" u="sng" dirty="0"/>
              <a:t> </a:t>
            </a:r>
            <a:r>
              <a:rPr lang="en-US" u="sng" dirty="0" err="1"/>
              <a:t>ta`sirga</a:t>
            </a:r>
            <a:r>
              <a:rPr lang="en-US" u="sng" dirty="0"/>
              <a:t> </a:t>
            </a:r>
            <a:r>
              <a:rPr lang="en-US" u="sng" dirty="0" err="1"/>
              <a:t>ega</a:t>
            </a:r>
            <a:r>
              <a:rPr lang="en-US" u="sng" dirty="0"/>
              <a:t>.</a:t>
            </a:r>
          </a:p>
          <a:p>
            <a:pPr algn="ctr"/>
            <a:endParaRPr lang="ru-RU" u="sng" dirty="0"/>
          </a:p>
        </p:txBody>
      </p:sp>
      <p:pic>
        <p:nvPicPr>
          <p:cNvPr id="2097152" name="Объект 3"/>
          <p:cNvPicPr>
            <a:picLocks noChangeAspect="1"/>
          </p:cNvPicPr>
          <p:nvPr/>
        </p:nvPicPr>
        <p:blipFill rotWithShape="1">
          <a:blip r:embed="rId2" cstate="print"/>
          <a:srcRect t="35704" b="8032"/>
          <a:stretch>
            <a:fillRect/>
          </a:stretch>
        </p:blipFill>
        <p:spPr bwMode="auto">
          <a:xfrm>
            <a:off x="3540033" y="2677570"/>
            <a:ext cx="3997235" cy="338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Заголовок 1"/>
          <p:cNvSpPr>
            <a:spLocks noGrp="1"/>
          </p:cNvSpPr>
          <p:nvPr>
            <p:ph type="title"/>
          </p:nvPr>
        </p:nvSpPr>
        <p:spPr>
          <a:xfrm>
            <a:off x="596537" y="914718"/>
            <a:ext cx="10972800" cy="1143000"/>
          </a:xfrm>
        </p:spPr>
        <p:txBody>
          <a:bodyPr/>
          <a:lstStyle/>
          <a:p>
            <a:r>
              <a:rPr lang="en-US" sz="8800" b="1" dirty="0" err="1"/>
              <a:t>Nifedipin</a:t>
            </a:r>
            <a:endParaRPr lang="ru-RU" sz="8800" b="1" dirty="0"/>
          </a:p>
        </p:txBody>
      </p:sp>
      <p:sp>
        <p:nvSpPr>
          <p:cNvPr id="1048599" name="Объект 4"/>
          <p:cNvSpPr>
            <a:spLocks noGrp="1"/>
          </p:cNvSpPr>
          <p:nvPr>
            <p:ph idx="1"/>
          </p:nvPr>
        </p:nvSpPr>
        <p:spPr>
          <a:xfrm>
            <a:off x="844731" y="2501539"/>
            <a:ext cx="10972800" cy="4525963"/>
          </a:xfrm>
        </p:spPr>
        <p:txBody>
          <a:bodyPr/>
          <a:lstStyle/>
          <a:p>
            <a:r>
              <a:rPr lang="en-US" sz="4000" dirty="0" err="1"/>
              <a:t>Gipotenziyalovchi</a:t>
            </a:r>
            <a:r>
              <a:rPr lang="en-US" sz="4000" dirty="0"/>
              <a:t> </a:t>
            </a:r>
            <a:r>
              <a:rPr lang="en-US" sz="4000" dirty="0" err="1"/>
              <a:t>modda</a:t>
            </a:r>
            <a:r>
              <a:rPr lang="en-US" sz="4000" dirty="0"/>
              <a:t> </a:t>
            </a:r>
            <a:r>
              <a:rPr lang="en-US" sz="4000" dirty="0" err="1"/>
              <a:t>sifatida</a:t>
            </a:r>
            <a:r>
              <a:rPr lang="en-US" sz="4000" dirty="0"/>
              <a:t> </a:t>
            </a:r>
            <a:r>
              <a:rPr lang="en-US" sz="4000" dirty="0" err="1"/>
              <a:t>qo`llaniladi</a:t>
            </a:r>
            <a:r>
              <a:rPr lang="en-US" sz="4000" dirty="0"/>
              <a:t>.</a:t>
            </a:r>
          </a:p>
          <a:p>
            <a:r>
              <a:rPr lang="en-US" sz="4000" dirty="0"/>
              <a:t>1,4 </a:t>
            </a:r>
            <a:r>
              <a:rPr lang="en-US" sz="4000" dirty="0" err="1"/>
              <a:t>digidrodipin</a:t>
            </a:r>
            <a:r>
              <a:rPr lang="en-US" sz="4000" dirty="0"/>
              <a:t>.</a:t>
            </a:r>
          </a:p>
          <a:p>
            <a:r>
              <a:rPr lang="en-US" sz="4000" dirty="0" err="1"/>
              <a:t>Sariq</a:t>
            </a:r>
            <a:r>
              <a:rPr lang="en-US" sz="4000" dirty="0"/>
              <a:t> </a:t>
            </a:r>
            <a:r>
              <a:rPr lang="en-US" sz="4000" dirty="0" err="1"/>
              <a:t>rangli</a:t>
            </a:r>
            <a:r>
              <a:rPr lang="en-US" sz="4000" dirty="0"/>
              <a:t> Kristal </a:t>
            </a:r>
            <a:r>
              <a:rPr lang="en-US" sz="4000" dirty="0" err="1"/>
              <a:t>shakldagi</a:t>
            </a:r>
            <a:r>
              <a:rPr lang="en-US" sz="4000" dirty="0"/>
              <a:t> </a:t>
            </a:r>
            <a:r>
              <a:rPr lang="en-US" sz="4000" dirty="0" err="1"/>
              <a:t>parashik</a:t>
            </a:r>
            <a:r>
              <a:rPr lang="en-US" sz="4000" dirty="0"/>
              <a:t> </a:t>
            </a:r>
            <a:r>
              <a:rPr lang="en-US" sz="4000" dirty="0" err="1"/>
              <a:t>shaklida</a:t>
            </a:r>
            <a:r>
              <a:rPr lang="en-US" sz="4000" dirty="0"/>
              <a:t> </a:t>
            </a:r>
            <a:r>
              <a:rPr lang="en-US" sz="4000" dirty="0" err="1"/>
              <a:t>chiqariladi</a:t>
            </a:r>
            <a:r>
              <a:rPr lang="en-US" sz="4000" dirty="0"/>
              <a:t>.</a:t>
            </a:r>
            <a:endParaRPr lang="ru-RU" sz="4000" dirty="0"/>
          </a:p>
        </p:txBody>
      </p:sp>
    </p:spTree>
  </p:cSld>
  <p:clrMapOvr>
    <a:masterClrMapping/>
  </p:clrMapOvr>
  <p:transition>
    <p:comb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3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/>
          <a:srcRect l="363" t="31892" b="577"/>
          <a:stretch>
            <a:fillRect/>
          </a:stretch>
        </p:blipFill>
        <p:spPr>
          <a:xfrm>
            <a:off x="3193441" y="548640"/>
            <a:ext cx="4774901" cy="5577523"/>
          </a:xfrm>
        </p:spPr>
      </p:pic>
    </p:spTree>
  </p:cSld>
  <p:clrMapOvr>
    <a:masterClrMapping/>
  </p:clrMapOvr>
  <p:transition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Заголовок 1"/>
          <p:cNvSpPr>
            <a:spLocks noGrp="1"/>
          </p:cNvSpPr>
          <p:nvPr>
            <p:ph type="ctrTitle"/>
          </p:nvPr>
        </p:nvSpPr>
        <p:spPr>
          <a:xfrm>
            <a:off x="1393371" y="3852500"/>
            <a:ext cx="9144000" cy="2387600"/>
          </a:xfrm>
        </p:spPr>
        <p:txBody>
          <a:bodyPr/>
          <a:lstStyle/>
          <a:p>
            <a:r>
              <a:rPr lang="en-US" sz="8800" dirty="0">
                <a:solidFill>
                  <a:srgbClr val="FF0000"/>
                </a:solidFill>
              </a:rPr>
              <a:t>E'tiboringiz uchun rahmat</a:t>
            </a:r>
            <a:endParaRPr lang="ru-RU" sz="4800" dirty="0"/>
          </a:p>
        </p:txBody>
      </p:sp>
    </p:spTree>
  </p:cSld>
  <p:clrMapOvr>
    <a:masterClrMapping/>
  </p:clrMapOvr>
  <p:transition>
    <p:comb/>
  </p:transition>
</p:sld>
</file>

<file path=ppt/theme/theme1.xml><?xml version="1.0" encoding="utf-8"?>
<a:theme xmlns:a="http://schemas.openxmlformats.org/drawingml/2006/main" name="Тема1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Office PowerPoint</Application>
  <PresentationFormat>Широкоэкранный</PresentationFormat>
  <Paragraphs>47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Gloucester MT Extra Condensed</vt:lpstr>
      <vt:lpstr>Wingdings</vt:lpstr>
      <vt:lpstr>Тема1</vt:lpstr>
      <vt:lpstr>Презентация PowerPoint</vt:lpstr>
      <vt:lpstr>Презентация PowerPoint</vt:lpstr>
      <vt:lpstr>Gipertonik krizda ishlatiladigan dorilarning tasnifi</vt:lpstr>
      <vt:lpstr>Gipertonik kriz asoratlarini davolanishi</vt:lpstr>
      <vt:lpstr>Презентация PowerPoint</vt:lpstr>
      <vt:lpstr>Nifedipin</vt:lpstr>
      <vt:lpstr>Презентация PowerPoint</vt:lpstr>
      <vt:lpstr>E'tiboringiz uchun rahmat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Gipertonik kriz</dc:title>
  <dc:creator>Arxiv.uz</dc:creator>
  <cp:keywords>slayd pptx</cp:keywords>
  <cp:lastModifiedBy>www</cp:lastModifiedBy>
  <cp:revision>1</cp:revision>
  <dcterms:created xsi:type="dcterms:W3CDTF">2019-09-30T10:23:15Z</dcterms:created>
  <dcterms:modified xsi:type="dcterms:W3CDTF">2026-05-04T15:57:57Z</dcterms:modified>
</cp:coreProperties>
</file>