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notesMaster" Target="notesMasters/notesMaster1.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73"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74"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75"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76"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77"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78"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lang="en-US" altLang="zh-CN"/>
              <a:t>Click to edit Master title style</a:t>
            </a:r>
            <a:endParaRPr lang="en-US" dirty="0"/>
          </a:p>
        </p:txBody>
      </p:sp>
      <p:sp>
        <p:nvSpPr>
          <p:cNvPr id="1048582"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en-US" dirty="0"/>
          </a:p>
        </p:txBody>
      </p:sp>
      <p:sp>
        <p:nvSpPr>
          <p:cNvPr id="1048583"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584" name="Footer Placeholder 4"/>
          <p:cNvSpPr>
            <a:spLocks noGrp="1"/>
          </p:cNvSpPr>
          <p:nvPr>
            <p:ph type="ftr" sz="quarter" idx="11"/>
          </p:nvPr>
        </p:nvSpPr>
        <p:spPr/>
        <p:txBody>
          <a:bodyPr/>
          <a:lstStyle/>
          <a:p>
            <a:endParaRPr lang="zh-CN" altLang="en-US"/>
          </a:p>
        </p:txBody>
      </p:sp>
      <p:sp>
        <p:nvSpPr>
          <p:cNvPr id="1048585"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40" name="Title 1"/>
          <p:cNvSpPr>
            <a:spLocks noGrp="1"/>
          </p:cNvSpPr>
          <p:nvPr>
            <p:ph type="title"/>
          </p:nvPr>
        </p:nvSpPr>
        <p:spPr/>
        <p:txBody>
          <a:bodyPr/>
          <a:lstStyle/>
          <a:p>
            <a:r>
              <a:rPr lang="en-US" altLang="zh-CN"/>
              <a:t>Click to edit Master title style</a:t>
            </a:r>
            <a:endParaRPr lang="en-US" dirty="0"/>
          </a:p>
        </p:txBody>
      </p:sp>
      <p:sp>
        <p:nvSpPr>
          <p:cNvPr id="1048641"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42"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43" name="Footer Placeholder 4"/>
          <p:cNvSpPr>
            <a:spLocks noGrp="1"/>
          </p:cNvSpPr>
          <p:nvPr>
            <p:ph type="ftr" sz="quarter" idx="11"/>
          </p:nvPr>
        </p:nvSpPr>
        <p:spPr/>
        <p:txBody>
          <a:bodyPr/>
          <a:lstStyle/>
          <a:p>
            <a:endParaRPr lang="zh-CN" altLang="en-US"/>
          </a:p>
        </p:txBody>
      </p:sp>
      <p:sp>
        <p:nvSpPr>
          <p:cNvPr id="1048644"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24" name="Vertical Title 1"/>
          <p:cNvSpPr>
            <a:spLocks noGrp="1"/>
          </p:cNvSpPr>
          <p:nvPr>
            <p:ph type="title" orient="vert"/>
          </p:nvPr>
        </p:nvSpPr>
        <p:spPr>
          <a:xfrm>
            <a:off x="6543675" y="365125"/>
            <a:ext cx="1971675" cy="5811838"/>
          </a:xfrm>
        </p:spPr>
        <p:txBody>
          <a:bodyPr vert="eaVert"/>
          <a:lstStyle/>
          <a:p>
            <a:r>
              <a:rPr lang="en-US" altLang="zh-CN"/>
              <a:t>Click to edit Master title style</a:t>
            </a:r>
            <a:endParaRPr lang="en-US" dirty="0"/>
          </a:p>
        </p:txBody>
      </p:sp>
      <p:sp>
        <p:nvSpPr>
          <p:cNvPr id="1048625" name="Vertical Text Placeholder 2"/>
          <p:cNvSpPr>
            <a:spLocks noGrp="1"/>
          </p:cNvSpPr>
          <p:nvPr>
            <p:ph type="body" orient="vert" idx="1"/>
          </p:nvPr>
        </p:nvSpPr>
        <p:spPr>
          <a:xfrm>
            <a:off x="628650" y="365125"/>
            <a:ext cx="5800725"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26"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27" name="Footer Placeholder 4"/>
          <p:cNvSpPr>
            <a:spLocks noGrp="1"/>
          </p:cNvSpPr>
          <p:nvPr>
            <p:ph type="ftr" sz="quarter" idx="11"/>
          </p:nvPr>
        </p:nvSpPr>
        <p:spPr/>
        <p:txBody>
          <a:bodyPr/>
          <a:lstStyle/>
          <a:p>
            <a:endParaRPr lang="zh-CN" altLang="en-US"/>
          </a:p>
        </p:txBody>
      </p:sp>
      <p:sp>
        <p:nvSpPr>
          <p:cNvPr id="1048628"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29" name="Title 1"/>
          <p:cNvSpPr>
            <a:spLocks noGrp="1"/>
          </p:cNvSpPr>
          <p:nvPr>
            <p:ph type="title"/>
          </p:nvPr>
        </p:nvSpPr>
        <p:spPr/>
        <p:txBody>
          <a:bodyPr/>
          <a:lstStyle/>
          <a:p>
            <a:r>
              <a:rPr lang="en-US" altLang="zh-CN"/>
              <a:t>Click to edit Master title style</a:t>
            </a:r>
            <a:endParaRPr lang="en-US" dirty="0"/>
          </a:p>
        </p:txBody>
      </p:sp>
      <p:sp>
        <p:nvSpPr>
          <p:cNvPr id="1048630"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1"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32" name="Footer Placeholder 4"/>
          <p:cNvSpPr>
            <a:spLocks noGrp="1"/>
          </p:cNvSpPr>
          <p:nvPr>
            <p:ph type="ftr" sz="quarter" idx="11"/>
          </p:nvPr>
        </p:nvSpPr>
        <p:spPr/>
        <p:txBody>
          <a:bodyPr/>
          <a:lstStyle/>
          <a:p>
            <a:endParaRPr lang="zh-CN" altLang="en-US"/>
          </a:p>
        </p:txBody>
      </p:sp>
      <p:sp>
        <p:nvSpPr>
          <p:cNvPr id="1048633"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45" name="Title 1"/>
          <p:cNvSpPr>
            <a:spLocks noGrp="1"/>
          </p:cNvSpPr>
          <p:nvPr>
            <p:ph type="title"/>
          </p:nvPr>
        </p:nvSpPr>
        <p:spPr>
          <a:xfrm>
            <a:off x="623888" y="1709739"/>
            <a:ext cx="7886700" cy="2852737"/>
          </a:xfrm>
        </p:spPr>
        <p:txBody>
          <a:bodyPr anchor="b"/>
          <a:lstStyle>
            <a:lvl1pPr>
              <a:defRPr sz="6000"/>
            </a:lvl1pPr>
          </a:lstStyle>
          <a:p>
            <a:r>
              <a:rPr lang="en-US" altLang="zh-CN"/>
              <a:t>Click to edit Master title style</a:t>
            </a:r>
            <a:endParaRPr lang="en-US" dirty="0"/>
          </a:p>
        </p:txBody>
      </p:sp>
      <p:sp>
        <p:nvSpPr>
          <p:cNvPr id="1048646"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1048647"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48" name="Footer Placeholder 4"/>
          <p:cNvSpPr>
            <a:spLocks noGrp="1"/>
          </p:cNvSpPr>
          <p:nvPr>
            <p:ph type="ftr" sz="quarter" idx="11"/>
          </p:nvPr>
        </p:nvSpPr>
        <p:spPr/>
        <p:txBody>
          <a:bodyPr/>
          <a:lstStyle/>
          <a:p>
            <a:endParaRPr lang="zh-CN" altLang="en-US"/>
          </a:p>
        </p:txBody>
      </p:sp>
      <p:sp>
        <p:nvSpPr>
          <p:cNvPr id="1048649"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50" name="Title 1"/>
          <p:cNvSpPr>
            <a:spLocks noGrp="1"/>
          </p:cNvSpPr>
          <p:nvPr>
            <p:ph type="title"/>
          </p:nvPr>
        </p:nvSpPr>
        <p:spPr/>
        <p:txBody>
          <a:bodyPr/>
          <a:lstStyle/>
          <a:p>
            <a:r>
              <a:rPr lang="en-US" altLang="zh-CN"/>
              <a:t>Click to edit Master title style</a:t>
            </a:r>
            <a:endParaRPr lang="en-US" dirty="0"/>
          </a:p>
        </p:txBody>
      </p:sp>
      <p:sp>
        <p:nvSpPr>
          <p:cNvPr id="1048651" name="Content Placeholder 2"/>
          <p:cNvSpPr>
            <a:spLocks noGrp="1"/>
          </p:cNvSpPr>
          <p:nvPr>
            <p:ph sz="half" idx="1"/>
          </p:nvPr>
        </p:nvSpPr>
        <p:spPr>
          <a:xfrm>
            <a:off x="6286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52" name="Content Placeholder 3"/>
          <p:cNvSpPr>
            <a:spLocks noGrp="1"/>
          </p:cNvSpPr>
          <p:nvPr>
            <p:ph sz="half" idx="2"/>
          </p:nvPr>
        </p:nvSpPr>
        <p:spPr>
          <a:xfrm>
            <a:off x="46291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53" name="Date Placeholder 4"/>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54" name="Footer Placeholder 5"/>
          <p:cNvSpPr>
            <a:spLocks noGrp="1"/>
          </p:cNvSpPr>
          <p:nvPr>
            <p:ph type="ftr" sz="quarter" idx="11"/>
          </p:nvPr>
        </p:nvSpPr>
        <p:spPr/>
        <p:txBody>
          <a:bodyPr/>
          <a:lstStyle/>
          <a:p>
            <a:endParaRPr lang="zh-CN" altLang="en-US"/>
          </a:p>
        </p:txBody>
      </p:sp>
      <p:sp>
        <p:nvSpPr>
          <p:cNvPr id="1048655"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56" name="Title 1"/>
          <p:cNvSpPr>
            <a:spLocks noGrp="1"/>
          </p:cNvSpPr>
          <p:nvPr>
            <p:ph type="title"/>
          </p:nvPr>
        </p:nvSpPr>
        <p:spPr>
          <a:xfrm>
            <a:off x="629841" y="365126"/>
            <a:ext cx="7886700" cy="1325563"/>
          </a:xfrm>
        </p:spPr>
        <p:txBody>
          <a:bodyPr/>
          <a:lstStyle/>
          <a:p>
            <a:r>
              <a:rPr lang="en-US" altLang="zh-CN"/>
              <a:t>Click to edit Master title style</a:t>
            </a:r>
            <a:endParaRPr lang="en-US" dirty="0"/>
          </a:p>
        </p:txBody>
      </p:sp>
      <p:sp>
        <p:nvSpPr>
          <p:cNvPr id="1048657"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58" name="Content Placeholder 3"/>
          <p:cNvSpPr>
            <a:spLocks noGrp="1"/>
          </p:cNvSpPr>
          <p:nvPr>
            <p:ph sz="half" idx="2"/>
          </p:nvPr>
        </p:nvSpPr>
        <p:spPr>
          <a:xfrm>
            <a:off x="629842" y="2505075"/>
            <a:ext cx="3868340"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59"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60" name="Content Placeholder 5"/>
          <p:cNvSpPr>
            <a:spLocks noGrp="1"/>
          </p:cNvSpPr>
          <p:nvPr>
            <p:ph sz="quarter" idx="4"/>
          </p:nvPr>
        </p:nvSpPr>
        <p:spPr>
          <a:xfrm>
            <a:off x="4629150" y="2505075"/>
            <a:ext cx="3887391"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61" name="Date Placeholder 6"/>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62" name="Footer Placeholder 7"/>
          <p:cNvSpPr>
            <a:spLocks noGrp="1"/>
          </p:cNvSpPr>
          <p:nvPr>
            <p:ph type="ftr" sz="quarter" idx="11"/>
          </p:nvPr>
        </p:nvSpPr>
        <p:spPr/>
        <p:txBody>
          <a:bodyPr/>
          <a:lstStyle/>
          <a:p>
            <a:endParaRPr lang="zh-CN" altLang="en-US"/>
          </a:p>
        </p:txBody>
      </p:sp>
      <p:sp>
        <p:nvSpPr>
          <p:cNvPr id="1048663" name="Slide Number Placeholder 8"/>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20" name="Title 1"/>
          <p:cNvSpPr>
            <a:spLocks noGrp="1"/>
          </p:cNvSpPr>
          <p:nvPr>
            <p:ph type="title"/>
          </p:nvPr>
        </p:nvSpPr>
        <p:spPr/>
        <p:txBody>
          <a:bodyPr/>
          <a:lstStyle/>
          <a:p>
            <a:r>
              <a:rPr lang="en-US" altLang="zh-CN"/>
              <a:t>Click to edit Master title style</a:t>
            </a:r>
            <a:endParaRPr lang="en-US" dirty="0"/>
          </a:p>
        </p:txBody>
      </p:sp>
      <p:sp>
        <p:nvSpPr>
          <p:cNvPr id="1048621" name="Date Placeholder 2"/>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22" name="Footer Placeholder 3"/>
          <p:cNvSpPr>
            <a:spLocks noGrp="1"/>
          </p:cNvSpPr>
          <p:nvPr>
            <p:ph type="ftr" sz="quarter" idx="11"/>
          </p:nvPr>
        </p:nvSpPr>
        <p:spPr/>
        <p:txBody>
          <a:bodyPr/>
          <a:lstStyle/>
          <a:p>
            <a:endParaRPr lang="zh-CN" altLang="en-US"/>
          </a:p>
        </p:txBody>
      </p:sp>
      <p:sp>
        <p:nvSpPr>
          <p:cNvPr id="1048623" name="Slide Number Placeholder 4"/>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64" name="Date Placeholder 1"/>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65" name="Footer Placeholder 2"/>
          <p:cNvSpPr>
            <a:spLocks noGrp="1"/>
          </p:cNvSpPr>
          <p:nvPr>
            <p:ph type="ftr" sz="quarter" idx="11"/>
          </p:nvPr>
        </p:nvSpPr>
        <p:spPr/>
        <p:txBody>
          <a:bodyPr/>
          <a:lstStyle/>
          <a:p>
            <a:endParaRPr lang="zh-CN" altLang="en-US"/>
          </a:p>
        </p:txBody>
      </p:sp>
      <p:sp>
        <p:nvSpPr>
          <p:cNvPr id="1048666" name="Slide Number Placeholder 3"/>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67"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68"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69"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70" name="Date Placeholder 4"/>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71" name="Footer Placeholder 5"/>
          <p:cNvSpPr>
            <a:spLocks noGrp="1"/>
          </p:cNvSpPr>
          <p:nvPr>
            <p:ph type="ftr" sz="quarter" idx="11"/>
          </p:nvPr>
        </p:nvSpPr>
        <p:spPr/>
        <p:txBody>
          <a:bodyPr/>
          <a:lstStyle/>
          <a:p>
            <a:endParaRPr lang="zh-CN" altLang="en-US"/>
          </a:p>
        </p:txBody>
      </p:sp>
      <p:sp>
        <p:nvSpPr>
          <p:cNvPr id="1048672"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34"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35"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en-US" dirty="0"/>
          </a:p>
        </p:txBody>
      </p:sp>
      <p:sp>
        <p:nvSpPr>
          <p:cNvPr id="1048636"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37" name="Date Placeholder 4"/>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38" name="Footer Placeholder 5"/>
          <p:cNvSpPr>
            <a:spLocks noGrp="1"/>
          </p:cNvSpPr>
          <p:nvPr>
            <p:ph type="ftr" sz="quarter" idx="11"/>
          </p:nvPr>
        </p:nvSpPr>
        <p:spPr/>
        <p:txBody>
          <a:bodyPr/>
          <a:lstStyle/>
          <a:p>
            <a:endParaRPr lang="zh-CN" altLang="en-US"/>
          </a:p>
        </p:txBody>
      </p:sp>
      <p:sp>
        <p:nvSpPr>
          <p:cNvPr id="1048639"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CN"/>
              <a:t>Click to edit Master title style</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C1078-46ED-40F9-8930-935BAD7C2B02}" type="datetimeFigureOut">
              <a:rPr lang="zh-CN" altLang="en-US" smtClean="0"/>
              <a:t>2026/3/9</a:t>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2ADC-5BFA-4FBD-BEE2-16096B7F41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3" Type="http://schemas.openxmlformats.org/officeDocument/2006/relationships/image" Target="../media/image10.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86" name="Title 1"/>
          <p:cNvSpPr>
            <a:spLocks noGrp="1"/>
          </p:cNvSpPr>
          <p:nvPr>
            <p:ph type="ctrTitle"/>
          </p:nvPr>
        </p:nvSpPr>
        <p:spPr>
          <a:xfrm>
            <a:off x="3649500" y="1041400"/>
            <a:ext cx="5309401" cy="2387600"/>
          </a:xfrm>
        </p:spPr>
        <p:txBody>
          <a:bodyPr>
            <a:normAutofit/>
          </a:bodyPr>
          <a:lstStyle/>
          <a:p>
            <a:r>
              <a:rPr lang="en-US" altLang="uz" sz="3600">
                <a:solidFill>
                  <a:srgbClr val="FFFFFF"/>
                </a:solidFill>
              </a:rPr>
              <a:t>Sound laws.F.Bopp's law of agglutination</a:t>
            </a:r>
            <a:br>
              <a:rPr lang="en-US" altLang="uz" sz="3600">
                <a:solidFill>
                  <a:srgbClr val="FFFFFF"/>
                </a:solidFill>
              </a:rPr>
            </a:br>
            <a:endParaRPr lang="en-US" altLang="zh-CN" sz="360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8" name="Mil: O'ng 1048607"/>
          <p:cNvSpPr/>
          <p:nvPr/>
        </p:nvSpPr>
        <p:spPr>
          <a:xfrm>
            <a:off x="206580" y="424300"/>
            <a:ext cx="5425384" cy="2184229"/>
          </a:xfrm>
          <a:prstGeom prst="rightArrow">
            <a:avLst/>
          </a:prstGeom>
          <a:solidFill>
            <a:srgbClr val="FFFFFF"/>
          </a:solidFill>
          <a:ln w="25400">
            <a:solidFill>
              <a:srgbClr val="3893E0"/>
            </a:solidFill>
          </a:ln>
        </p:spPr>
        <p:txBody>
          <a:bodyPr anchor="ctr"/>
          <a:lstStyle/>
          <a:p>
            <a:pPr algn="ctr"/>
            <a:r>
              <a:rPr lang="en-US" altLang="uz" sz="2000" b="1"/>
              <a:t>Franz Bopp was a German linguist who is best known for his discovery and formulation of the "law of agglutination" in the field of historical linguistics.</a:t>
            </a:r>
            <a:endParaRPr lang="uz-UZ-#Latn" sz="2000" b="1"/>
          </a:p>
        </p:txBody>
      </p:sp>
      <p:sp>
        <p:nvSpPr>
          <p:cNvPr id="1048609" name="Mil: O'ng 1048608"/>
          <p:cNvSpPr/>
          <p:nvPr/>
        </p:nvSpPr>
        <p:spPr>
          <a:xfrm>
            <a:off x="-100717" y="2924608"/>
            <a:ext cx="5732680" cy="2161845"/>
          </a:xfrm>
          <a:prstGeom prst="rightArrow">
            <a:avLst/>
          </a:prstGeom>
          <a:solidFill>
            <a:srgbClr val="FFFFFF"/>
          </a:solidFill>
          <a:ln w="25400">
            <a:solidFill>
              <a:srgbClr val="3893E0"/>
            </a:solidFill>
          </a:ln>
        </p:spPr>
        <p:txBody>
          <a:bodyPr anchor="ctr"/>
          <a:lstStyle/>
          <a:p>
            <a:pPr algn="ctr"/>
            <a:r>
              <a:rPr lang="en-US" altLang="uz" sz="2000" b="1"/>
              <a:t>Bopp's law of agglutination was a fundamental principle that he proposed in the early 19th century while studying various Indo-European languages.</a:t>
            </a:r>
            <a:endParaRPr lang="uz-UZ-#Latn" sz="2000" b="1"/>
          </a:p>
        </p:txBody>
      </p:sp>
      <p:sp>
        <p:nvSpPr>
          <p:cNvPr id="1048610" name="Mil: O'ng 1048609"/>
          <p:cNvSpPr/>
          <p:nvPr/>
        </p:nvSpPr>
        <p:spPr>
          <a:xfrm>
            <a:off x="52751" y="5086453"/>
            <a:ext cx="5425744" cy="2134771"/>
          </a:xfrm>
          <a:prstGeom prst="rightArrow">
            <a:avLst/>
          </a:prstGeom>
          <a:solidFill>
            <a:srgbClr val="FFFFFF"/>
          </a:solidFill>
          <a:ln w="25400">
            <a:solidFill>
              <a:srgbClr val="3893E0"/>
            </a:solidFill>
          </a:ln>
        </p:spPr>
        <p:txBody>
          <a:bodyPr anchor="ctr"/>
          <a:lstStyle/>
          <a:p>
            <a:pPr algn="ctr"/>
            <a:r>
              <a:rPr lang="en-US" altLang="uz" sz="2000" b="1"/>
              <a:t>It contributes to our understanding of language evolution and how languages shape and adapt over time.</a:t>
            </a:r>
            <a:endParaRPr lang="uz-UZ-#Latn" sz="2000" b="1"/>
          </a:p>
        </p:txBody>
      </p:sp>
      <p:pic>
        <p:nvPicPr>
          <p:cNvPr id="2097155" name="Rasm 2097154"/>
          <p:cNvPicPr>
            <a:picLocks/>
          </p:cNvPicPr>
          <p:nvPr/>
        </p:nvPicPr>
        <p:blipFill>
          <a:blip r:embed="rId3"/>
          <a:stretch>
            <a:fillRect/>
          </a:stretch>
        </p:blipFill>
        <p:spPr>
          <a:xfrm>
            <a:off x="5961816" y="1198915"/>
            <a:ext cx="2943222" cy="459169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11" name="Tasma: Yumaloq tepaga qaragan 1048610"/>
          <p:cNvSpPr/>
          <p:nvPr/>
        </p:nvSpPr>
        <p:spPr>
          <a:xfrm>
            <a:off x="-2331695" y="1000478"/>
            <a:ext cx="13807390" cy="5274651"/>
          </a:xfrm>
          <a:prstGeom prst="ellipseRibbon2">
            <a:avLst/>
          </a:prstGeom>
          <a:solidFill>
            <a:srgbClr val="FFFFFF"/>
          </a:solidFill>
          <a:ln w="25400">
            <a:solidFill>
              <a:srgbClr val="002060"/>
            </a:solidFill>
          </a:ln>
        </p:spPr>
        <p:txBody>
          <a:bodyPr anchor="ctr"/>
          <a:lstStyle/>
          <a:p>
            <a:pPr algn="ctr"/>
            <a:r>
              <a:rPr lang="en-US" altLang="uz" sz="2800" b="1" u="sng">
                <a:solidFill>
                  <a:srgbClr val="000000"/>
                </a:solidFill>
                <a:effectLst/>
              </a:rPr>
              <a:t>Bopp's law of agglutination states that the historical changes within a language can be traced back to the gradual agglutination, or joining together, of shorter linguistic elements to form longer and more complex words.</a:t>
            </a:r>
            <a:endParaRPr lang="uz-UZ-#Latn" sz="2800" b="1" u="sng">
              <a:solidFill>
                <a:srgbClr val="000000"/>
              </a:solidFill>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12" name="Oltiburchak 1048611"/>
          <p:cNvSpPr/>
          <p:nvPr/>
        </p:nvSpPr>
        <p:spPr>
          <a:xfrm>
            <a:off x="-1608717" y="1446806"/>
            <a:ext cx="12361434" cy="4065929"/>
          </a:xfrm>
          <a:prstGeom prst="hexagon">
            <a:avLst/>
          </a:prstGeom>
          <a:solidFill>
            <a:srgbClr val="FFFFFF"/>
          </a:solidFill>
          <a:ln w="25400">
            <a:solidFill>
              <a:srgbClr val="002060"/>
            </a:solidFill>
          </a:ln>
        </p:spPr>
        <p:txBody>
          <a:bodyPr anchor="ctr"/>
          <a:lstStyle/>
          <a:p>
            <a:pPr algn="ctr"/>
            <a:r>
              <a:rPr lang="en-US" altLang="uz" sz="2400" b="1" u="sng"/>
              <a:t>This process occurs in languages that belong to the agglutinative language family, where words are constructed by combining root morphemes and affixes.</a:t>
            </a:r>
            <a:endParaRPr lang="uz-UZ-#Latn" sz="2400" b="1" u="sng"/>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13" name="Mil: Beshburchak 1048612"/>
          <p:cNvSpPr/>
          <p:nvPr/>
        </p:nvSpPr>
        <p:spPr>
          <a:xfrm>
            <a:off x="685800" y="1122362"/>
            <a:ext cx="7917893" cy="1524000"/>
          </a:xfrm>
          <a:prstGeom prst="homePlate">
            <a:avLst/>
          </a:prstGeom>
          <a:solidFill>
            <a:srgbClr val="FFFFFF"/>
          </a:solidFill>
          <a:ln w="25400">
            <a:solidFill>
              <a:srgbClr val="3893E0"/>
            </a:solidFill>
          </a:ln>
        </p:spPr>
        <p:txBody>
          <a:bodyPr anchor="ctr"/>
          <a:lstStyle/>
          <a:p>
            <a:pPr algn="ctr"/>
            <a:r>
              <a:rPr lang="en-US" altLang="uz" sz="2400" b="1">
                <a:solidFill>
                  <a:srgbClr val="002060"/>
                </a:solidFill>
              </a:rPr>
              <a:t>According to Bopp, the agglutinative process is the underlying mechanism behind the development of inflections, the construction of new words, and the formation of grammatical structures in languages.</a:t>
            </a:r>
            <a:endParaRPr lang="uz-UZ-#Latn" sz="2400" b="1">
              <a:solidFill>
                <a:srgbClr val="002060"/>
              </a:solidFill>
            </a:endParaRPr>
          </a:p>
        </p:txBody>
      </p:sp>
      <p:sp>
        <p:nvSpPr>
          <p:cNvPr id="1048614" name="Mil: Beshburchak 1048613"/>
          <p:cNvSpPr/>
          <p:nvPr/>
        </p:nvSpPr>
        <p:spPr>
          <a:xfrm>
            <a:off x="642736" y="3108834"/>
            <a:ext cx="8200770" cy="1524000"/>
          </a:xfrm>
          <a:prstGeom prst="homePlate">
            <a:avLst/>
          </a:prstGeom>
          <a:solidFill>
            <a:srgbClr val="FFFFFF"/>
          </a:solidFill>
          <a:ln w="25400">
            <a:solidFill>
              <a:srgbClr val="3893E0"/>
            </a:solidFill>
          </a:ln>
        </p:spPr>
        <p:txBody>
          <a:bodyPr anchor="ctr"/>
          <a:lstStyle/>
          <a:p>
            <a:pPr algn="ctr"/>
            <a:r>
              <a:rPr lang="en-US" altLang="uz" sz="2400" b="1">
                <a:solidFill>
                  <a:srgbClr val="002060"/>
                </a:solidFill>
              </a:rPr>
              <a:t>He argued that through the repeated agglutination of morphemes, languages expand their vocabulary and express different grammatical functions.</a:t>
            </a:r>
            <a:endParaRPr lang="uz-UZ-#Latn" sz="2400" b="1">
              <a:solidFill>
                <a:srgbClr val="002060"/>
              </a:solidFill>
            </a:endParaRPr>
          </a:p>
        </p:txBody>
      </p:sp>
      <p:sp>
        <p:nvSpPr>
          <p:cNvPr id="1048615" name="Mil: Beshburchak 1048614"/>
          <p:cNvSpPr/>
          <p:nvPr/>
        </p:nvSpPr>
        <p:spPr>
          <a:xfrm>
            <a:off x="756232" y="5095305"/>
            <a:ext cx="8217709" cy="1524000"/>
          </a:xfrm>
          <a:prstGeom prst="homePlate">
            <a:avLst/>
          </a:prstGeom>
          <a:solidFill>
            <a:srgbClr val="FFFFFF"/>
          </a:solidFill>
          <a:ln w="25400">
            <a:solidFill>
              <a:srgbClr val="3893E0"/>
            </a:solidFill>
          </a:ln>
        </p:spPr>
        <p:txBody>
          <a:bodyPr anchor="ctr"/>
          <a:lstStyle/>
          <a:p>
            <a:pPr algn="ctr"/>
            <a:r>
              <a:rPr lang="en-US" altLang="uz" sz="2400" b="1">
                <a:solidFill>
                  <a:srgbClr val="002060"/>
                </a:solidFill>
              </a:rPr>
              <a:t>Bopp's law of agglutination greatly influenced the field of historical linguistics, as it provided a framework for understanding the evolution of languages over time.</a:t>
            </a:r>
            <a:endParaRPr lang="uz-UZ-#Latn" sz="2400" b="1">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16" name="Romb 1048615"/>
          <p:cNvSpPr/>
          <p:nvPr/>
        </p:nvSpPr>
        <p:spPr>
          <a:xfrm>
            <a:off x="-1672109" y="220918"/>
            <a:ext cx="12488218" cy="4888362"/>
          </a:xfrm>
          <a:prstGeom prst="diamond">
            <a:avLst/>
          </a:prstGeom>
          <a:solidFill>
            <a:srgbClr val="FFFFFF"/>
          </a:solidFill>
          <a:ln w="25400">
            <a:solidFill>
              <a:srgbClr val="3893E0"/>
            </a:solidFill>
          </a:ln>
        </p:spPr>
        <p:txBody>
          <a:bodyPr anchor="ctr"/>
          <a:lstStyle/>
          <a:p>
            <a:pPr algn="ctr"/>
            <a:r>
              <a:rPr lang="en-US" altLang="uz" sz="2800" b="1" u="sng">
                <a:solidFill>
                  <a:srgbClr val="002060"/>
                </a:solidFill>
              </a:rPr>
              <a:t>It also contributed to the development of broader linguistic theories such as the comparative method, which aims to reconstruct the proto-language from which related languages evolved.</a:t>
            </a:r>
            <a:endParaRPr lang="uz-UZ-#Latn" sz="2800" b="1" u="sng">
              <a:solidFill>
                <a:srgbClr val="00206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17" name="Sarlavha 1048616"/>
          <p:cNvSpPr>
            <a:spLocks noGrp="1"/>
          </p:cNvSpPr>
          <p:nvPr>
            <p:ph type="ctrTitle"/>
          </p:nvPr>
        </p:nvSpPr>
        <p:spPr>
          <a:xfrm>
            <a:off x="511596" y="2560106"/>
            <a:ext cx="8329329" cy="24049"/>
          </a:xfrm>
        </p:spPr>
        <p:txBody>
          <a:bodyPr>
            <a:noAutofit/>
          </a:bodyPr>
          <a:lstStyle/>
          <a:p>
            <a:r>
              <a:rPr lang="en-US" altLang="uz" sz="3200" b="1"/>
              <a:t>Overall, Bopp's law of agglutination highlighted the importance of the agglutinative process in language change and provided valuable insights into the historical development of languages.</a:t>
            </a:r>
            <a:endParaRPr lang="uz-UZ-#Latn" sz="3200" b="1"/>
          </a:p>
        </p:txBody>
      </p:sp>
      <p:sp>
        <p:nvSpPr>
          <p:cNvPr id="1048618" name="Tagsarlavha 1048617"/>
          <p:cNvSpPr>
            <a:spLocks noGrp="1"/>
          </p:cNvSpPr>
          <p:nvPr>
            <p:ph type="subTitle" idx="1"/>
          </p:nvPr>
        </p:nvSpPr>
        <p:spPr/>
        <p:txBody>
          <a:bodyPr/>
          <a:lstStyle/>
          <a:p>
            <a:endParaRPr lang="uz-UZ-#Latn"/>
          </a:p>
        </p:txBody>
      </p:sp>
      <p:pic>
        <p:nvPicPr>
          <p:cNvPr id="2097156" name="Rasm 2097155"/>
          <p:cNvPicPr>
            <a:picLocks/>
          </p:cNvPicPr>
          <p:nvPr/>
        </p:nvPicPr>
        <p:blipFill>
          <a:blip r:embed="rId3"/>
          <a:stretch>
            <a:fillRect/>
          </a:stretch>
        </p:blipFill>
        <p:spPr>
          <a:xfrm>
            <a:off x="91243" y="2908366"/>
            <a:ext cx="9139385" cy="354767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19" name="Sarlavha 1048618"/>
          <p:cNvSpPr>
            <a:spLocks noGrp="1"/>
          </p:cNvSpPr>
          <p:nvPr>
            <p:ph type="ctrTitle"/>
          </p:nvPr>
        </p:nvSpPr>
        <p:spPr>
          <a:xfrm>
            <a:off x="685800" y="1525951"/>
            <a:ext cx="7772400" cy="2387600"/>
          </a:xfrm>
        </p:spPr>
        <p:txBody>
          <a:bodyPr/>
          <a:lstStyle/>
          <a:p>
            <a:r>
              <a:rPr lang="en-US" altLang="uz" sz="7200" b="1" i="1" u="sng">
                <a:solidFill>
                  <a:srgbClr val="002060"/>
                </a:solidFill>
                <a:effectLst>
                  <a:outerShdw blurRad="38100" dist="38100" dir="2700000" algn="br" rotWithShape="0">
                    <a:srgbClr val="000000"/>
                  </a:outerShdw>
                </a:effectLst>
              </a:rPr>
              <a:t>The End</a:t>
            </a:r>
            <a:endParaRPr lang="uz-UZ-#Latn" sz="7200" b="1" i="1" u="sng">
              <a:solidFill>
                <a:srgbClr val="002060"/>
              </a:solidFill>
              <a:effectLst>
                <a:outerShdw blurRad="38100" dist="38100" dir="2700000" algn="br" rotWithShape="0">
                  <a:srgbClr val="000000"/>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87" name="Sarlavha 1048586"/>
          <p:cNvSpPr>
            <a:spLocks noGrp="1"/>
          </p:cNvSpPr>
          <p:nvPr>
            <p:ph type="ctrTitle"/>
          </p:nvPr>
        </p:nvSpPr>
        <p:spPr>
          <a:xfrm>
            <a:off x="685799" y="339743"/>
            <a:ext cx="7772400" cy="1108661"/>
          </a:xfrm>
        </p:spPr>
        <p:txBody>
          <a:bodyPr/>
          <a:lstStyle/>
          <a:p>
            <a:r>
              <a:rPr lang="en-US" altLang="uz" sz="4000" b="1" u="sng">
                <a:solidFill>
                  <a:srgbClr val="002060"/>
                </a:solidFill>
                <a:effectLst>
                  <a:outerShdw blurRad="38100" dist="38100" dir="2700000" algn="br" rotWithShape="0">
                    <a:srgbClr val="000000"/>
                  </a:outerShdw>
                </a:effectLst>
              </a:rPr>
              <a:t>Franz Bopp</a:t>
            </a:r>
            <a:endParaRPr lang="uz-UZ-#Latn" sz="4000" b="1" u="sng">
              <a:solidFill>
                <a:srgbClr val="002060"/>
              </a:solidFill>
              <a:effectLst>
                <a:outerShdw blurRad="38100" dist="38100" dir="2700000" algn="br" rotWithShape="0">
                  <a:srgbClr val="000000"/>
                </a:outerShdw>
              </a:effectLst>
            </a:endParaRPr>
          </a:p>
        </p:txBody>
      </p:sp>
      <p:sp>
        <p:nvSpPr>
          <p:cNvPr id="1048588" name="Tagsarlavha 1048587"/>
          <p:cNvSpPr>
            <a:spLocks noGrp="1"/>
          </p:cNvSpPr>
          <p:nvPr>
            <p:ph type="subTitle" idx="1"/>
          </p:nvPr>
        </p:nvSpPr>
        <p:spPr>
          <a:xfrm>
            <a:off x="364445" y="1790043"/>
            <a:ext cx="5110241" cy="4565846"/>
          </a:xfrm>
        </p:spPr>
        <p:txBody>
          <a:bodyPr>
            <a:noAutofit/>
          </a:bodyPr>
          <a:lstStyle/>
          <a:p>
            <a:pPr algn="l"/>
            <a:r>
              <a:rPr lang="en-US" altLang="uz" sz="2800" b="1"/>
              <a:t>Franz Bopp (14 September 1791 – 23 October 1867)was a German linguist known for extensive and pioneering comparative work on Indo-European languages.Bopp was born in Mainz, but the political disarray in the Republic of Mainz caused his parents' move to Aschaffenburg, the second seat of the Archbishop of Mainz</a:t>
            </a:r>
            <a:endParaRPr lang="uz-UZ-#Latn" sz="2800" b="1"/>
          </a:p>
        </p:txBody>
      </p:sp>
      <p:pic>
        <p:nvPicPr>
          <p:cNvPr id="2097152" name="Rasm 2097151"/>
          <p:cNvPicPr>
            <a:picLocks/>
          </p:cNvPicPr>
          <p:nvPr/>
        </p:nvPicPr>
        <p:blipFill>
          <a:blip r:embed="rId3"/>
          <a:stretch>
            <a:fillRect/>
          </a:stretch>
        </p:blipFill>
        <p:spPr>
          <a:xfrm>
            <a:off x="5718470" y="1986899"/>
            <a:ext cx="3128284" cy="343790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89" name="Yulduz: 32 nuqta 1048588"/>
          <p:cNvSpPr/>
          <p:nvPr/>
        </p:nvSpPr>
        <p:spPr>
          <a:xfrm>
            <a:off x="3047999" y="2209799"/>
            <a:ext cx="3048000" cy="3048000"/>
          </a:xfrm>
          <a:prstGeom prst="star32">
            <a:avLst/>
          </a:prstGeom>
          <a:solidFill>
            <a:srgbClr val="FFE100"/>
          </a:solidFill>
          <a:ln w="25400">
            <a:solidFill>
              <a:srgbClr val="FFE100"/>
            </a:solidFill>
          </a:ln>
        </p:spPr>
        <p:txBody>
          <a:bodyPr anchor="ctr"/>
          <a:lstStyle/>
          <a:p>
            <a:pPr algn="ctr"/>
            <a:r>
              <a:rPr lang="en-US" altLang="uz" sz="3600" b="1">
                <a:effectLst>
                  <a:outerShdw blurRad="38100" dist="38100" dir="2700000" algn="br" rotWithShape="0">
                    <a:srgbClr val="000000"/>
                  </a:outerShdw>
                </a:effectLst>
              </a:rPr>
              <a:t>Franz  Bopp</a:t>
            </a:r>
            <a:endParaRPr lang="uz-UZ-#Latn" sz="3600" b="1">
              <a:effectLst>
                <a:outerShdw blurRad="38100" dist="38100" dir="2700000" algn="br" rotWithShape="0">
                  <a:srgbClr val="000000"/>
                </a:outerShdw>
              </a:effectLst>
            </a:endParaRPr>
          </a:p>
        </p:txBody>
      </p:sp>
      <p:sp>
        <p:nvSpPr>
          <p:cNvPr id="1048590" name="Nutq pufagi: Oval 1048589"/>
          <p:cNvSpPr/>
          <p:nvPr/>
        </p:nvSpPr>
        <p:spPr>
          <a:xfrm>
            <a:off x="5693797" y="986283"/>
            <a:ext cx="3048000" cy="1565172"/>
          </a:xfrm>
          <a:prstGeom prst="wedgeEllipseCallout">
            <a:avLst/>
          </a:prstGeom>
          <a:solidFill>
            <a:srgbClr val="FFFFFF"/>
          </a:solidFill>
          <a:ln w="25400">
            <a:solidFill>
              <a:srgbClr val="02A5E3"/>
            </a:solidFill>
          </a:ln>
        </p:spPr>
        <p:txBody>
          <a:bodyPr anchor="ctr"/>
          <a:lstStyle/>
          <a:p>
            <a:pPr algn="ctr"/>
            <a:r>
              <a:rPr lang="en-US" altLang="uz" b="1"/>
              <a:t>Bopp was born in Mainz, but the political disarray in the Republic of Mainz </a:t>
            </a:r>
            <a:endParaRPr lang="uz-UZ-#Latn" b="1"/>
          </a:p>
        </p:txBody>
      </p:sp>
      <p:sp>
        <p:nvSpPr>
          <p:cNvPr id="1048591" name="Nutq pufagi: Oval 1048590"/>
          <p:cNvSpPr/>
          <p:nvPr/>
        </p:nvSpPr>
        <p:spPr>
          <a:xfrm flipH="1">
            <a:off x="2716614" y="150975"/>
            <a:ext cx="3197936" cy="1617895"/>
          </a:xfrm>
          <a:prstGeom prst="wedgeEllipseCallout">
            <a:avLst/>
          </a:prstGeom>
          <a:solidFill>
            <a:srgbClr val="FFFFFF"/>
          </a:solidFill>
          <a:ln w="25400">
            <a:solidFill>
              <a:srgbClr val="02A5E3"/>
            </a:solidFill>
          </a:ln>
        </p:spPr>
        <p:txBody>
          <a:bodyPr anchor="ctr"/>
          <a:lstStyle/>
          <a:p>
            <a:pPr algn="ctr"/>
            <a:r>
              <a:rPr lang="en-US" altLang="uz" b="1"/>
              <a:t>Critics have charged Bopp with neglecting the study of the native Sanskrit grammars</a:t>
            </a:r>
            <a:endParaRPr lang="uz-UZ-#Latn" b="1"/>
          </a:p>
        </p:txBody>
      </p:sp>
      <p:sp>
        <p:nvSpPr>
          <p:cNvPr id="1048592" name="Nutq pufagi: Oval 1048591"/>
          <p:cNvSpPr/>
          <p:nvPr/>
        </p:nvSpPr>
        <p:spPr>
          <a:xfrm>
            <a:off x="6096000" y="2917274"/>
            <a:ext cx="3048000" cy="1964663"/>
          </a:xfrm>
          <a:prstGeom prst="wedgeEllipseCallout">
            <a:avLst/>
          </a:prstGeom>
          <a:solidFill>
            <a:srgbClr val="FFFFFF"/>
          </a:solidFill>
          <a:ln w="25400">
            <a:solidFill>
              <a:srgbClr val="02A5E3"/>
            </a:solidFill>
          </a:ln>
        </p:spPr>
        <p:txBody>
          <a:bodyPr anchor="ctr"/>
          <a:lstStyle/>
          <a:p>
            <a:pPr algn="ctr"/>
            <a:r>
              <a:rPr lang="en-US" altLang="uz" sz="2000" b="1"/>
              <a:t>Bopp's interest in the sacred language of the Hindus.</a:t>
            </a:r>
            <a:endParaRPr lang="uz-UZ-#Latn" sz="2000" b="1"/>
          </a:p>
        </p:txBody>
      </p:sp>
      <p:sp>
        <p:nvSpPr>
          <p:cNvPr id="1048593" name="Nutq pufagi: Oval 1048592"/>
          <p:cNvSpPr/>
          <p:nvPr/>
        </p:nvSpPr>
        <p:spPr>
          <a:xfrm flipH="1">
            <a:off x="3602599" y="5166833"/>
            <a:ext cx="3831782" cy="1609368"/>
          </a:xfrm>
          <a:prstGeom prst="wedgeEllipseCallout">
            <a:avLst/>
          </a:prstGeom>
          <a:solidFill>
            <a:srgbClr val="FFFFFF"/>
          </a:solidFill>
          <a:ln w="25400">
            <a:solidFill>
              <a:srgbClr val="02A5E3"/>
            </a:solidFill>
          </a:ln>
        </p:spPr>
        <p:txBody>
          <a:bodyPr anchor="ctr"/>
          <a:lstStyle/>
          <a:p>
            <a:pPr algn="ctr"/>
            <a:r>
              <a:rPr lang="en-US" altLang="uz" b="1"/>
              <a:t>In 1812, he went to Paris at the expense of the Bavarian government,</a:t>
            </a:r>
            <a:endParaRPr lang="uz-UZ-#Latn" b="1"/>
          </a:p>
        </p:txBody>
      </p:sp>
      <p:sp>
        <p:nvSpPr>
          <p:cNvPr id="1048594" name="Nutq pufagi: Oval 1048593"/>
          <p:cNvSpPr/>
          <p:nvPr/>
        </p:nvSpPr>
        <p:spPr>
          <a:xfrm flipH="1">
            <a:off x="363182" y="1470602"/>
            <a:ext cx="3150890" cy="2052849"/>
          </a:xfrm>
          <a:prstGeom prst="wedgeEllipseCallout">
            <a:avLst/>
          </a:prstGeom>
          <a:solidFill>
            <a:srgbClr val="FFFFFF"/>
          </a:solidFill>
          <a:ln w="25400">
            <a:solidFill>
              <a:srgbClr val="02A5E3"/>
            </a:solidFill>
          </a:ln>
        </p:spPr>
        <p:txBody>
          <a:bodyPr anchor="ctr"/>
          <a:lstStyle/>
          <a:p>
            <a:pPr algn="ctr"/>
            <a:r>
              <a:rPr lang="uz" b="1"/>
              <a:t> Bopp travelled to London where he made the acquaintance of Sir Charles Wilkins and Henry Thomas Colebrooke. </a:t>
            </a:r>
            <a:endParaRPr lang="uz-UZ-#Latn" b="1"/>
          </a:p>
        </p:txBody>
      </p:sp>
      <p:sp>
        <p:nvSpPr>
          <p:cNvPr id="1048595" name="Nutq pufagi: Oval 1048594"/>
          <p:cNvSpPr/>
          <p:nvPr/>
        </p:nvSpPr>
        <p:spPr>
          <a:xfrm flipH="1">
            <a:off x="-44670" y="3943742"/>
            <a:ext cx="3345670" cy="1876390"/>
          </a:xfrm>
          <a:prstGeom prst="wedgeEllipseCallout">
            <a:avLst/>
          </a:prstGeom>
          <a:solidFill>
            <a:srgbClr val="FFFFFF"/>
          </a:solidFill>
          <a:ln w="25400">
            <a:solidFill>
              <a:srgbClr val="02A5E3"/>
            </a:solidFill>
          </a:ln>
        </p:spPr>
        <p:txBody>
          <a:bodyPr anchor="ctr"/>
          <a:lstStyle/>
          <a:p>
            <a:pPr algn="ctr"/>
            <a:r>
              <a:rPr lang="en-US" altLang="uz" sz="1400" b="1"/>
              <a:t>There he received a liberal education at the Lyceum and Karl Joseph Hieronymus Windischmann drew his attention to the languages and literature of the East.</a:t>
            </a:r>
            <a:endParaRPr lang="uz-UZ-#Latn" sz="14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6" name="Sarlavha 1048595"/>
          <p:cNvSpPr>
            <a:spLocks noGrp="1"/>
          </p:cNvSpPr>
          <p:nvPr>
            <p:ph type="ctrTitle"/>
          </p:nvPr>
        </p:nvSpPr>
        <p:spPr>
          <a:xfrm>
            <a:off x="685800" y="1122363"/>
            <a:ext cx="7772400" cy="919150"/>
          </a:xfrm>
        </p:spPr>
        <p:txBody>
          <a:bodyPr>
            <a:noAutofit/>
          </a:bodyPr>
          <a:lstStyle/>
          <a:p>
            <a:r>
              <a:rPr lang="en-US" altLang="uz" sz="4000" b="1" u="sng">
                <a:solidFill>
                  <a:srgbClr val="002060"/>
                </a:solidFill>
                <a:effectLst>
                  <a:outerShdw blurRad="38100" dist="38100" dir="2700000" algn="br" rotWithShape="0">
                    <a:srgbClr val="000000"/>
                  </a:outerShdw>
                </a:effectLst>
              </a:rPr>
              <a:t>In his Comparative Grammar Bopp set himself a threefold task:</a:t>
            </a:r>
            <a:endParaRPr lang="uz-UZ-#Latn" sz="4000" b="1" u="sng">
              <a:solidFill>
                <a:srgbClr val="002060"/>
              </a:solidFill>
              <a:effectLst>
                <a:outerShdw blurRad="38100" dist="38100" dir="2700000" algn="br" rotWithShape="0">
                  <a:srgbClr val="000000"/>
                </a:outerShdw>
              </a:effectLst>
            </a:endParaRPr>
          </a:p>
        </p:txBody>
      </p:sp>
      <p:sp>
        <p:nvSpPr>
          <p:cNvPr id="1048597" name="Nutq pufagi: To'g'riburchakli 1048596"/>
          <p:cNvSpPr/>
          <p:nvPr/>
        </p:nvSpPr>
        <p:spPr>
          <a:xfrm flipH="1">
            <a:off x="156885" y="2848304"/>
            <a:ext cx="3141586" cy="2306065"/>
          </a:xfrm>
          <a:prstGeom prst="wedgeRectCallout">
            <a:avLst/>
          </a:prstGeom>
          <a:solidFill>
            <a:srgbClr val="FFFFFF"/>
          </a:solidFill>
          <a:ln w="25400">
            <a:solidFill>
              <a:srgbClr val="666666"/>
            </a:solidFill>
          </a:ln>
        </p:spPr>
        <p:txBody>
          <a:bodyPr anchor="ctr"/>
          <a:lstStyle/>
          <a:p>
            <a:pPr algn="ctr"/>
            <a:r>
              <a:rPr lang="en-US" altLang="uz" sz="2400" b="1">
                <a:solidFill>
                  <a:srgbClr val="00B0F0"/>
                </a:solidFill>
              </a:rPr>
              <a:t>to give a description of the original grammatical structure of the languages as deduced from their inter-comparison.</a:t>
            </a:r>
            <a:endParaRPr lang="uz-UZ-#Latn" sz="2400" b="1">
              <a:solidFill>
                <a:srgbClr val="00B0F0"/>
              </a:solidFill>
            </a:endParaRPr>
          </a:p>
        </p:txBody>
      </p:sp>
      <p:sp>
        <p:nvSpPr>
          <p:cNvPr id="1048598" name="Romb 1048597"/>
          <p:cNvSpPr/>
          <p:nvPr/>
        </p:nvSpPr>
        <p:spPr>
          <a:xfrm>
            <a:off x="2677917" y="4563338"/>
            <a:ext cx="3891723" cy="2294662"/>
          </a:xfrm>
          <a:prstGeom prst="diamond">
            <a:avLst/>
          </a:prstGeom>
          <a:solidFill>
            <a:srgbClr val="FFFFFF"/>
          </a:solidFill>
          <a:ln w="25400">
            <a:solidFill>
              <a:srgbClr val="666666"/>
            </a:solidFill>
          </a:ln>
        </p:spPr>
        <p:txBody>
          <a:bodyPr anchor="ctr"/>
          <a:lstStyle/>
          <a:p>
            <a:pPr algn="ctr"/>
            <a:r>
              <a:rPr lang="en-US" altLang="uz" sz="2400" b="1">
                <a:solidFill>
                  <a:srgbClr val="00B0F0"/>
                </a:solidFill>
                <a:effectLst/>
              </a:rPr>
              <a:t>to trace their phonetic laws.</a:t>
            </a:r>
            <a:endParaRPr lang="uz-UZ-#Latn" sz="2400" b="1">
              <a:solidFill>
                <a:srgbClr val="00B0F0"/>
              </a:solidFill>
              <a:effectLst/>
            </a:endParaRPr>
          </a:p>
        </p:txBody>
      </p:sp>
      <p:sp>
        <p:nvSpPr>
          <p:cNvPr id="1048599" name="Nutq pufagi: To'g'riburchakli 1048598"/>
          <p:cNvSpPr/>
          <p:nvPr/>
        </p:nvSpPr>
        <p:spPr>
          <a:xfrm>
            <a:off x="5629732" y="2773862"/>
            <a:ext cx="3397700" cy="2380507"/>
          </a:xfrm>
          <a:prstGeom prst="wedgeRectCallout">
            <a:avLst/>
          </a:prstGeom>
          <a:solidFill>
            <a:srgbClr val="FFFFFF"/>
          </a:solidFill>
          <a:ln w="25400">
            <a:solidFill>
              <a:srgbClr val="666666"/>
            </a:solidFill>
          </a:ln>
        </p:spPr>
        <p:txBody>
          <a:bodyPr anchor="ctr"/>
          <a:lstStyle/>
          <a:p>
            <a:pPr algn="ctr"/>
            <a:r>
              <a:rPr lang="en-US" altLang="uz" sz="2400" b="1">
                <a:solidFill>
                  <a:srgbClr val="02A5E3"/>
                </a:solidFill>
              </a:rPr>
              <a:t>to investigate the origin of their grammatical forms.</a:t>
            </a:r>
            <a:endParaRPr lang="uz-UZ-#Latn" sz="2400" b="1">
              <a:solidFill>
                <a:srgbClr val="02A5E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0" name="Sarlavha 1048599"/>
          <p:cNvSpPr>
            <a:spLocks noGrp="1"/>
          </p:cNvSpPr>
          <p:nvPr>
            <p:ph type="ctrTitle"/>
          </p:nvPr>
        </p:nvSpPr>
        <p:spPr/>
        <p:txBody>
          <a:bodyPr/>
          <a:lstStyle/>
          <a:p>
            <a:endParaRPr lang="uz-UZ-#Latn"/>
          </a:p>
        </p:txBody>
      </p:sp>
      <p:sp>
        <p:nvSpPr>
          <p:cNvPr id="1048601" name="Tagsarlavha 1048600"/>
          <p:cNvSpPr>
            <a:spLocks noGrp="1"/>
          </p:cNvSpPr>
          <p:nvPr>
            <p:ph type="subTitle" idx="1"/>
          </p:nvPr>
        </p:nvSpPr>
        <p:spPr/>
        <p:txBody>
          <a:bodyPr/>
          <a:lstStyle/>
          <a:p>
            <a:endParaRPr lang="uz-UZ-#Latn"/>
          </a:p>
        </p:txBody>
      </p:sp>
      <p:pic>
        <p:nvPicPr>
          <p:cNvPr id="2097153" name="Rasm 2097152"/>
          <p:cNvPicPr>
            <a:picLocks/>
          </p:cNvPicPr>
          <p:nvPr/>
        </p:nvPicPr>
        <p:blipFill>
          <a:blip r:embed="rId3"/>
          <a:stretch>
            <a:fillRect/>
          </a:stretch>
        </p:blipFill>
        <p:spPr>
          <a:xfrm>
            <a:off x="0" y="26765"/>
            <a:ext cx="9144000" cy="68044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2" name="Sarlavha 1048601"/>
          <p:cNvSpPr>
            <a:spLocks noGrp="1"/>
          </p:cNvSpPr>
          <p:nvPr>
            <p:ph type="ctrTitle"/>
          </p:nvPr>
        </p:nvSpPr>
        <p:spPr>
          <a:xfrm>
            <a:off x="154683" y="0"/>
            <a:ext cx="8486344" cy="4820156"/>
          </a:xfrm>
        </p:spPr>
        <p:txBody>
          <a:bodyPr>
            <a:noAutofit/>
          </a:bodyPr>
          <a:lstStyle/>
          <a:p>
            <a:r>
              <a:rPr lang="en-US" altLang="uz" sz="3200" b="1">
                <a:effectLst/>
              </a:rPr>
              <a:t>Bopp's Law of Agglutination is significant because it provides insight into the historical development of languages as they evolved over time. It helps explain how languages change and become more complex through the gradual addition of affixes to words.</a:t>
            </a:r>
            <a:endParaRPr lang="uz-UZ-#Latn" sz="3200" b="1">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3" name="Sarlavha 1048602"/>
          <p:cNvSpPr>
            <a:spLocks noGrp="1"/>
          </p:cNvSpPr>
          <p:nvPr>
            <p:ph type="ctrTitle"/>
          </p:nvPr>
        </p:nvSpPr>
        <p:spPr>
          <a:xfrm>
            <a:off x="0" y="721914"/>
            <a:ext cx="6258573" cy="5024132"/>
          </a:xfrm>
        </p:spPr>
        <p:txBody>
          <a:bodyPr>
            <a:noAutofit/>
          </a:bodyPr>
          <a:lstStyle/>
          <a:p>
            <a:r>
              <a:rPr lang="en-US" altLang="uz" sz="2800" b="1"/>
              <a:t>Agglutination is a common feature in many language families, such as the Turkic, Uralic, and Bantu language families. In these languages, words can often be broken down into distinct morphemes, each with a specific grammatical function. For example, in Turkish, the word "evlerde" means "in the houses," and it can be divided into three morphemes: "ev" (house), "-ler" (plural marker), and "-de" (locative marker).</a:t>
            </a:r>
            <a:endParaRPr lang="uz-UZ-#Latn" sz="2800" b="1"/>
          </a:p>
        </p:txBody>
      </p:sp>
      <p:pic>
        <p:nvPicPr>
          <p:cNvPr id="2097154" name="Rasm 2097153"/>
          <p:cNvPicPr>
            <a:picLocks/>
          </p:cNvPicPr>
          <p:nvPr/>
        </p:nvPicPr>
        <p:blipFill>
          <a:blip r:embed="rId3"/>
          <a:srcRect l="668" t="74" r="-668" b="-74"/>
          <a:stretch>
            <a:fillRect/>
          </a:stretch>
        </p:blipFill>
        <p:spPr>
          <a:xfrm>
            <a:off x="6426947" y="2133392"/>
            <a:ext cx="2375838" cy="30068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4" name="Mil: Beshburchak 1048603"/>
          <p:cNvSpPr/>
          <p:nvPr/>
        </p:nvSpPr>
        <p:spPr>
          <a:xfrm>
            <a:off x="679736" y="642803"/>
            <a:ext cx="8120127" cy="1524000"/>
          </a:xfrm>
          <a:prstGeom prst="homePlate">
            <a:avLst/>
          </a:prstGeom>
          <a:solidFill>
            <a:srgbClr val="FFFFFF"/>
          </a:solidFill>
          <a:ln w="25400">
            <a:solidFill>
              <a:srgbClr val="330066"/>
            </a:solidFill>
          </a:ln>
        </p:spPr>
        <p:txBody>
          <a:bodyPr anchor="ctr"/>
          <a:lstStyle/>
          <a:p>
            <a:pPr algn="ctr"/>
            <a:r>
              <a:rPr lang="en-US" altLang="uz" sz="2400" b="1"/>
              <a:t>However, not all languages exhibit agglutination to the same extent.</a:t>
            </a:r>
            <a:endParaRPr lang="uz-UZ-#Latn" sz="2400" b="1"/>
          </a:p>
        </p:txBody>
      </p:sp>
      <p:sp>
        <p:nvSpPr>
          <p:cNvPr id="1048605" name="Mil: Beshburchak 1048604"/>
          <p:cNvSpPr/>
          <p:nvPr/>
        </p:nvSpPr>
        <p:spPr>
          <a:xfrm>
            <a:off x="659755" y="2667000"/>
            <a:ext cx="8112790" cy="1524000"/>
          </a:xfrm>
          <a:prstGeom prst="homePlate">
            <a:avLst/>
          </a:prstGeom>
          <a:solidFill>
            <a:srgbClr val="FFFFFF"/>
          </a:solidFill>
          <a:ln w="25400">
            <a:solidFill>
              <a:srgbClr val="002060"/>
            </a:solidFill>
          </a:ln>
        </p:spPr>
        <p:txBody>
          <a:bodyPr anchor="ctr"/>
          <a:lstStyle/>
          <a:p>
            <a:pPr algn="ctr"/>
            <a:r>
              <a:rPr lang="en-US" altLang="uz" sz="2400" b="1"/>
              <a:t>Some languages, like English, have a more analytic structure, where grammatical information is conveyed primarily through word order and auxiliary verbs, rather than affixes.</a:t>
            </a:r>
            <a:endParaRPr lang="uz-UZ-#Latn" sz="2400" b="1"/>
          </a:p>
        </p:txBody>
      </p:sp>
      <p:sp>
        <p:nvSpPr>
          <p:cNvPr id="1048606" name="Mil: Beshburchak 1048605"/>
          <p:cNvSpPr/>
          <p:nvPr/>
        </p:nvSpPr>
        <p:spPr>
          <a:xfrm>
            <a:off x="574197" y="4691197"/>
            <a:ext cx="8213188" cy="1527140"/>
          </a:xfrm>
          <a:prstGeom prst="homePlate">
            <a:avLst/>
          </a:prstGeom>
          <a:solidFill>
            <a:srgbClr val="FFFFFF"/>
          </a:solidFill>
          <a:ln w="25400">
            <a:solidFill>
              <a:srgbClr val="002060"/>
            </a:solidFill>
          </a:ln>
        </p:spPr>
        <p:txBody>
          <a:bodyPr anchor="ctr"/>
          <a:lstStyle/>
          <a:p>
            <a:pPr algn="ctr"/>
            <a:r>
              <a:rPr lang="en-US" altLang="uz" sz="2400" b="1"/>
              <a:t>In contrast, others, like Finnish or Tamil, have a highly agglutinative structure with extensive use of affixes.</a:t>
            </a:r>
            <a:endParaRPr lang="uz-UZ-#Latn" sz="2400"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7" name="Romb 1048606"/>
          <p:cNvSpPr/>
          <p:nvPr/>
        </p:nvSpPr>
        <p:spPr>
          <a:xfrm rot="15016">
            <a:off x="-440385" y="19266"/>
            <a:ext cx="9810710" cy="7128611"/>
          </a:xfrm>
          <a:prstGeom prst="diamond">
            <a:avLst/>
          </a:prstGeom>
          <a:solidFill>
            <a:srgbClr val="FFFFFF"/>
          </a:solidFill>
          <a:ln w="25400">
            <a:solidFill>
              <a:srgbClr val="3893E0"/>
            </a:solidFill>
          </a:ln>
        </p:spPr>
        <p:txBody>
          <a:bodyPr anchor="ctr"/>
          <a:lstStyle/>
          <a:p>
            <a:pPr algn="ctr"/>
            <a:r>
              <a:rPr lang="en-US" altLang="uz" sz="2400" b="1"/>
              <a:t>Overall, Bopp's Law of Agglutination is a valuable concept in linguistics that helps explain the development and structure of languages, particularly those that exhibit agglutinative properties. It contributes to our understanding of language evolution and how languages shape and adapt over time.</a:t>
            </a:r>
            <a:endParaRPr lang="uz-UZ-#Latn" sz="2400" b="1"/>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Ekran (4:3)</PresentationFormat>
  <Slides>16</Slides>
  <Notes>0</Notes>
  <HiddenSlides>0</HiddenSlides>
  <ScaleCrop>false</ScaleCrop>
  <HeadingPairs>
    <vt:vector size="4" baseType="variant">
      <vt:variant>
        <vt:lpstr>Mavzu</vt:lpstr>
      </vt:variant>
      <vt:variant>
        <vt:i4>1</vt:i4>
      </vt:variant>
      <vt:variant>
        <vt:lpstr>Slayd sarlavhalari</vt:lpstr>
      </vt:variant>
      <vt:variant>
        <vt:i4>16</vt:i4>
      </vt:variant>
    </vt:vector>
  </HeadingPairs>
  <TitlesOfParts>
    <vt:vector size="17" baseType="lpstr">
      <vt:lpstr>Office Theme</vt:lpstr>
      <vt:lpstr>Sound laws.F.Bopp's law of agglutination </vt:lpstr>
      <vt:lpstr>Franz Bopp</vt:lpstr>
      <vt:lpstr>PowerPoint taqdimoti</vt:lpstr>
      <vt:lpstr>In his Comparative Grammar Bopp set himself a threefold task:</vt:lpstr>
      <vt:lpstr>PowerPoint taqdimoti</vt:lpstr>
      <vt:lpstr>Bopp's Law of Agglutination is significant because it provides insight into the historical development of languages as they evolved over time. It helps explain how languages change and become more complex through the gradual addition of affixes to words.</vt:lpstr>
      <vt:lpstr>Agglutination is a common feature in many language families, such as the Turkic, Uralic, and Bantu language families. In these languages, words can often be broken down into distinct morphemes, each with a specific grammatical function. For example, in Turkish, the word "evlerde" means "in the houses," and it can be divided into three morphemes: "ev" (house), "-ler" (plural marker), and "-de" (locative marker).</vt:lpstr>
      <vt:lpstr>PowerPoint taqdimoti</vt:lpstr>
      <vt:lpstr>PowerPoint taqdimoti</vt:lpstr>
      <vt:lpstr>PowerPoint taqdimoti</vt:lpstr>
      <vt:lpstr>PowerPoint taqdimoti</vt:lpstr>
      <vt:lpstr>PowerPoint taqdimoti</vt:lpstr>
      <vt:lpstr>PowerPoint taqdimoti</vt:lpstr>
      <vt:lpstr>PowerPoint taqdimoti</vt:lpstr>
      <vt:lpstr>Overall, Bopp's law of agglutination highlighted the importance of the agglutinative process in language change and provided valuable insights into the historical development of languages.</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 laws.F.Bopp's law of agglutination </dc:title>
  <dc:creator>SM-A207F</dc:creator>
  <cp:lastModifiedBy>Ergashbek Shomurotov</cp:lastModifiedBy>
  <cp:revision>1</cp:revision>
  <dcterms:created xsi:type="dcterms:W3CDTF">2015-05-11T13:30:45Z</dcterms:created>
  <dcterms:modified xsi:type="dcterms:W3CDTF">2026-03-09T11:39:38Z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16422c4782ac428a9dfd96bd8426a73e</vt:lpwstr>
  </property>
</Properties>
</file>