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14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tableStyles" Target="tableStyles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Титульный слайд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048589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ah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3145730" name="Straight Connector 18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31" name="Straight Connector 19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90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1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2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3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4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5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96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97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algn="r" indent="0" marL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algn="ctr" indent="0" marL="457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914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371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1828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228600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274320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320040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365760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dirty="0" lang="en-US"/>
          </a:p>
        </p:txBody>
      </p:sp>
      <p:sp>
        <p:nvSpPr>
          <p:cNvPr id="10485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06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0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0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b="0" cap="none" sz="4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0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algn="l" indent="0" marL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5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5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6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7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7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55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6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indent="0" marL="0">
              <a:buNone/>
              <a:defRPr b="0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58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5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1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1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1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8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89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indent="0" marL="0">
              <a:buNone/>
              <a:defRPr sz="1400"/>
            </a:lvl1pPr>
            <a:lvl2pPr indent="0" marL="457063">
              <a:buNone/>
              <a:defRPr sz="1400"/>
            </a:lvl2pPr>
            <a:lvl3pPr indent="0" marL="914126">
              <a:buNone/>
              <a:defRPr sz="1200"/>
            </a:lvl3pPr>
            <a:lvl4pPr indent="0" marL="1371189">
              <a:buNone/>
              <a:defRPr sz="1000"/>
            </a:lvl4pPr>
            <a:lvl5pPr indent="0" marL="1828251">
              <a:buNone/>
              <a:defRPr sz="1000"/>
            </a:lvl5pPr>
            <a:lvl6pPr indent="0" marL="2285314">
              <a:buNone/>
              <a:defRPr sz="1000"/>
            </a:lvl6pPr>
            <a:lvl7pPr indent="0" marL="2742377">
              <a:buNone/>
              <a:defRPr sz="1000"/>
            </a:lvl7pPr>
            <a:lvl8pPr indent="0" marL="3199440">
              <a:buNone/>
              <a:defRPr sz="1000"/>
            </a:lvl8pPr>
            <a:lvl9pPr indent="0" marL="3656503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b="0" sz="2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9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algn="ctr" indent="0" marL="0">
              <a:buNone/>
              <a:defRPr sz="1600"/>
            </a:lvl1pPr>
            <a:lvl2pPr indent="0" marL="457200">
              <a:buNone/>
              <a:defRPr sz="1600"/>
            </a:lvl2pPr>
            <a:lvl3pPr indent="0" marL="914400">
              <a:buNone/>
              <a:defRPr sz="1600"/>
            </a:lvl3pPr>
            <a:lvl4pPr indent="0" marL="1371600">
              <a:buNone/>
              <a:defRPr sz="1600"/>
            </a:lvl4pPr>
            <a:lvl5pPr indent="0" marL="1828800">
              <a:buNone/>
              <a:defRPr sz="1600"/>
            </a:lvl5pPr>
            <a:lvl6pPr indent="0" marL="2286000">
              <a:buNone/>
              <a:defRPr sz="1600"/>
            </a:lvl6pPr>
            <a:lvl7pPr indent="0" marL="2743200">
              <a:buNone/>
              <a:defRPr sz="1600"/>
            </a:lvl7pPr>
            <a:lvl8pPr indent="0" marL="3200400">
              <a:buNone/>
              <a:defRPr sz="1600"/>
            </a:lvl8pPr>
            <a:lvl9pPr indent="0" marL="365760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dirty="0" lang="en-US"/>
          </a:p>
        </p:txBody>
      </p:sp>
      <p:sp>
        <p:nvSpPr>
          <p:cNvPr id="1048640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indent="0" marL="0">
              <a:buNone/>
              <a:defRPr sz="12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4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4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0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71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7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7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3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indent="0" marL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2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3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3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36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37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66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6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4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  <p:sp>
        <p:nvSpPr>
          <p:cNvPr id="1048628" name="TextBox 23"/>
          <p:cNvSpPr txBox="1"/>
          <p:nvPr/>
        </p:nvSpPr>
        <p:spPr>
          <a:xfrm>
            <a:off x="541870" y="790378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048629" name="TextBox 24"/>
          <p:cNvSpPr txBox="1"/>
          <p:nvPr/>
        </p:nvSpPr>
        <p:spPr>
          <a:xfrm>
            <a:off x="8893011" y="2886556"/>
            <a:ext cx="609600" cy="584776"/>
          </a:xfrm>
          <a:prstGeom prst="rect"/>
        </p:spPr>
        <p:txBody>
          <a:bodyPr anchor="ctr" bIns="45720" lIns="91440" rIns="91440" rtlCol="0" tIns="45720" vert="horz">
            <a:noAutofit/>
          </a:bodyPr>
          <a:p>
            <a:pPr lvl="0"/>
            <a:r>
              <a:rPr baseline="0" dirty="0" sz="8000" lang="en-US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b="0" cap="none" sz="4400"/>
            </a:lvl1pPr>
          </a:lstStyle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8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indent="0" marL="0">
              <a:buFontTx/>
              <a:buNone/>
              <a:defRPr sz="2400">
                <a:solidFill>
                  <a:schemeClr val="accent1"/>
                </a:solidFill>
              </a:defRPr>
            </a:lvl1pPr>
            <a:lvl2pPr indent="0" marL="457200">
              <a:buFontTx/>
              <a:buNone/>
            </a:lvl2pPr>
            <a:lvl3pPr indent="0" marL="914400">
              <a:buFontTx/>
              <a:buNone/>
            </a:lvl3pPr>
            <a:lvl4pPr indent="0" marL="1371600">
              <a:buFontTx/>
              <a:buNone/>
            </a:lvl4pPr>
            <a:lvl5pPr indent="0" marL="1828800">
              <a:buFontTx/>
              <a:buNone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algn="l" indent="0" marL="0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indent="0" marL="4572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4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4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4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4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anchor="ctr" vert="eaVert"/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69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6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ru-RU"/>
          </a:p>
        </p:txBody>
      </p:sp>
      <p:sp>
        <p:nvSpPr>
          <p:cNvPr id="10486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145728" name="Straight Connector 19"/>
            <p:cNvCxnSpPr>
              <a:cxnSpLocks/>
            </p:cNvCxnSpPr>
            <p:nvPr/>
          </p:nvCxnSpPr>
          <p:spPr>
            <a:xfrm>
              <a:off x="9371012" y="0"/>
              <a:ext cx="1219200" cy="6858000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5729" name="Straight Connector 20"/>
            <p:cNvCxnSpPr>
              <a:cxnSpLocks/>
            </p:cNvCxnSpPr>
            <p:nvPr/>
          </p:nvCxnSpPr>
          <p:spPr>
            <a:xfrm flipH="1">
              <a:off x="7425267" y="3681413"/>
              <a:ext cx="4763558" cy="3176587"/>
            </a:xfrm>
            <a:prstGeom prst="line"/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48576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3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048584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/>
        </p:spPr>
        <p:txBody>
          <a:bodyPr anchor="t" bIns="45720" lIns="91440" rIns="91440" rtlCol="0" tIns="45720" vert="horz">
            <a:normAutofit/>
          </a:bodyPr>
          <a:p>
            <a:r>
              <a:rPr lang="ru-RU"/>
              <a:t>Образец заголовка</a:t>
            </a:r>
            <a:endParaRPr dirty="0" lang="en-US"/>
          </a:p>
        </p:txBody>
      </p:sp>
      <p:sp>
        <p:nvSpPr>
          <p:cNvPr id="1048585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7E88C0-E8F6-411E-B2FC-497C092DFA04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06ED287-175A-44E6-9258-76F7C47EDE3D}" type="slidenum">
              <a:rPr lang="ru-RU" smtClean="0"/>
              <a:t>‹#›</a:t>
            </a:fld>
            <a:endParaRPr lang="ru-RU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eaLnBrk="1" hangingPunct="1" latinLnBrk="0" rtl="0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algn="l" defTabSz="457200" eaLnBrk="1" hangingPunct="1" indent="-342900" latinLnBrk="0" marL="3429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algn="l" defTabSz="457200" eaLnBrk="1" hangingPunct="1" indent="-285750" latinLnBrk="0" marL="74295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algn="l" defTabSz="457200" eaLnBrk="1" hangingPunct="1" indent="-228600" latinLnBrk="0" marL="1143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algn="l" defTabSz="457200" eaLnBrk="1" hangingPunct="1" indent="-228600" latinLnBrk="0" marL="1600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algn="l" defTabSz="457200" eaLnBrk="1" hangingPunct="1" indent="-228600" latinLnBrk="0" marL="20574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algn="l" defTabSz="457200" eaLnBrk="1" hangingPunct="1" indent="-228600" latinLnBrk="0" marL="25146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algn="l" defTabSz="457200" eaLnBrk="1" hangingPunct="1" indent="-228600" latinLnBrk="0" marL="29718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algn="l" defTabSz="457200" eaLnBrk="1" hangingPunct="1" indent="-228600" latinLnBrk="0" marL="34290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algn="l" defTabSz="457200" eaLnBrk="1" hangingPunct="1" indent="-228600" latinLnBrk="0" marL="3886200" rtl="0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4572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4572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4572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4572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4572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4572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4572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4572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4572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6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Заголовок 1"/>
          <p:cNvSpPr>
            <a:spLocks noGrp="1"/>
          </p:cNvSpPr>
          <p:nvPr>
            <p:ph type="title"/>
          </p:nvPr>
        </p:nvSpPr>
        <p:spPr>
          <a:xfrm>
            <a:off x="762231" y="558293"/>
            <a:ext cx="8348213" cy="1639623"/>
          </a:xfrm>
        </p:spPr>
        <p:txBody>
          <a:bodyPr>
            <a:normAutofit/>
          </a:bodyPr>
          <a:p>
            <a:r>
              <a:rPr dirty="0" lang="ru-RU">
                <a:latin typeface="Bahnschrift SemiBold Condensed" panose="020B0502040204020203" pitchFamily="34" charset="0"/>
              </a:rPr>
              <a:t>Влияние Интернета и телевидения на психику детей</a:t>
            </a:r>
          </a:p>
        </p:txBody>
      </p:sp>
      <p:sp>
        <p:nvSpPr>
          <p:cNvPr id="1048611" name="Объект 2"/>
          <p:cNvSpPr>
            <a:spLocks noGrp="1"/>
          </p:cNvSpPr>
          <p:nvPr>
            <p:ph idx="1"/>
          </p:nvPr>
        </p:nvSpPr>
        <p:spPr>
          <a:xfrm>
            <a:off x="601551" y="1904798"/>
            <a:ext cx="8617950" cy="3967496"/>
          </a:xfrm>
        </p:spPr>
        <p:txBody>
          <a:bodyPr>
            <a:normAutofit/>
          </a:bodyPr>
          <a:p>
            <a:pPr algn="ctr"/>
            <a:r>
              <a:rPr b="1" dirty="0" sz="2400" lang="ru-RU">
                <a:solidFill>
                  <a:schemeClr val="accent1">
                    <a:lumMod val="75000"/>
                  </a:schemeClr>
                </a:solidFill>
              </a:rPr>
              <a:t>ПЛАН</a:t>
            </a:r>
            <a:r>
              <a:rPr b="1" dirty="0" sz="2400" lang="en-US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b="1"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 Введение</a:t>
            </a:r>
          </a:p>
          <a:p>
            <a:endParaRPr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Краткое описание роли Интернета и телевидения в жизни современного общества.</a:t>
            </a:r>
          </a:p>
          <a:p>
            <a:endParaRPr dirty="0" sz="2400" lang="ru-RU">
              <a:solidFill>
                <a:schemeClr val="accent1">
                  <a:lumMod val="75000"/>
                </a:schemeClr>
              </a:solidFill>
            </a:endParaRPr>
          </a:p>
          <a:p>
            <a:r>
              <a:rPr dirty="0" sz="2400" lang="ru-RU">
                <a:solidFill>
                  <a:schemeClr val="accent1">
                    <a:lumMod val="75000"/>
                  </a:schemeClr>
                </a:solidFill>
              </a:rPr>
              <a:t>Актуальность темы: влияние современных технологий на психику детей.</a:t>
            </a:r>
            <a:endParaRPr dirty="0" sz="2400" lang="en-US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Заголовок 1"/>
          <p:cNvSpPr>
            <a:spLocks noGrp="1"/>
          </p:cNvSpPr>
          <p:nvPr>
            <p:ph type="title"/>
          </p:nvPr>
        </p:nvSpPr>
        <p:spPr>
          <a:xfrm>
            <a:off x="685723" y="923488"/>
            <a:ext cx="8596668" cy="5011024"/>
          </a:xfrm>
        </p:spPr>
        <p:txBody>
          <a:bodyPr>
            <a:normAutofit/>
          </a:bodyPr>
          <a:p>
            <a:r>
              <a:rPr dirty="0" sz="2000" lang="ru-RU"/>
              <a:t>Современные технологии, такие как Интернет и телевидение, оказывают значительное влияние на развитие и психику детей. Это влияние может быть как положительным, так и отрицательным, в зависимости от того, как дети используют эти ресурсы.</a:t>
            </a:r>
            <a:br>
              <a:rPr dirty="0" sz="2000" lang="ru-RU"/>
            </a:br>
            <a:br>
              <a:rPr dirty="0" sz="2000" lang="ru-RU"/>
            </a:br>
            <a:r>
              <a:rPr dirty="0" sz="2000" lang="ru-RU"/>
              <a:t>Положительное влияние</a:t>
            </a: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1. </a:t>
            </a:r>
            <a:r>
              <a:rPr dirty="0" sz="2000" lang="ru-RU"/>
              <a:t>Образование и развитие Телевизионные программы и интернет-ресурсы могут способствовать развитию интеллекта детей, предоставляя доступ к обучающим материалам, курсам, образовательным играм и видеоурокам. Такие ресурсы помогают детям развивать логическое мышление, творческое воображение, а также учат решать проблемы.</a:t>
            </a:r>
            <a:br>
              <a:rPr dirty="0" sz="2000" lang="ru-RU"/>
            </a:br>
            <a:endParaRPr dirty="0" sz="2000"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Заголовок 1"/>
          <p:cNvSpPr>
            <a:spLocks noGrp="1"/>
          </p:cNvSpPr>
          <p:nvPr>
            <p:ph type="title"/>
          </p:nvPr>
        </p:nvSpPr>
        <p:spPr>
          <a:xfrm>
            <a:off x="736057" y="927682"/>
            <a:ext cx="8596668" cy="5002635"/>
          </a:xfrm>
        </p:spPr>
        <p:txBody>
          <a:bodyPr>
            <a:noAutofit/>
          </a:bodyPr>
          <a:p>
            <a:r>
              <a:rPr b="1" dirty="0" sz="2400" lang="ru-RU"/>
              <a:t>2. </a:t>
            </a:r>
            <a:r>
              <a:rPr dirty="0" sz="2400" lang="ru-RU"/>
              <a:t>Социальные связи Интернет и телевидение могут быть полезными в социальном плане. Дети через социальные сети и онлайн-игры могут общаться с ровесниками, находить единомышленников, что помогает развивать навыки общения. Некоторые телевизионные программы способствуют воспитанию положительных моральных ценностей.</a:t>
            </a:r>
            <a:br>
              <a:rPr dirty="0" sz="2400" lang="ru-RU"/>
            </a:br>
            <a:br>
              <a:rPr dirty="0" sz="2400" lang="ru-RU"/>
            </a:br>
            <a:br>
              <a:rPr dirty="0" sz="2400" lang="ru-RU"/>
            </a:br>
            <a:r>
              <a:rPr b="1" dirty="0" sz="2400" lang="ru-RU"/>
              <a:t>3. </a:t>
            </a:r>
            <a:r>
              <a:rPr dirty="0" sz="2400" lang="ru-RU"/>
              <a:t>Информационный доступ С помощью Интернета дети могут узнать о мире, событиях, разных культурах, науке и технологии, что расширяет их кругозор и способствует развитию любознательности.</a:t>
            </a:r>
            <a:br>
              <a:rPr dirty="0" sz="2400" lang="ru-RU"/>
            </a:br>
            <a:endParaRPr dirty="0" sz="2400"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626194" y="1377892"/>
            <a:ext cx="3046312" cy="1853966"/>
          </a:xfrm>
          <a:prstGeom prst="rect"/>
        </p:spPr>
      </p:pic>
      <p:sp>
        <p:nvSpPr>
          <p:cNvPr id="1048618" name="Заголовок 1"/>
          <p:cNvSpPr>
            <a:spLocks noGrp="1"/>
          </p:cNvSpPr>
          <p:nvPr>
            <p:ph type="title"/>
          </p:nvPr>
        </p:nvSpPr>
        <p:spPr>
          <a:xfrm>
            <a:off x="158282" y="1377892"/>
            <a:ext cx="6467912" cy="4697835"/>
          </a:xfrm>
        </p:spPr>
        <p:txBody>
          <a:bodyPr>
            <a:normAutofit/>
          </a:bodyPr>
          <a:p>
            <a:r>
              <a:rPr b="1" dirty="0" sz="1600" i="1" lang="ru-RU"/>
              <a:t>Отрицательное влияние</a:t>
            </a:r>
            <a:br>
              <a:rPr dirty="0" sz="1600" lang="ru-RU"/>
            </a:br>
            <a:br>
              <a:rPr dirty="0" sz="1600" lang="ru-RU"/>
            </a:br>
            <a:r>
              <a:rPr b="1" dirty="0" sz="1600" lang="ru-RU"/>
              <a:t>1. </a:t>
            </a:r>
            <a:r>
              <a:rPr dirty="0" sz="1600" lang="ru-RU"/>
              <a:t>Зависимость от технологий Одна из главных проблем — это зависимость от телевизора и Интернета. Дети, которые слишком много времени проводят перед экранами, могут испытывать трудности с концентрацией, ухудшением зрения, нарушением сна и снижением физической активности.</a:t>
            </a:r>
            <a:br>
              <a:rPr dirty="0" sz="1600" lang="ru-RU"/>
            </a:br>
            <a:br>
              <a:rPr dirty="0" sz="1600" lang="ru-RU"/>
            </a:br>
            <a:br>
              <a:rPr dirty="0" sz="1600" lang="ru-RU"/>
            </a:br>
            <a:r>
              <a:rPr b="1" dirty="0" sz="1600" lang="ru-RU"/>
              <a:t>2. </a:t>
            </a:r>
            <a:r>
              <a:rPr dirty="0" sz="1600" lang="ru-RU"/>
              <a:t>Психологические расстройства Чрезмерное пребывание в Интернете, особенно в социальных сетях, может привести к снижению самооценки, депрессии и тревожности. Это связано с постоянным сравнением себя с другими и с тем, что дети начинают воспринимать виртуальную реальность как более привлекательную, чем реальную жизнь.</a:t>
            </a:r>
          </a:p>
        </p:txBody>
      </p:sp>
      <p:pic>
        <p:nvPicPr>
          <p:cNvPr id="2097153" name="Рисунок 3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626194" y="3726809"/>
            <a:ext cx="3046312" cy="170925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Заголовок 1"/>
          <p:cNvSpPr>
            <a:spLocks noGrp="1"/>
          </p:cNvSpPr>
          <p:nvPr>
            <p:ph type="title"/>
          </p:nvPr>
        </p:nvSpPr>
        <p:spPr>
          <a:xfrm>
            <a:off x="643778" y="1342239"/>
            <a:ext cx="8596668" cy="4311242"/>
          </a:xfrm>
        </p:spPr>
        <p:txBody>
          <a:bodyPr>
            <a:normAutofit/>
          </a:bodyPr>
          <a:p>
            <a:r>
              <a:rPr b="1" dirty="0" sz="2000" lang="ru-RU"/>
              <a:t>3. </a:t>
            </a:r>
            <a:r>
              <a:rPr dirty="0" sz="2000" lang="ru-RU"/>
              <a:t>Насилие и агрессия Одним из самых негативных факторов является воздействие насилия и агрессии, которые часто присутствуют в телевизионных программах и онлайн-играх. Исследования показывают, что дети, которые регулярно смотрят насилие на экране, могут становиться более агрессивными в реальной жизни.</a:t>
            </a:r>
            <a:br>
              <a:rPr dirty="0" sz="2000" lang="ru-RU"/>
            </a:br>
            <a:br>
              <a:rPr dirty="0" sz="2000" lang="ru-RU"/>
            </a:br>
            <a:br>
              <a:rPr dirty="0" sz="2000" lang="ru-RU"/>
            </a:br>
            <a:r>
              <a:rPr b="1" dirty="0" sz="2000" lang="ru-RU"/>
              <a:t>4. </a:t>
            </a:r>
            <a:r>
              <a:rPr dirty="0" sz="2000" lang="ru-RU"/>
              <a:t>Проблемы с социальной адаптацией Интернет и телевизор могут изолировать детей от реальных социальных взаимодействий. Дети, которые слишком много времени проводят за экранами, могут испытывать трудности с адаптацией в реальной жизни, нарушением коммуникативных навыков и эмоциональной холодностью.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Рисунок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957917" y="596929"/>
            <a:ext cx="3244967" cy="2334062"/>
          </a:xfrm>
          <a:prstGeom prst="rect"/>
        </p:spPr>
      </p:pic>
      <p:sp>
        <p:nvSpPr>
          <p:cNvPr id="1048620" name="Заголовок 3"/>
          <p:cNvSpPr>
            <a:spLocks noGrp="1"/>
          </p:cNvSpPr>
          <p:nvPr>
            <p:ph type="title"/>
          </p:nvPr>
        </p:nvSpPr>
        <p:spPr>
          <a:xfrm>
            <a:off x="749042" y="3263318"/>
            <a:ext cx="8067787" cy="3380764"/>
          </a:xfrm>
        </p:spPr>
        <p:txBody>
          <a:bodyPr>
            <a:noAutofit/>
          </a:bodyPr>
          <a:p>
            <a:r>
              <a:rPr b="1" dirty="0" sz="2000" i="1" lang="ru-RU"/>
              <a:t>Заключение</a:t>
            </a:r>
            <a:br>
              <a:rPr dirty="0" sz="2000" lang="ru-RU"/>
            </a:br>
            <a:br>
              <a:rPr dirty="0" sz="2000" lang="ru-RU"/>
            </a:br>
            <a:r>
              <a:rPr dirty="0" sz="2000" lang="ru-RU"/>
              <a:t>Интернет и телевидение могут быть полезными инструментами для обучения и развития, но их влияние на психику детей зависит от того, как эти технологии используются. Сбалансированное и осознанное потребление контента может способствовать положительному развитию, в то время как чрезмерное или неправильное использование может привести к негативным последствиям для психики ребенка.</a:t>
            </a:r>
          </a:p>
        </p:txBody>
      </p:sp>
      <p:pic>
        <p:nvPicPr>
          <p:cNvPr id="2097155" name="Рисунок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4832059" y="596928"/>
            <a:ext cx="3157059" cy="2334061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Заголовок 1"/>
          <p:cNvSpPr>
            <a:spLocks noGrp="1"/>
          </p:cNvSpPr>
          <p:nvPr>
            <p:ph type="title"/>
          </p:nvPr>
        </p:nvSpPr>
        <p:spPr>
          <a:xfrm>
            <a:off x="1542991" y="2265464"/>
            <a:ext cx="5910600" cy="2138901"/>
          </a:xfrm>
        </p:spPr>
        <p:txBody>
          <a:bodyPr>
            <a:normAutofit/>
          </a:bodyPr>
          <a:p>
            <a:r>
              <a:rPr dirty="0" sz="4800" lang="ru-RU">
                <a:latin typeface="Bahnschrift Condensed" panose="020B0502040204020203" pitchFamily="34" charset="0"/>
              </a:rPr>
              <a:t>СПАСИБО ЗА ВНИМАНИЕ!</a:t>
            </a:r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Аспект">
  <a:themeElements>
    <a:clrScheme name="Аспект">
      <a:dk1>
        <a:sysClr lastClr="000000" val="windowText"/>
      </a:dk1>
      <a:lt1>
        <a:sysClr lastClr="FFFFFF" val="window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l" rig="threePt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САМОСТОЯТЕЛНАЯ РАБОТА  ПОДГОТОВЛЕНА    БАХТИЙОРОВОЙ ЖОЗИБА СТУДЕНТКОЙ                                    1 КУРСА КАФЕДРЫ НАРОДНОЙ МЕДИЦИНЫ           ТЕРМЕЗСКОГО ФИЛИАЛА ТАШКЕНТСКОЙ  МЕДИЦИНСКОЙ АКАДЕМИИ</dc:title>
  <dc:creator>Пользователь</dc:creator>
  <cp:lastModifiedBy>Пользователь</cp:lastModifiedBy>
  <dcterms:created xsi:type="dcterms:W3CDTF">2024-10-16T21:07:56Z</dcterms:created>
  <dcterms:modified xsi:type="dcterms:W3CDTF">2026-10-03T14:57:59Z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b466b54d1aeb468991e58a421a37e7c0</vt:lpwstr>
  </property>
</Properties>
</file>