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sldIdLst>
    <p:sldId id="265" r:id="rId3"/>
    <p:sldId id="266" r:id="rId4"/>
    <p:sldId id="270" r:id="rId5"/>
    <p:sldId id="257" r:id="rId6"/>
    <p:sldId id="256" r:id="rId8"/>
    <p:sldId id="269" r:id="rId9"/>
    <p:sldId id="262" r:id="rId10"/>
    <p:sldId id="263" r:id="rId11"/>
    <p:sldId id="271" r:id="rId12"/>
    <p:sldId id="264" r:id="rId13"/>
    <p:sldId id="260" r:id="rId14"/>
    <p:sldId id="272" r:id="rId15"/>
    <p:sldId id="267" r:id="rId16"/>
    <p:sldId id="268" r:id="rId17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5274" autoAdjust="0"/>
  </p:normalViewPr>
  <p:slideViewPr>
    <p:cSldViewPr snapToGrid="0" snapToObjects="1">
      <p:cViewPr varScale="1">
        <p:scale>
          <a:sx n="57" d="100"/>
          <a:sy n="57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1215" y="1560942"/>
            <a:ext cx="10427971" cy="3011056"/>
          </a:xfrm>
        </p:spPr>
        <p:txBody>
          <a:bodyPr anchor="b">
            <a:normAutofit/>
          </a:bodyPr>
          <a:lstStyle>
            <a:lvl1pPr algn="ctr">
              <a:defRPr sz="57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1215" y="4663441"/>
            <a:ext cx="10427971" cy="1645919"/>
          </a:xfrm>
        </p:spPr>
        <p:txBody>
          <a:bodyPr>
            <a:normAutofit/>
          </a:bodyPr>
          <a:lstStyle>
            <a:lvl1pPr marL="0" indent="0" algn="ctr">
              <a:buNone/>
              <a:defRPr sz="2640">
                <a:solidFill>
                  <a:schemeClr val="bg1">
                    <a:lumMod val="50000"/>
                  </a:schemeClr>
                </a:solidFill>
              </a:defRPr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53" y="5147249"/>
            <a:ext cx="12437318" cy="973932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21693" y="837913"/>
            <a:ext cx="11787038" cy="3856963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29" y="6130474"/>
            <a:ext cx="12437342" cy="818966"/>
          </a:xfrm>
        </p:spPr>
        <p:txBody>
          <a:bodyPr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29" y="731519"/>
            <a:ext cx="12437342" cy="4112694"/>
          </a:xfrm>
        </p:spPr>
        <p:txBody>
          <a:bodyPr anchor="ctr"/>
          <a:lstStyle>
            <a:lvl1pPr algn="ctr"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30" y="5045785"/>
            <a:ext cx="12437342" cy="1903656"/>
          </a:xfrm>
        </p:spPr>
        <p:txBody>
          <a:bodyPr anchor="ctr"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455" y="731520"/>
            <a:ext cx="11163302" cy="3591485"/>
          </a:xfrm>
        </p:spPr>
        <p:txBody>
          <a:bodyPr anchor="ctr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064773" y="4332038"/>
            <a:ext cx="10502759" cy="71374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29" y="5247356"/>
            <a:ext cx="12437342" cy="17052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201786" y="904999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9600" dirty="0">
                <a:solidFill>
                  <a:schemeClr val="tx1"/>
                </a:solidFill>
                <a:effectLst/>
              </a:rPr>
              <a:t>“</a:t>
            </a:r>
            <a:endParaRPr lang="en-US" sz="96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669070" y="359229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9600" dirty="0">
                <a:solidFill>
                  <a:schemeClr val="tx1"/>
                </a:solidFill>
                <a:effectLst/>
              </a:rPr>
              <a:t>”</a:t>
            </a:r>
            <a:endParaRPr lang="en-US" sz="96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30" y="2566466"/>
            <a:ext cx="12437342" cy="3014202"/>
          </a:xfrm>
        </p:spPr>
        <p:txBody>
          <a:bodyPr anchor="b"/>
          <a:lstStyle>
            <a:lvl1pPr algn="ctr"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30" y="5594802"/>
            <a:ext cx="12437342" cy="1368773"/>
          </a:xfrm>
        </p:spPr>
        <p:txBody>
          <a:bodyPr anchor="t"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96529" y="731520"/>
            <a:ext cx="12437342" cy="192611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96529" y="2840512"/>
            <a:ext cx="3958771" cy="691514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88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96529" y="3532027"/>
            <a:ext cx="3958771" cy="3417414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42868" y="2840512"/>
            <a:ext cx="3949825" cy="691514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88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5329618" y="3532027"/>
            <a:ext cx="3964021" cy="3417414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567957" y="2840512"/>
            <a:ext cx="3965914" cy="691514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88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9567957" y="3532027"/>
            <a:ext cx="3965914" cy="3417414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96529" y="732927"/>
            <a:ext cx="12437342" cy="192470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96529" y="5045784"/>
            <a:ext cx="3955691" cy="691514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64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6529" y="2840512"/>
            <a:ext cx="3955691" cy="18288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96529" y="5737298"/>
            <a:ext cx="3955691" cy="1212142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31311" y="5045784"/>
            <a:ext cx="3962194" cy="691514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64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329618" y="2840512"/>
            <a:ext cx="3964022" cy="18288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5329618" y="5737297"/>
            <a:ext cx="3964022" cy="1212143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567958" y="5045784"/>
            <a:ext cx="3960817" cy="691514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64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567957" y="2840512"/>
            <a:ext cx="3965914" cy="18288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9567808" y="5737294"/>
            <a:ext cx="3966064" cy="1212145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96530" y="2840512"/>
            <a:ext cx="12437342" cy="410892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731522"/>
            <a:ext cx="3063991" cy="621791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96530" y="731522"/>
            <a:ext cx="9190469" cy="621791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96529" y="2840511"/>
            <a:ext cx="12436591" cy="41089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29" y="994276"/>
            <a:ext cx="12422102" cy="3284183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529" y="4388949"/>
            <a:ext cx="12422102" cy="164182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96531" y="742221"/>
            <a:ext cx="12437341" cy="191541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96529" y="2840511"/>
            <a:ext cx="6127231" cy="41089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7406640" y="2840511"/>
            <a:ext cx="6126480" cy="41089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96531" y="742221"/>
            <a:ext cx="12437341" cy="191541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5594" y="2845222"/>
            <a:ext cx="5848169" cy="815993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312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1096530" y="3661215"/>
            <a:ext cx="6127232" cy="32882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75708" y="2845222"/>
            <a:ext cx="5858165" cy="815993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312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7406641" y="3661215"/>
            <a:ext cx="6126481" cy="32882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30" y="731520"/>
            <a:ext cx="4722826" cy="2427902"/>
          </a:xfrm>
        </p:spPr>
        <p:txBody>
          <a:bodyPr anchor="b"/>
          <a:lstStyle>
            <a:lvl1pPr algn="ctr"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6093675" y="731521"/>
            <a:ext cx="7440196" cy="62179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29" y="3159422"/>
            <a:ext cx="4722827" cy="3790018"/>
          </a:xfrm>
        </p:spPr>
        <p:txBody>
          <a:bodyPr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29" y="731520"/>
            <a:ext cx="7121963" cy="2427905"/>
          </a:xfrm>
        </p:spPr>
        <p:txBody>
          <a:bodyPr anchor="b"/>
          <a:lstStyle>
            <a:lvl1pPr algn="ctr">
              <a:defRPr sz="384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909763" y="731521"/>
            <a:ext cx="3906430" cy="621792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3" y="3159423"/>
            <a:ext cx="7121939" cy="3790016"/>
          </a:xfrm>
        </p:spPr>
        <p:txBody>
          <a:bodyPr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image" Target="../media/image3.png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630404" cy="82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531" y="742221"/>
            <a:ext cx="12437341" cy="1915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530" y="2840512"/>
            <a:ext cx="12437342" cy="4108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14484" y="705993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1BEF0D-F0BB-DE4B-95CE-6DB70DBA956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6530" y="7059931"/>
            <a:ext cx="800746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16814" y="7059931"/>
            <a:ext cx="91705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lvl1pPr algn="ctr" defTabSz="1097280" rtl="0" eaLnBrk="1" latinLnBrk="0" hangingPunct="1">
        <a:lnSpc>
          <a:spcPct val="90000"/>
        </a:lnSpc>
        <a:spcBef>
          <a:spcPct val="0"/>
        </a:spcBef>
        <a:buNone/>
        <a:defRPr sz="432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120000"/>
        </a:lnSpc>
        <a:spcBef>
          <a:spcPts val="1200"/>
        </a:spcBef>
        <a:buClr>
          <a:schemeClr val="tx1"/>
        </a:buClr>
        <a:buFont typeface="Arial" panose="020B0604020202020204" pitchFamily="34" charset="0"/>
        <a:buChar char="•"/>
        <a:defRPr sz="2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216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92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68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68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68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68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68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68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hyperlink" Target=".%20https:/dadaoenergy.com/uz/blog/proton-nutron-nad-elcttorn-definition" TargetMode="External"/><Relationship Id="rId1" Type="http://schemas.openxmlformats.org/officeDocument/2006/relationships/hyperlink" Target="https://uz.wikipedia.org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1066" y="2391266"/>
            <a:ext cx="73185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Tezlatgichlar</a:t>
            </a:r>
            <a:r>
              <a:rPr lang="en-US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fizikasi</a:t>
            </a:r>
            <a:r>
              <a:rPr lang="en-US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fanidan</a:t>
            </a:r>
            <a:r>
              <a:rPr lang="en-US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6058" y="7420466"/>
            <a:ext cx="3322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O’rinboyeva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Gulchiroy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8459" y="3389444"/>
            <a:ext cx="7315200" cy="1170305"/>
          </a:xfrm>
          <a:prstGeom prst="rect">
            <a:avLst/>
          </a:prstGeom>
        </p:spPr>
        <p:txBody>
          <a:bodyPr>
            <a:spAutoFit/>
          </a:bodyPr>
          <a:lstStyle/>
          <a:p>
            <a:pPr marR="708660" algn="ctr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FIZIKA FAKULTETI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708660" algn="ctr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TF-2301 GURUH TALABASI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1896428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Proton zarrachalarini aniqlash usullari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65414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017306" y="373201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Detektorlar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017306" y="4222433"/>
            <a:ext cx="289941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Yuklangan zarrachalarni aniqlash uchun.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200203" y="365414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37319" y="3732014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Teleskoplar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937319" y="4222433"/>
            <a:ext cx="289941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Kosmik proton oqimlarini kuzatadi.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40186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017306" y="547973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Yadro tezlatkichlari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017306" y="5970151"/>
            <a:ext cx="6819305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Sun'iy protonlarni ishlab chiqarish va o'rganish.</a:t>
            </a:r>
            <a:endParaRPr lang="en-US" sz="175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059" y="-28456"/>
            <a:ext cx="5486400" cy="822960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692604" y="19700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Tezlatkichlar orqali proton hosil qilish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790373" y="337339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7130534" y="445353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943951"/>
            <a:ext cx="6706076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7470815" y="6024086"/>
            <a:ext cx="6365796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25190" y="717462"/>
            <a:ext cx="13381464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Tezlatkichlar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zarrachalarni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energiyalarda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tezlashtirish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ularni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to‘qnashuvlarga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olib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kelish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mo‘ljallangan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qurilmalardir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Ushbu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jarayon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yangi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zarrachalar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jumladan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protonlar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qilishda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ahamiyatga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6013" y="1911763"/>
            <a:ext cx="2780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Proton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jarayoni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14883" y="2287451"/>
            <a:ext cx="6155441" cy="4618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Tezlatish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protonlarni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maydonlari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yordamida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tezlashtiradi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Protonlar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dastlabki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holatda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odatda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vodorod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gazidan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olinadi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Tezlatish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davomida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protonlar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energiya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oladi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tezlikka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erishadi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To‘qnashuvlar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Tezlashtirilgan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protonlar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masalan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protonlar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neytronlar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to‘qnashganda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energiya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almashinuvi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sodir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to‘qnashuvlar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natijasida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kuchli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yadroviy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kuchlar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yangi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jumladan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yangi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protonlar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qisqa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muddatli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434266" y="1831583"/>
            <a:ext cx="296555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Tezlatkichlarning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ahamiyati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51540" y="2555171"/>
            <a:ext cx="6055114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Tezlatkichlar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zamonaviy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fizikadagi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vositalardan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hisoblanadi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pratonlar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zarrachalar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ilmiy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kashfiyotlar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nazariyalarni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yanada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rivojlantirishga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imkon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Tezlatkichlar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koinotning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kelib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chiqishi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materiyaning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tabiati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fundamental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kuchlar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haqida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chuqurroq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tushuncha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olishda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o‘ynaydi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9951" y="504116"/>
            <a:ext cx="10158761" cy="5791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Xulosa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zarrachalarining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manbalari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zamonaviy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fizikaning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tadqiqot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yo‘nalishlaridan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hisoblanadi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musbat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zaryadga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elementar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atom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yadrosining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tarkibiy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qismidir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xossalarini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o‘rganish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biz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moddalar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tuzilmasi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atomlararo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kuchlar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reaksiyalari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haqida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chuqur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bilimlarga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bo‘lamiz.Bundan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tashqari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amaliy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sohalarda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foydalaniladi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Masalan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tibbiyotda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proton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terapiyasi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xavfli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o‘simtalarni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aniq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nishonga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olib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davolash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Shuningdek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yadroviy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energetikada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materialshunoslikda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protonlar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o‘ynaydi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Xulosa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qilib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aytganda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zarrachalarining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manbalari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bo‘yicha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olib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borilayotgan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tadqiqotlar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nafaqat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nazariy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jihatdan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balki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amaliy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hayotda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ahamiyat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kasb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etadi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xossalari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energiyalari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o‘zaro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ta’sirlari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haqidagi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bilimlar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zamonaviy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fan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taraqqiyotining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poydevorlaridan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0038" y="447794"/>
            <a:ext cx="8675649" cy="8258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Foydalanilgan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adabiyotlar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G.Q.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Jalilov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A.A.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Karimov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asoslari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Toshkent: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O‘zbekiston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Milliy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Universiteti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nashriyoti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2015.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M.M.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Gulyamov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Zamonaviy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fizikadan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ma’ruzalar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Toshkent: Fan, 2012.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D.C. Tayler –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Tarjimasi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O‘zbekiston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Fanlar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Akademiyasi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2009.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Krane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K. S. – Introductory Nuclear Physics. Wiley, 1987.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Griffiths, D. – Introduction to Elementary Particles. Wiley-VCH, 2008.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Perkins, D. H. – Introduction to High Energy Physics. Cambridge University Press, 2000.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"/>
              </a:rPr>
              <a:t>https://uz.wikipedia.org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 https://dadaoenergy.com/uz/blog/proton-nutron-nad-elcttorn-definition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2614" y="2380114"/>
            <a:ext cx="83439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 err="1"/>
              <a:t>E`tiboringiz</a:t>
            </a:r>
            <a:r>
              <a:rPr lang="en-US" sz="4800" dirty="0"/>
              <a:t> </a:t>
            </a:r>
            <a:r>
              <a:rPr lang="en-US" sz="4800" dirty="0" err="1"/>
              <a:t>uchun</a:t>
            </a:r>
            <a:r>
              <a:rPr lang="en-US" sz="4800" dirty="0"/>
              <a:t> </a:t>
            </a:r>
            <a:r>
              <a:rPr lang="en-US" sz="4800" dirty="0" err="1"/>
              <a:t>rahmat</a:t>
            </a:r>
            <a:r>
              <a:rPr lang="en-US" sz="4800" dirty="0"/>
              <a:t>!</a:t>
            </a:r>
            <a:endParaRPr lang="ru-RU" sz="4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7441" y="474553"/>
            <a:ext cx="58400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Mavzu:Praton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zarrachalarining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manbalari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47237" y="1538508"/>
            <a:ext cx="7315200" cy="1958741"/>
          </a:xfrm>
          <a:prstGeom prst="rect">
            <a:avLst/>
          </a:prstGeom>
        </p:spPr>
        <p:txBody>
          <a:bodyPr>
            <a:spAutoFit/>
          </a:bodyPr>
          <a:lstStyle/>
          <a:p>
            <a:pPr marR="708660" algn="ctr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</a:pP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Reja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708660" algn="just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1.Praton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haqida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umumiy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tushuncha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708660" algn="just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2.Praton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zarrachalarining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manbalari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turlari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3.Tezlatkichlar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orqali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proton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hosil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qilish</a:t>
            </a:r>
            <a:endParaRPr lang="ru-RU" sz="2400" dirty="0"/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2029" y="1056683"/>
            <a:ext cx="8920976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Proton </a:t>
            </a:r>
            <a:r>
              <a:rPr lang="en-US" sz="2000" dirty="0"/>
              <a:t>— atom </a:t>
            </a:r>
            <a:r>
              <a:rPr lang="en-US" sz="2000" dirty="0" err="1"/>
              <a:t>yadrosining</a:t>
            </a:r>
            <a:r>
              <a:rPr lang="en-US" sz="2000" dirty="0"/>
              <a:t> </a:t>
            </a:r>
            <a:r>
              <a:rPr lang="en-US" sz="2000" dirty="0" err="1"/>
              <a:t>tarkibiy</a:t>
            </a:r>
            <a:r>
              <a:rPr lang="en-US" sz="2000" dirty="0"/>
              <a:t> </a:t>
            </a:r>
            <a:r>
              <a:rPr lang="en-US" sz="2000" dirty="0" err="1"/>
              <a:t>qismi</a:t>
            </a:r>
            <a:r>
              <a:rPr lang="en-US" sz="2000" dirty="0"/>
              <a:t> </a:t>
            </a:r>
            <a:r>
              <a:rPr lang="en-US" sz="2000" dirty="0" err="1"/>
              <a:t>bo‘lib</a:t>
            </a:r>
            <a:r>
              <a:rPr lang="en-US" sz="2000" dirty="0"/>
              <a:t>, </a:t>
            </a:r>
            <a:r>
              <a:rPr lang="en-US" sz="2000" dirty="0" err="1"/>
              <a:t>musbat</a:t>
            </a:r>
            <a:r>
              <a:rPr lang="en-US" sz="2000" dirty="0"/>
              <a:t> (+) </a:t>
            </a:r>
            <a:r>
              <a:rPr lang="en-US" sz="2000" dirty="0" err="1"/>
              <a:t>zaryadga</a:t>
            </a:r>
            <a:r>
              <a:rPr lang="en-US" sz="2000" dirty="0"/>
              <a:t> </a:t>
            </a:r>
            <a:r>
              <a:rPr lang="en-US" sz="2000" dirty="0" err="1"/>
              <a:t>ega</a:t>
            </a:r>
            <a:r>
              <a:rPr lang="en-US" sz="2000" dirty="0"/>
              <a:t> </a:t>
            </a:r>
            <a:r>
              <a:rPr lang="en-US" sz="2000" dirty="0" err="1"/>
              <a:t>bo‘lgan</a:t>
            </a:r>
            <a:r>
              <a:rPr lang="en-US" sz="2000" dirty="0"/>
              <a:t> </a:t>
            </a:r>
            <a:r>
              <a:rPr lang="en-US" sz="2000" dirty="0" err="1"/>
              <a:t>subatom</a:t>
            </a:r>
            <a:r>
              <a:rPr lang="en-US" sz="2000" dirty="0"/>
              <a:t> </a:t>
            </a:r>
            <a:r>
              <a:rPr lang="en-US" sz="2000" dirty="0" err="1"/>
              <a:t>zarracha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2028" y="2219093"/>
            <a:ext cx="8396869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tasavvur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1910-yillarda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yadrolar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vodorod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yadrosidan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tuziladi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gipoteza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tarzida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1919—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yillarda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Rezerford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elementlardan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urib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chiqargan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vodorod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yadrolarini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tajribada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kuzatdi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20-yillarda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fanga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terminini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kiritdi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165402"/>
            <a:ext cx="12930545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5451396" y="5939195"/>
            <a:ext cx="372749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9874568" y="544877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890649" y="2666906"/>
            <a:ext cx="5316905" cy="810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50"/>
              </a:lnSpc>
            </a:pPr>
            <a:r>
              <a:rPr lang="en-US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Proton </a:t>
            </a:r>
            <a:r>
              <a:rPr lang="en-US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zarrachalari</a:t>
            </a:r>
            <a:r>
              <a:rPr lang="en-US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nima</a:t>
            </a:r>
            <a:r>
              <a:rPr lang="en-US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? </a:t>
            </a:r>
            <a:r>
              <a:rPr lang="en-US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Asosiy</a:t>
            </a:r>
            <a:r>
              <a:rPr lang="en-US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tushunchalar</a:t>
            </a: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658679" y="3944288"/>
            <a:ext cx="11217349" cy="2803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Praton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zarrachalari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atom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yadrosining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tuzilish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materiyaning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fundamental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xususiyatlarini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belgilovchi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elementlardir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zaryadi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+1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massasi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taxminan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1.67 × 10^-27 kg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zarrachalardir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Pratonlar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atomlarning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barqarorligini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ta'minlashda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kimyoviy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reaksiyalarda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etishda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o‘ynaydi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46985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Proton zarrachalarning manbalari: Kirish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304705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Protonlar atom yadro elementlarining asosiy qismidir. Ularning kelib chiqishi va manbalarini o'rganish olimlar uchun muhimdir.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30256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270040" y="5285661"/>
            <a:ext cx="2910840" cy="3968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2200" dirty="0"/>
          </a:p>
        </p:txBody>
      </p:sp>
    </p:spTree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3111" y="1046191"/>
            <a:ext cx="108724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Protonlarning</a:t>
            </a:r>
            <a:r>
              <a:rPr lang="ru-RU" sz="2000" b="1" dirty="0"/>
              <a:t> </a:t>
            </a:r>
            <a:r>
              <a:rPr lang="ru-RU" sz="2000" b="1" dirty="0" err="1"/>
              <a:t>vazifasi</a:t>
            </a:r>
            <a:r>
              <a:rPr lang="ru-RU" sz="2000" b="1" dirty="0"/>
              <a:t> </a:t>
            </a:r>
            <a:r>
              <a:rPr lang="ru-RU" sz="2000" b="1" dirty="0" err="1"/>
              <a:t>va</a:t>
            </a:r>
            <a:r>
              <a:rPr lang="ru-RU" sz="2000" b="1" dirty="0"/>
              <a:t> </a:t>
            </a:r>
            <a:r>
              <a:rPr lang="ru-RU" sz="2000" b="1" dirty="0" err="1"/>
              <a:t>atom</a:t>
            </a:r>
            <a:r>
              <a:rPr lang="ru-RU" sz="2000" b="1" dirty="0"/>
              <a:t> </a:t>
            </a:r>
            <a:r>
              <a:rPr lang="ru-RU" sz="2000" b="1" dirty="0" err="1"/>
              <a:t>yadrosi</a:t>
            </a:r>
            <a:r>
              <a:rPr lang="ru-RU" sz="2000" b="1" dirty="0"/>
              <a:t>.</a:t>
            </a:r>
            <a:endParaRPr lang="en-US" sz="2000" b="1" dirty="0"/>
          </a:p>
          <a:p>
            <a:endParaRPr lang="ru-RU" sz="2000" b="1" dirty="0"/>
          </a:p>
          <a:p>
            <a:pPr>
              <a:lnSpc>
                <a:spcPct val="150000"/>
              </a:lnSpc>
            </a:pPr>
            <a:r>
              <a:rPr lang="ru-RU" sz="2000" dirty="0" err="1"/>
              <a:t>Elektronlar</a:t>
            </a:r>
            <a:r>
              <a:rPr lang="ru-RU" sz="2000" dirty="0"/>
              <a:t> </a:t>
            </a:r>
            <a:r>
              <a:rPr lang="ru-RU" sz="2000" dirty="0" err="1"/>
              <a:t>singari</a:t>
            </a:r>
            <a:r>
              <a:rPr lang="ru-RU" sz="2000" dirty="0"/>
              <a:t>, </a:t>
            </a:r>
            <a:r>
              <a:rPr lang="ru-RU" sz="2000" dirty="0" err="1"/>
              <a:t>protonlar</a:t>
            </a:r>
            <a:r>
              <a:rPr lang="ru-RU" sz="2000" dirty="0"/>
              <a:t> </a:t>
            </a:r>
            <a:r>
              <a:rPr lang="ru-RU" sz="2000" dirty="0" err="1"/>
              <a:t>ham</a:t>
            </a:r>
            <a:r>
              <a:rPr lang="ru-RU" sz="2000" dirty="0"/>
              <a:t> </a:t>
            </a:r>
            <a:r>
              <a:rPr lang="ru-RU" sz="2000" dirty="0" err="1"/>
              <a:t>musbat</a:t>
            </a:r>
            <a:r>
              <a:rPr lang="ru-RU" sz="2000" dirty="0"/>
              <a:t> </a:t>
            </a:r>
            <a:r>
              <a:rPr lang="ru-RU" sz="2000" dirty="0" err="1"/>
              <a:t>zaryadga</a:t>
            </a:r>
            <a:r>
              <a:rPr lang="ru-RU" sz="2000" dirty="0"/>
              <a:t> </a:t>
            </a:r>
            <a:r>
              <a:rPr lang="ru-RU" sz="2000" dirty="0" err="1"/>
              <a:t>ega</a:t>
            </a:r>
            <a:r>
              <a:rPr lang="ru-RU" sz="2000" dirty="0"/>
              <a:t> </a:t>
            </a:r>
            <a:r>
              <a:rPr lang="ru-RU" sz="2000" dirty="0" err="1"/>
              <a:t>va</a:t>
            </a:r>
            <a:r>
              <a:rPr lang="ru-RU" sz="2000" dirty="0"/>
              <a:t> </a:t>
            </a:r>
            <a:r>
              <a:rPr lang="ru-RU" sz="2000" dirty="0" err="1"/>
              <a:t>atom</a:t>
            </a:r>
            <a:r>
              <a:rPr lang="ru-RU" sz="2000" dirty="0"/>
              <a:t> </a:t>
            </a:r>
            <a:r>
              <a:rPr lang="ru-RU" sz="2000" dirty="0" err="1"/>
              <a:t>yadrosida</a:t>
            </a:r>
            <a:r>
              <a:rPr lang="ru-RU" sz="2000" dirty="0"/>
              <a:t> </a:t>
            </a:r>
            <a:r>
              <a:rPr lang="ru-RU" sz="2000" dirty="0" err="1"/>
              <a:t>joylashgan</a:t>
            </a:r>
            <a:r>
              <a:rPr lang="ru-RU" sz="2000" dirty="0"/>
              <a:t>. </a:t>
            </a:r>
            <a:r>
              <a:rPr lang="ru-RU" sz="2000" dirty="0" err="1"/>
              <a:t>Protonlar</a:t>
            </a:r>
            <a:r>
              <a:rPr lang="ru-RU" sz="2000" dirty="0"/>
              <a:t> </a:t>
            </a:r>
            <a:r>
              <a:rPr lang="ru-RU" sz="2000" dirty="0" err="1"/>
              <a:t>atomning</a:t>
            </a:r>
            <a:r>
              <a:rPr lang="ru-RU" sz="2000" dirty="0"/>
              <a:t> </a:t>
            </a:r>
            <a:r>
              <a:rPr lang="ru-RU" sz="2000" dirty="0" err="1"/>
              <a:t>elementar</a:t>
            </a:r>
            <a:r>
              <a:rPr lang="ru-RU" sz="2000" dirty="0"/>
              <a:t> </a:t>
            </a:r>
            <a:r>
              <a:rPr lang="ru-RU" sz="2000" dirty="0" err="1"/>
              <a:t>identifikatoriga</a:t>
            </a:r>
            <a:r>
              <a:rPr lang="ru-RU" sz="2000" dirty="0"/>
              <a:t> </a:t>
            </a:r>
            <a:r>
              <a:rPr lang="ru-RU" sz="2000" dirty="0" err="1"/>
              <a:t>bevosita</a:t>
            </a:r>
            <a:r>
              <a:rPr lang="ru-RU" sz="2000" dirty="0"/>
              <a:t> </a:t>
            </a:r>
            <a:r>
              <a:rPr lang="ru-RU" sz="2000" dirty="0" err="1"/>
              <a:t>bog'liq</a:t>
            </a:r>
            <a:r>
              <a:rPr lang="ru-RU" sz="2000" dirty="0"/>
              <a:t> </a:t>
            </a:r>
            <a:r>
              <a:rPr lang="ru-RU" sz="2000" dirty="0" err="1"/>
              <a:t>bo'lgan</a:t>
            </a:r>
            <a:r>
              <a:rPr lang="ru-RU" sz="2000" dirty="0"/>
              <a:t> </a:t>
            </a:r>
            <a:r>
              <a:rPr lang="ru-RU" sz="2000" dirty="0" err="1"/>
              <a:t>atom</a:t>
            </a:r>
            <a:r>
              <a:rPr lang="ru-RU" sz="2000" dirty="0"/>
              <a:t> </a:t>
            </a:r>
            <a:r>
              <a:rPr lang="ru-RU" sz="2000" dirty="0" err="1"/>
              <a:t>raqamini</a:t>
            </a:r>
            <a:r>
              <a:rPr lang="ru-RU" sz="2000" dirty="0"/>
              <a:t> </a:t>
            </a:r>
            <a:r>
              <a:rPr lang="ru-RU" sz="2000" dirty="0" err="1"/>
              <a:t>belgilaydi</a:t>
            </a:r>
            <a:r>
              <a:rPr lang="ru-RU" sz="2000" dirty="0"/>
              <a:t>. </a:t>
            </a:r>
            <a:r>
              <a:rPr lang="ru-RU" sz="2000" dirty="0" err="1"/>
              <a:t>Yadro</a:t>
            </a:r>
            <a:r>
              <a:rPr lang="ru-RU" sz="2000" dirty="0"/>
              <a:t> </a:t>
            </a:r>
            <a:r>
              <a:rPr lang="ru-RU" sz="2000" dirty="0" err="1"/>
              <a:t>identifikatoriga</a:t>
            </a:r>
            <a:r>
              <a:rPr lang="ru-RU" sz="2000" dirty="0"/>
              <a:t> </a:t>
            </a:r>
            <a:r>
              <a:rPr lang="ru-RU" sz="2000" dirty="0" err="1"/>
              <a:t>qo'shimcha</a:t>
            </a:r>
            <a:r>
              <a:rPr lang="ru-RU" sz="2000" dirty="0"/>
              <a:t> </a:t>
            </a:r>
            <a:r>
              <a:rPr lang="ru-RU" sz="2000" dirty="0" err="1"/>
              <a:t>ravishda</a:t>
            </a:r>
            <a:r>
              <a:rPr lang="ru-RU" sz="2000" dirty="0"/>
              <a:t>, </a:t>
            </a:r>
            <a:r>
              <a:rPr lang="ru-RU" sz="2000" dirty="0" err="1"/>
              <a:t>atom</a:t>
            </a:r>
            <a:r>
              <a:rPr lang="ru-RU" sz="2000" dirty="0"/>
              <a:t> </a:t>
            </a:r>
            <a:r>
              <a:rPr lang="ru-RU" sz="2000" dirty="0" err="1"/>
              <a:t>raqami</a:t>
            </a:r>
            <a:r>
              <a:rPr lang="ru-RU" sz="2000" dirty="0"/>
              <a:t> </a:t>
            </a:r>
            <a:r>
              <a:rPr lang="ru-RU" sz="2000" dirty="0" err="1"/>
              <a:t>atom</a:t>
            </a:r>
            <a:r>
              <a:rPr lang="ru-RU" sz="2000" dirty="0"/>
              <a:t> </a:t>
            </a:r>
            <a:r>
              <a:rPr lang="ru-RU" sz="2000" dirty="0" err="1"/>
              <a:t>og'irligiga</a:t>
            </a:r>
            <a:r>
              <a:rPr lang="ru-RU" sz="2000" dirty="0"/>
              <a:t> </a:t>
            </a:r>
            <a:r>
              <a:rPr lang="ru-RU" sz="2000" dirty="0" err="1"/>
              <a:t>xos</a:t>
            </a:r>
            <a:r>
              <a:rPr lang="ru-RU" sz="2000" dirty="0"/>
              <a:t> </a:t>
            </a:r>
            <a:r>
              <a:rPr lang="ru-RU" sz="2000" dirty="0" err="1"/>
              <a:t>bo'lgan</a:t>
            </a:r>
            <a:r>
              <a:rPr lang="ru-RU" sz="2000" dirty="0"/>
              <a:t> </a:t>
            </a:r>
            <a:r>
              <a:rPr lang="ru-RU" sz="2000" dirty="0" err="1"/>
              <a:t>elementlardir</a:t>
            </a:r>
            <a:r>
              <a:rPr lang="ru-RU" sz="2000" dirty="0"/>
              <a:t>, </a:t>
            </a:r>
            <a:r>
              <a:rPr lang="ru-RU" sz="2000" dirty="0" err="1"/>
              <a:t>chunki</a:t>
            </a:r>
            <a:r>
              <a:rPr lang="ru-RU" sz="2000" dirty="0"/>
              <a:t> u </a:t>
            </a:r>
            <a:r>
              <a:rPr lang="ru-RU" sz="2000" dirty="0" err="1"/>
              <a:t>yadrodagi</a:t>
            </a:r>
            <a:r>
              <a:rPr lang="ru-RU" sz="2000" dirty="0"/>
              <a:t> </a:t>
            </a:r>
            <a:r>
              <a:rPr lang="ru-RU" sz="2000" dirty="0" err="1"/>
              <a:t>bir</a:t>
            </a:r>
            <a:r>
              <a:rPr lang="ru-RU" sz="2000" dirty="0"/>
              <a:t> </a:t>
            </a:r>
            <a:r>
              <a:rPr lang="ru-RU" sz="2000" dirty="0" err="1"/>
              <a:t>atom</a:t>
            </a:r>
            <a:r>
              <a:rPr lang="ru-RU" sz="2000" dirty="0"/>
              <a:t> </a:t>
            </a:r>
            <a:r>
              <a:rPr lang="ru-RU" sz="2000" dirty="0" err="1"/>
              <a:t>massa</a:t>
            </a:r>
            <a:r>
              <a:rPr lang="ru-RU" sz="2000" dirty="0"/>
              <a:t> </a:t>
            </a:r>
            <a:r>
              <a:rPr lang="ru-RU" sz="2000" dirty="0" err="1"/>
              <a:t>birligini</a:t>
            </a:r>
            <a:r>
              <a:rPr lang="ru-RU" sz="2000" dirty="0"/>
              <a:t> </a:t>
            </a:r>
            <a:r>
              <a:rPr lang="ru-RU" sz="2000" dirty="0" err="1"/>
              <a:t>qo'shadigan</a:t>
            </a:r>
            <a:r>
              <a:rPr lang="ru-RU" sz="2000" dirty="0"/>
              <a:t> </a:t>
            </a:r>
            <a:r>
              <a:rPr lang="ru-RU" sz="2000" dirty="0" err="1"/>
              <a:t>protonlar</a:t>
            </a:r>
            <a:r>
              <a:rPr lang="ru-RU" sz="2000" dirty="0"/>
              <a:t> </a:t>
            </a:r>
            <a:r>
              <a:rPr lang="ru-RU" sz="2000" dirty="0" err="1"/>
              <a:t>miqdorini</a:t>
            </a:r>
            <a:r>
              <a:rPr lang="ru-RU" sz="2000" dirty="0"/>
              <a:t> </a:t>
            </a:r>
            <a:r>
              <a:rPr lang="ru-RU" sz="2000" dirty="0" err="1"/>
              <a:t>ko'rsatadi</a:t>
            </a:r>
            <a:r>
              <a:rPr lang="ru-RU" sz="2000" dirty="0"/>
              <a:t>. </a:t>
            </a:r>
            <a:r>
              <a:rPr lang="ru-RU" sz="2000" dirty="0" err="1"/>
              <a:t>Shuni</a:t>
            </a:r>
            <a:r>
              <a:rPr lang="ru-RU" sz="2000" dirty="0"/>
              <a:t> </a:t>
            </a:r>
            <a:r>
              <a:rPr lang="ru-RU" sz="2000" dirty="0" err="1"/>
              <a:t>ham</a:t>
            </a:r>
            <a:r>
              <a:rPr lang="ru-RU" sz="2000" dirty="0"/>
              <a:t> </a:t>
            </a:r>
            <a:r>
              <a:rPr lang="ru-RU" sz="2000" dirty="0" err="1"/>
              <a:t>ta'kidlash</a:t>
            </a:r>
            <a:r>
              <a:rPr lang="ru-RU" sz="2000" dirty="0"/>
              <a:t> </a:t>
            </a:r>
            <a:r>
              <a:rPr lang="ru-RU" sz="2000" dirty="0" err="1"/>
              <a:t>kerakki</a:t>
            </a:r>
            <a:r>
              <a:rPr lang="ru-RU" sz="2000" dirty="0"/>
              <a:t>, </a:t>
            </a:r>
            <a:r>
              <a:rPr lang="ru-RU" sz="2000" dirty="0" err="1"/>
              <a:t>zaryadlangan</a:t>
            </a:r>
            <a:r>
              <a:rPr lang="ru-RU" sz="2000" dirty="0"/>
              <a:t> </a:t>
            </a:r>
            <a:r>
              <a:rPr lang="ru-RU" sz="2000" dirty="0" err="1"/>
              <a:t>zarrachalarning</a:t>
            </a:r>
            <a:r>
              <a:rPr lang="ru-RU" sz="2000" dirty="0"/>
              <a:t> </a:t>
            </a:r>
            <a:r>
              <a:rPr lang="ru-RU" sz="2000" dirty="0" err="1"/>
              <a:t>atomdagi</a:t>
            </a:r>
            <a:r>
              <a:rPr lang="ru-RU" sz="2000" dirty="0"/>
              <a:t> </a:t>
            </a:r>
            <a:r>
              <a:rPr lang="ru-RU" sz="2000" dirty="0" err="1"/>
              <a:t>holati</a:t>
            </a:r>
            <a:r>
              <a:rPr lang="ru-RU" sz="2000" dirty="0"/>
              <a:t> </a:t>
            </a:r>
            <a:r>
              <a:rPr lang="ru-RU" sz="2000" dirty="0" err="1"/>
              <a:t>ham</a:t>
            </a:r>
            <a:r>
              <a:rPr lang="ru-RU" sz="2000" dirty="0"/>
              <a:t> </a:t>
            </a:r>
            <a:r>
              <a:rPr lang="ru-RU" sz="2000" dirty="0" err="1"/>
              <a:t>bog'lanishlarga</a:t>
            </a:r>
            <a:r>
              <a:rPr lang="ru-RU" sz="2000" dirty="0"/>
              <a:t> </a:t>
            </a:r>
            <a:r>
              <a:rPr lang="ru-RU" sz="2000" dirty="0" err="1"/>
              <a:t>ta'sir</a:t>
            </a:r>
            <a:r>
              <a:rPr lang="ru-RU" sz="2000" dirty="0"/>
              <a:t> </a:t>
            </a:r>
            <a:r>
              <a:rPr lang="ru-RU" sz="2000" dirty="0" err="1"/>
              <a:t>qiladi</a:t>
            </a:r>
            <a:r>
              <a:rPr lang="ru-RU" sz="2000" dirty="0"/>
              <a:t>, </a:t>
            </a:r>
            <a:r>
              <a:rPr lang="ru-RU" sz="2000" dirty="0" err="1"/>
              <a:t>chunki</a:t>
            </a:r>
            <a:r>
              <a:rPr lang="ru-RU" sz="2000" dirty="0"/>
              <a:t> </a:t>
            </a:r>
            <a:r>
              <a:rPr lang="ru-RU" sz="2000" dirty="0" err="1"/>
              <a:t>musbat</a:t>
            </a:r>
            <a:r>
              <a:rPr lang="ru-RU" sz="2000" dirty="0"/>
              <a:t> </a:t>
            </a:r>
            <a:r>
              <a:rPr lang="ru-RU" sz="2000" dirty="0" err="1"/>
              <a:t>zaryadlangan</a:t>
            </a:r>
            <a:r>
              <a:rPr lang="ru-RU" sz="2000" dirty="0"/>
              <a:t> </a:t>
            </a:r>
            <a:r>
              <a:rPr lang="ru-RU" sz="2000" dirty="0" err="1"/>
              <a:t>proton</a:t>
            </a:r>
            <a:r>
              <a:rPr lang="ru-RU" sz="2000" dirty="0"/>
              <a:t> </a:t>
            </a:r>
            <a:r>
              <a:rPr lang="ru-RU" sz="2000" dirty="0" err="1"/>
              <a:t>va</a:t>
            </a:r>
            <a:r>
              <a:rPr lang="ru-RU" sz="2000" dirty="0"/>
              <a:t> </a:t>
            </a:r>
            <a:r>
              <a:rPr lang="ru-RU" sz="2000" dirty="0" err="1"/>
              <a:t>elektronlar</a:t>
            </a:r>
            <a:r>
              <a:rPr lang="ru-RU" sz="2000" dirty="0"/>
              <a:t> </a:t>
            </a:r>
            <a:r>
              <a:rPr lang="ru-RU" sz="2000" dirty="0" err="1"/>
              <a:t>bilan</a:t>
            </a:r>
            <a:r>
              <a:rPr lang="ru-RU" sz="2000" dirty="0"/>
              <a:t> </a:t>
            </a:r>
            <a:r>
              <a:rPr lang="ru-RU" sz="2000" dirty="0" err="1"/>
              <a:t>atomlarni</a:t>
            </a:r>
            <a:r>
              <a:rPr lang="ru-RU" sz="2000" dirty="0"/>
              <a:t> </a:t>
            </a:r>
            <a:r>
              <a:rPr lang="ru-RU" sz="2000" dirty="0" err="1"/>
              <a:t>hosil</a:t>
            </a:r>
            <a:r>
              <a:rPr lang="ru-RU" sz="2000" dirty="0"/>
              <a:t> </a:t>
            </a:r>
            <a:r>
              <a:rPr lang="ru-RU" sz="2000" dirty="0" err="1"/>
              <a:t>qilish</a:t>
            </a:r>
            <a:r>
              <a:rPr lang="ru-RU" sz="2000" dirty="0"/>
              <a:t> </a:t>
            </a:r>
            <a:r>
              <a:rPr lang="ru-RU" sz="2000" dirty="0" err="1"/>
              <a:t>imkoniyati</a:t>
            </a:r>
            <a:r>
              <a:rPr lang="ru-RU" sz="2000" dirty="0"/>
              <a:t> </a:t>
            </a:r>
            <a:r>
              <a:rPr lang="ru-RU" sz="2000" dirty="0" err="1"/>
              <a:t>mavjud</a:t>
            </a:r>
            <a:r>
              <a:rPr lang="en-US" sz="2000" dirty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1276731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Proton zarrachalari haqida umumiy tushuncha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Xulosa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Protonlar ko'plab tabiiy va sun'iy manbalardan keladi.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99716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Ahmiyati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Koinot va materiallarni tushunishda kalit hisoblanadi.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Tadqiqotlar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578310"/>
            <a:ext cx="3978116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Yadro fizikasida asosiy o'rin tutadi.</a:t>
            </a:r>
            <a:endParaRPr lang="en-US" sz="1750" dirty="0"/>
          </a:p>
        </p:txBody>
      </p:sp>
    </p:spTree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154217" y="163143"/>
            <a:ext cx="7753112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Proton </a:t>
            </a:r>
            <a:r>
              <a:rPr lang="en-US" sz="44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zarrachalaring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44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manbalari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turlari</a:t>
            </a:r>
            <a:endParaRPr lang="en-US" sz="44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2232" y="1388952"/>
            <a:ext cx="21854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manbalari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2674" y="1781542"/>
            <a:ext cx="5595600" cy="3898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buSzPts val="1000"/>
              <a:tabLst>
                <a:tab pos="457200" algn="l"/>
              </a:tabLst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Yadro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reaksiyalari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1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US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Fizika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jarayonlari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fisiyalari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birlashishi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jarayonlarida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Misol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vodorod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atomlari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birlashib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gidrogenga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aylanishida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chiqariladi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1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Radioaktiv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parchalanish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1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Ba'zi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radioaktiv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izotoplar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masalan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uran-238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radon-222,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parchalanish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jarayonida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chiqarishi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tabiiy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ravishda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sodir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ajratadi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71080" y="1358174"/>
            <a:ext cx="24256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Kosmik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manbalar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11950" y="2151354"/>
            <a:ext cx="7660889" cy="3115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buSzPts val="1000"/>
              <a:tabLst>
                <a:tab pos="457200" algn="l"/>
              </a:tabLst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Kosmik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nurlar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1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Koinotda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jumladan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supernova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portlashlari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astrofizik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hodisalar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natijasida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hodisalar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koinotning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evolyutsiyasida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muhim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rol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o‘ynaydi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>
              <a:buSzPts val="1000"/>
              <a:tabLst>
                <a:tab pos="457200" algn="l"/>
              </a:tabLst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Koinotning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evolyutsiyasi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1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Koinotning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dastlabki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davrlarida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portlash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(Big Bang)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natijasida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koinotning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tuzilishi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rivojlanishi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omil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hisoblanadi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1444" y="641874"/>
            <a:ext cx="5876693" cy="596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3.Laboratoriya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manbalari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Laboratoriya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sharoitida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pratonlar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sun'iy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ravishda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yaratilishi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Tezlatgichlar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energiyali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masalan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Hadron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Tezlatgichi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(LHC),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protonlarni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tezlashtirib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zarrachalar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to‘qnashuvga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hodisalar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o‘rganiladi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Tadqiqot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laboratoriyalari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tadqiqotlarida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laboratoriyalarda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tajribalar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yaratiladi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o‘rganiladi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tajribalar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xususiyatlarini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o‘zaro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ta'sirini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o‘rganishga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imkon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73121" y="668750"/>
            <a:ext cx="6043961" cy="5136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Naturali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manbalar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Naturali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manbalar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pratonlar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tabiiy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ravishda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mavjud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bo‘lgan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manbalardir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Vodorod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Vodorod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atomining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yadrosida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mavjud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manba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kimyoviy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tarkibiy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qismi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sifatida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muhimdir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Vodorod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koinotda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ko‘p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tarqalgan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element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hisoblanadi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Yadro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energetikasi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reaktorlarida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plutoniy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isotoplaridan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foydalanish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pratonlar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energetikasi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chiqarishda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muhim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o‘ynaydi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0</TotalTime>
  <Words>7088</Words>
  <Application>WPS Presentation</Application>
  <PresentationFormat>Произвольный</PresentationFormat>
  <Paragraphs>126</Paragraphs>
  <Slides>14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0" baseType="lpstr">
      <vt:lpstr>Arial</vt:lpstr>
      <vt:lpstr>SimSun</vt:lpstr>
      <vt:lpstr>Wingdings</vt:lpstr>
      <vt:lpstr>Times New Roman</vt:lpstr>
      <vt:lpstr>Calibri</vt:lpstr>
      <vt:lpstr>Inter</vt:lpstr>
      <vt:lpstr>Segoe Print</vt:lpstr>
      <vt:lpstr>Inter</vt:lpstr>
      <vt:lpstr>Inter</vt:lpstr>
      <vt:lpstr>Inter Bold</vt:lpstr>
      <vt:lpstr>Inter Bold</vt:lpstr>
      <vt:lpstr>Inter Bold</vt:lpstr>
      <vt:lpstr>Tw Cen MT</vt:lpstr>
      <vt:lpstr>Arial Unicode MS</vt:lpstr>
      <vt:lpstr>MingLiU-ExtB</vt:lpstr>
      <vt:lpstr>Капля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user</cp:lastModifiedBy>
  <cp:revision>14</cp:revision>
  <dcterms:created xsi:type="dcterms:W3CDTF">2025-05-06T16:37:00Z</dcterms:created>
  <dcterms:modified xsi:type="dcterms:W3CDTF">2025-05-14T04:34:36Z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594AA8EC958444049C56683FADB4DB87_12</vt:lpwstr>
  </property>
  <property fmtid="{D5CDD505-2E9C-101B-9397-08002B2CF9AE}" pid="3" name="KSOProductBuildVer">
    <vt:lpwstr>1049-12.2.0.20795</vt:lpwstr>
  </property>
</Properties>
</file>