
<file path=[Content_Types].xml><?xml version="1.0" encoding="utf-8"?>
<Types xmlns="http://schemas.openxmlformats.org/package/2006/content-types">
  <Default ContentType="application/x-fontdata" Extension="fntdata"/>
  <Default ContentType="image/jpeg" Extension="jpeg"/>
  <Default ContentType="video/mp4" Extension="mp4"/>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x="18288000" cy="10287000"/>
  <p:notesSz cx="6858000" cy="9144000"/>
  <p:embeddedFontLst>
    <p:embeddedFont>
      <p:font typeface="Helvetica World" charset="1" panose="020B0500040000020004"/>
      <p:regular r:id="rId23"/>
    </p:embeddedFont>
    <p:embeddedFont>
      <p:font typeface="Helvetica World Bold" charset="1" panose="020B0800040000020004"/>
      <p:regular r:id="rId24"/>
    </p:embeddedFont>
    <p:embeddedFont>
      <p:font typeface="Arimo Bold" charset="1" panose="020B0704020202020204"/>
      <p:regular r:id="rId25"/>
    </p:embeddedFont>
    <p:embeddedFont>
      <p:font typeface="Arimo" charset="1" panose="020B0604020202020204"/>
      <p:regular r:id="rId26"/>
    </p:embeddedFont>
    <p:embeddedFont>
      <p:font typeface="Open Sans" charset="1" panose="020B0606030504020204"/>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jpeg" Type="http://schemas.openxmlformats.org/officeDocument/2006/relationships/image"/><Relationship Id="rId3" Target="../media/image13.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jpeg" Type="http://schemas.openxmlformats.org/officeDocument/2006/relationships/image"/><Relationship Id="rId3" Target="../media/image15.jpeg" Type="http://schemas.openxmlformats.org/officeDocument/2006/relationships/image"/><Relationship Id="rId4" Target="../media/image16.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https://en.wikipedia.org/wiki/BN-800_reactor" TargetMode="External" Type="http://schemas.openxmlformats.org/officeDocument/2006/relationships/hyperlink"/><Relationship Id="rId3" Target="https://www.neimagazine.com/news/new-fuel-types-explored-for-bn-1200-reactor/" TargetMode="External" Type="http://schemas.openxmlformats.org/officeDocument/2006/relationships/hyperlink"/><Relationship Id="rId4" Target="../media/image17.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 Id="rId3" Target="https://www.google.com/search?q=united+states&amp;kgmid=/m/09c7w0&amp;sa=X&amp;ved=2ahUKEwi2jp36nIKUAxWk7AIHHRIPHPAQ3egRegYIAQgJEAI" TargetMode="External" Type="http://schemas.openxmlformats.org/officeDocument/2006/relationships/hyperlink"/><Relationship Id="rId4" Target="https://www.google.com/search?q=japan&amp;kgmid=/m/03_3d&amp;sa=X&amp;ved=2ahUKEwi2jp36nIKUAxWk7AIHHRIPHPAQ3egRegYIAQgJEAQ" TargetMode="External" Type="http://schemas.openxmlformats.org/officeDocument/2006/relationships/hyperlink"/><Relationship Id="rId5" Target="https://www.google.com/search?q=sweden&amp;kgmid=/m/0d0vqn&amp;sa=X&amp;ved=2ahUKEwi2jp36nIKUAxWk7AIHHRIPHPAQ3egRegYIAQgJEAY" TargetMode="External" Type="http://schemas.openxmlformats.org/officeDocument/2006/relationships/hyperlink"/><Relationship Id="rId6" Target="https://www.google.com/search?q=germany&amp;kgmid=/m/0345h&amp;sa=X&amp;ved=2ahUKEwi2jp36nIKUAxWk7AIHHRIPHPAQ3egRegYIAQgJEAg" TargetMode="External" Type="http://schemas.openxmlformats.org/officeDocument/2006/relationships/hyperlink"/><Relationship Id="rId7" Target="../media/image20.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https://www.energy.gov/ne" TargetMode="External" Type="http://schemas.openxmlformats.org/officeDocument/2006/relationships/hyperlink"/></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 Id="rId4" Target="../media/image2.png" Type="http://schemas.openxmlformats.org/officeDocument/2006/relationships/image"/><Relationship Id="rId5" Target="../media/image3.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 Id="rId4" Target="../media/image2.png" Type="http://schemas.openxmlformats.org/officeDocument/2006/relationships/image"/><Relationship Id="rId5" Target="../media/image3.svg" Type="http://schemas.openxmlformats.org/officeDocument/2006/relationships/image"/><Relationship Id="rId6"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8.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 Id="rId4" Target="../media/image9.jpeg" Type="http://schemas.openxmlformats.org/officeDocument/2006/relationships/image"/><Relationship Id="rId5" Target="../media/VAHHnN_LL00.mp4" Type="http://schemas.openxmlformats.org/officeDocument/2006/relationships/video"/><Relationship Id="rId6" Target="../media/VAHHnN_LL00.mp4" Type="http://schemas.microsoft.com/office/2007/relationships/media"/></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jpeg" Type="http://schemas.openxmlformats.org/officeDocument/2006/relationships/image"/><Relationship Id="rId3" Target="../media/image11.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CCCCCC">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0" y="9772650"/>
            <a:ext cx="18288000" cy="1028700"/>
            <a:chOff x="0" y="0"/>
            <a:chExt cx="14449778" cy="812800"/>
          </a:xfrm>
        </p:grpSpPr>
        <p:sp>
          <p:nvSpPr>
            <p:cNvPr name="Freeform 3" id="3"/>
            <p:cNvSpPr/>
            <p:nvPr/>
          </p:nvSpPr>
          <p:spPr>
            <a:xfrm flipH="false" flipV="false" rot="0">
              <a:off x="0" y="0"/>
              <a:ext cx="14449778" cy="812800"/>
            </a:xfrm>
            <a:custGeom>
              <a:avLst/>
              <a:gdLst/>
              <a:ahLst/>
              <a:cxnLst/>
              <a:rect r="r" b="b" t="t" l="l"/>
              <a:pathLst>
                <a:path h="812800" w="14449778">
                  <a:moveTo>
                    <a:pt x="0" y="0"/>
                  </a:moveTo>
                  <a:lnTo>
                    <a:pt x="14449778" y="0"/>
                  </a:lnTo>
                  <a:lnTo>
                    <a:pt x="14449778" y="812800"/>
                  </a:lnTo>
                  <a:lnTo>
                    <a:pt x="0" y="812800"/>
                  </a:lnTo>
                  <a:close/>
                </a:path>
              </a:pathLst>
            </a:custGeom>
            <a:solidFill>
              <a:srgbClr val="FF4000"/>
            </a:solidFill>
          </p:spPr>
        </p:sp>
        <p:sp>
          <p:nvSpPr>
            <p:cNvPr name="TextBox 4" id="4"/>
            <p:cNvSpPr txBox="true"/>
            <p:nvPr/>
          </p:nvSpPr>
          <p:spPr>
            <a:xfrm>
              <a:off x="0" y="-47625"/>
              <a:ext cx="14449778" cy="860425"/>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1028700" y="8447275"/>
            <a:ext cx="10295776" cy="2354075"/>
            <a:chOff x="0" y="0"/>
            <a:chExt cx="8134934" cy="1860010"/>
          </a:xfrm>
        </p:grpSpPr>
        <p:sp>
          <p:nvSpPr>
            <p:cNvPr name="Freeform 6" id="6"/>
            <p:cNvSpPr/>
            <p:nvPr/>
          </p:nvSpPr>
          <p:spPr>
            <a:xfrm flipH="false" flipV="false" rot="0">
              <a:off x="0" y="0"/>
              <a:ext cx="8134934" cy="1860010"/>
            </a:xfrm>
            <a:custGeom>
              <a:avLst/>
              <a:gdLst/>
              <a:ahLst/>
              <a:cxnLst/>
              <a:rect r="r" b="b" t="t" l="l"/>
              <a:pathLst>
                <a:path h="1860010" w="8134934">
                  <a:moveTo>
                    <a:pt x="26318" y="0"/>
                  </a:moveTo>
                  <a:lnTo>
                    <a:pt x="8108615" y="0"/>
                  </a:lnTo>
                  <a:cubicBezTo>
                    <a:pt x="8123151" y="0"/>
                    <a:pt x="8134934" y="11783"/>
                    <a:pt x="8134934" y="26318"/>
                  </a:cubicBezTo>
                  <a:lnTo>
                    <a:pt x="8134934" y="1833691"/>
                  </a:lnTo>
                  <a:cubicBezTo>
                    <a:pt x="8134934" y="1840671"/>
                    <a:pt x="8132161" y="1847366"/>
                    <a:pt x="8127226" y="1852301"/>
                  </a:cubicBezTo>
                  <a:cubicBezTo>
                    <a:pt x="8122289" y="1857237"/>
                    <a:pt x="8115595" y="1860010"/>
                    <a:pt x="8108615" y="1860010"/>
                  </a:cubicBezTo>
                  <a:lnTo>
                    <a:pt x="26318" y="1860010"/>
                  </a:lnTo>
                  <a:cubicBezTo>
                    <a:pt x="11783" y="1860010"/>
                    <a:pt x="0" y="1848227"/>
                    <a:pt x="0" y="1833691"/>
                  </a:cubicBezTo>
                  <a:lnTo>
                    <a:pt x="0" y="26318"/>
                  </a:lnTo>
                  <a:cubicBezTo>
                    <a:pt x="0" y="11783"/>
                    <a:pt x="11783" y="0"/>
                    <a:pt x="26318" y="0"/>
                  </a:cubicBezTo>
                  <a:close/>
                </a:path>
              </a:pathLst>
            </a:custGeom>
            <a:solidFill>
              <a:srgbClr val="FFFFFF"/>
            </a:solidFill>
            <a:ln cap="rnd">
              <a:noFill/>
              <a:prstDash val="solid"/>
              <a:round/>
            </a:ln>
          </p:spPr>
        </p:sp>
        <p:sp>
          <p:nvSpPr>
            <p:cNvPr name="TextBox 7" id="7"/>
            <p:cNvSpPr txBox="true"/>
            <p:nvPr/>
          </p:nvSpPr>
          <p:spPr>
            <a:xfrm>
              <a:off x="0" y="-47625"/>
              <a:ext cx="8134934" cy="1907635"/>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10953635" y="3815412"/>
            <a:ext cx="6305665" cy="6985938"/>
            <a:chOff x="0" y="0"/>
            <a:chExt cx="888018" cy="983820"/>
          </a:xfrm>
        </p:grpSpPr>
        <p:sp>
          <p:nvSpPr>
            <p:cNvPr name="Freeform 9" id="9"/>
            <p:cNvSpPr/>
            <p:nvPr/>
          </p:nvSpPr>
          <p:spPr>
            <a:xfrm flipH="false" flipV="false" rot="0">
              <a:off x="0" y="0"/>
              <a:ext cx="888018" cy="983820"/>
            </a:xfrm>
            <a:custGeom>
              <a:avLst/>
              <a:gdLst/>
              <a:ahLst/>
              <a:cxnLst/>
              <a:rect r="r" b="b" t="t" l="l"/>
              <a:pathLst>
                <a:path h="983820" w="888018">
                  <a:moveTo>
                    <a:pt x="61389" y="0"/>
                  </a:moveTo>
                  <a:lnTo>
                    <a:pt x="826629" y="0"/>
                  </a:lnTo>
                  <a:cubicBezTo>
                    <a:pt x="842910" y="0"/>
                    <a:pt x="858525" y="6468"/>
                    <a:pt x="870037" y="17980"/>
                  </a:cubicBezTo>
                  <a:cubicBezTo>
                    <a:pt x="881550" y="29493"/>
                    <a:pt x="888018" y="45107"/>
                    <a:pt x="888018" y="61389"/>
                  </a:cubicBezTo>
                  <a:lnTo>
                    <a:pt x="888018" y="922431"/>
                  </a:lnTo>
                  <a:cubicBezTo>
                    <a:pt x="888018" y="956335"/>
                    <a:pt x="860533" y="983820"/>
                    <a:pt x="826629" y="983820"/>
                  </a:cubicBezTo>
                  <a:lnTo>
                    <a:pt x="61389" y="983820"/>
                  </a:lnTo>
                  <a:cubicBezTo>
                    <a:pt x="27485" y="983820"/>
                    <a:pt x="0" y="956335"/>
                    <a:pt x="0" y="922431"/>
                  </a:cubicBezTo>
                  <a:lnTo>
                    <a:pt x="0" y="61389"/>
                  </a:lnTo>
                  <a:cubicBezTo>
                    <a:pt x="0" y="45107"/>
                    <a:pt x="6468" y="29493"/>
                    <a:pt x="17980" y="17980"/>
                  </a:cubicBezTo>
                  <a:cubicBezTo>
                    <a:pt x="29493" y="6468"/>
                    <a:pt x="45107" y="0"/>
                    <a:pt x="61389" y="0"/>
                  </a:cubicBezTo>
                  <a:close/>
                </a:path>
              </a:pathLst>
            </a:custGeom>
            <a:blipFill>
              <a:blip r:embed="rId2"/>
              <a:stretch>
                <a:fillRect l="-48597" t="0" r="-48597" b="0"/>
              </a:stretch>
            </a:blipFill>
            <a:ln w="95250" cap="rnd">
              <a:solidFill>
                <a:srgbClr val="FFFFFF"/>
              </a:solidFill>
              <a:prstDash val="solid"/>
              <a:round/>
            </a:ln>
          </p:spPr>
        </p:sp>
      </p:grpSp>
      <p:sp>
        <p:nvSpPr>
          <p:cNvPr name="TextBox 10" id="10"/>
          <p:cNvSpPr txBox="true"/>
          <p:nvPr/>
        </p:nvSpPr>
        <p:spPr>
          <a:xfrm rot="0">
            <a:off x="1028700" y="999023"/>
            <a:ext cx="11201400" cy="3679824"/>
          </a:xfrm>
          <a:prstGeom prst="rect">
            <a:avLst/>
          </a:prstGeom>
        </p:spPr>
        <p:txBody>
          <a:bodyPr anchor="t" rtlCol="false" tIns="0" lIns="0" bIns="0" rIns="0">
            <a:spAutoFit/>
          </a:bodyPr>
          <a:lstStyle/>
          <a:p>
            <a:pPr algn="l">
              <a:lnSpc>
                <a:spcPts val="9499"/>
              </a:lnSpc>
            </a:pPr>
            <a:r>
              <a:rPr lang="en-US" sz="9999" spc="-749">
                <a:solidFill>
                  <a:srgbClr val="000000"/>
                </a:solidFill>
                <a:latin typeface="Helvetica World"/>
                <a:ea typeface="Helvetica World"/>
                <a:cs typeface="Helvetica World"/>
                <a:sym typeface="Helvetica World"/>
              </a:rPr>
              <a:t>YADRO REAKTORLARI VA ULARNING TURLARI</a:t>
            </a:r>
          </a:p>
        </p:txBody>
      </p:sp>
      <p:sp>
        <p:nvSpPr>
          <p:cNvPr name="Freeform 11" id="11"/>
          <p:cNvSpPr/>
          <p:nvPr/>
        </p:nvSpPr>
        <p:spPr>
          <a:xfrm flipH="false" flipV="false" rot="0">
            <a:off x="1402474" y="5032174"/>
            <a:ext cx="354724" cy="514350"/>
          </a:xfrm>
          <a:custGeom>
            <a:avLst/>
            <a:gdLst/>
            <a:ahLst/>
            <a:cxnLst/>
            <a:rect r="r" b="b" t="t" l="l"/>
            <a:pathLst>
              <a:path h="514350" w="354724">
                <a:moveTo>
                  <a:pt x="0" y="0"/>
                </a:moveTo>
                <a:lnTo>
                  <a:pt x="354724" y="0"/>
                </a:lnTo>
                <a:lnTo>
                  <a:pt x="354724" y="514350"/>
                </a:lnTo>
                <a:lnTo>
                  <a:pt x="0" y="51435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AutoShape 12" id="12"/>
          <p:cNvSpPr/>
          <p:nvPr/>
        </p:nvSpPr>
        <p:spPr>
          <a:xfrm flipH="true" flipV="true">
            <a:off x="1047750" y="5032212"/>
            <a:ext cx="0" cy="2589657"/>
          </a:xfrm>
          <a:prstGeom prst="line">
            <a:avLst/>
          </a:prstGeom>
          <a:ln cap="flat" w="9525">
            <a:solidFill>
              <a:srgbClr val="000000"/>
            </a:solidFill>
            <a:prstDash val="solid"/>
            <a:headEnd type="none" len="sm" w="sm"/>
            <a:tailEnd type="none" len="sm" w="sm"/>
          </a:ln>
        </p:spPr>
      </p:sp>
      <p:sp>
        <p:nvSpPr>
          <p:cNvPr name="TextBox 13" id="13"/>
          <p:cNvSpPr txBox="true"/>
          <p:nvPr/>
        </p:nvSpPr>
        <p:spPr>
          <a:xfrm rot="0">
            <a:off x="2111922" y="5098887"/>
            <a:ext cx="5059632" cy="1114425"/>
          </a:xfrm>
          <a:prstGeom prst="rect">
            <a:avLst/>
          </a:prstGeom>
        </p:spPr>
        <p:txBody>
          <a:bodyPr anchor="t" rtlCol="false" tIns="0" lIns="0" bIns="0" rIns="0">
            <a:spAutoFit/>
          </a:bodyPr>
          <a:lstStyle/>
          <a:p>
            <a:pPr algn="l">
              <a:lnSpc>
                <a:spcPts val="2850"/>
              </a:lnSpc>
            </a:pPr>
            <a:r>
              <a:rPr lang="en-US" sz="3000" spc="-105">
                <a:solidFill>
                  <a:srgbClr val="000000"/>
                </a:solidFill>
                <a:latin typeface="Helvetica World"/>
                <a:ea typeface="Helvetica World"/>
                <a:cs typeface="Helvetica World"/>
                <a:sym typeface="Helvetica World"/>
              </a:rPr>
              <a:t>TUZUVCHILAR: AKRAMJONOV AKBARALI</a:t>
            </a:r>
          </a:p>
          <a:p>
            <a:pPr algn="l">
              <a:lnSpc>
                <a:spcPts val="2850"/>
              </a:lnSpc>
            </a:pPr>
            <a:r>
              <a:rPr lang="en-US" sz="3000" spc="-105">
                <a:solidFill>
                  <a:srgbClr val="000000"/>
                </a:solidFill>
                <a:latin typeface="Helvetica World"/>
                <a:ea typeface="Helvetica World"/>
                <a:cs typeface="Helvetica World"/>
                <a:sym typeface="Helvetica World"/>
              </a:rPr>
              <a:t>TUXTASINOV SAMANDAR</a:t>
            </a:r>
          </a:p>
        </p:txBody>
      </p:sp>
      <p:grpSp>
        <p:nvGrpSpPr>
          <p:cNvPr name="Group 14" id="14"/>
          <p:cNvGrpSpPr/>
          <p:nvPr/>
        </p:nvGrpSpPr>
        <p:grpSpPr>
          <a:xfrm rot="0">
            <a:off x="16000141" y="1071004"/>
            <a:ext cx="202008" cy="197968"/>
            <a:chOff x="0" y="0"/>
            <a:chExt cx="635000" cy="622300"/>
          </a:xfrm>
        </p:grpSpPr>
        <p:sp>
          <p:nvSpPr>
            <p:cNvPr name="Freeform 15" id="15"/>
            <p:cNvSpPr/>
            <p:nvPr/>
          </p:nvSpPr>
          <p:spPr>
            <a:xfrm flipH="false" flipV="false" rot="0">
              <a:off x="0" y="0"/>
              <a:ext cx="635000" cy="622300"/>
            </a:xfrm>
            <a:custGeom>
              <a:avLst/>
              <a:gdLst/>
              <a:ahLst/>
              <a:cxnLst/>
              <a:rect r="r" b="b" t="t" l="l"/>
              <a:pathLst>
                <a:path h="622300" w="635000">
                  <a:moveTo>
                    <a:pt x="547370" y="62230"/>
                  </a:moveTo>
                  <a:lnTo>
                    <a:pt x="401320" y="267970"/>
                  </a:lnTo>
                  <a:lnTo>
                    <a:pt x="635000" y="346710"/>
                  </a:lnTo>
                  <a:lnTo>
                    <a:pt x="605790" y="445770"/>
                  </a:lnTo>
                  <a:lnTo>
                    <a:pt x="369570" y="367030"/>
                  </a:lnTo>
                  <a:lnTo>
                    <a:pt x="369570" y="622300"/>
                  </a:lnTo>
                  <a:lnTo>
                    <a:pt x="267970" y="622300"/>
                  </a:lnTo>
                  <a:lnTo>
                    <a:pt x="267970" y="367030"/>
                  </a:lnTo>
                  <a:lnTo>
                    <a:pt x="31750" y="445770"/>
                  </a:lnTo>
                  <a:lnTo>
                    <a:pt x="0" y="346710"/>
                  </a:lnTo>
                  <a:lnTo>
                    <a:pt x="236220" y="267970"/>
                  </a:lnTo>
                  <a:lnTo>
                    <a:pt x="90170" y="62230"/>
                  </a:lnTo>
                  <a:lnTo>
                    <a:pt x="172720" y="0"/>
                  </a:lnTo>
                  <a:lnTo>
                    <a:pt x="318770" y="205740"/>
                  </a:lnTo>
                  <a:lnTo>
                    <a:pt x="464820" y="0"/>
                  </a:lnTo>
                  <a:lnTo>
                    <a:pt x="547370" y="62230"/>
                  </a:lnTo>
                  <a:close/>
                </a:path>
              </a:pathLst>
            </a:custGeom>
            <a:solidFill>
              <a:srgbClr val="FF4000"/>
            </a:solidFill>
          </p:spPr>
        </p:sp>
        <p:sp>
          <p:nvSpPr>
            <p:cNvPr name="TextBox 16" id="16"/>
            <p:cNvSpPr txBox="true"/>
            <p:nvPr/>
          </p:nvSpPr>
          <p:spPr>
            <a:xfrm>
              <a:off x="146050" y="92075"/>
              <a:ext cx="342900" cy="390525"/>
            </a:xfrm>
            <a:prstGeom prst="rect">
              <a:avLst/>
            </a:prstGeom>
          </p:spPr>
          <p:txBody>
            <a:bodyPr anchor="ctr" rtlCol="false" tIns="50800" lIns="50800" bIns="50800" rIns="50800"/>
            <a:lstStyle/>
            <a:p>
              <a:pPr algn="ctr">
                <a:lnSpc>
                  <a:spcPts val="2659"/>
                </a:lnSpc>
              </a:pPr>
            </a:p>
          </p:txBody>
        </p:sp>
      </p:grpSp>
      <p:grpSp>
        <p:nvGrpSpPr>
          <p:cNvPr name="Group 17" id="17"/>
          <p:cNvGrpSpPr/>
          <p:nvPr/>
        </p:nvGrpSpPr>
        <p:grpSpPr>
          <a:xfrm rot="0">
            <a:off x="2599492" y="7950145"/>
            <a:ext cx="6544508" cy="1308155"/>
            <a:chOff x="0" y="0"/>
            <a:chExt cx="5170969" cy="1033604"/>
          </a:xfrm>
        </p:grpSpPr>
        <p:sp>
          <p:nvSpPr>
            <p:cNvPr name="Freeform 18" id="18"/>
            <p:cNvSpPr/>
            <p:nvPr/>
          </p:nvSpPr>
          <p:spPr>
            <a:xfrm flipH="false" flipV="false" rot="0">
              <a:off x="0" y="0"/>
              <a:ext cx="5170969" cy="1033604"/>
            </a:xfrm>
            <a:custGeom>
              <a:avLst/>
              <a:gdLst/>
              <a:ahLst/>
              <a:cxnLst/>
              <a:rect r="r" b="b" t="t" l="l"/>
              <a:pathLst>
                <a:path h="1033604" w="5170969">
                  <a:moveTo>
                    <a:pt x="29574" y="0"/>
                  </a:moveTo>
                  <a:lnTo>
                    <a:pt x="5141395" y="0"/>
                  </a:lnTo>
                  <a:cubicBezTo>
                    <a:pt x="5157729" y="0"/>
                    <a:pt x="5170969" y="13241"/>
                    <a:pt x="5170969" y="29574"/>
                  </a:cubicBezTo>
                  <a:lnTo>
                    <a:pt x="5170969" y="1004030"/>
                  </a:lnTo>
                  <a:cubicBezTo>
                    <a:pt x="5170969" y="1020364"/>
                    <a:pt x="5157729" y="1033604"/>
                    <a:pt x="5141395" y="1033604"/>
                  </a:cubicBezTo>
                  <a:lnTo>
                    <a:pt x="29574" y="1033604"/>
                  </a:lnTo>
                  <a:cubicBezTo>
                    <a:pt x="13241" y="1033604"/>
                    <a:pt x="0" y="1020364"/>
                    <a:pt x="0" y="1004030"/>
                  </a:cubicBezTo>
                  <a:lnTo>
                    <a:pt x="0" y="29574"/>
                  </a:lnTo>
                  <a:cubicBezTo>
                    <a:pt x="0" y="13241"/>
                    <a:pt x="13241" y="0"/>
                    <a:pt x="29574" y="0"/>
                  </a:cubicBezTo>
                  <a:close/>
                </a:path>
              </a:pathLst>
            </a:custGeom>
            <a:solidFill>
              <a:srgbClr val="FF4000"/>
            </a:solidFill>
          </p:spPr>
        </p:sp>
        <p:sp>
          <p:nvSpPr>
            <p:cNvPr name="TextBox 19" id="19"/>
            <p:cNvSpPr txBox="true"/>
            <p:nvPr/>
          </p:nvSpPr>
          <p:spPr>
            <a:xfrm>
              <a:off x="0" y="-47625"/>
              <a:ext cx="5170969" cy="1081229"/>
            </a:xfrm>
            <a:prstGeom prst="rect">
              <a:avLst/>
            </a:prstGeom>
          </p:spPr>
          <p:txBody>
            <a:bodyPr anchor="ctr" rtlCol="false" tIns="50800" lIns="50800" bIns="50800" rIns="50800"/>
            <a:lstStyle/>
            <a:p>
              <a:pPr algn="ctr">
                <a:lnSpc>
                  <a:spcPts val="2659"/>
                </a:lnSpc>
              </a:pPr>
            </a:p>
          </p:txBody>
        </p:sp>
      </p:grpSp>
      <p:sp>
        <p:nvSpPr>
          <p:cNvPr name="Freeform 20" id="20"/>
          <p:cNvSpPr/>
          <p:nvPr/>
        </p:nvSpPr>
        <p:spPr>
          <a:xfrm flipH="true" flipV="true" rot="0">
            <a:off x="8903313" y="7089537"/>
            <a:ext cx="240687" cy="186860"/>
          </a:xfrm>
          <a:custGeom>
            <a:avLst/>
            <a:gdLst/>
            <a:ahLst/>
            <a:cxnLst/>
            <a:rect r="r" b="b" t="t" l="l"/>
            <a:pathLst>
              <a:path h="186860" w="240687">
                <a:moveTo>
                  <a:pt x="240687" y="186860"/>
                </a:moveTo>
                <a:lnTo>
                  <a:pt x="0" y="186860"/>
                </a:lnTo>
                <a:lnTo>
                  <a:pt x="0" y="0"/>
                </a:lnTo>
                <a:lnTo>
                  <a:pt x="240687" y="0"/>
                </a:lnTo>
                <a:lnTo>
                  <a:pt x="240687" y="18686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21" id="21"/>
          <p:cNvSpPr txBox="true"/>
          <p:nvPr/>
        </p:nvSpPr>
        <p:spPr>
          <a:xfrm rot="0">
            <a:off x="3737308" y="8082013"/>
            <a:ext cx="4878560" cy="987269"/>
          </a:xfrm>
          <a:prstGeom prst="rect">
            <a:avLst/>
          </a:prstGeom>
        </p:spPr>
        <p:txBody>
          <a:bodyPr anchor="t" rtlCol="false" tIns="0" lIns="0" bIns="0" rIns="0">
            <a:spAutoFit/>
          </a:bodyPr>
          <a:lstStyle/>
          <a:p>
            <a:pPr algn="l">
              <a:lnSpc>
                <a:spcPts val="3943"/>
              </a:lnSpc>
            </a:pPr>
            <a:r>
              <a:rPr lang="en-US" sz="2816">
                <a:solidFill>
                  <a:srgbClr val="FFFFFF"/>
                </a:solidFill>
                <a:latin typeface="Helvetica World"/>
                <a:ea typeface="Helvetica World"/>
                <a:cs typeface="Helvetica World"/>
                <a:sym typeface="Helvetica World"/>
              </a:rPr>
              <a:t>Y</a:t>
            </a:r>
            <a:r>
              <a:rPr lang="en-US" sz="2816" strike="noStrike" u="none">
                <a:solidFill>
                  <a:srgbClr val="FFFFFF"/>
                </a:solidFill>
                <a:latin typeface="Helvetica World"/>
                <a:ea typeface="Helvetica World"/>
                <a:cs typeface="Helvetica World"/>
                <a:sym typeface="Helvetica World"/>
              </a:rPr>
              <a:t>adro energetikasi</a:t>
            </a:r>
            <a:r>
              <a:rPr lang="en-US" sz="2816" strike="noStrike" u="none">
                <a:solidFill>
                  <a:srgbClr val="FFFFFF"/>
                </a:solidFill>
                <a:latin typeface="Helvetica World"/>
                <a:ea typeface="Helvetica World"/>
                <a:cs typeface="Helvetica World"/>
                <a:sym typeface="Helvetica World"/>
              </a:rPr>
              <a:t>ga</a:t>
            </a:r>
            <a:r>
              <a:rPr lang="en-US" sz="2816" strike="noStrike" u="none">
                <a:solidFill>
                  <a:srgbClr val="FFFFFF"/>
                </a:solidFill>
                <a:latin typeface="Helvetica World"/>
                <a:ea typeface="Helvetica World"/>
                <a:cs typeface="Helvetica World"/>
                <a:sym typeface="Helvetica World"/>
              </a:rPr>
              <a:t> </a:t>
            </a:r>
            <a:r>
              <a:rPr lang="en-US" sz="2816" strike="noStrike" u="none">
                <a:solidFill>
                  <a:srgbClr val="FFFFFF"/>
                </a:solidFill>
                <a:latin typeface="Helvetica World"/>
                <a:ea typeface="Helvetica World"/>
                <a:cs typeface="Helvetica World"/>
                <a:sym typeface="Helvetica World"/>
              </a:rPr>
              <a:t>k</a:t>
            </a:r>
            <a:r>
              <a:rPr lang="en-US" sz="2816" strike="noStrike" u="none">
                <a:solidFill>
                  <a:srgbClr val="FFFFFF"/>
                </a:solidFill>
                <a:latin typeface="Helvetica World"/>
                <a:ea typeface="Helvetica World"/>
                <a:cs typeface="Helvetica World"/>
                <a:sym typeface="Helvetica World"/>
              </a:rPr>
              <a:t>iris</a:t>
            </a:r>
            <a:r>
              <a:rPr lang="en-US" sz="2816" strike="noStrike" u="none">
                <a:solidFill>
                  <a:srgbClr val="FFFFFF"/>
                </a:solidFill>
                <a:latin typeface="Helvetica World"/>
                <a:ea typeface="Helvetica World"/>
                <a:cs typeface="Helvetica World"/>
                <a:sym typeface="Helvetica World"/>
              </a:rPr>
              <a:t>h</a:t>
            </a:r>
          </a:p>
          <a:p>
            <a:pPr algn="l">
              <a:lnSpc>
                <a:spcPts val="3943"/>
              </a:lnSpc>
            </a:pPr>
            <a:r>
              <a:rPr lang="en-US" sz="2816" strike="noStrike" u="none">
                <a:solidFill>
                  <a:srgbClr val="FFFFFF"/>
                </a:solidFill>
                <a:latin typeface="Helvetica World"/>
                <a:ea typeface="Helvetica World"/>
                <a:cs typeface="Helvetica World"/>
                <a:sym typeface="Helvetica World"/>
              </a:rPr>
              <a:t>Asosiy ilmiy tamoyillar</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CCCCCC">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0" y="9772650"/>
            <a:ext cx="18288000" cy="1028700"/>
            <a:chOff x="0" y="0"/>
            <a:chExt cx="14449778" cy="812800"/>
          </a:xfrm>
        </p:grpSpPr>
        <p:sp>
          <p:nvSpPr>
            <p:cNvPr name="Freeform 3" id="3"/>
            <p:cNvSpPr/>
            <p:nvPr/>
          </p:nvSpPr>
          <p:spPr>
            <a:xfrm flipH="false" flipV="false" rot="0">
              <a:off x="0" y="0"/>
              <a:ext cx="14449778" cy="812800"/>
            </a:xfrm>
            <a:custGeom>
              <a:avLst/>
              <a:gdLst/>
              <a:ahLst/>
              <a:cxnLst/>
              <a:rect r="r" b="b" t="t" l="l"/>
              <a:pathLst>
                <a:path h="812800" w="14449778">
                  <a:moveTo>
                    <a:pt x="0" y="0"/>
                  </a:moveTo>
                  <a:lnTo>
                    <a:pt x="14449778" y="0"/>
                  </a:lnTo>
                  <a:lnTo>
                    <a:pt x="14449778" y="812800"/>
                  </a:lnTo>
                  <a:lnTo>
                    <a:pt x="0" y="812800"/>
                  </a:lnTo>
                  <a:close/>
                </a:path>
              </a:pathLst>
            </a:custGeom>
            <a:solidFill>
              <a:srgbClr val="FF4000"/>
            </a:solidFill>
          </p:spPr>
        </p:sp>
        <p:sp>
          <p:nvSpPr>
            <p:cNvPr name="TextBox 4" id="4"/>
            <p:cNvSpPr txBox="true"/>
            <p:nvPr/>
          </p:nvSpPr>
          <p:spPr>
            <a:xfrm>
              <a:off x="0" y="-47625"/>
              <a:ext cx="14449778" cy="860425"/>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402600" y="6036286"/>
            <a:ext cx="7648474" cy="3494067"/>
          </a:xfrm>
          <a:custGeom>
            <a:avLst/>
            <a:gdLst/>
            <a:ahLst/>
            <a:cxnLst/>
            <a:rect r="r" b="b" t="t" l="l"/>
            <a:pathLst>
              <a:path h="3494067" w="7648474">
                <a:moveTo>
                  <a:pt x="0" y="0"/>
                </a:moveTo>
                <a:lnTo>
                  <a:pt x="7648473" y="0"/>
                </a:lnTo>
                <a:lnTo>
                  <a:pt x="7648473" y="3494067"/>
                </a:lnTo>
                <a:lnTo>
                  <a:pt x="0" y="3494067"/>
                </a:lnTo>
                <a:lnTo>
                  <a:pt x="0" y="0"/>
                </a:lnTo>
                <a:close/>
              </a:path>
            </a:pathLst>
          </a:custGeom>
          <a:blipFill>
            <a:blip r:embed="rId2"/>
            <a:stretch>
              <a:fillRect l="0" t="0" r="-2371" b="0"/>
            </a:stretch>
          </a:blipFill>
        </p:spPr>
      </p:sp>
      <p:sp>
        <p:nvSpPr>
          <p:cNvPr name="Freeform 6" id="6"/>
          <p:cNvSpPr/>
          <p:nvPr/>
        </p:nvSpPr>
        <p:spPr>
          <a:xfrm flipH="false" flipV="false" rot="0">
            <a:off x="402600" y="2295223"/>
            <a:ext cx="5238578" cy="3741062"/>
          </a:xfrm>
          <a:custGeom>
            <a:avLst/>
            <a:gdLst/>
            <a:ahLst/>
            <a:cxnLst/>
            <a:rect r="r" b="b" t="t" l="l"/>
            <a:pathLst>
              <a:path h="3741062" w="5238578">
                <a:moveTo>
                  <a:pt x="0" y="0"/>
                </a:moveTo>
                <a:lnTo>
                  <a:pt x="5238578" y="0"/>
                </a:lnTo>
                <a:lnTo>
                  <a:pt x="5238578" y="3741063"/>
                </a:lnTo>
                <a:lnTo>
                  <a:pt x="0" y="3741063"/>
                </a:lnTo>
                <a:lnTo>
                  <a:pt x="0" y="0"/>
                </a:lnTo>
                <a:close/>
              </a:path>
            </a:pathLst>
          </a:custGeom>
          <a:blipFill>
            <a:blip r:embed="rId3"/>
            <a:stretch>
              <a:fillRect l="0" t="-322" r="0" b="-322"/>
            </a:stretch>
          </a:blipFill>
        </p:spPr>
      </p:sp>
      <p:sp>
        <p:nvSpPr>
          <p:cNvPr name="TextBox 7" id="7"/>
          <p:cNvSpPr txBox="true"/>
          <p:nvPr/>
        </p:nvSpPr>
        <p:spPr>
          <a:xfrm rot="0">
            <a:off x="1028700" y="548974"/>
            <a:ext cx="16749250" cy="1746250"/>
          </a:xfrm>
          <a:prstGeom prst="rect">
            <a:avLst/>
          </a:prstGeom>
        </p:spPr>
        <p:txBody>
          <a:bodyPr anchor="t" rtlCol="false" tIns="0" lIns="0" bIns="0" rIns="0">
            <a:spAutoFit/>
          </a:bodyPr>
          <a:lstStyle/>
          <a:p>
            <a:pPr algn="l">
              <a:lnSpc>
                <a:spcPts val="6649"/>
              </a:lnSpc>
            </a:pPr>
            <a:r>
              <a:rPr lang="en-US" sz="6999" spc="-524">
                <a:solidFill>
                  <a:srgbClr val="000000"/>
                </a:solidFill>
                <a:latin typeface="Helvetica World"/>
                <a:ea typeface="Helvetica World"/>
                <a:cs typeface="Helvetica World"/>
                <a:sym typeface="Helvetica World"/>
              </a:rPr>
              <a:t>BWR (BOILING WATER</a:t>
            </a:r>
            <a:r>
              <a:rPr lang="en-US" sz="6999" spc="-524">
                <a:solidFill>
                  <a:srgbClr val="000000"/>
                </a:solidFill>
                <a:latin typeface="Helvetica World"/>
                <a:ea typeface="Helvetica World"/>
                <a:cs typeface="Helvetica World"/>
                <a:sym typeface="Helvetica World"/>
              </a:rPr>
              <a:t> REACTOR — QAYNAR SUVLI REAKTOR)</a:t>
            </a:r>
          </a:p>
        </p:txBody>
      </p:sp>
      <p:sp>
        <p:nvSpPr>
          <p:cNvPr name="TextBox 8" id="8"/>
          <p:cNvSpPr txBox="true"/>
          <p:nvPr/>
        </p:nvSpPr>
        <p:spPr>
          <a:xfrm rot="0">
            <a:off x="6016336" y="2238073"/>
            <a:ext cx="11761614" cy="3718560"/>
          </a:xfrm>
          <a:prstGeom prst="rect">
            <a:avLst/>
          </a:prstGeom>
        </p:spPr>
        <p:txBody>
          <a:bodyPr anchor="t" rtlCol="false" tIns="0" lIns="0" bIns="0" rIns="0">
            <a:spAutoFit/>
          </a:bodyPr>
          <a:lstStyle/>
          <a:p>
            <a:pPr algn="l">
              <a:lnSpc>
                <a:spcPts val="2939"/>
              </a:lnSpc>
              <a:spcBef>
                <a:spcPct val="0"/>
              </a:spcBef>
            </a:pPr>
            <a:r>
              <a:rPr lang="en-US" sz="2099">
                <a:solidFill>
                  <a:srgbClr val="000000"/>
                </a:solidFill>
                <a:latin typeface="Arimo"/>
                <a:ea typeface="Arimo"/>
                <a:cs typeface="Arimo"/>
                <a:sym typeface="Arimo"/>
              </a:rPr>
              <a:t>BWR ya’ni qaynar suvli reaktor dunyoda ommabopligi bo‘yicha ikkinchi o‘rinda turadigan yadro reaktori turi hisoblanadi. Uning PWR reaktoridan asosiy farqi shundaki, bu yerda suv bevosita reaktor korpusining o‘zida qaynaydi va bir konturli tizim asosida ishlaydi. Ya’ni, reaktor ichidagi yadro yoqilg‘isidan ajralgan issiqlik suvni qaynash darajasiga keltirib, uni bevosita bug‘ga aylantiradi. Hosil bo‘lgan ushbu bug‘ to‘g‘ridan-to‘g‘ri elektr energiyasi ishlab chiqaruvchi turbinaga yo‘naltiriladi.</a:t>
            </a:r>
          </a:p>
          <a:p>
            <a:pPr algn="l">
              <a:lnSpc>
                <a:spcPts val="2939"/>
              </a:lnSpc>
              <a:spcBef>
                <a:spcPct val="0"/>
              </a:spcBef>
            </a:pPr>
            <a:r>
              <a:rPr lang="en-US" sz="2099">
                <a:solidFill>
                  <a:srgbClr val="000000"/>
                </a:solidFill>
                <a:latin typeface="Arimo"/>
                <a:ea typeface="Arimo"/>
                <a:cs typeface="Arimo"/>
                <a:sym typeface="Arimo"/>
              </a:rPr>
              <a:t>Ushbu tizimning o‘ziga xos afzalliklari bor. Birinchi navbatda, reaktorda ikkinchi kontur va bug‘ generatorining yo‘qligi uning tuzilishini ancha soddalashtiradi va qurilish xarajatlarini kamaytiradi. Shuningdek, tizim pastroq bosimda (taxminan 70-75 atmosfera) ishlaydi, bu esa reaktor korpusining texnik xavfsizligini ta’minlashni osonlashtiradi</a:t>
            </a:r>
          </a:p>
        </p:txBody>
      </p:sp>
      <p:sp>
        <p:nvSpPr>
          <p:cNvPr name="TextBox 9" id="9"/>
          <p:cNvSpPr txBox="true"/>
          <p:nvPr/>
        </p:nvSpPr>
        <p:spPr>
          <a:xfrm rot="0">
            <a:off x="8525269" y="5979136"/>
            <a:ext cx="9252682" cy="3347085"/>
          </a:xfrm>
          <a:prstGeom prst="rect">
            <a:avLst/>
          </a:prstGeom>
        </p:spPr>
        <p:txBody>
          <a:bodyPr anchor="t" rtlCol="false" tIns="0" lIns="0" bIns="0" rIns="0">
            <a:spAutoFit/>
          </a:bodyPr>
          <a:lstStyle/>
          <a:p>
            <a:pPr algn="l">
              <a:lnSpc>
                <a:spcPts val="2939"/>
              </a:lnSpc>
              <a:spcBef>
                <a:spcPct val="0"/>
              </a:spcBef>
            </a:pPr>
            <a:r>
              <a:rPr lang="en-US" sz="2099">
                <a:solidFill>
                  <a:srgbClr val="000000"/>
                </a:solidFill>
                <a:latin typeface="Arimo"/>
                <a:ea typeface="Arimo"/>
                <a:cs typeface="Arimo"/>
                <a:sym typeface="Arimo"/>
              </a:rPr>
              <a:t> Biroq, bir konturli tizim bo‘lgani uchun turbina zali va unga tutash qismlar radioaktiv bug‘ bilan aloqada bo‘ladi, shuning uchun bu hududlarda maxsus himoya va xizmat ko‘rsatish choralari talab etiladi.</a:t>
            </a:r>
          </a:p>
          <a:p>
            <a:pPr algn="l">
              <a:lnSpc>
                <a:spcPts val="2939"/>
              </a:lnSpc>
              <a:spcBef>
                <a:spcPct val="0"/>
              </a:spcBef>
            </a:pPr>
            <a:r>
              <a:rPr lang="en-US" sz="2099">
                <a:solidFill>
                  <a:srgbClr val="000000"/>
                </a:solidFill>
                <a:latin typeface="Arimo"/>
                <a:ea typeface="Arimo"/>
                <a:cs typeface="Arimo"/>
                <a:sym typeface="Arimo"/>
              </a:rPr>
              <a:t>Hozirgi kunda BWR reaktorlari asosan AQSH, Yaponiya, Shvetsiya, Germaniya va Shveysariya kabi davlatlarda muvaffaqiyatli ishlatib kelinmoqda. Ushbu reaktorlarning eng mashhur modellari General Electric va Hitachi kompaniyalari tomonidan ishlab chiqilgan. Yoqilg‘i sifatida, odatda, 2-4 foizli kam boyitilgan uran ishlatiladi va oddiy suv ham sovitkich, ham neytron sekinlashtirgichi vazifasini bajaradi.</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CCCCCC">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0" y="9772650"/>
            <a:ext cx="18288000" cy="1028700"/>
            <a:chOff x="0" y="0"/>
            <a:chExt cx="14449778" cy="812800"/>
          </a:xfrm>
        </p:grpSpPr>
        <p:sp>
          <p:nvSpPr>
            <p:cNvPr name="Freeform 3" id="3"/>
            <p:cNvSpPr/>
            <p:nvPr/>
          </p:nvSpPr>
          <p:spPr>
            <a:xfrm flipH="false" flipV="false" rot="0">
              <a:off x="0" y="0"/>
              <a:ext cx="14449778" cy="812800"/>
            </a:xfrm>
            <a:custGeom>
              <a:avLst/>
              <a:gdLst/>
              <a:ahLst/>
              <a:cxnLst/>
              <a:rect r="r" b="b" t="t" l="l"/>
              <a:pathLst>
                <a:path h="812800" w="14449778">
                  <a:moveTo>
                    <a:pt x="0" y="0"/>
                  </a:moveTo>
                  <a:lnTo>
                    <a:pt x="14449778" y="0"/>
                  </a:lnTo>
                  <a:lnTo>
                    <a:pt x="14449778" y="812800"/>
                  </a:lnTo>
                  <a:lnTo>
                    <a:pt x="0" y="812800"/>
                  </a:lnTo>
                  <a:close/>
                </a:path>
              </a:pathLst>
            </a:custGeom>
            <a:solidFill>
              <a:srgbClr val="FF4000"/>
            </a:solidFill>
          </p:spPr>
        </p:sp>
        <p:sp>
          <p:nvSpPr>
            <p:cNvPr name="TextBox 4" id="4"/>
            <p:cNvSpPr txBox="true"/>
            <p:nvPr/>
          </p:nvSpPr>
          <p:spPr>
            <a:xfrm>
              <a:off x="0" y="-47625"/>
              <a:ext cx="14449778" cy="860425"/>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9621903" y="1345882"/>
            <a:ext cx="3953083" cy="4114800"/>
          </a:xfrm>
          <a:custGeom>
            <a:avLst/>
            <a:gdLst/>
            <a:ahLst/>
            <a:cxnLst/>
            <a:rect r="r" b="b" t="t" l="l"/>
            <a:pathLst>
              <a:path h="4114800" w="3953083">
                <a:moveTo>
                  <a:pt x="0" y="0"/>
                </a:moveTo>
                <a:lnTo>
                  <a:pt x="3953083" y="0"/>
                </a:lnTo>
                <a:lnTo>
                  <a:pt x="3953083" y="4114800"/>
                </a:lnTo>
                <a:lnTo>
                  <a:pt x="0" y="4114800"/>
                </a:lnTo>
                <a:lnTo>
                  <a:pt x="0" y="0"/>
                </a:lnTo>
                <a:close/>
              </a:path>
            </a:pathLst>
          </a:custGeom>
          <a:blipFill>
            <a:blip r:embed="rId2"/>
            <a:stretch>
              <a:fillRect l="0" t="0" r="0" b="0"/>
            </a:stretch>
          </a:blipFill>
        </p:spPr>
      </p:sp>
      <p:sp>
        <p:nvSpPr>
          <p:cNvPr name="Freeform 6" id="6"/>
          <p:cNvSpPr/>
          <p:nvPr/>
        </p:nvSpPr>
        <p:spPr>
          <a:xfrm flipH="false" flipV="false" rot="0">
            <a:off x="13816368" y="1345882"/>
            <a:ext cx="3848757" cy="4114800"/>
          </a:xfrm>
          <a:custGeom>
            <a:avLst/>
            <a:gdLst/>
            <a:ahLst/>
            <a:cxnLst/>
            <a:rect r="r" b="b" t="t" l="l"/>
            <a:pathLst>
              <a:path h="4114800" w="3848757">
                <a:moveTo>
                  <a:pt x="0" y="0"/>
                </a:moveTo>
                <a:lnTo>
                  <a:pt x="3848757" y="0"/>
                </a:lnTo>
                <a:lnTo>
                  <a:pt x="3848757" y="4114800"/>
                </a:lnTo>
                <a:lnTo>
                  <a:pt x="0" y="4114800"/>
                </a:lnTo>
                <a:lnTo>
                  <a:pt x="0" y="0"/>
                </a:lnTo>
                <a:close/>
              </a:path>
            </a:pathLst>
          </a:custGeom>
          <a:blipFill>
            <a:blip r:embed="rId3"/>
            <a:stretch>
              <a:fillRect l="0" t="0" r="0" b="0"/>
            </a:stretch>
          </a:blipFill>
        </p:spPr>
      </p:sp>
      <p:sp>
        <p:nvSpPr>
          <p:cNvPr name="Freeform 7" id="7"/>
          <p:cNvSpPr/>
          <p:nvPr/>
        </p:nvSpPr>
        <p:spPr>
          <a:xfrm flipH="false" flipV="false" rot="0">
            <a:off x="9999319" y="5555561"/>
            <a:ext cx="7259981" cy="4083739"/>
          </a:xfrm>
          <a:custGeom>
            <a:avLst/>
            <a:gdLst/>
            <a:ahLst/>
            <a:cxnLst/>
            <a:rect r="r" b="b" t="t" l="l"/>
            <a:pathLst>
              <a:path h="4083739" w="7259981">
                <a:moveTo>
                  <a:pt x="0" y="0"/>
                </a:moveTo>
                <a:lnTo>
                  <a:pt x="7259981" y="0"/>
                </a:lnTo>
                <a:lnTo>
                  <a:pt x="7259981" y="4083739"/>
                </a:lnTo>
                <a:lnTo>
                  <a:pt x="0" y="4083739"/>
                </a:lnTo>
                <a:lnTo>
                  <a:pt x="0" y="0"/>
                </a:lnTo>
                <a:close/>
              </a:path>
            </a:pathLst>
          </a:custGeom>
          <a:blipFill>
            <a:blip r:embed="rId4"/>
            <a:stretch>
              <a:fillRect l="0" t="0" r="0" b="0"/>
            </a:stretch>
          </a:blipFill>
        </p:spPr>
      </p:sp>
      <p:sp>
        <p:nvSpPr>
          <p:cNvPr name="TextBox 8" id="8"/>
          <p:cNvSpPr txBox="true"/>
          <p:nvPr/>
        </p:nvSpPr>
        <p:spPr>
          <a:xfrm rot="0">
            <a:off x="91629" y="1234440"/>
            <a:ext cx="9167537" cy="8404860"/>
          </a:xfrm>
          <a:prstGeom prst="rect">
            <a:avLst/>
          </a:prstGeom>
        </p:spPr>
        <p:txBody>
          <a:bodyPr anchor="t" rtlCol="false" tIns="0" lIns="0" bIns="0" rIns="0">
            <a:spAutoFit/>
          </a:bodyPr>
          <a:lstStyle/>
          <a:p>
            <a:pPr algn="l">
              <a:lnSpc>
                <a:spcPts val="2940"/>
              </a:lnSpc>
              <a:spcBef>
                <a:spcPct val="0"/>
              </a:spcBef>
            </a:pPr>
            <a:r>
              <a:rPr lang="en-US" sz="2100">
                <a:solidFill>
                  <a:srgbClr val="000000"/>
                </a:solidFill>
                <a:latin typeface="Arimo"/>
                <a:ea typeface="Arimo"/>
                <a:cs typeface="Arimo"/>
                <a:sym typeface="Arimo"/>
              </a:rPr>
              <a:t>CANDU</a:t>
            </a:r>
            <a:r>
              <a:rPr lang="en-US" sz="2100">
                <a:solidFill>
                  <a:srgbClr val="000000"/>
                </a:solidFill>
                <a:latin typeface="Arimo"/>
                <a:ea typeface="Arimo"/>
                <a:cs typeface="Arimo"/>
                <a:sym typeface="Arimo"/>
              </a:rPr>
              <a:t> reaktorlari Kanadada ishlab chiqilgan va dunyoda o‘zining noyob xususiyatlari bilan ajralib turadigan og‘ir suvli reaktor turi hisoblanadi. Ushbu reaktorlarning eng asosiy afzalligi shundaki, ular yoqilg‘i sifatida tabiiy, ya’ni boyitilmagan urandan foydalana oladi. Bu boshqa reaktor turlariga qaraganda yoqilg‘i tayyorlash jarayonini ancha arzonlashtiradi va soddalashtiradi. Buning siri neytron sekinlashtirgichi sifatida oddiy suv o‘rniga og‘ir suvdan (deyteriy oksididan) foydalanishidir, chunki og‘ir suv neytronlarni oddiy suvga qaraganda ancha kam yutadi.</a:t>
            </a:r>
          </a:p>
          <a:p>
            <a:pPr algn="l">
              <a:lnSpc>
                <a:spcPts val="2800"/>
              </a:lnSpc>
              <a:spcBef>
                <a:spcPct val="0"/>
              </a:spcBef>
            </a:pPr>
            <a:r>
              <a:rPr lang="en-US" sz="2000">
                <a:solidFill>
                  <a:srgbClr val="000000"/>
                </a:solidFill>
                <a:latin typeface="Arimo"/>
                <a:ea typeface="Arimo"/>
                <a:cs typeface="Arimo"/>
                <a:sym typeface="Arimo"/>
              </a:rPr>
              <a:t>Konstruktiv jihatdan CANDU reaktori kanalli tuzilishga ega bo‘lib, u Kalandriya deb ataladigan katta gorizontal idishdan iborat. Ushbu idish ichida yuzlab bosim kanallari joylashgan bo‘lib, yoqilg‘i kassetalari aynan shu kanallar ichiga qo‘yiladi. Bu tizimning yana bir katta ustunligi — yoqilg‘ini reaktorni to‘xtatmasdan, ish jarayonining o‘zida almashtirish imkoniyatidir. Boshqa ko‘plab reaktor turlarida yoqilg‘i almashtirish uchun stansiya faoliyatini bir necha haftaga to‘xtatish talab etiladi, CANDU esa to‘xtovsiz energiya ishlab chiqara oladi.</a:t>
            </a:r>
          </a:p>
          <a:p>
            <a:pPr algn="l">
              <a:lnSpc>
                <a:spcPts val="2940"/>
              </a:lnSpc>
              <a:spcBef>
                <a:spcPct val="0"/>
              </a:spcBef>
            </a:pPr>
            <a:r>
              <a:rPr lang="en-US" sz="2100">
                <a:solidFill>
                  <a:srgbClr val="000000"/>
                </a:solidFill>
                <a:latin typeface="Arimo"/>
                <a:ea typeface="Arimo"/>
                <a:cs typeface="Arimo"/>
                <a:sym typeface="Arimo"/>
              </a:rPr>
              <a:t>Hozirgi kunda CANDU reaktorlari Kanadadan tashqari Hindiston, Janubiy Koreya, Xitoy, Argentina, Ruminiya va Pokistonda muvaffaqiyatli ishlatib kelinmoqda. Ushbu reaktorlar juda ishonchli va ko‘p qirrali bo‘lib, ularda hatto boshqa reaktorlardan chiqqan ishlatilgan yoqilg‘ini ham qayta yoqish imkoniyati mavjud. Shuningdek, CANDU reaktorlari tibbiyotda saratonni davolash uchun zarur bo‘lgan muhim radioaktiv izotoplarni (masalan, Kobalt-60) ishlab chiqarishda ham yetakchi hisoblanadi.</a:t>
            </a:r>
          </a:p>
          <a:p>
            <a:pPr algn="l">
              <a:lnSpc>
                <a:spcPts val="2940"/>
              </a:lnSpc>
              <a:spcBef>
                <a:spcPct val="0"/>
              </a:spcBef>
            </a:pPr>
          </a:p>
        </p:txBody>
      </p:sp>
      <p:sp>
        <p:nvSpPr>
          <p:cNvPr name="TextBox 9" id="9"/>
          <p:cNvSpPr txBox="true"/>
          <p:nvPr/>
        </p:nvSpPr>
        <p:spPr>
          <a:xfrm rot="0">
            <a:off x="754158" y="168227"/>
            <a:ext cx="17010015" cy="717556"/>
          </a:xfrm>
          <a:prstGeom prst="rect">
            <a:avLst/>
          </a:prstGeom>
        </p:spPr>
        <p:txBody>
          <a:bodyPr anchor="t" rtlCol="false" tIns="0" lIns="0" bIns="0" rIns="0">
            <a:spAutoFit/>
          </a:bodyPr>
          <a:lstStyle/>
          <a:p>
            <a:pPr algn="l">
              <a:lnSpc>
                <a:spcPts val="5225"/>
              </a:lnSpc>
            </a:pPr>
            <a:r>
              <a:rPr lang="en-US" sz="5500" spc="-412">
                <a:solidFill>
                  <a:srgbClr val="000000"/>
                </a:solidFill>
                <a:latin typeface="Helvetica World"/>
                <a:ea typeface="Helvetica World"/>
                <a:cs typeface="Helvetica World"/>
                <a:sym typeface="Helvetica World"/>
              </a:rPr>
              <a:t>CANDU (CANADA DEUTERIUM URANIUM) REAKTORLAR</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CCCCCC">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0" y="9772650"/>
            <a:ext cx="18288000" cy="1028700"/>
            <a:chOff x="0" y="0"/>
            <a:chExt cx="14449778" cy="812800"/>
          </a:xfrm>
        </p:grpSpPr>
        <p:sp>
          <p:nvSpPr>
            <p:cNvPr name="Freeform 3" id="3"/>
            <p:cNvSpPr/>
            <p:nvPr/>
          </p:nvSpPr>
          <p:spPr>
            <a:xfrm flipH="false" flipV="false" rot="0">
              <a:off x="0" y="0"/>
              <a:ext cx="14449778" cy="812800"/>
            </a:xfrm>
            <a:custGeom>
              <a:avLst/>
              <a:gdLst/>
              <a:ahLst/>
              <a:cxnLst/>
              <a:rect r="r" b="b" t="t" l="l"/>
              <a:pathLst>
                <a:path h="812800" w="14449778">
                  <a:moveTo>
                    <a:pt x="0" y="0"/>
                  </a:moveTo>
                  <a:lnTo>
                    <a:pt x="14449778" y="0"/>
                  </a:lnTo>
                  <a:lnTo>
                    <a:pt x="14449778" y="812800"/>
                  </a:lnTo>
                  <a:lnTo>
                    <a:pt x="0" y="812800"/>
                  </a:lnTo>
                  <a:close/>
                </a:path>
              </a:pathLst>
            </a:custGeom>
            <a:solidFill>
              <a:srgbClr val="FF4000"/>
            </a:solidFill>
          </p:spPr>
        </p:sp>
        <p:sp>
          <p:nvSpPr>
            <p:cNvPr name="TextBox 4" id="4"/>
            <p:cNvSpPr txBox="true"/>
            <p:nvPr/>
          </p:nvSpPr>
          <p:spPr>
            <a:xfrm>
              <a:off x="0" y="-47625"/>
              <a:ext cx="14449778" cy="860425"/>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6694920" y="332689"/>
            <a:ext cx="11470411" cy="11752116"/>
            <a:chOff x="0" y="0"/>
            <a:chExt cx="9063041" cy="9285622"/>
          </a:xfrm>
        </p:grpSpPr>
        <p:sp>
          <p:nvSpPr>
            <p:cNvPr name="Freeform 6" id="6"/>
            <p:cNvSpPr/>
            <p:nvPr/>
          </p:nvSpPr>
          <p:spPr>
            <a:xfrm flipH="false" flipV="false" rot="0">
              <a:off x="0" y="0"/>
              <a:ext cx="9063041" cy="9285622"/>
            </a:xfrm>
            <a:custGeom>
              <a:avLst/>
              <a:gdLst/>
              <a:ahLst/>
              <a:cxnLst/>
              <a:rect r="r" b="b" t="t" l="l"/>
              <a:pathLst>
                <a:path h="9285622" w="9063041">
                  <a:moveTo>
                    <a:pt x="23623" y="0"/>
                  </a:moveTo>
                  <a:lnTo>
                    <a:pt x="9039417" y="0"/>
                  </a:lnTo>
                  <a:cubicBezTo>
                    <a:pt x="9052465" y="0"/>
                    <a:pt x="9063041" y="10576"/>
                    <a:pt x="9063041" y="23623"/>
                  </a:cubicBezTo>
                  <a:lnTo>
                    <a:pt x="9063041" y="9261999"/>
                  </a:lnTo>
                  <a:cubicBezTo>
                    <a:pt x="9063041" y="9268265"/>
                    <a:pt x="9060552" y="9274273"/>
                    <a:pt x="9056122" y="9278703"/>
                  </a:cubicBezTo>
                  <a:cubicBezTo>
                    <a:pt x="9051692" y="9283133"/>
                    <a:pt x="9045683" y="9285622"/>
                    <a:pt x="9039417" y="9285622"/>
                  </a:cubicBezTo>
                  <a:lnTo>
                    <a:pt x="23623" y="9285622"/>
                  </a:lnTo>
                  <a:cubicBezTo>
                    <a:pt x="10576" y="9285622"/>
                    <a:pt x="0" y="9275046"/>
                    <a:pt x="0" y="9261999"/>
                  </a:cubicBezTo>
                  <a:lnTo>
                    <a:pt x="0" y="23623"/>
                  </a:lnTo>
                  <a:cubicBezTo>
                    <a:pt x="0" y="10576"/>
                    <a:pt x="10576" y="0"/>
                    <a:pt x="23623" y="0"/>
                  </a:cubicBezTo>
                  <a:close/>
                </a:path>
              </a:pathLst>
            </a:custGeom>
            <a:solidFill>
              <a:srgbClr val="FFFFFF"/>
            </a:solidFill>
            <a:ln cap="rnd">
              <a:noFill/>
              <a:prstDash val="solid"/>
              <a:round/>
            </a:ln>
          </p:spPr>
        </p:sp>
        <p:sp>
          <p:nvSpPr>
            <p:cNvPr name="TextBox 7" id="7"/>
            <p:cNvSpPr txBox="true"/>
            <p:nvPr/>
          </p:nvSpPr>
          <p:spPr>
            <a:xfrm>
              <a:off x="0" y="-57150"/>
              <a:ext cx="9063041" cy="9342772"/>
            </a:xfrm>
            <a:prstGeom prst="rect">
              <a:avLst/>
            </a:prstGeom>
          </p:spPr>
          <p:txBody>
            <a:bodyPr anchor="ctr" rtlCol="false" tIns="50800" lIns="50800" bIns="50800" rIns="50800"/>
            <a:lstStyle/>
            <a:p>
              <a:pPr algn="l">
                <a:lnSpc>
                  <a:spcPts val="2939"/>
                </a:lnSpc>
              </a:pPr>
              <a:r>
                <a:rPr lang="en-US" sz="2099">
                  <a:solidFill>
                    <a:srgbClr val="000000"/>
                  </a:solidFill>
                  <a:latin typeface="Arimo"/>
                  <a:ea typeface="Arimo"/>
                  <a:cs typeface="Arimo"/>
                  <a:sym typeface="Arimo"/>
                </a:rPr>
                <a:t>An'anaviy reaktorlardan farqli o'laroq, TNRda neytronlar tezligini kamaytirish uchun moderatorlar (masalan, suv) ishlatilmaydi. Buning o'rniga, reaksiyani sovutish uchun suyuq natriy yoki qo'rg'oshin kabi materiallar qo'llaniladi.</a:t>
              </a:r>
            </a:p>
            <a:p>
              <a:pPr algn="l">
                <a:lnSpc>
                  <a:spcPts val="2939"/>
                </a:lnSpc>
              </a:pPr>
              <a:r>
                <a:rPr lang="en-US" sz="2099">
                  <a:solidFill>
                    <a:srgbClr val="000000"/>
                  </a:solidFill>
                  <a:latin typeface="Arimo"/>
                  <a:ea typeface="Arimo"/>
                  <a:cs typeface="Arimo"/>
                  <a:sym typeface="Arimo"/>
                </a:rPr>
                <a:t>Ishlash prinsipi:An'anaviy (issiq neytronli) reaktorlarda suv neytronlarni sekinlashtiradi. TNRlarda esa neytronlar 2 MeV gacha tezlikda qoladi.</a:t>
              </a:r>
            </a:p>
            <a:p>
              <a:pPr algn="l">
                <a:lnSpc>
                  <a:spcPts val="2939"/>
                </a:lnSpc>
              </a:pPr>
              <a:r>
                <a:rPr lang="en-US" sz="2099">
                  <a:solidFill>
                    <a:srgbClr val="000000"/>
                  </a:solidFill>
                  <a:latin typeface="Arimo"/>
                  <a:ea typeface="Arimo"/>
                  <a:cs typeface="Arimo"/>
                  <a:sym typeface="Arimo"/>
                </a:rPr>
                <a:t>Yoqilg'i ko'paytirish: Tez neytronlar U</a:t>
              </a:r>
              <a:r>
                <a:rPr lang="en-US" sz="2099">
                  <a:solidFill>
                    <a:srgbClr val="000000"/>
                  </a:solidFill>
                  <a:latin typeface="Arimo"/>
                  <a:ea typeface="Arimo"/>
                  <a:cs typeface="Arimo"/>
                  <a:sym typeface="Arimo"/>
                </a:rPr>
                <a:t>238</a:t>
              </a:r>
              <a:r>
                <a:rPr lang="en-US" sz="2099">
                  <a:solidFill>
                    <a:srgbClr val="000000"/>
                  </a:solidFill>
                  <a:latin typeface="Arimo"/>
                  <a:ea typeface="Arimo"/>
                  <a:cs typeface="Arimo"/>
                  <a:sym typeface="Arimo"/>
                </a:rPr>
                <a:t> </a:t>
              </a:r>
              <a:r>
                <a:rPr lang="en-US" sz="2099">
                  <a:solidFill>
                    <a:srgbClr val="000000"/>
                  </a:solidFill>
                  <a:latin typeface="Arimo"/>
                  <a:ea typeface="Arimo"/>
                  <a:cs typeface="Arimo"/>
                  <a:sym typeface="Arimo"/>
                </a:rPr>
                <a:t> (tabiiy uranning 99% qismi) yadrosini Pu</a:t>
              </a:r>
              <a:r>
                <a:rPr lang="en-US" sz="2099">
                  <a:solidFill>
                    <a:srgbClr val="000000"/>
                  </a:solidFill>
                  <a:latin typeface="Arimo"/>
                  <a:ea typeface="Arimo"/>
                  <a:cs typeface="Arimo"/>
                  <a:sym typeface="Arimo"/>
                </a:rPr>
                <a:t>239</a:t>
              </a:r>
              <a:r>
                <a:rPr lang="en-US" sz="2099">
                  <a:solidFill>
                    <a:srgbClr val="000000"/>
                  </a:solidFill>
                  <a:latin typeface="Arimo"/>
                  <a:ea typeface="Arimo"/>
                  <a:cs typeface="Arimo"/>
                  <a:sym typeface="Arimo"/>
                </a:rPr>
                <a:t> </a:t>
              </a:r>
              <a:r>
                <a:rPr lang="en-US" sz="2099">
                  <a:solidFill>
                    <a:srgbClr val="000000"/>
                  </a:solidFill>
                  <a:latin typeface="Arimo"/>
                  <a:ea typeface="Arimo"/>
                  <a:cs typeface="Arimo"/>
                  <a:sym typeface="Arimo"/>
                </a:rPr>
                <a:t>(plutoniy)ga aylantira oladi. Bu jarayon reaktor ishlatganidan ko'ra ko'proq yoqilg'i ishlab chiqarishiga imkon beradi. TNRlar eng xavfli radioaktiv chiqindilarni  parchalab, ularni qisqa muddatli izotoplarga aylantiradi.</a:t>
              </a:r>
            </a:p>
            <a:p>
              <a:pPr algn="l">
                <a:lnSpc>
                  <a:spcPts val="2939"/>
                </a:lnSpc>
              </a:pPr>
              <a:r>
                <a:rPr lang="en-US" sz="2099">
                  <a:solidFill>
                    <a:srgbClr val="000000"/>
                  </a:solidFill>
                  <a:latin typeface="Arimo"/>
                  <a:ea typeface="Arimo"/>
                  <a:cs typeface="Arimo"/>
                  <a:sym typeface="Arimo"/>
                </a:rPr>
                <a:t>Sovutish tizimi:Suyuq metalli (Natriy) reaktorlar : Eng keng tarqalgan tur. Natriy suvga qaraganda issiqlikni yaxshi o'tkazadi va past bosimda ishlaydi, bu esa xavfsizlikni oshiradi. Masalan, Rossiyadagi </a:t>
              </a:r>
              <a:r>
                <a:rPr lang="en-US" sz="2099" u="sng">
                  <a:solidFill>
                    <a:srgbClr val="000000"/>
                  </a:solidFill>
                  <a:latin typeface="Arimo"/>
                  <a:ea typeface="Arimo"/>
                  <a:cs typeface="Arimo"/>
                  <a:sym typeface="Arimo"/>
                  <a:hlinkClick r:id="rId2" tooltip="https://en.wikipedia.org/wiki/BN-800_reactor"/>
                </a:rPr>
                <a:t>BN-800</a:t>
              </a:r>
              <a:r>
                <a:rPr lang="en-US" sz="2099">
                  <a:solidFill>
                    <a:srgbClr val="000000"/>
                  </a:solidFill>
                  <a:latin typeface="Arimo"/>
                  <a:ea typeface="Arimo"/>
                  <a:cs typeface="Arimo"/>
                  <a:sym typeface="Arimo"/>
                </a:rPr>
                <a:t> va kelajakdagi BN-1200 reaktorlari.</a:t>
              </a:r>
            </a:p>
            <a:p>
              <a:pPr algn="l">
                <a:lnSpc>
                  <a:spcPts val="2939"/>
                </a:lnSpc>
              </a:pPr>
              <a:r>
                <a:rPr lang="en-US" sz="2099">
                  <a:solidFill>
                    <a:srgbClr val="000000"/>
                  </a:solidFill>
                  <a:latin typeface="Arimo"/>
                  <a:ea typeface="Arimo"/>
                  <a:cs typeface="Arimo"/>
                  <a:sym typeface="Arimo"/>
                </a:rPr>
                <a:t>Qo'rg'oshinli reaktorlar : Qo'rg'oshin neytronlarni deyarli yutmaydi va radiatsiyadan yaxshi himoya qiladi. Rossiyaning </a:t>
              </a:r>
              <a:r>
                <a:rPr lang="en-US" sz="2099" u="sng">
                  <a:solidFill>
                    <a:srgbClr val="000000"/>
                  </a:solidFill>
                  <a:latin typeface="Arimo"/>
                  <a:ea typeface="Arimo"/>
                  <a:cs typeface="Arimo"/>
                  <a:sym typeface="Arimo"/>
                  <a:hlinkClick r:id="rId3" tooltip="https://www.neimagazine.com/news/new-fuel-types-explored-for-bn-1200-reactor/"/>
                </a:rPr>
                <a:t>Brest-OD-300</a:t>
              </a:r>
              <a:r>
                <a:rPr lang="en-US" sz="2099">
                  <a:solidFill>
                    <a:srgbClr val="000000"/>
                  </a:solidFill>
                  <a:latin typeface="Arimo"/>
                  <a:ea typeface="Arimo"/>
                  <a:cs typeface="Arimo"/>
                  <a:sym typeface="Arimo"/>
                </a:rPr>
                <a:t> loyihasi bunga misoldir.</a:t>
              </a:r>
            </a:p>
            <a:p>
              <a:pPr algn="l">
                <a:lnSpc>
                  <a:spcPts val="2939"/>
                </a:lnSpc>
              </a:pPr>
              <a:r>
                <a:rPr lang="en-US" sz="2099">
                  <a:solidFill>
                    <a:srgbClr val="000000"/>
                  </a:solidFill>
                  <a:latin typeface="Arimo"/>
                  <a:ea typeface="Arimo"/>
                  <a:cs typeface="Arimo"/>
                  <a:sym typeface="Arimo"/>
                </a:rPr>
                <a:t>Gaz bilan sovutiladigan : Sovutuvchi sifatida geliy gazi ishlatiladi, u juda yuqori haroratda  (850C</a:t>
              </a:r>
              <a:r>
                <a:rPr lang="en-US" sz="2099">
                  <a:solidFill>
                    <a:srgbClr val="000000"/>
                  </a:solidFill>
                  <a:latin typeface="Arimo"/>
                  <a:ea typeface="Arimo"/>
                  <a:cs typeface="Arimo"/>
                  <a:sym typeface="Arimo"/>
                </a:rPr>
                <a:t>0</a:t>
              </a:r>
              <a:r>
                <a:rPr lang="en-US" sz="2099">
                  <a:solidFill>
                    <a:srgbClr val="000000"/>
                  </a:solidFill>
                  <a:latin typeface="Arimo"/>
                  <a:ea typeface="Arimo"/>
                  <a:cs typeface="Arimo"/>
                  <a:sym typeface="Arimo"/>
                </a:rPr>
                <a:t>) ishlash imkonini beradi.</a:t>
              </a:r>
            </a:p>
            <a:p>
              <a:pPr algn="l">
                <a:lnSpc>
                  <a:spcPts val="2939"/>
                </a:lnSpc>
              </a:pPr>
              <a:r>
                <a:rPr lang="en-US" sz="2099">
                  <a:solidFill>
                    <a:srgbClr val="000000"/>
                  </a:solidFill>
                  <a:latin typeface="Arimo"/>
                  <a:ea typeface="Arimo"/>
                  <a:cs typeface="Arimo"/>
                  <a:sym typeface="Arimo"/>
                </a:rPr>
                <a:t>Eritilgan tuzli reaktorlar: Yoqilg'i suyuq tuz ichida eritilgan bo'ladi, bu esa avariyalar vaqtida yoqilg'ini o'z-o'zidan sovutish tanklariga tushib ketishini ta'minlaydi. Reaktor uran va plutoniy yoqilg’isini ishlab chiqarish uchun mavjud texnologik liniyalarda dastlabki kukunlarni avval aralashtirish va keyin maydalash yoki bir vaqtning o’zida aralashtirish va maydalash mumkin. Buning uchun to’p yoki bolg’a tegirmonlari ishlatiladi.</a:t>
              </a:r>
            </a:p>
            <a:p>
              <a:pPr algn="l">
                <a:lnSpc>
                  <a:spcPts val="2939"/>
                </a:lnSpc>
              </a:pPr>
            </a:p>
            <a:p>
              <a:pPr algn="l">
                <a:lnSpc>
                  <a:spcPts val="2939"/>
                </a:lnSpc>
              </a:pPr>
            </a:p>
            <a:p>
              <a:pPr algn="l">
                <a:lnSpc>
                  <a:spcPts val="2939"/>
                </a:lnSpc>
              </a:pPr>
            </a:p>
            <a:p>
              <a:pPr algn="l">
                <a:lnSpc>
                  <a:spcPts val="2939"/>
                </a:lnSpc>
              </a:pPr>
            </a:p>
          </p:txBody>
        </p:sp>
      </p:grpSp>
      <p:sp>
        <p:nvSpPr>
          <p:cNvPr name="Freeform 8" id="8"/>
          <p:cNvSpPr/>
          <p:nvPr/>
        </p:nvSpPr>
        <p:spPr>
          <a:xfrm flipH="false" flipV="false" rot="0">
            <a:off x="0" y="3112599"/>
            <a:ext cx="6694920" cy="5067324"/>
          </a:xfrm>
          <a:custGeom>
            <a:avLst/>
            <a:gdLst/>
            <a:ahLst/>
            <a:cxnLst/>
            <a:rect r="r" b="b" t="t" l="l"/>
            <a:pathLst>
              <a:path h="5067324" w="6694920">
                <a:moveTo>
                  <a:pt x="0" y="0"/>
                </a:moveTo>
                <a:lnTo>
                  <a:pt x="6694920" y="0"/>
                </a:lnTo>
                <a:lnTo>
                  <a:pt x="6694920" y="5067324"/>
                </a:lnTo>
                <a:lnTo>
                  <a:pt x="0" y="5067324"/>
                </a:lnTo>
                <a:lnTo>
                  <a:pt x="0" y="0"/>
                </a:lnTo>
                <a:close/>
              </a:path>
            </a:pathLst>
          </a:custGeom>
          <a:blipFill>
            <a:blip r:embed="rId4"/>
            <a:stretch>
              <a:fillRect l="-15074" t="-2338" r="-10431" b="0"/>
            </a:stretch>
          </a:blipFill>
        </p:spPr>
      </p:sp>
      <p:sp>
        <p:nvSpPr>
          <p:cNvPr name="TextBox 9" id="9"/>
          <p:cNvSpPr txBox="true"/>
          <p:nvPr/>
        </p:nvSpPr>
        <p:spPr>
          <a:xfrm rot="0">
            <a:off x="6572250" y="494614"/>
            <a:ext cx="11715750" cy="985595"/>
          </a:xfrm>
          <a:prstGeom prst="rect">
            <a:avLst/>
          </a:prstGeom>
        </p:spPr>
        <p:txBody>
          <a:bodyPr anchor="t" rtlCol="false" tIns="0" lIns="0" bIns="0" rIns="0">
            <a:spAutoFit/>
          </a:bodyPr>
          <a:lstStyle/>
          <a:p>
            <a:pPr algn="l">
              <a:lnSpc>
                <a:spcPts val="6576"/>
              </a:lnSpc>
            </a:pPr>
            <a:r>
              <a:rPr lang="en-US" b="true" sz="6922" spc="-519">
                <a:solidFill>
                  <a:srgbClr val="000000"/>
                </a:solidFill>
                <a:latin typeface="Helvetica World Bold"/>
                <a:ea typeface="Helvetica World Bold"/>
                <a:cs typeface="Helvetica World Bold"/>
                <a:sym typeface="Helvetica World Bold"/>
              </a:rPr>
              <a:t>TEZ NEYTRONLI REAKTORLAR</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9772650"/>
            <a:ext cx="18288000" cy="1028700"/>
            <a:chOff x="0" y="0"/>
            <a:chExt cx="14449778" cy="812800"/>
          </a:xfrm>
        </p:grpSpPr>
        <p:sp>
          <p:nvSpPr>
            <p:cNvPr name="Freeform 3" id="3"/>
            <p:cNvSpPr/>
            <p:nvPr/>
          </p:nvSpPr>
          <p:spPr>
            <a:xfrm flipH="false" flipV="false" rot="0">
              <a:off x="0" y="0"/>
              <a:ext cx="14449778" cy="812800"/>
            </a:xfrm>
            <a:custGeom>
              <a:avLst/>
              <a:gdLst/>
              <a:ahLst/>
              <a:cxnLst/>
              <a:rect r="r" b="b" t="t" l="l"/>
              <a:pathLst>
                <a:path h="812800" w="14449778">
                  <a:moveTo>
                    <a:pt x="0" y="0"/>
                  </a:moveTo>
                  <a:lnTo>
                    <a:pt x="14449778" y="0"/>
                  </a:lnTo>
                  <a:lnTo>
                    <a:pt x="14449778" y="812800"/>
                  </a:lnTo>
                  <a:lnTo>
                    <a:pt x="0" y="812800"/>
                  </a:lnTo>
                  <a:close/>
                </a:path>
              </a:pathLst>
            </a:custGeom>
            <a:solidFill>
              <a:srgbClr val="FF4000"/>
            </a:solidFill>
          </p:spPr>
        </p:sp>
        <p:sp>
          <p:nvSpPr>
            <p:cNvPr name="TextBox 4" id="4"/>
            <p:cNvSpPr txBox="true"/>
            <p:nvPr/>
          </p:nvSpPr>
          <p:spPr>
            <a:xfrm>
              <a:off x="0" y="-47625"/>
              <a:ext cx="14449778" cy="860425"/>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446584" y="1798867"/>
            <a:ext cx="11563455" cy="7603394"/>
            <a:chOff x="0" y="0"/>
            <a:chExt cx="9136557" cy="6007620"/>
          </a:xfrm>
        </p:grpSpPr>
        <p:sp>
          <p:nvSpPr>
            <p:cNvPr name="Freeform 6" id="6"/>
            <p:cNvSpPr/>
            <p:nvPr/>
          </p:nvSpPr>
          <p:spPr>
            <a:xfrm flipH="false" flipV="false" rot="0">
              <a:off x="0" y="0"/>
              <a:ext cx="9136557" cy="6007620"/>
            </a:xfrm>
            <a:custGeom>
              <a:avLst/>
              <a:gdLst/>
              <a:ahLst/>
              <a:cxnLst/>
              <a:rect r="r" b="b" t="t" l="l"/>
              <a:pathLst>
                <a:path h="6007620" w="9136557">
                  <a:moveTo>
                    <a:pt x="23433" y="0"/>
                  </a:moveTo>
                  <a:lnTo>
                    <a:pt x="9113124" y="0"/>
                  </a:lnTo>
                  <a:cubicBezTo>
                    <a:pt x="9119339" y="0"/>
                    <a:pt x="9125299" y="2469"/>
                    <a:pt x="9129694" y="6863"/>
                  </a:cubicBezTo>
                  <a:cubicBezTo>
                    <a:pt x="9134088" y="11258"/>
                    <a:pt x="9136557" y="17218"/>
                    <a:pt x="9136557" y="23433"/>
                  </a:cubicBezTo>
                  <a:lnTo>
                    <a:pt x="9136557" y="5984187"/>
                  </a:lnTo>
                  <a:cubicBezTo>
                    <a:pt x="9136557" y="5990402"/>
                    <a:pt x="9134088" y="5996362"/>
                    <a:pt x="9129694" y="6000757"/>
                  </a:cubicBezTo>
                  <a:cubicBezTo>
                    <a:pt x="9125299" y="6005151"/>
                    <a:pt x="9119339" y="6007620"/>
                    <a:pt x="9113124" y="6007620"/>
                  </a:cubicBezTo>
                  <a:lnTo>
                    <a:pt x="23433" y="6007620"/>
                  </a:lnTo>
                  <a:cubicBezTo>
                    <a:pt x="17218" y="6007620"/>
                    <a:pt x="11258" y="6005151"/>
                    <a:pt x="6863" y="6000757"/>
                  </a:cubicBezTo>
                  <a:cubicBezTo>
                    <a:pt x="2469" y="5996362"/>
                    <a:pt x="0" y="5990402"/>
                    <a:pt x="0" y="5984187"/>
                  </a:cubicBezTo>
                  <a:lnTo>
                    <a:pt x="0" y="23433"/>
                  </a:lnTo>
                  <a:cubicBezTo>
                    <a:pt x="0" y="17218"/>
                    <a:pt x="2469" y="11258"/>
                    <a:pt x="6863" y="6863"/>
                  </a:cubicBezTo>
                  <a:cubicBezTo>
                    <a:pt x="11258" y="2469"/>
                    <a:pt x="17218" y="0"/>
                    <a:pt x="23433" y="0"/>
                  </a:cubicBezTo>
                  <a:close/>
                </a:path>
              </a:pathLst>
            </a:custGeom>
            <a:solidFill>
              <a:srgbClr val="FFFFFF"/>
            </a:solidFill>
            <a:ln cap="rnd">
              <a:noFill/>
              <a:prstDash val="solid"/>
              <a:round/>
            </a:ln>
          </p:spPr>
        </p:sp>
        <p:sp>
          <p:nvSpPr>
            <p:cNvPr name="TextBox 7" id="7"/>
            <p:cNvSpPr txBox="true"/>
            <p:nvPr/>
          </p:nvSpPr>
          <p:spPr>
            <a:xfrm>
              <a:off x="0" y="-66675"/>
              <a:ext cx="9136557" cy="6074295"/>
            </a:xfrm>
            <a:prstGeom prst="rect">
              <a:avLst/>
            </a:prstGeom>
          </p:spPr>
          <p:txBody>
            <a:bodyPr anchor="ctr" rtlCol="false" tIns="50800" lIns="50800" bIns="50800" rIns="50800"/>
            <a:lstStyle/>
            <a:p>
              <a:pPr algn="just">
                <a:lnSpc>
                  <a:spcPts val="3639"/>
                </a:lnSpc>
              </a:pPr>
              <a:r>
                <a:rPr lang="en-US" sz="2599">
                  <a:solidFill>
                    <a:srgbClr val="000000"/>
                  </a:solidFill>
                  <a:latin typeface="Arimo"/>
                  <a:ea typeface="Arimo"/>
                  <a:cs typeface="Arimo"/>
                  <a:sym typeface="Arimo"/>
                </a:rPr>
                <a:t>Kichik modulli reaktorlar (</a:t>
              </a:r>
              <a:r>
                <a:rPr lang="en-US" sz="2599" b="true">
                  <a:solidFill>
                    <a:srgbClr val="000000"/>
                  </a:solidFill>
                  <a:latin typeface="Arimo Bold"/>
                  <a:ea typeface="Arimo Bold"/>
                  <a:cs typeface="Arimo Bold"/>
                  <a:sym typeface="Arimo Bold"/>
                </a:rPr>
                <a:t>SMR - Small Modular Reactors</a:t>
              </a:r>
              <a:r>
                <a:rPr lang="en-US" sz="2599">
                  <a:solidFill>
                    <a:srgbClr val="000000"/>
                  </a:solidFill>
                  <a:latin typeface="Arimo"/>
                  <a:ea typeface="Arimo"/>
                  <a:cs typeface="Arimo"/>
                  <a:sym typeface="Arimo"/>
                </a:rPr>
                <a:t>) — bu atom energetikasidagi eng yangi yo'nalish bo'lib, ular an'anaviy yirik atom elektr stansiyalaridan (AES) o'zining ixchamligi, xavfsizligi va iqtisodiy qulayligi bilan ajralib turadi.SMR — bu elektr quvvati 300 MVt gacha bo'lgan yadro reaktoridir (an'anaviy reaktorlar odatda 1000 MVt dan yuqori bo'ladi).</a:t>
              </a:r>
            </a:p>
            <a:p>
              <a:pPr algn="just">
                <a:lnSpc>
                  <a:spcPts val="3639"/>
                </a:lnSpc>
              </a:pPr>
              <a:r>
                <a:rPr lang="en-US" sz="2599">
                  <a:solidFill>
                    <a:srgbClr val="000000"/>
                  </a:solidFill>
                  <a:latin typeface="Arimo"/>
                  <a:ea typeface="Arimo"/>
                  <a:cs typeface="Arimo"/>
                  <a:sym typeface="Arimo"/>
                </a:rPr>
                <a:t>Xavfsizlik: SMRlar "passiv xavfsizlik" tizimlariga ega. Ya'ni, avariya holatida inson aralashuvisiz yoki tashqi energiya manbaiga ehtiyoj sezmasdan o'z-o'zini sovutish xususiyatiga ega.</a:t>
              </a:r>
            </a:p>
            <a:p>
              <a:pPr algn="just">
                <a:lnSpc>
                  <a:spcPts val="3639"/>
                </a:lnSpc>
              </a:pPr>
              <a:r>
                <a:rPr lang="en-US" sz="2599">
                  <a:solidFill>
                    <a:srgbClr val="000000"/>
                  </a:solidFill>
                  <a:latin typeface="Arimo"/>
                  <a:ea typeface="Arimo"/>
                  <a:cs typeface="Arimo"/>
                  <a:sym typeface="Arimo"/>
                </a:rPr>
                <a:t>Moslanuvchanlik: Katta quvvat talab etilmaydigan uzoq hududlarda, orollarda yoki yirik zavodlar yaqinida alohida energiya manbai sifatida ishlatish mumkin.</a:t>
              </a:r>
            </a:p>
            <a:p>
              <a:pPr algn="just">
                <a:lnSpc>
                  <a:spcPts val="3639"/>
                </a:lnSpc>
              </a:pPr>
              <a:r>
                <a:rPr lang="en-US" sz="2599">
                  <a:solidFill>
                    <a:srgbClr val="000000"/>
                  </a:solidFill>
                  <a:latin typeface="Arimo"/>
                  <a:ea typeface="Arimo"/>
                  <a:cs typeface="Arimo"/>
                  <a:sym typeface="Arimo"/>
                </a:rPr>
                <a:t>Iqtisodiy samaradorlik: Qurilish vaqti qisqa (2-3 yil) va dastlabki investitsiya miqdori yirik AESlarga qaraganda ancha kam.</a:t>
              </a:r>
            </a:p>
            <a:p>
              <a:pPr algn="just">
                <a:lnSpc>
                  <a:spcPts val="3639"/>
                </a:lnSpc>
              </a:pPr>
              <a:r>
                <a:rPr lang="en-US" sz="2599">
                  <a:solidFill>
                    <a:srgbClr val="000000"/>
                  </a:solidFill>
                  <a:latin typeface="Arimo"/>
                  <a:ea typeface="Arimo"/>
                  <a:cs typeface="Arimo"/>
                  <a:sym typeface="Arimo"/>
                </a:rPr>
                <a:t>Faqat elektr emas, balki suvni chuchuklashtirish yoki sanoat uchun issiqlik energiyasi olishda ham qo'llaniladi. </a:t>
              </a:r>
            </a:p>
            <a:p>
              <a:pPr algn="just">
                <a:lnSpc>
                  <a:spcPts val="3639"/>
                </a:lnSpc>
              </a:pPr>
            </a:p>
            <a:p>
              <a:pPr algn="just">
                <a:lnSpc>
                  <a:spcPts val="3639"/>
                </a:lnSpc>
              </a:pPr>
            </a:p>
          </p:txBody>
        </p:sp>
      </p:grpSp>
      <p:sp>
        <p:nvSpPr>
          <p:cNvPr name="Freeform 8" id="8"/>
          <p:cNvSpPr/>
          <p:nvPr/>
        </p:nvSpPr>
        <p:spPr>
          <a:xfrm flipH="false" flipV="false" rot="0">
            <a:off x="13189614" y="274119"/>
            <a:ext cx="4069686" cy="9128143"/>
          </a:xfrm>
          <a:custGeom>
            <a:avLst/>
            <a:gdLst/>
            <a:ahLst/>
            <a:cxnLst/>
            <a:rect r="r" b="b" t="t" l="l"/>
            <a:pathLst>
              <a:path h="9128143" w="4069686">
                <a:moveTo>
                  <a:pt x="0" y="0"/>
                </a:moveTo>
                <a:lnTo>
                  <a:pt x="4069686" y="0"/>
                </a:lnTo>
                <a:lnTo>
                  <a:pt x="4069686" y="9128142"/>
                </a:lnTo>
                <a:lnTo>
                  <a:pt x="0" y="9128142"/>
                </a:lnTo>
                <a:lnTo>
                  <a:pt x="0" y="0"/>
                </a:lnTo>
                <a:close/>
              </a:path>
            </a:pathLst>
          </a:custGeom>
          <a:blipFill>
            <a:blip r:embed="rId2"/>
            <a:stretch>
              <a:fillRect l="-2500" t="0" r="-2500" b="0"/>
            </a:stretch>
          </a:blipFill>
        </p:spPr>
      </p:sp>
      <p:sp>
        <p:nvSpPr>
          <p:cNvPr name="TextBox 9" id="9"/>
          <p:cNvSpPr txBox="true"/>
          <p:nvPr/>
        </p:nvSpPr>
        <p:spPr>
          <a:xfrm rot="0">
            <a:off x="446584" y="388419"/>
            <a:ext cx="9575191" cy="1394862"/>
          </a:xfrm>
          <a:prstGeom prst="rect">
            <a:avLst/>
          </a:prstGeom>
        </p:spPr>
        <p:txBody>
          <a:bodyPr anchor="t" rtlCol="false" tIns="0" lIns="0" bIns="0" rIns="0">
            <a:spAutoFit/>
          </a:bodyPr>
          <a:lstStyle/>
          <a:p>
            <a:pPr algn="l">
              <a:lnSpc>
                <a:spcPts val="5304"/>
              </a:lnSpc>
            </a:pPr>
            <a:r>
              <a:rPr lang="en-US" sz="5583" spc="-418">
                <a:solidFill>
                  <a:srgbClr val="000000"/>
                </a:solidFill>
                <a:latin typeface="Helvetica World"/>
                <a:ea typeface="Helvetica World"/>
                <a:cs typeface="Helvetica World"/>
                <a:sym typeface="Helvetica World"/>
              </a:rPr>
              <a:t>KICHIK MODULLI REAKTORLAR (SMR)</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3198875" y="476005"/>
            <a:ext cx="8938485" cy="1524000"/>
            <a:chOff x="0" y="0"/>
            <a:chExt cx="11917979" cy="2032000"/>
          </a:xfrm>
        </p:grpSpPr>
        <p:sp>
          <p:nvSpPr>
            <p:cNvPr name="Freeform 3" id="3"/>
            <p:cNvSpPr/>
            <p:nvPr/>
          </p:nvSpPr>
          <p:spPr>
            <a:xfrm flipH="false" flipV="false" rot="0">
              <a:off x="0" y="0"/>
              <a:ext cx="11917980" cy="1930400"/>
            </a:xfrm>
            <a:custGeom>
              <a:avLst/>
              <a:gdLst/>
              <a:ahLst/>
              <a:cxnLst/>
              <a:rect r="r" b="b" t="t" l="l"/>
              <a:pathLst>
                <a:path h="1930400" w="11917980">
                  <a:moveTo>
                    <a:pt x="0" y="0"/>
                  </a:moveTo>
                  <a:lnTo>
                    <a:pt x="11917980" y="0"/>
                  </a:lnTo>
                  <a:lnTo>
                    <a:pt x="11917980" y="1930400"/>
                  </a:lnTo>
                  <a:lnTo>
                    <a:pt x="0" y="1930400"/>
                  </a:lnTo>
                  <a:close/>
                </a:path>
              </a:pathLst>
            </a:custGeom>
            <a:solidFill>
              <a:srgbClr val="FDF9B4"/>
            </a:solidFill>
          </p:spPr>
        </p:sp>
        <p:sp>
          <p:nvSpPr>
            <p:cNvPr name="Freeform 4" id="4"/>
            <p:cNvSpPr/>
            <p:nvPr/>
          </p:nvSpPr>
          <p:spPr>
            <a:xfrm flipH="false" flipV="false" rot="0">
              <a:off x="0" y="0"/>
              <a:ext cx="11917980" cy="2032000"/>
            </a:xfrm>
            <a:custGeom>
              <a:avLst/>
              <a:gdLst/>
              <a:ahLst/>
              <a:cxnLst/>
              <a:rect r="r" b="b" t="t" l="l"/>
              <a:pathLst>
                <a:path h="2032000" w="11917980">
                  <a:moveTo>
                    <a:pt x="0" y="1930400"/>
                  </a:moveTo>
                  <a:lnTo>
                    <a:pt x="11917980" y="1930400"/>
                  </a:lnTo>
                  <a:lnTo>
                    <a:pt x="11790980" y="2032000"/>
                  </a:lnTo>
                  <a:cubicBezTo>
                    <a:pt x="11790980" y="2032000"/>
                    <a:pt x="10800380" y="1955800"/>
                    <a:pt x="10698780" y="1955800"/>
                  </a:cubicBezTo>
                  <a:lnTo>
                    <a:pt x="1219200" y="1955800"/>
                  </a:lnTo>
                  <a:cubicBezTo>
                    <a:pt x="1117600" y="1955800"/>
                    <a:pt x="127000" y="2032000"/>
                    <a:pt x="127000" y="2032000"/>
                  </a:cubicBezTo>
                  <a:lnTo>
                    <a:pt x="0" y="1930400"/>
                  </a:lnTo>
                  <a:lnTo>
                    <a:pt x="0" y="0"/>
                  </a:lnTo>
                  <a:lnTo>
                    <a:pt x="11917980" y="0"/>
                  </a:lnTo>
                  <a:lnTo>
                    <a:pt x="11917980" y="1930400"/>
                  </a:lnTo>
                  <a:lnTo>
                    <a:pt x="12700" y="1930400"/>
                  </a:lnTo>
                  <a:lnTo>
                    <a:pt x="12700" y="1917700"/>
                  </a:lnTo>
                  <a:lnTo>
                    <a:pt x="11905280" y="1917700"/>
                  </a:lnTo>
                  <a:lnTo>
                    <a:pt x="11905280" y="12700"/>
                  </a:lnTo>
                  <a:lnTo>
                    <a:pt x="12700" y="12700"/>
                  </a:lnTo>
                  <a:lnTo>
                    <a:pt x="12700" y="1930400"/>
                  </a:lnTo>
                </a:path>
              </a:pathLst>
            </a:custGeom>
            <a:solidFill>
              <a:srgbClr val="394C60">
                <a:alpha val="784"/>
              </a:srgbClr>
            </a:solidFill>
          </p:spPr>
        </p:sp>
        <p:sp>
          <p:nvSpPr>
            <p:cNvPr name="TextBox 5" id="5"/>
            <p:cNvSpPr txBox="true"/>
            <p:nvPr/>
          </p:nvSpPr>
          <p:spPr>
            <a:xfrm>
              <a:off x="0" y="-57150"/>
              <a:ext cx="11917979" cy="1530350"/>
            </a:xfrm>
            <a:prstGeom prst="rect">
              <a:avLst/>
            </a:prstGeom>
          </p:spPr>
          <p:txBody>
            <a:bodyPr anchor="t" rtlCol="false" tIns="203200" lIns="203200" bIns="203200" rIns="203200"/>
            <a:lstStyle/>
            <a:p>
              <a:pPr algn="l">
                <a:lnSpc>
                  <a:spcPts val="3639"/>
                </a:lnSpc>
              </a:pPr>
              <a:r>
                <a:rPr lang="en-US" sz="2599">
                  <a:solidFill>
                    <a:srgbClr val="000000"/>
                  </a:solidFill>
                  <a:latin typeface="Open Sans"/>
                  <a:ea typeface="Open Sans"/>
                  <a:cs typeface="Open Sans"/>
                  <a:sym typeface="Open Sans"/>
                </a:rPr>
                <a:t>Dunyo xaritasi (Qaysi davlat qaysi turdan foydalanadi?).</a:t>
              </a:r>
            </a:p>
          </p:txBody>
        </p:sp>
      </p:grpSp>
      <p:sp>
        <p:nvSpPr>
          <p:cNvPr name="Freeform 6" id="6"/>
          <p:cNvSpPr/>
          <p:nvPr/>
        </p:nvSpPr>
        <p:spPr>
          <a:xfrm flipH="false" flipV="false" rot="0">
            <a:off x="764363" y="5199033"/>
            <a:ext cx="7759601" cy="3879801"/>
          </a:xfrm>
          <a:custGeom>
            <a:avLst/>
            <a:gdLst/>
            <a:ahLst/>
            <a:cxnLst/>
            <a:rect r="r" b="b" t="t" l="l"/>
            <a:pathLst>
              <a:path h="3879801" w="7759601">
                <a:moveTo>
                  <a:pt x="0" y="0"/>
                </a:moveTo>
                <a:lnTo>
                  <a:pt x="7759601" y="0"/>
                </a:lnTo>
                <a:lnTo>
                  <a:pt x="7759601" y="3879801"/>
                </a:lnTo>
                <a:lnTo>
                  <a:pt x="0" y="3879801"/>
                </a:lnTo>
                <a:lnTo>
                  <a:pt x="0" y="0"/>
                </a:lnTo>
                <a:close/>
              </a:path>
            </a:pathLst>
          </a:custGeom>
          <a:blipFill>
            <a:blip r:embed="rId2"/>
            <a:stretch>
              <a:fillRect l="0" t="0" r="0" b="0"/>
            </a:stretch>
          </a:blipFill>
        </p:spPr>
      </p:sp>
      <p:grpSp>
        <p:nvGrpSpPr>
          <p:cNvPr name="Group 7" id="7"/>
          <p:cNvGrpSpPr/>
          <p:nvPr/>
        </p:nvGrpSpPr>
        <p:grpSpPr>
          <a:xfrm rot="0">
            <a:off x="9417472" y="1618153"/>
            <a:ext cx="8870528" cy="6142236"/>
            <a:chOff x="0" y="0"/>
            <a:chExt cx="2332544" cy="1615128"/>
          </a:xfrm>
        </p:grpSpPr>
        <p:sp>
          <p:nvSpPr>
            <p:cNvPr name="Freeform 8" id="8"/>
            <p:cNvSpPr/>
            <p:nvPr/>
          </p:nvSpPr>
          <p:spPr>
            <a:xfrm flipH="false" flipV="false" rot="0">
              <a:off x="0" y="0"/>
              <a:ext cx="2332544" cy="1615128"/>
            </a:xfrm>
            <a:custGeom>
              <a:avLst/>
              <a:gdLst/>
              <a:ahLst/>
              <a:cxnLst/>
              <a:rect r="r" b="b" t="t" l="l"/>
              <a:pathLst>
                <a:path h="1615128" w="2332544">
                  <a:moveTo>
                    <a:pt x="1166272" y="0"/>
                  </a:moveTo>
                  <a:cubicBezTo>
                    <a:pt x="522158" y="0"/>
                    <a:pt x="0" y="361559"/>
                    <a:pt x="0" y="807564"/>
                  </a:cubicBezTo>
                  <a:cubicBezTo>
                    <a:pt x="0" y="1253569"/>
                    <a:pt x="522158" y="1615128"/>
                    <a:pt x="1166272" y="1615128"/>
                  </a:cubicBezTo>
                  <a:cubicBezTo>
                    <a:pt x="1810386" y="1615128"/>
                    <a:pt x="2332544" y="1253569"/>
                    <a:pt x="2332544" y="807564"/>
                  </a:cubicBezTo>
                  <a:cubicBezTo>
                    <a:pt x="2332544" y="361559"/>
                    <a:pt x="1810386" y="0"/>
                    <a:pt x="1166272" y="0"/>
                  </a:cubicBezTo>
                  <a:close/>
                </a:path>
              </a:pathLst>
            </a:custGeom>
            <a:solidFill>
              <a:srgbClr val="FFFFFF"/>
            </a:solidFill>
          </p:spPr>
        </p:sp>
        <p:sp>
          <p:nvSpPr>
            <p:cNvPr name="TextBox 9" id="9"/>
            <p:cNvSpPr txBox="true"/>
            <p:nvPr/>
          </p:nvSpPr>
          <p:spPr>
            <a:xfrm>
              <a:off x="218676" y="94268"/>
              <a:ext cx="1895192" cy="1369441"/>
            </a:xfrm>
            <a:prstGeom prst="rect">
              <a:avLst/>
            </a:prstGeom>
          </p:spPr>
          <p:txBody>
            <a:bodyPr anchor="ctr" rtlCol="false" tIns="50800" lIns="50800" bIns="50800" rIns="50800"/>
            <a:lstStyle/>
            <a:p>
              <a:pPr algn="just">
                <a:lnSpc>
                  <a:spcPts val="3079"/>
                </a:lnSpc>
              </a:pPr>
              <a:r>
                <a:rPr lang="en-US" sz="2199" b="true">
                  <a:solidFill>
                    <a:srgbClr val="000000"/>
                  </a:solidFill>
                  <a:latin typeface="Arimo Bold"/>
                  <a:ea typeface="Arimo Bold"/>
                  <a:cs typeface="Arimo Bold"/>
                  <a:sym typeface="Arimo Bold"/>
                </a:rPr>
                <a:t> BWR (Boiling Water Reactor) — Qaynaydigan suvli reaktorlar </a:t>
              </a:r>
              <a:r>
                <a:rPr lang="en-US" sz="2199">
                  <a:solidFill>
                    <a:srgbClr val="000000"/>
                  </a:solidFill>
                  <a:latin typeface="Arimo"/>
                  <a:ea typeface="Arimo"/>
                  <a:cs typeface="Arimo"/>
                  <a:sym typeface="Arimo"/>
                </a:rPr>
                <a:t>Ushbu reaktorda suv bevosita reaktor o'zagida qaynaydi va hosil bo'lgan bug' turbinani aylantiradi. Asosiy foydalanuvchilar: </a:t>
              </a:r>
            </a:p>
            <a:p>
              <a:pPr algn="just">
                <a:lnSpc>
                  <a:spcPts val="3079"/>
                </a:lnSpc>
              </a:pPr>
              <a:r>
                <a:rPr lang="en-US" sz="2199">
                  <a:solidFill>
                    <a:srgbClr val="000000"/>
                  </a:solidFill>
                  <a:latin typeface="Arimo"/>
                  <a:ea typeface="Arimo"/>
                  <a:cs typeface="Arimo"/>
                  <a:sym typeface="Arimo"/>
                  <a:hlinkClick r:id="rId3" tooltip="https://www.google.com/search?q=united+states&amp;kgmid=/m/09c7w0&amp;sa=X&amp;ved=2ahUKEwi2jp36nIKUAxWk7AIHHRIPHPAQ3egRegYIAQgJEAI"/>
                </a:rPr>
                <a:t>AQSh</a:t>
              </a:r>
              <a:r>
                <a:rPr lang="en-US" sz="2199">
                  <a:solidFill>
                    <a:srgbClr val="000000"/>
                  </a:solidFill>
                  <a:latin typeface="Arimo"/>
                  <a:ea typeface="Arimo"/>
                  <a:cs typeface="Arimo"/>
                  <a:sym typeface="Arimo"/>
                </a:rPr>
                <a:t>, </a:t>
              </a:r>
              <a:r>
                <a:rPr lang="en-US" sz="2199">
                  <a:solidFill>
                    <a:srgbClr val="000000"/>
                  </a:solidFill>
                  <a:latin typeface="Arimo"/>
                  <a:ea typeface="Arimo"/>
                  <a:cs typeface="Arimo"/>
                  <a:sym typeface="Arimo"/>
                  <a:hlinkClick r:id="rId4" tooltip="https://www.google.com/search?q=japan&amp;kgmid=/m/03_3d&amp;sa=X&amp;ved=2ahUKEwi2jp36nIKUAxWk7AIHHRIPHPAQ3egRegYIAQgJEAQ"/>
                </a:rPr>
                <a:t>Yaponiya</a:t>
              </a:r>
              <a:r>
                <a:rPr lang="en-US" sz="2199">
                  <a:solidFill>
                    <a:srgbClr val="000000"/>
                  </a:solidFill>
                  <a:latin typeface="Arimo"/>
                  <a:ea typeface="Arimo"/>
                  <a:cs typeface="Arimo"/>
                  <a:sym typeface="Arimo"/>
                </a:rPr>
                <a:t>, </a:t>
              </a:r>
              <a:r>
                <a:rPr lang="en-US" sz="2199">
                  <a:solidFill>
                    <a:srgbClr val="000000"/>
                  </a:solidFill>
                  <a:latin typeface="Arimo"/>
                  <a:ea typeface="Arimo"/>
                  <a:cs typeface="Arimo"/>
                  <a:sym typeface="Arimo"/>
                  <a:hlinkClick r:id="rId5" tooltip="https://www.google.com/search?q=sweden&amp;kgmid=/m/0d0vqn&amp;sa=X&amp;ved=2ahUKEwi2jp36nIKUAxWk7AIHHRIPHPAQ3egRegYIAQgJEAY"/>
                </a:rPr>
                <a:t>Shvetsiya</a:t>
              </a:r>
              <a:r>
                <a:rPr lang="en-US" sz="2199">
                  <a:solidFill>
                    <a:srgbClr val="000000"/>
                  </a:solidFill>
                  <a:latin typeface="Arimo"/>
                  <a:ea typeface="Arimo"/>
                  <a:cs typeface="Arimo"/>
                  <a:sym typeface="Arimo"/>
                </a:rPr>
                <a:t> </a:t>
              </a:r>
              <a:r>
                <a:rPr lang="en-US" sz="2199">
                  <a:solidFill>
                    <a:srgbClr val="000000"/>
                  </a:solidFill>
                  <a:latin typeface="Arimo"/>
                  <a:ea typeface="Arimo"/>
                  <a:cs typeface="Arimo"/>
                  <a:sym typeface="Arimo"/>
                </a:rPr>
                <a:t>va </a:t>
              </a:r>
              <a:r>
                <a:rPr lang="en-US" sz="2199">
                  <a:solidFill>
                    <a:srgbClr val="000000"/>
                  </a:solidFill>
                  <a:latin typeface="Arimo"/>
                  <a:ea typeface="Arimo"/>
                  <a:cs typeface="Arimo"/>
                  <a:sym typeface="Arimo"/>
                  <a:hlinkClick r:id="rId6" tooltip="https://www.google.com/search?q=germany&amp;kgmid=/m/0345h&amp;sa=X&amp;ved=2ahUKEwi2jp36nIKUAxWk7AIHHRIPHPAQ3egRegYIAQgJEAg"/>
                </a:rPr>
                <a:t>Germaniya</a:t>
              </a:r>
            </a:p>
            <a:p>
              <a:pPr algn="just">
                <a:lnSpc>
                  <a:spcPts val="3079"/>
                </a:lnSpc>
              </a:pPr>
              <a:r>
                <a:rPr lang="en-US" sz="2199">
                  <a:solidFill>
                    <a:srgbClr val="000000"/>
                  </a:solidFill>
                  <a:latin typeface="Arimo"/>
                  <a:ea typeface="Arimo"/>
                  <a:cs typeface="Arimo"/>
                  <a:sym typeface="Arimo"/>
                </a:rPr>
                <a:t>Bir konturli tizim bo'lgani uchun PWRga qaraganda soddaroq, lekin turbina qismi radioaktiv bo'lishi mumkin. </a:t>
              </a:r>
            </a:p>
            <a:p>
              <a:pPr algn="just">
                <a:lnSpc>
                  <a:spcPts val="3079"/>
                </a:lnSpc>
              </a:pPr>
              <a:r>
                <a:rPr lang="en-US" sz="2199">
                  <a:solidFill>
                    <a:srgbClr val="000000"/>
                  </a:solidFill>
                  <a:latin typeface="Arimo"/>
                  <a:ea typeface="Arimo"/>
                  <a:cs typeface="Arimo"/>
                  <a:sym typeface="Arimo"/>
                </a:rPr>
                <a:t>PHWR (Pressurized Heavy Water Reactor) — Og'ir suvli reaktorlar Sovutuvchi sifatida oddiy emas, balki og'ir suv ishlatiladi. Bu ularga boyitilmagan (tabiiy) urandan foydalanish imkonini beradi.Kanada</a:t>
              </a:r>
            </a:p>
            <a:p>
              <a:pPr algn="just">
                <a:lnSpc>
                  <a:spcPts val="3079"/>
                </a:lnSpc>
              </a:pPr>
              <a:r>
                <a:rPr lang="en-US" sz="2199">
                  <a:solidFill>
                    <a:srgbClr val="000000"/>
                  </a:solidFill>
                  <a:latin typeface="Arimo"/>
                  <a:ea typeface="Arimo"/>
                  <a:cs typeface="Arimo"/>
                  <a:sym typeface="Arimo"/>
                </a:rPr>
                <a:t> (CANDU modeli), Hindiston, Argentina va Ruminiya</a:t>
              </a:r>
            </a:p>
          </p:txBody>
        </p:sp>
      </p:grpSp>
      <p:sp>
        <p:nvSpPr>
          <p:cNvPr name="Freeform 10" id="10"/>
          <p:cNvSpPr/>
          <p:nvPr/>
        </p:nvSpPr>
        <p:spPr>
          <a:xfrm flipH="false" flipV="false" rot="0">
            <a:off x="10960510" y="7138933"/>
            <a:ext cx="4437761" cy="3196152"/>
          </a:xfrm>
          <a:custGeom>
            <a:avLst/>
            <a:gdLst/>
            <a:ahLst/>
            <a:cxnLst/>
            <a:rect r="r" b="b" t="t" l="l"/>
            <a:pathLst>
              <a:path h="3196152" w="4437761">
                <a:moveTo>
                  <a:pt x="0" y="0"/>
                </a:moveTo>
                <a:lnTo>
                  <a:pt x="4437762" y="0"/>
                </a:lnTo>
                <a:lnTo>
                  <a:pt x="4437762" y="3196153"/>
                </a:lnTo>
                <a:lnTo>
                  <a:pt x="0" y="3196153"/>
                </a:lnTo>
                <a:lnTo>
                  <a:pt x="0" y="0"/>
                </a:lnTo>
                <a:close/>
              </a:path>
            </a:pathLst>
          </a:custGeom>
          <a:blipFill>
            <a:blip r:embed="rId7"/>
            <a:stretch>
              <a:fillRect l="0" t="-2067" r="0" b="-2067"/>
            </a:stretch>
          </a:blipFill>
        </p:spPr>
      </p:sp>
      <p:sp>
        <p:nvSpPr>
          <p:cNvPr name="TextBox 11" id="11"/>
          <p:cNvSpPr txBox="true"/>
          <p:nvPr/>
        </p:nvSpPr>
        <p:spPr>
          <a:xfrm rot="0">
            <a:off x="221325" y="2530239"/>
            <a:ext cx="9418453" cy="2668794"/>
          </a:xfrm>
          <a:prstGeom prst="rect">
            <a:avLst/>
          </a:prstGeom>
        </p:spPr>
        <p:txBody>
          <a:bodyPr anchor="t" rtlCol="false" tIns="0" lIns="0" bIns="0" rIns="0">
            <a:spAutoFit/>
          </a:bodyPr>
          <a:lstStyle/>
          <a:p>
            <a:pPr algn="just">
              <a:lnSpc>
                <a:spcPts val="3051"/>
              </a:lnSpc>
              <a:spcBef>
                <a:spcPct val="0"/>
              </a:spcBef>
            </a:pPr>
            <a:r>
              <a:rPr lang="en-US" sz="2179">
                <a:solidFill>
                  <a:srgbClr val="000000"/>
                </a:solidFill>
                <a:latin typeface="Arimo"/>
                <a:ea typeface="Arimo"/>
                <a:cs typeface="Arimo"/>
                <a:sym typeface="Arimo"/>
              </a:rPr>
              <a:t>Dunyo bo'ylab AES (Atom Elektr Stansiyalari) xaritasi texnologik jihatdan turli xil bo'lib, har bir davlat o'zining energetik ehtiyojlari va texnologik imkoniyatlaridan kelib chiqib muayyan turdagi reaktorlarni tanlagan.</a:t>
            </a:r>
          </a:p>
          <a:p>
            <a:pPr algn="just">
              <a:lnSpc>
                <a:spcPts val="3051"/>
              </a:lnSpc>
              <a:spcBef>
                <a:spcPct val="0"/>
              </a:spcBef>
            </a:pPr>
            <a:r>
              <a:rPr lang="en-US" sz="2179">
                <a:solidFill>
                  <a:srgbClr val="000000"/>
                </a:solidFill>
                <a:latin typeface="Arimo"/>
                <a:ea typeface="Arimo"/>
                <a:cs typeface="Arimo"/>
                <a:sym typeface="Arimo"/>
              </a:rPr>
              <a:t>PWR (Pressurized Water Reactor)-Bosimli suv reaktorlar Dunyo reaktorlarining qariyb 70% qismi ushbu turga mansub. Ular yuqori bosim ostidagi suvdan sovutuvchi va moderator sifatida foydalanadi.</a:t>
            </a:r>
          </a:p>
          <a:p>
            <a:pPr algn="just">
              <a:lnSpc>
                <a:spcPts val="3051"/>
              </a:lnSpc>
              <a:spcBef>
                <a:spcPct val="0"/>
              </a:spcBef>
            </a:pP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144000" y="1630429"/>
            <a:ext cx="8594668" cy="7026141"/>
          </a:xfrm>
          <a:custGeom>
            <a:avLst/>
            <a:gdLst/>
            <a:ahLst/>
            <a:cxnLst/>
            <a:rect r="r" b="b" t="t" l="l"/>
            <a:pathLst>
              <a:path h="7026141" w="8594668">
                <a:moveTo>
                  <a:pt x="0" y="0"/>
                </a:moveTo>
                <a:lnTo>
                  <a:pt x="8594668" y="0"/>
                </a:lnTo>
                <a:lnTo>
                  <a:pt x="8594668" y="7026142"/>
                </a:lnTo>
                <a:lnTo>
                  <a:pt x="0" y="7026142"/>
                </a:lnTo>
                <a:lnTo>
                  <a:pt x="0" y="0"/>
                </a:lnTo>
                <a:close/>
              </a:path>
            </a:pathLst>
          </a:custGeom>
          <a:blipFill>
            <a:blip r:embed="rId2"/>
            <a:stretch>
              <a:fillRect l="0" t="0" r="0" b="0"/>
            </a:stretch>
          </a:blipFill>
        </p:spPr>
      </p:sp>
      <p:sp>
        <p:nvSpPr>
          <p:cNvPr name="TextBox 3" id="3"/>
          <p:cNvSpPr txBox="true"/>
          <p:nvPr/>
        </p:nvSpPr>
        <p:spPr>
          <a:xfrm rot="0">
            <a:off x="660678" y="249768"/>
            <a:ext cx="16966645" cy="913130"/>
          </a:xfrm>
          <a:prstGeom prst="rect">
            <a:avLst/>
          </a:prstGeom>
        </p:spPr>
        <p:txBody>
          <a:bodyPr anchor="t" rtlCol="false" tIns="0" lIns="0" bIns="0" rIns="0">
            <a:spAutoFit/>
          </a:bodyPr>
          <a:lstStyle/>
          <a:p>
            <a:pPr algn="ctr">
              <a:lnSpc>
                <a:spcPts val="7420"/>
              </a:lnSpc>
              <a:spcBef>
                <a:spcPct val="0"/>
              </a:spcBef>
            </a:pPr>
            <a:r>
              <a:rPr lang="en-US" sz="5300" spc="-397">
                <a:solidFill>
                  <a:srgbClr val="000000"/>
                </a:solidFill>
                <a:latin typeface="Helvetica World"/>
                <a:ea typeface="Helvetica World"/>
                <a:cs typeface="Helvetica World"/>
                <a:sym typeface="Helvetica World"/>
              </a:rPr>
              <a:t>XAVFSIZLIK TIZIMLARI (HIMOYA DEVORLARI VA AVTOMATIKA).</a:t>
            </a:r>
          </a:p>
        </p:txBody>
      </p:sp>
      <p:sp>
        <p:nvSpPr>
          <p:cNvPr name="TextBox 4" id="4"/>
          <p:cNvSpPr txBox="true"/>
          <p:nvPr/>
        </p:nvSpPr>
        <p:spPr>
          <a:xfrm rot="0">
            <a:off x="606052" y="1226015"/>
            <a:ext cx="8380939" cy="8910955"/>
          </a:xfrm>
          <a:prstGeom prst="rect">
            <a:avLst/>
          </a:prstGeom>
        </p:spPr>
        <p:txBody>
          <a:bodyPr anchor="t" rtlCol="false" tIns="0" lIns="0" bIns="0" rIns="0">
            <a:spAutoFit/>
          </a:bodyPr>
          <a:lstStyle/>
          <a:p>
            <a:pPr algn="just">
              <a:lnSpc>
                <a:spcPts val="3919"/>
              </a:lnSpc>
              <a:spcBef>
                <a:spcPct val="0"/>
              </a:spcBef>
            </a:pPr>
            <a:r>
              <a:rPr lang="en-US" sz="2799" spc="-209">
                <a:solidFill>
                  <a:srgbClr val="000000"/>
                </a:solidFill>
                <a:latin typeface="Helvetica World"/>
                <a:ea typeface="Helvetica World"/>
                <a:cs typeface="Helvetica World"/>
                <a:sym typeface="Helvetica World"/>
              </a:rPr>
              <a:t>Za</a:t>
            </a:r>
            <a:r>
              <a:rPr lang="en-US" sz="2799" spc="-209">
                <a:solidFill>
                  <a:srgbClr val="000000"/>
                </a:solidFill>
                <a:latin typeface="Helvetica World"/>
                <a:ea typeface="Helvetica World"/>
                <a:cs typeface="Helvetica World"/>
                <a:sym typeface="Helvetica World"/>
              </a:rPr>
              <a:t>monaviy AES xavfsizligi to'rtta asosiy jismoniy to'siqqa tayanadi. Birinchisi yoqilg'i matritsasi bo'lib, uran tabletkalarining o'zi radioaktiv moddalarni ushlab qoladi. Ikkinchisi germetik zirkoniy naychalar, uchinchisi esa qalinligi 20 santimetrdan ortiq po'latdan yasalgan reaktor korpusidir. To'rtinchi to'siq bu konitayment, ya'ni samolyot qulashiga ham bardosh beradigan tashqi beton gumbazdir.</a:t>
            </a:r>
          </a:p>
          <a:p>
            <a:pPr algn="just">
              <a:lnSpc>
                <a:spcPts val="3919"/>
              </a:lnSpc>
              <a:spcBef>
                <a:spcPct val="0"/>
              </a:spcBef>
            </a:pPr>
            <a:r>
              <a:rPr lang="en-US" sz="2799" spc="-209">
                <a:solidFill>
                  <a:srgbClr val="000000"/>
                </a:solidFill>
                <a:latin typeface="Helvetica World"/>
                <a:ea typeface="Helvetica World"/>
                <a:cs typeface="Helvetica World"/>
                <a:sym typeface="Helvetica World"/>
              </a:rPr>
              <a:t>Xavfsizlikni ta'minlash uchun avtomatik va passiv tizimlar qo'llaniladi. Avariya holatida neytron yutuvchi sterjenlar gravitatsiya kuchi bilan reaktorga tushib, reaksiyani to'xtatadi. Elektr o'chgan taqdirda passiv sovutish tizimi suvning tabiiy aylanishi orqali issiqlikni chiqarib yuboradi. Agar yoqilg'i erib ketsa, maxsus eritma tutqichi uni atrof-muhitga tarqalishidan saqlaydi.</a:t>
            </a:r>
          </a:p>
          <a:p>
            <a:pPr algn="just">
              <a:lnSpc>
                <a:spcPts val="3919"/>
              </a:lnSpc>
              <a:spcBef>
                <a:spcPct val="0"/>
              </a:spcBef>
            </a:pPr>
            <a:r>
              <a:rPr lang="en-US" sz="2799" spc="-209">
                <a:solidFill>
                  <a:srgbClr val="000000"/>
                </a:solidFill>
                <a:latin typeface="Helvetica World"/>
                <a:ea typeface="Helvetica World"/>
                <a:cs typeface="Helvetica World"/>
                <a:sym typeface="Helvetica World"/>
              </a:rPr>
              <a:t>Kichik modulli reaktorlar ixchamligi va ko'pincha yer ostida joylashishi bilan xavfsizroq hisoblanadi. Tez neytronli reaktorlarda esa suv o'rniga suyuq metall ishlatiladi, bu tizimning past bosimda ishlashini ta'minlaydi va portlash xavfini bartaraf etadi.</a:t>
            </a:r>
          </a:p>
          <a:p>
            <a:pPr algn="l">
              <a:lnSpc>
                <a:spcPts val="3919"/>
              </a:lnSpc>
              <a:spcBef>
                <a:spcPct val="0"/>
              </a:spcBef>
            </a:pP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551501" y="312279"/>
            <a:ext cx="8726210" cy="913130"/>
          </a:xfrm>
          <a:prstGeom prst="rect">
            <a:avLst/>
          </a:prstGeom>
        </p:spPr>
        <p:txBody>
          <a:bodyPr anchor="t" rtlCol="false" tIns="0" lIns="0" bIns="0" rIns="0">
            <a:spAutoFit/>
          </a:bodyPr>
          <a:lstStyle/>
          <a:p>
            <a:pPr algn="ctr">
              <a:lnSpc>
                <a:spcPts val="7420"/>
              </a:lnSpc>
              <a:spcBef>
                <a:spcPct val="0"/>
              </a:spcBef>
            </a:pPr>
            <a:r>
              <a:rPr lang="en-US" sz="5300" spc="-397">
                <a:solidFill>
                  <a:srgbClr val="000000"/>
                </a:solidFill>
                <a:latin typeface="Helvetica World"/>
                <a:ea typeface="Helvetica World"/>
                <a:cs typeface="Helvetica World"/>
                <a:sym typeface="Helvetica World"/>
              </a:rPr>
              <a:t>FOYDALANGAN ADABIYOTLAR:</a:t>
            </a:r>
          </a:p>
        </p:txBody>
      </p:sp>
      <p:sp>
        <p:nvSpPr>
          <p:cNvPr name="TextBox 3" id="3"/>
          <p:cNvSpPr txBox="true"/>
          <p:nvPr/>
        </p:nvSpPr>
        <p:spPr>
          <a:xfrm rot="0">
            <a:off x="563385" y="1585180"/>
            <a:ext cx="17724615" cy="5043170"/>
          </a:xfrm>
          <a:prstGeom prst="rect">
            <a:avLst/>
          </a:prstGeom>
        </p:spPr>
        <p:txBody>
          <a:bodyPr anchor="t" rtlCol="false" tIns="0" lIns="0" bIns="0" rIns="0">
            <a:spAutoFit/>
          </a:bodyPr>
          <a:lstStyle/>
          <a:p>
            <a:pPr algn="l">
              <a:lnSpc>
                <a:spcPts val="4480"/>
              </a:lnSpc>
              <a:spcBef>
                <a:spcPct val="0"/>
              </a:spcBef>
            </a:pPr>
            <a:r>
              <a:rPr lang="en-US" sz="3200" spc="-240">
                <a:solidFill>
                  <a:srgbClr val="000000"/>
                </a:solidFill>
                <a:latin typeface="Helvetica World"/>
                <a:ea typeface="Helvetica World"/>
                <a:cs typeface="Helvetica World"/>
                <a:sym typeface="Helvetica World"/>
              </a:rPr>
              <a:t>www.iaea.org. "Nuclear Reactor Basics" va "Power Reactor Information System (PRIS)"</a:t>
            </a:r>
          </a:p>
          <a:p>
            <a:pPr algn="l">
              <a:lnSpc>
                <a:spcPts val="4480"/>
              </a:lnSpc>
              <a:spcBef>
                <a:spcPct val="0"/>
              </a:spcBef>
            </a:pPr>
            <a:r>
              <a:rPr lang="en-US" sz="3200" spc="-240">
                <a:solidFill>
                  <a:srgbClr val="000000"/>
                </a:solidFill>
                <a:latin typeface="Helvetica World"/>
                <a:ea typeface="Helvetica World"/>
                <a:cs typeface="Helvetica World"/>
                <a:sym typeface="Helvetica World"/>
              </a:rPr>
              <a:t> www.world-nuclear.org. "Nuclear Power Reactors", "Pressurized Water Reactors"</a:t>
            </a:r>
          </a:p>
          <a:p>
            <a:pPr algn="l">
              <a:lnSpc>
                <a:spcPts val="4480"/>
              </a:lnSpc>
              <a:spcBef>
                <a:spcPct val="0"/>
              </a:spcBef>
            </a:pPr>
            <a:r>
              <a:rPr lang="en-US" sz="3200" spc="-240">
                <a:solidFill>
                  <a:srgbClr val="000000"/>
                </a:solidFill>
                <a:latin typeface="Helvetica World"/>
                <a:ea typeface="Helvetica World"/>
                <a:cs typeface="Helvetica World"/>
                <a:sym typeface="Helvetica World"/>
              </a:rPr>
              <a:t>U.S. Department of Energy (Office of Nuclear Energy) — </a:t>
            </a:r>
            <a:r>
              <a:rPr lang="en-US" sz="3200" spc="-240" u="sng">
                <a:solidFill>
                  <a:srgbClr val="000000"/>
                </a:solidFill>
                <a:latin typeface="Helvetica World"/>
                <a:ea typeface="Helvetica World"/>
                <a:cs typeface="Helvetica World"/>
                <a:sym typeface="Helvetica World"/>
                <a:hlinkClick r:id="rId2" tooltip="https://www.energy.gov/ne"/>
              </a:rPr>
              <a:t>www.energy.gov/ne</a:t>
            </a:r>
            <a:r>
              <a:rPr lang="en-US" sz="3200" spc="-240">
                <a:solidFill>
                  <a:srgbClr val="000000"/>
                </a:solidFill>
                <a:latin typeface="Helvetica World"/>
                <a:ea typeface="Helvetica World"/>
                <a:cs typeface="Helvetica World"/>
                <a:sym typeface="Helvetica World"/>
              </a:rPr>
              <a:t>. "Nuclear 101: How Does a Nuclear Reactor Work?"</a:t>
            </a:r>
          </a:p>
          <a:p>
            <a:pPr algn="l">
              <a:lnSpc>
                <a:spcPts val="4480"/>
              </a:lnSpc>
              <a:spcBef>
                <a:spcPct val="0"/>
              </a:spcBef>
            </a:pPr>
            <a:r>
              <a:rPr lang="en-US" sz="3200" spc="-240">
                <a:solidFill>
                  <a:srgbClr val="000000"/>
                </a:solidFill>
                <a:latin typeface="Helvetica World"/>
                <a:ea typeface="Helvetica World"/>
                <a:cs typeface="Helvetica World"/>
                <a:sym typeface="Helvetica World"/>
              </a:rPr>
              <a:t>www.nrc.gov. "Reactor Concepts Manual" </a:t>
            </a:r>
          </a:p>
          <a:p>
            <a:pPr algn="l">
              <a:lnSpc>
                <a:spcPts val="4480"/>
              </a:lnSpc>
              <a:spcBef>
                <a:spcPct val="0"/>
              </a:spcBef>
            </a:pPr>
            <a:r>
              <a:rPr lang="en-US" sz="3200" spc="-240">
                <a:solidFill>
                  <a:srgbClr val="000000"/>
                </a:solidFill>
                <a:latin typeface="Helvetica World"/>
                <a:ea typeface="Helvetica World"/>
                <a:cs typeface="Helvetica World"/>
                <a:sym typeface="Helvetica World"/>
              </a:rPr>
              <a:t>britannica.com. "Nuclear Fission", "Nuclear Reactor Classification"</a:t>
            </a:r>
          </a:p>
          <a:p>
            <a:pPr algn="l">
              <a:lnSpc>
                <a:spcPts val="4480"/>
              </a:lnSpc>
              <a:spcBef>
                <a:spcPct val="0"/>
              </a:spcBef>
            </a:pPr>
            <a:r>
              <a:rPr lang="en-US" sz="3200" spc="-240">
                <a:solidFill>
                  <a:srgbClr val="000000"/>
                </a:solidFill>
                <a:latin typeface="Helvetica World"/>
                <a:ea typeface="Helvetica World"/>
                <a:cs typeface="Helvetica World"/>
                <a:sym typeface="Helvetica World"/>
              </a:rPr>
              <a:t>www.rosatom.ru. "VVER-1200 Evolution"</a:t>
            </a:r>
          </a:p>
          <a:p>
            <a:pPr algn="l">
              <a:lnSpc>
                <a:spcPts val="4480"/>
              </a:lnSpc>
              <a:spcBef>
                <a:spcPct val="0"/>
              </a:spcBef>
            </a:pPr>
            <a:r>
              <a:rPr lang="en-US" sz="3200" spc="-240">
                <a:solidFill>
                  <a:srgbClr val="000000"/>
                </a:solidFill>
                <a:latin typeface="Helvetica World"/>
                <a:ea typeface="Helvetica World"/>
                <a:cs typeface="Helvetica World"/>
                <a:sym typeface="Helvetica World"/>
              </a:rPr>
              <a:t> www.researchgate.net. "Schematic diagram of the NvNPP II Power Unit"</a:t>
            </a:r>
          </a:p>
          <a:p>
            <a:pPr algn="l">
              <a:lnSpc>
                <a:spcPts val="4480"/>
              </a:lnSpc>
              <a:spcBef>
                <a:spcPct val="0"/>
              </a:spcBef>
            </a:pP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892345"/>
            <a:ext cx="18118861" cy="12071691"/>
          </a:xfrm>
          <a:custGeom>
            <a:avLst/>
            <a:gdLst/>
            <a:ahLst/>
            <a:cxnLst/>
            <a:rect r="r" b="b" t="t" l="l"/>
            <a:pathLst>
              <a:path h="12071691" w="18118861">
                <a:moveTo>
                  <a:pt x="0" y="0"/>
                </a:moveTo>
                <a:lnTo>
                  <a:pt x="18118861" y="0"/>
                </a:lnTo>
                <a:lnTo>
                  <a:pt x="18118861" y="12071690"/>
                </a:lnTo>
                <a:lnTo>
                  <a:pt x="0" y="12071690"/>
                </a:lnTo>
                <a:lnTo>
                  <a:pt x="0" y="0"/>
                </a:lnTo>
                <a:close/>
              </a:path>
            </a:pathLst>
          </a:custGeom>
          <a:blipFill>
            <a:blip r:embed="rId2"/>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CCCCCC">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0" y="9772650"/>
            <a:ext cx="18288000" cy="1028700"/>
            <a:chOff x="0" y="0"/>
            <a:chExt cx="14449778" cy="812800"/>
          </a:xfrm>
        </p:grpSpPr>
        <p:sp>
          <p:nvSpPr>
            <p:cNvPr name="Freeform 3" id="3"/>
            <p:cNvSpPr/>
            <p:nvPr/>
          </p:nvSpPr>
          <p:spPr>
            <a:xfrm flipH="false" flipV="false" rot="0">
              <a:off x="0" y="0"/>
              <a:ext cx="14449778" cy="812800"/>
            </a:xfrm>
            <a:custGeom>
              <a:avLst/>
              <a:gdLst/>
              <a:ahLst/>
              <a:cxnLst/>
              <a:rect r="r" b="b" t="t" l="l"/>
              <a:pathLst>
                <a:path h="812800" w="14449778">
                  <a:moveTo>
                    <a:pt x="0" y="0"/>
                  </a:moveTo>
                  <a:lnTo>
                    <a:pt x="14449778" y="0"/>
                  </a:lnTo>
                  <a:lnTo>
                    <a:pt x="14449778" y="812800"/>
                  </a:lnTo>
                  <a:lnTo>
                    <a:pt x="0" y="812800"/>
                  </a:lnTo>
                  <a:close/>
                </a:path>
              </a:pathLst>
            </a:custGeom>
            <a:solidFill>
              <a:srgbClr val="FF4000"/>
            </a:solidFill>
          </p:spPr>
        </p:sp>
        <p:sp>
          <p:nvSpPr>
            <p:cNvPr name="TextBox 4" id="4"/>
            <p:cNvSpPr txBox="true"/>
            <p:nvPr/>
          </p:nvSpPr>
          <p:spPr>
            <a:xfrm>
              <a:off x="0" y="-47625"/>
              <a:ext cx="14449778" cy="860425"/>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1028700" y="797911"/>
            <a:ext cx="609699" cy="597505"/>
            <a:chOff x="0" y="0"/>
            <a:chExt cx="635000" cy="622300"/>
          </a:xfrm>
        </p:grpSpPr>
        <p:sp>
          <p:nvSpPr>
            <p:cNvPr name="Freeform 6" id="6"/>
            <p:cNvSpPr/>
            <p:nvPr/>
          </p:nvSpPr>
          <p:spPr>
            <a:xfrm flipH="false" flipV="false" rot="0">
              <a:off x="0" y="0"/>
              <a:ext cx="635000" cy="622300"/>
            </a:xfrm>
            <a:custGeom>
              <a:avLst/>
              <a:gdLst/>
              <a:ahLst/>
              <a:cxnLst/>
              <a:rect r="r" b="b" t="t" l="l"/>
              <a:pathLst>
                <a:path h="622300" w="635000">
                  <a:moveTo>
                    <a:pt x="547370" y="62230"/>
                  </a:moveTo>
                  <a:lnTo>
                    <a:pt x="401320" y="267970"/>
                  </a:lnTo>
                  <a:lnTo>
                    <a:pt x="635000" y="346710"/>
                  </a:lnTo>
                  <a:lnTo>
                    <a:pt x="605790" y="445770"/>
                  </a:lnTo>
                  <a:lnTo>
                    <a:pt x="369570" y="367030"/>
                  </a:lnTo>
                  <a:lnTo>
                    <a:pt x="369570" y="622300"/>
                  </a:lnTo>
                  <a:lnTo>
                    <a:pt x="267970" y="622300"/>
                  </a:lnTo>
                  <a:lnTo>
                    <a:pt x="267970" y="367030"/>
                  </a:lnTo>
                  <a:lnTo>
                    <a:pt x="31750" y="445770"/>
                  </a:lnTo>
                  <a:lnTo>
                    <a:pt x="0" y="346710"/>
                  </a:lnTo>
                  <a:lnTo>
                    <a:pt x="236220" y="267970"/>
                  </a:lnTo>
                  <a:lnTo>
                    <a:pt x="90170" y="62230"/>
                  </a:lnTo>
                  <a:lnTo>
                    <a:pt x="172720" y="0"/>
                  </a:lnTo>
                  <a:lnTo>
                    <a:pt x="318770" y="205740"/>
                  </a:lnTo>
                  <a:lnTo>
                    <a:pt x="464820" y="0"/>
                  </a:lnTo>
                  <a:lnTo>
                    <a:pt x="547370" y="62230"/>
                  </a:lnTo>
                  <a:close/>
                </a:path>
              </a:pathLst>
            </a:custGeom>
            <a:solidFill>
              <a:srgbClr val="FF4000"/>
            </a:solidFill>
          </p:spPr>
        </p:sp>
        <p:sp>
          <p:nvSpPr>
            <p:cNvPr name="TextBox 7" id="7"/>
            <p:cNvSpPr txBox="true"/>
            <p:nvPr/>
          </p:nvSpPr>
          <p:spPr>
            <a:xfrm>
              <a:off x="146050" y="92075"/>
              <a:ext cx="342900" cy="390525"/>
            </a:xfrm>
            <a:prstGeom prst="rect">
              <a:avLst/>
            </a:prstGeom>
          </p:spPr>
          <p:txBody>
            <a:bodyPr anchor="ctr" rtlCol="false" tIns="50800" lIns="50800" bIns="50800" rIns="50800"/>
            <a:lstStyle/>
            <a:p>
              <a:pPr algn="ctr">
                <a:lnSpc>
                  <a:spcPts val="2659"/>
                </a:lnSpc>
              </a:pPr>
            </a:p>
          </p:txBody>
        </p:sp>
      </p:grpSp>
      <p:sp>
        <p:nvSpPr>
          <p:cNvPr name="TextBox 8" id="8"/>
          <p:cNvSpPr txBox="true"/>
          <p:nvPr/>
        </p:nvSpPr>
        <p:spPr>
          <a:xfrm rot="0">
            <a:off x="6215751" y="668254"/>
            <a:ext cx="5636260" cy="1768650"/>
          </a:xfrm>
          <a:prstGeom prst="rect">
            <a:avLst/>
          </a:prstGeom>
        </p:spPr>
        <p:txBody>
          <a:bodyPr anchor="t" rtlCol="false" tIns="0" lIns="0" bIns="0" rIns="0">
            <a:spAutoFit/>
          </a:bodyPr>
          <a:lstStyle/>
          <a:p>
            <a:pPr algn="l">
              <a:lnSpc>
                <a:spcPts val="13016"/>
              </a:lnSpc>
            </a:pPr>
            <a:r>
              <a:rPr lang="en-US" sz="13702" spc="-1027">
                <a:solidFill>
                  <a:srgbClr val="000000"/>
                </a:solidFill>
                <a:latin typeface="Helvetica World"/>
                <a:ea typeface="Helvetica World"/>
                <a:cs typeface="Helvetica World"/>
                <a:sym typeface="Helvetica World"/>
              </a:rPr>
              <a:t>REJA:</a:t>
            </a:r>
          </a:p>
        </p:txBody>
      </p:sp>
      <p:sp>
        <p:nvSpPr>
          <p:cNvPr name="Freeform 9" id="9"/>
          <p:cNvSpPr/>
          <p:nvPr/>
        </p:nvSpPr>
        <p:spPr>
          <a:xfrm flipH="true" flipV="true" rot="0">
            <a:off x="16555783" y="623802"/>
            <a:ext cx="703517" cy="546185"/>
          </a:xfrm>
          <a:custGeom>
            <a:avLst/>
            <a:gdLst/>
            <a:ahLst/>
            <a:cxnLst/>
            <a:rect r="r" b="b" t="t" l="l"/>
            <a:pathLst>
              <a:path h="546185" w="703517">
                <a:moveTo>
                  <a:pt x="703517" y="546186"/>
                </a:moveTo>
                <a:lnTo>
                  <a:pt x="0" y="546186"/>
                </a:lnTo>
                <a:lnTo>
                  <a:pt x="0" y="0"/>
                </a:lnTo>
                <a:lnTo>
                  <a:pt x="703517" y="0"/>
                </a:lnTo>
                <a:lnTo>
                  <a:pt x="703517" y="546186"/>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false" flipV="false" rot="0">
            <a:off x="733284" y="2436903"/>
            <a:ext cx="994849" cy="1442530"/>
          </a:xfrm>
          <a:custGeom>
            <a:avLst/>
            <a:gdLst/>
            <a:ahLst/>
            <a:cxnLst/>
            <a:rect r="r" b="b" t="t" l="l"/>
            <a:pathLst>
              <a:path h="1442530" w="994849">
                <a:moveTo>
                  <a:pt x="0" y="0"/>
                </a:moveTo>
                <a:lnTo>
                  <a:pt x="994848" y="0"/>
                </a:lnTo>
                <a:lnTo>
                  <a:pt x="994848" y="1442531"/>
                </a:lnTo>
                <a:lnTo>
                  <a:pt x="0" y="144253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1" id="11"/>
          <p:cNvSpPr txBox="true"/>
          <p:nvPr/>
        </p:nvSpPr>
        <p:spPr>
          <a:xfrm rot="0">
            <a:off x="2122900" y="2532153"/>
            <a:ext cx="13821962" cy="6600825"/>
          </a:xfrm>
          <a:prstGeom prst="rect">
            <a:avLst/>
          </a:prstGeom>
        </p:spPr>
        <p:txBody>
          <a:bodyPr anchor="t" rtlCol="false" tIns="0" lIns="0" bIns="0" rIns="0">
            <a:spAutoFit/>
          </a:bodyPr>
          <a:lstStyle/>
          <a:p>
            <a:pPr algn="l" marL="906780" indent="-453390" lvl="1">
              <a:lnSpc>
                <a:spcPts val="3990"/>
              </a:lnSpc>
              <a:buAutoNum type="arabicPeriod" startAt="1"/>
            </a:pPr>
            <a:r>
              <a:rPr lang="en-US" sz="4200" spc="-147">
                <a:solidFill>
                  <a:srgbClr val="000000"/>
                </a:solidFill>
                <a:latin typeface="Helvetica World"/>
                <a:ea typeface="Helvetica World"/>
                <a:cs typeface="Helvetica World"/>
                <a:sym typeface="Helvetica World"/>
              </a:rPr>
              <a:t>KIRISH: ZAMONAVIY ENERGETIKA VA YADRO FIZIKASI.</a:t>
            </a:r>
          </a:p>
          <a:p>
            <a:pPr algn="l" marL="906780" indent="-453390" lvl="1">
              <a:lnSpc>
                <a:spcPts val="3990"/>
              </a:lnSpc>
              <a:buAutoNum type="arabicPeriod" startAt="1"/>
            </a:pPr>
            <a:r>
              <a:rPr lang="en-US" sz="4200" spc="-147">
                <a:solidFill>
                  <a:srgbClr val="000000"/>
                </a:solidFill>
                <a:latin typeface="Helvetica World"/>
                <a:ea typeface="Helvetica World"/>
                <a:cs typeface="Helvetica World"/>
                <a:sym typeface="Helvetica World"/>
              </a:rPr>
              <a:t>Atom reaktori: Tushuncha va asosiy vazifalar.</a:t>
            </a:r>
          </a:p>
          <a:p>
            <a:pPr algn="l" marL="906780" indent="-453390" lvl="1">
              <a:lnSpc>
                <a:spcPts val="3990"/>
              </a:lnSpc>
              <a:buAutoNum type="arabicPeriod" startAt="1"/>
            </a:pPr>
            <a:r>
              <a:rPr lang="en-US" sz="4200" spc="-147">
                <a:solidFill>
                  <a:srgbClr val="000000"/>
                </a:solidFill>
                <a:latin typeface="Helvetica World"/>
                <a:ea typeface="Helvetica World"/>
                <a:cs typeface="Helvetica World"/>
                <a:sym typeface="Helvetica World"/>
              </a:rPr>
              <a:t>Yadro reaksiyalarining fizik asosi (Zanjirli reaksiya).</a:t>
            </a:r>
          </a:p>
          <a:p>
            <a:pPr algn="l" marL="906780" indent="-453390" lvl="1">
              <a:lnSpc>
                <a:spcPts val="3990"/>
              </a:lnSpc>
              <a:buAutoNum type="arabicPeriod" startAt="1"/>
            </a:pPr>
            <a:r>
              <a:rPr lang="en-US" sz="4200" spc="-147">
                <a:solidFill>
                  <a:srgbClr val="000000"/>
                </a:solidFill>
                <a:latin typeface="Helvetica World"/>
                <a:ea typeface="Helvetica World"/>
                <a:cs typeface="Helvetica World"/>
                <a:sym typeface="Helvetica World"/>
              </a:rPr>
              <a:t>Atom reaktorining konstruktiv tuzilishi va turlari.</a:t>
            </a:r>
          </a:p>
          <a:p>
            <a:pPr algn="l" marL="906780" indent="-453390" lvl="1">
              <a:lnSpc>
                <a:spcPts val="3990"/>
              </a:lnSpc>
              <a:buAutoNum type="arabicPeriod" startAt="1"/>
            </a:pPr>
            <a:r>
              <a:rPr lang="en-US" sz="4200" spc="-147">
                <a:solidFill>
                  <a:srgbClr val="000000"/>
                </a:solidFill>
                <a:latin typeface="Helvetica World"/>
                <a:ea typeface="Helvetica World"/>
                <a:cs typeface="Helvetica World"/>
                <a:sym typeface="Helvetica World"/>
              </a:rPr>
              <a:t>Xavfsizlik choralari va radioaktiv chiqindilar nazorati.</a:t>
            </a:r>
          </a:p>
          <a:p>
            <a:pPr algn="l" marL="906780" indent="-453390" lvl="1">
              <a:lnSpc>
                <a:spcPts val="3990"/>
              </a:lnSpc>
              <a:buAutoNum type="arabicPeriod" startAt="1"/>
            </a:pPr>
            <a:r>
              <a:rPr lang="en-US" sz="4200" spc="-147">
                <a:solidFill>
                  <a:srgbClr val="000000"/>
                </a:solidFill>
                <a:latin typeface="Helvetica World"/>
                <a:ea typeface="Helvetica World"/>
                <a:cs typeface="Helvetica World"/>
                <a:sym typeface="Helvetica World"/>
              </a:rPr>
              <a:t>Xulosa: Kelajak energiyasi — termoyadro sintezi sari.</a:t>
            </a:r>
          </a:p>
          <a:p>
            <a:pPr algn="l">
              <a:lnSpc>
                <a:spcPts val="3990"/>
              </a:lnSpc>
            </a:pPr>
          </a:p>
          <a:p>
            <a:pPr algn="l">
              <a:lnSpc>
                <a:spcPts val="3990"/>
              </a:lnSpc>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CCCCCC">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0" y="9772650"/>
            <a:ext cx="18288000" cy="1028700"/>
            <a:chOff x="0" y="0"/>
            <a:chExt cx="14449778" cy="812800"/>
          </a:xfrm>
        </p:grpSpPr>
        <p:sp>
          <p:nvSpPr>
            <p:cNvPr name="Freeform 3" id="3"/>
            <p:cNvSpPr/>
            <p:nvPr/>
          </p:nvSpPr>
          <p:spPr>
            <a:xfrm flipH="false" flipV="false" rot="0">
              <a:off x="0" y="0"/>
              <a:ext cx="14449778" cy="812800"/>
            </a:xfrm>
            <a:custGeom>
              <a:avLst/>
              <a:gdLst/>
              <a:ahLst/>
              <a:cxnLst/>
              <a:rect r="r" b="b" t="t" l="l"/>
              <a:pathLst>
                <a:path h="812800" w="14449778">
                  <a:moveTo>
                    <a:pt x="0" y="0"/>
                  </a:moveTo>
                  <a:lnTo>
                    <a:pt x="14449778" y="0"/>
                  </a:lnTo>
                  <a:lnTo>
                    <a:pt x="14449778" y="812800"/>
                  </a:lnTo>
                  <a:lnTo>
                    <a:pt x="0" y="812800"/>
                  </a:lnTo>
                  <a:close/>
                </a:path>
              </a:pathLst>
            </a:custGeom>
            <a:solidFill>
              <a:srgbClr val="FF4000"/>
            </a:solidFill>
          </p:spPr>
        </p:sp>
        <p:sp>
          <p:nvSpPr>
            <p:cNvPr name="TextBox 4" id="4"/>
            <p:cNvSpPr txBox="true"/>
            <p:nvPr/>
          </p:nvSpPr>
          <p:spPr>
            <a:xfrm>
              <a:off x="0" y="-47625"/>
              <a:ext cx="14449778" cy="860425"/>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1028700" y="719303"/>
            <a:ext cx="15099880" cy="2238375"/>
          </a:xfrm>
          <a:prstGeom prst="rect">
            <a:avLst/>
          </a:prstGeom>
        </p:spPr>
        <p:txBody>
          <a:bodyPr anchor="t" rtlCol="false" tIns="0" lIns="0" bIns="0" rIns="0">
            <a:spAutoFit/>
          </a:bodyPr>
          <a:lstStyle/>
          <a:p>
            <a:pPr algn="ctr">
              <a:lnSpc>
                <a:spcPts val="5700"/>
              </a:lnSpc>
            </a:pPr>
            <a:r>
              <a:rPr lang="en-US" sz="6000" spc="-450">
                <a:solidFill>
                  <a:srgbClr val="000000"/>
                </a:solidFill>
                <a:latin typeface="Helvetica World"/>
                <a:ea typeface="Helvetica World"/>
                <a:cs typeface="Helvetica World"/>
                <a:sym typeface="Helvetica World"/>
              </a:rPr>
              <a:t>YADRO ENERGETIKASINING ASOSIY AFZAL</a:t>
            </a:r>
            <a:r>
              <a:rPr lang="en-US" sz="6000" spc="-450">
                <a:solidFill>
                  <a:srgbClr val="000000"/>
                </a:solidFill>
                <a:latin typeface="Helvetica World"/>
                <a:ea typeface="Helvetica World"/>
                <a:cs typeface="Helvetica World"/>
                <a:sym typeface="Helvetica World"/>
              </a:rPr>
              <a:t>LIKLARI</a:t>
            </a:r>
          </a:p>
          <a:p>
            <a:pPr algn="ctr">
              <a:lnSpc>
                <a:spcPts val="5700"/>
              </a:lnSpc>
            </a:pPr>
          </a:p>
        </p:txBody>
      </p:sp>
      <p:sp>
        <p:nvSpPr>
          <p:cNvPr name="Freeform 6" id="6"/>
          <p:cNvSpPr/>
          <p:nvPr/>
        </p:nvSpPr>
        <p:spPr>
          <a:xfrm flipH="true" flipV="true" rot="0">
            <a:off x="17018613" y="1028700"/>
            <a:ext cx="240687" cy="186860"/>
          </a:xfrm>
          <a:custGeom>
            <a:avLst/>
            <a:gdLst/>
            <a:ahLst/>
            <a:cxnLst/>
            <a:rect r="r" b="b" t="t" l="l"/>
            <a:pathLst>
              <a:path h="186860" w="240687">
                <a:moveTo>
                  <a:pt x="240687" y="186860"/>
                </a:moveTo>
                <a:lnTo>
                  <a:pt x="0" y="186860"/>
                </a:lnTo>
                <a:lnTo>
                  <a:pt x="0" y="0"/>
                </a:lnTo>
                <a:lnTo>
                  <a:pt x="240687" y="0"/>
                </a:lnTo>
                <a:lnTo>
                  <a:pt x="240687" y="18686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7" id="7"/>
          <p:cNvSpPr txBox="true"/>
          <p:nvPr/>
        </p:nvSpPr>
        <p:spPr>
          <a:xfrm rot="0">
            <a:off x="721614" y="2873376"/>
            <a:ext cx="16844772" cy="8366124"/>
          </a:xfrm>
          <a:prstGeom prst="rect">
            <a:avLst/>
          </a:prstGeom>
        </p:spPr>
        <p:txBody>
          <a:bodyPr anchor="t" rtlCol="false" tIns="0" lIns="0" bIns="0" rIns="0">
            <a:spAutoFit/>
          </a:bodyPr>
          <a:lstStyle/>
          <a:p>
            <a:pPr algn="l">
              <a:lnSpc>
                <a:spcPts val="3514"/>
              </a:lnSpc>
            </a:pPr>
            <a:r>
              <a:rPr lang="en-US" sz="3699" spc="-129">
                <a:solidFill>
                  <a:srgbClr val="000000"/>
                </a:solidFill>
                <a:latin typeface="Helvetica World"/>
                <a:ea typeface="Helvetica World"/>
                <a:cs typeface="Helvetica World"/>
                <a:sym typeface="Helvetica World"/>
              </a:rPr>
              <a:t>Yadro en</a:t>
            </a:r>
            <a:r>
              <a:rPr lang="en-US" sz="3699" spc="-129">
                <a:solidFill>
                  <a:srgbClr val="000000"/>
                </a:solidFill>
                <a:latin typeface="Helvetica World"/>
                <a:ea typeface="Helvetica World"/>
                <a:cs typeface="Helvetica World"/>
                <a:sym typeface="Helvetica World"/>
              </a:rPr>
              <a:t>ergetikasi bugungi kunda dunyodagi eng barqaror va past uglerodli energiya manbalaridan biri hisoblanadi. Uning asosiy afzalliklari quyidagilardan iborat:</a:t>
            </a:r>
          </a:p>
          <a:p>
            <a:pPr algn="l">
              <a:lnSpc>
                <a:spcPts val="3514"/>
              </a:lnSpc>
            </a:pPr>
          </a:p>
          <a:p>
            <a:pPr algn="l" marL="798826" indent="-399413" lvl="1">
              <a:lnSpc>
                <a:spcPts val="3514"/>
              </a:lnSpc>
              <a:buAutoNum type="arabicPeriod" startAt="1"/>
            </a:pPr>
            <a:r>
              <a:rPr lang="en-US" sz="3699" spc="-129">
                <a:solidFill>
                  <a:srgbClr val="000000"/>
                </a:solidFill>
                <a:latin typeface="Helvetica World"/>
                <a:ea typeface="Helvetica World"/>
                <a:cs typeface="Helvetica World"/>
                <a:sym typeface="Helvetica World"/>
              </a:rPr>
              <a:t>Ekologik tozalik (Kam uglerodli ajratmalar): Atom elektr stansiyalari (AES) ishlash jarayonida atmosferaga issiqxona gazlarini (CO2) deyarli chiqarmaydi. Bu iqlim o‘zgarishiga qarshi kurashda quyosh va shamol energiyasi kabi samaralidir.</a:t>
            </a:r>
          </a:p>
          <a:p>
            <a:pPr algn="l" marL="798826" indent="-399413" lvl="1">
              <a:lnSpc>
                <a:spcPts val="3514"/>
              </a:lnSpc>
              <a:buAutoNum type="arabicPeriod" startAt="1"/>
            </a:pPr>
            <a:r>
              <a:rPr lang="en-US" sz="3699" spc="-129">
                <a:solidFill>
                  <a:srgbClr val="000000"/>
                </a:solidFill>
                <a:latin typeface="Helvetica World"/>
                <a:ea typeface="Helvetica World"/>
                <a:cs typeface="Helvetica World"/>
                <a:sym typeface="Helvetica World"/>
              </a:rPr>
              <a:t>Yuqori energiya zichligi: 1 gramm uran yoqilg‘isi 2-3 tonna ko'mir beradigan issiqlikni beradi. Bu oz miqdordagi yoqilg‘i bilan ulkan hududlarni energiya bilan ta'minlash imkonini beradi.</a:t>
            </a:r>
          </a:p>
          <a:p>
            <a:pPr algn="l" marL="798826" indent="-399413" lvl="1">
              <a:lnSpc>
                <a:spcPts val="3514"/>
              </a:lnSpc>
              <a:buAutoNum type="arabicPeriod" startAt="1"/>
            </a:pPr>
            <a:r>
              <a:rPr lang="en-US" sz="3699" spc="-129">
                <a:solidFill>
                  <a:srgbClr val="000000"/>
                </a:solidFill>
                <a:latin typeface="Helvetica World"/>
                <a:ea typeface="Helvetica World"/>
                <a:cs typeface="Helvetica World"/>
                <a:sym typeface="Helvetica World"/>
              </a:rPr>
              <a:t>Barqarorlik va ishonchlilik (Base Load Power): Quyosh va shamol stansiyalaridan farqli o‘laroq, AES ob-havoga bog‘liq emas. Ular yiliga 24/7 rejimida ishlay oladi (o‘rtacha quvvatdan foydalanish koeffitsienti 90% dan yuqori).</a:t>
            </a:r>
          </a:p>
          <a:p>
            <a:pPr algn="l" marL="798826" indent="-399413" lvl="1">
              <a:lnSpc>
                <a:spcPts val="3514"/>
              </a:lnSpc>
              <a:buAutoNum type="arabicPeriod" startAt="1"/>
            </a:pPr>
            <a:r>
              <a:rPr lang="en-US" sz="3699" spc="-129">
                <a:solidFill>
                  <a:srgbClr val="000000"/>
                </a:solidFill>
                <a:latin typeface="Helvetica World"/>
                <a:ea typeface="Helvetica World"/>
                <a:cs typeface="Helvetica World"/>
                <a:sym typeface="Helvetica World"/>
              </a:rPr>
              <a:t>Iqtisodiy samaradorlik: AES qurish qimmat bo‘lsa-da, uni uzoq muddat (60-80 yil) ishlatish va yoqilg‘i narxining elektr energiyasi tannarxiga ta’siri kamligi uni barqaror investitsiyaga aylantiradi.</a:t>
            </a:r>
          </a:p>
          <a:p>
            <a:pPr algn="l">
              <a:lnSpc>
                <a:spcPts val="3514"/>
              </a:lnSpc>
            </a:pPr>
          </a:p>
          <a:p>
            <a:pPr algn="l">
              <a:lnSpc>
                <a:spcPts val="3514"/>
              </a:lnSpc>
            </a:pPr>
          </a:p>
          <a:p>
            <a:pPr algn="l">
              <a:lnSpc>
                <a:spcPts val="3514"/>
              </a:lnSpc>
            </a:pPr>
          </a:p>
          <a:p>
            <a:pPr algn="l">
              <a:lnSpc>
                <a:spcPts val="3514"/>
              </a:lnSpc>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CCCCCC">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0" y="9772650"/>
            <a:ext cx="18288000" cy="1028700"/>
            <a:chOff x="0" y="0"/>
            <a:chExt cx="14449778" cy="812800"/>
          </a:xfrm>
        </p:grpSpPr>
        <p:sp>
          <p:nvSpPr>
            <p:cNvPr name="Freeform 3" id="3"/>
            <p:cNvSpPr/>
            <p:nvPr/>
          </p:nvSpPr>
          <p:spPr>
            <a:xfrm flipH="false" flipV="false" rot="0">
              <a:off x="0" y="0"/>
              <a:ext cx="14449778" cy="812800"/>
            </a:xfrm>
            <a:custGeom>
              <a:avLst/>
              <a:gdLst/>
              <a:ahLst/>
              <a:cxnLst/>
              <a:rect r="r" b="b" t="t" l="l"/>
              <a:pathLst>
                <a:path h="812800" w="14449778">
                  <a:moveTo>
                    <a:pt x="0" y="0"/>
                  </a:moveTo>
                  <a:lnTo>
                    <a:pt x="14449778" y="0"/>
                  </a:lnTo>
                  <a:lnTo>
                    <a:pt x="14449778" y="812800"/>
                  </a:lnTo>
                  <a:lnTo>
                    <a:pt x="0" y="812800"/>
                  </a:lnTo>
                  <a:close/>
                </a:path>
              </a:pathLst>
            </a:custGeom>
            <a:solidFill>
              <a:srgbClr val="FF4000"/>
            </a:solidFill>
          </p:spPr>
        </p:sp>
        <p:sp>
          <p:nvSpPr>
            <p:cNvPr name="TextBox 4" id="4"/>
            <p:cNvSpPr txBox="true"/>
            <p:nvPr/>
          </p:nvSpPr>
          <p:spPr>
            <a:xfrm>
              <a:off x="0" y="-47625"/>
              <a:ext cx="14449778" cy="860425"/>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true" flipV="true" rot="0">
            <a:off x="17870034" y="4666247"/>
            <a:ext cx="240687" cy="186860"/>
          </a:xfrm>
          <a:custGeom>
            <a:avLst/>
            <a:gdLst/>
            <a:ahLst/>
            <a:cxnLst/>
            <a:rect r="r" b="b" t="t" l="l"/>
            <a:pathLst>
              <a:path h="186860" w="240687">
                <a:moveTo>
                  <a:pt x="240686" y="186861"/>
                </a:moveTo>
                <a:lnTo>
                  <a:pt x="0" y="186861"/>
                </a:lnTo>
                <a:lnTo>
                  <a:pt x="0" y="0"/>
                </a:lnTo>
                <a:lnTo>
                  <a:pt x="240686" y="0"/>
                </a:lnTo>
                <a:lnTo>
                  <a:pt x="240686" y="186861"/>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8629650" y="8998979"/>
            <a:ext cx="202008" cy="197968"/>
            <a:chOff x="0" y="0"/>
            <a:chExt cx="635000" cy="622300"/>
          </a:xfrm>
        </p:grpSpPr>
        <p:sp>
          <p:nvSpPr>
            <p:cNvPr name="Freeform 7" id="7"/>
            <p:cNvSpPr/>
            <p:nvPr/>
          </p:nvSpPr>
          <p:spPr>
            <a:xfrm flipH="false" flipV="false" rot="0">
              <a:off x="0" y="0"/>
              <a:ext cx="635000" cy="622300"/>
            </a:xfrm>
            <a:custGeom>
              <a:avLst/>
              <a:gdLst/>
              <a:ahLst/>
              <a:cxnLst/>
              <a:rect r="r" b="b" t="t" l="l"/>
              <a:pathLst>
                <a:path h="622300" w="635000">
                  <a:moveTo>
                    <a:pt x="547370" y="62230"/>
                  </a:moveTo>
                  <a:lnTo>
                    <a:pt x="401320" y="267970"/>
                  </a:lnTo>
                  <a:lnTo>
                    <a:pt x="635000" y="346710"/>
                  </a:lnTo>
                  <a:lnTo>
                    <a:pt x="605790" y="445770"/>
                  </a:lnTo>
                  <a:lnTo>
                    <a:pt x="369570" y="367030"/>
                  </a:lnTo>
                  <a:lnTo>
                    <a:pt x="369570" y="622300"/>
                  </a:lnTo>
                  <a:lnTo>
                    <a:pt x="267970" y="622300"/>
                  </a:lnTo>
                  <a:lnTo>
                    <a:pt x="267970" y="367030"/>
                  </a:lnTo>
                  <a:lnTo>
                    <a:pt x="31750" y="445770"/>
                  </a:lnTo>
                  <a:lnTo>
                    <a:pt x="0" y="346710"/>
                  </a:lnTo>
                  <a:lnTo>
                    <a:pt x="236220" y="267970"/>
                  </a:lnTo>
                  <a:lnTo>
                    <a:pt x="90170" y="62230"/>
                  </a:lnTo>
                  <a:lnTo>
                    <a:pt x="172720" y="0"/>
                  </a:lnTo>
                  <a:lnTo>
                    <a:pt x="318770" y="205740"/>
                  </a:lnTo>
                  <a:lnTo>
                    <a:pt x="464820" y="0"/>
                  </a:lnTo>
                  <a:lnTo>
                    <a:pt x="547370" y="62230"/>
                  </a:lnTo>
                  <a:close/>
                </a:path>
              </a:pathLst>
            </a:custGeom>
            <a:solidFill>
              <a:srgbClr val="FF4000"/>
            </a:solidFill>
          </p:spPr>
        </p:sp>
        <p:sp>
          <p:nvSpPr>
            <p:cNvPr name="TextBox 8" id="8"/>
            <p:cNvSpPr txBox="true"/>
            <p:nvPr/>
          </p:nvSpPr>
          <p:spPr>
            <a:xfrm>
              <a:off x="146050" y="92075"/>
              <a:ext cx="342900" cy="390525"/>
            </a:xfrm>
            <a:prstGeom prst="rect">
              <a:avLst/>
            </a:prstGeom>
          </p:spPr>
          <p:txBody>
            <a:bodyPr anchor="ctr" rtlCol="false" tIns="50800" lIns="50800" bIns="50800" rIns="50800"/>
            <a:lstStyle/>
            <a:p>
              <a:pPr algn="ctr">
                <a:lnSpc>
                  <a:spcPts val="2659"/>
                </a:lnSpc>
              </a:pPr>
            </a:p>
          </p:txBody>
        </p:sp>
      </p:grpSp>
      <p:sp>
        <p:nvSpPr>
          <p:cNvPr name="Freeform 9" id="9"/>
          <p:cNvSpPr/>
          <p:nvPr/>
        </p:nvSpPr>
        <p:spPr>
          <a:xfrm flipH="false" flipV="false" rot="0">
            <a:off x="7798242" y="2096384"/>
            <a:ext cx="241825" cy="350646"/>
          </a:xfrm>
          <a:custGeom>
            <a:avLst/>
            <a:gdLst/>
            <a:ahLst/>
            <a:cxnLst/>
            <a:rect r="r" b="b" t="t" l="l"/>
            <a:pathLst>
              <a:path h="350646" w="241825">
                <a:moveTo>
                  <a:pt x="0" y="0"/>
                </a:moveTo>
                <a:lnTo>
                  <a:pt x="241825" y="0"/>
                </a:lnTo>
                <a:lnTo>
                  <a:pt x="241825" y="350646"/>
                </a:lnTo>
                <a:lnTo>
                  <a:pt x="0" y="35064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0" id="10"/>
          <p:cNvGrpSpPr/>
          <p:nvPr/>
        </p:nvGrpSpPr>
        <p:grpSpPr>
          <a:xfrm rot="0">
            <a:off x="416187" y="1980348"/>
            <a:ext cx="7623879" cy="4146675"/>
            <a:chOff x="0" y="0"/>
            <a:chExt cx="6023806" cy="3276385"/>
          </a:xfrm>
        </p:grpSpPr>
        <p:sp>
          <p:nvSpPr>
            <p:cNvPr name="Freeform 11" id="11"/>
            <p:cNvSpPr/>
            <p:nvPr/>
          </p:nvSpPr>
          <p:spPr>
            <a:xfrm flipH="false" flipV="false" rot="0">
              <a:off x="0" y="0"/>
              <a:ext cx="6023806" cy="3276385"/>
            </a:xfrm>
            <a:custGeom>
              <a:avLst/>
              <a:gdLst/>
              <a:ahLst/>
              <a:cxnLst/>
              <a:rect r="r" b="b" t="t" l="l"/>
              <a:pathLst>
                <a:path h="3276385" w="6023806">
                  <a:moveTo>
                    <a:pt x="25387" y="0"/>
                  </a:moveTo>
                  <a:lnTo>
                    <a:pt x="5998419" y="0"/>
                  </a:lnTo>
                  <a:cubicBezTo>
                    <a:pt x="6005152" y="0"/>
                    <a:pt x="6011609" y="2675"/>
                    <a:pt x="6016370" y="7436"/>
                  </a:cubicBezTo>
                  <a:cubicBezTo>
                    <a:pt x="6021131" y="12197"/>
                    <a:pt x="6023806" y="18654"/>
                    <a:pt x="6023806" y="25387"/>
                  </a:cubicBezTo>
                  <a:lnTo>
                    <a:pt x="6023806" y="3250998"/>
                  </a:lnTo>
                  <a:cubicBezTo>
                    <a:pt x="6023806" y="3265019"/>
                    <a:pt x="6012440" y="3276385"/>
                    <a:pt x="5998419" y="3276385"/>
                  </a:cubicBezTo>
                  <a:lnTo>
                    <a:pt x="25387" y="3276385"/>
                  </a:lnTo>
                  <a:cubicBezTo>
                    <a:pt x="18654" y="3276385"/>
                    <a:pt x="12197" y="3273711"/>
                    <a:pt x="7436" y="3268950"/>
                  </a:cubicBezTo>
                  <a:cubicBezTo>
                    <a:pt x="2675" y="3264189"/>
                    <a:pt x="0" y="3257731"/>
                    <a:pt x="0" y="3250998"/>
                  </a:cubicBezTo>
                  <a:lnTo>
                    <a:pt x="0" y="25387"/>
                  </a:lnTo>
                  <a:cubicBezTo>
                    <a:pt x="0" y="18654"/>
                    <a:pt x="2675" y="12197"/>
                    <a:pt x="7436" y="7436"/>
                  </a:cubicBezTo>
                  <a:cubicBezTo>
                    <a:pt x="12197" y="2675"/>
                    <a:pt x="18654" y="0"/>
                    <a:pt x="25387" y="0"/>
                  </a:cubicBezTo>
                  <a:close/>
                </a:path>
              </a:pathLst>
            </a:custGeom>
            <a:solidFill>
              <a:srgbClr val="FFFFFF"/>
            </a:solidFill>
            <a:ln w="9525" cap="rnd">
              <a:solidFill>
                <a:srgbClr val="000000"/>
              </a:solidFill>
              <a:prstDash val="solid"/>
              <a:round/>
            </a:ln>
          </p:spPr>
        </p:sp>
        <p:sp>
          <p:nvSpPr>
            <p:cNvPr name="TextBox 12" id="12"/>
            <p:cNvSpPr txBox="true"/>
            <p:nvPr/>
          </p:nvSpPr>
          <p:spPr>
            <a:xfrm>
              <a:off x="0" y="-47625"/>
              <a:ext cx="6023806" cy="3324010"/>
            </a:xfrm>
            <a:prstGeom prst="rect">
              <a:avLst/>
            </a:prstGeom>
          </p:spPr>
          <p:txBody>
            <a:bodyPr anchor="ctr" rtlCol="false" tIns="50800" lIns="50800" bIns="50800" rIns="50800"/>
            <a:lstStyle/>
            <a:p>
              <a:pPr algn="ctr">
                <a:lnSpc>
                  <a:spcPts val="2659"/>
                </a:lnSpc>
              </a:pPr>
            </a:p>
          </p:txBody>
        </p:sp>
      </p:grpSp>
      <p:sp>
        <p:nvSpPr>
          <p:cNvPr name="AutoShape 13" id="13"/>
          <p:cNvSpPr/>
          <p:nvPr/>
        </p:nvSpPr>
        <p:spPr>
          <a:xfrm flipV="true">
            <a:off x="18083426" y="2096384"/>
            <a:ext cx="4762" cy="2108009"/>
          </a:xfrm>
          <a:prstGeom prst="line">
            <a:avLst/>
          </a:prstGeom>
          <a:ln cap="flat" w="9525">
            <a:solidFill>
              <a:srgbClr val="000000"/>
            </a:solidFill>
            <a:prstDash val="solid"/>
            <a:headEnd type="none" len="sm" w="sm"/>
            <a:tailEnd type="none" len="sm" w="sm"/>
          </a:ln>
        </p:spPr>
      </p:sp>
      <p:grpSp>
        <p:nvGrpSpPr>
          <p:cNvPr name="Group 14" id="14"/>
          <p:cNvGrpSpPr/>
          <p:nvPr/>
        </p:nvGrpSpPr>
        <p:grpSpPr>
          <a:xfrm rot="0">
            <a:off x="416187" y="6307998"/>
            <a:ext cx="7623879" cy="3280491"/>
            <a:chOff x="0" y="0"/>
            <a:chExt cx="6023806" cy="2591993"/>
          </a:xfrm>
        </p:grpSpPr>
        <p:sp>
          <p:nvSpPr>
            <p:cNvPr name="Freeform 15" id="15"/>
            <p:cNvSpPr/>
            <p:nvPr/>
          </p:nvSpPr>
          <p:spPr>
            <a:xfrm flipH="false" flipV="false" rot="0">
              <a:off x="0" y="0"/>
              <a:ext cx="6023806" cy="2591993"/>
            </a:xfrm>
            <a:custGeom>
              <a:avLst/>
              <a:gdLst/>
              <a:ahLst/>
              <a:cxnLst/>
              <a:rect r="r" b="b" t="t" l="l"/>
              <a:pathLst>
                <a:path h="2591993" w="6023806">
                  <a:moveTo>
                    <a:pt x="25387" y="0"/>
                  </a:moveTo>
                  <a:lnTo>
                    <a:pt x="5998419" y="0"/>
                  </a:lnTo>
                  <a:cubicBezTo>
                    <a:pt x="6005152" y="0"/>
                    <a:pt x="6011609" y="2675"/>
                    <a:pt x="6016370" y="7436"/>
                  </a:cubicBezTo>
                  <a:cubicBezTo>
                    <a:pt x="6021131" y="12197"/>
                    <a:pt x="6023806" y="18654"/>
                    <a:pt x="6023806" y="25387"/>
                  </a:cubicBezTo>
                  <a:lnTo>
                    <a:pt x="6023806" y="2566606"/>
                  </a:lnTo>
                  <a:cubicBezTo>
                    <a:pt x="6023806" y="2580626"/>
                    <a:pt x="6012440" y="2591993"/>
                    <a:pt x="5998419" y="2591993"/>
                  </a:cubicBezTo>
                  <a:lnTo>
                    <a:pt x="25387" y="2591993"/>
                  </a:lnTo>
                  <a:cubicBezTo>
                    <a:pt x="11366" y="2591993"/>
                    <a:pt x="0" y="2580626"/>
                    <a:pt x="0" y="2566606"/>
                  </a:cubicBezTo>
                  <a:lnTo>
                    <a:pt x="0" y="25387"/>
                  </a:lnTo>
                  <a:cubicBezTo>
                    <a:pt x="0" y="18654"/>
                    <a:pt x="2675" y="12197"/>
                    <a:pt x="7436" y="7436"/>
                  </a:cubicBezTo>
                  <a:cubicBezTo>
                    <a:pt x="12197" y="2675"/>
                    <a:pt x="18654" y="0"/>
                    <a:pt x="25387" y="0"/>
                  </a:cubicBezTo>
                  <a:close/>
                </a:path>
              </a:pathLst>
            </a:custGeom>
            <a:solidFill>
              <a:srgbClr val="FF4000"/>
            </a:solidFill>
          </p:spPr>
        </p:sp>
        <p:sp>
          <p:nvSpPr>
            <p:cNvPr name="TextBox 16" id="16"/>
            <p:cNvSpPr txBox="true"/>
            <p:nvPr/>
          </p:nvSpPr>
          <p:spPr>
            <a:xfrm>
              <a:off x="0" y="-47625"/>
              <a:ext cx="6023806" cy="2639618"/>
            </a:xfrm>
            <a:prstGeom prst="rect">
              <a:avLst/>
            </a:prstGeom>
          </p:spPr>
          <p:txBody>
            <a:bodyPr anchor="ctr" rtlCol="false" tIns="50800" lIns="50800" bIns="50800" rIns="50800"/>
            <a:lstStyle/>
            <a:p>
              <a:pPr algn="ctr">
                <a:lnSpc>
                  <a:spcPts val="2659"/>
                </a:lnSpc>
              </a:pPr>
            </a:p>
          </p:txBody>
        </p:sp>
      </p:grpSp>
      <p:sp>
        <p:nvSpPr>
          <p:cNvPr name="Freeform 17" id="17"/>
          <p:cNvSpPr/>
          <p:nvPr/>
        </p:nvSpPr>
        <p:spPr>
          <a:xfrm flipH="false" flipV="false" rot="0">
            <a:off x="7919154" y="9401629"/>
            <a:ext cx="240687" cy="186860"/>
          </a:xfrm>
          <a:custGeom>
            <a:avLst/>
            <a:gdLst/>
            <a:ahLst/>
            <a:cxnLst/>
            <a:rect r="r" b="b" t="t" l="l"/>
            <a:pathLst>
              <a:path h="186860" w="240687">
                <a:moveTo>
                  <a:pt x="0" y="0"/>
                </a:moveTo>
                <a:lnTo>
                  <a:pt x="240687" y="0"/>
                </a:lnTo>
                <a:lnTo>
                  <a:pt x="240687" y="186860"/>
                </a:lnTo>
                <a:lnTo>
                  <a:pt x="0" y="18686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8" id="18"/>
          <p:cNvSpPr/>
          <p:nvPr/>
        </p:nvSpPr>
        <p:spPr>
          <a:xfrm flipH="false" flipV="false" rot="0">
            <a:off x="8831658" y="1618530"/>
            <a:ext cx="7962142" cy="4508494"/>
          </a:xfrm>
          <a:custGeom>
            <a:avLst/>
            <a:gdLst/>
            <a:ahLst/>
            <a:cxnLst/>
            <a:rect r="r" b="b" t="t" l="l"/>
            <a:pathLst>
              <a:path h="4508494" w="7962142">
                <a:moveTo>
                  <a:pt x="0" y="0"/>
                </a:moveTo>
                <a:lnTo>
                  <a:pt x="7962142" y="0"/>
                </a:lnTo>
                <a:lnTo>
                  <a:pt x="7962142" y="4508493"/>
                </a:lnTo>
                <a:lnTo>
                  <a:pt x="0" y="4508493"/>
                </a:lnTo>
                <a:lnTo>
                  <a:pt x="0" y="0"/>
                </a:lnTo>
                <a:close/>
              </a:path>
            </a:pathLst>
          </a:custGeom>
          <a:blipFill>
            <a:blip r:embed="rId6"/>
            <a:stretch>
              <a:fillRect l="0" t="-3842" r="0" b="-3842"/>
            </a:stretch>
          </a:blipFill>
        </p:spPr>
      </p:sp>
      <p:sp>
        <p:nvSpPr>
          <p:cNvPr name="TextBox 19" id="19"/>
          <p:cNvSpPr txBox="true"/>
          <p:nvPr/>
        </p:nvSpPr>
        <p:spPr>
          <a:xfrm rot="0">
            <a:off x="494221" y="399198"/>
            <a:ext cx="17793779" cy="1429415"/>
          </a:xfrm>
          <a:prstGeom prst="rect">
            <a:avLst/>
          </a:prstGeom>
        </p:spPr>
        <p:txBody>
          <a:bodyPr anchor="t" rtlCol="false" tIns="0" lIns="0" bIns="0" rIns="0">
            <a:spAutoFit/>
          </a:bodyPr>
          <a:lstStyle/>
          <a:p>
            <a:pPr algn="ctr">
              <a:lnSpc>
                <a:spcPts val="5434"/>
              </a:lnSpc>
            </a:pPr>
            <a:r>
              <a:rPr lang="en-US" sz="5720" spc="-429">
                <a:solidFill>
                  <a:srgbClr val="000000"/>
                </a:solidFill>
                <a:latin typeface="Helvetica World"/>
                <a:ea typeface="Helvetica World"/>
                <a:cs typeface="Helvetica World"/>
                <a:sym typeface="Helvetica World"/>
              </a:rPr>
              <a:t>YADRO Z</a:t>
            </a:r>
            <a:r>
              <a:rPr lang="en-US" sz="5720" spc="-429">
                <a:solidFill>
                  <a:srgbClr val="000000"/>
                </a:solidFill>
                <a:latin typeface="Helvetica World"/>
                <a:ea typeface="Helvetica World"/>
                <a:cs typeface="Helvetica World"/>
                <a:sym typeface="Helvetica World"/>
              </a:rPr>
              <a:t>ANJIRLI REAKSIYASI – ATOM ENERGIYASINING ASOSI</a:t>
            </a:r>
          </a:p>
        </p:txBody>
      </p:sp>
      <p:sp>
        <p:nvSpPr>
          <p:cNvPr name="TextBox 20" id="20"/>
          <p:cNvSpPr txBox="true"/>
          <p:nvPr/>
        </p:nvSpPr>
        <p:spPr>
          <a:xfrm rot="0">
            <a:off x="1028700" y="2187940"/>
            <a:ext cx="6521768" cy="676910"/>
          </a:xfrm>
          <a:prstGeom prst="rect">
            <a:avLst/>
          </a:prstGeom>
        </p:spPr>
        <p:txBody>
          <a:bodyPr anchor="t" rtlCol="false" tIns="0" lIns="0" bIns="0" rIns="0">
            <a:spAutoFit/>
          </a:bodyPr>
          <a:lstStyle/>
          <a:p>
            <a:pPr algn="l">
              <a:lnSpc>
                <a:spcPts val="5039"/>
              </a:lnSpc>
            </a:pPr>
            <a:r>
              <a:rPr lang="en-US" sz="3599" b="true">
                <a:solidFill>
                  <a:srgbClr val="FF4000"/>
                </a:solidFill>
                <a:latin typeface="Helvetica World Bold"/>
                <a:ea typeface="Helvetica World Bold"/>
                <a:cs typeface="Helvetica World Bold"/>
                <a:sym typeface="Helvetica World Bold"/>
              </a:rPr>
              <a:t>YADRO B</a:t>
            </a:r>
            <a:r>
              <a:rPr lang="en-US" b="true" sz="3599">
                <a:solidFill>
                  <a:srgbClr val="FF4000"/>
                </a:solidFill>
                <a:latin typeface="Helvetica World Bold"/>
                <a:ea typeface="Helvetica World Bold"/>
                <a:cs typeface="Helvetica World Bold"/>
                <a:sym typeface="Helvetica World Bold"/>
              </a:rPr>
              <a:t>O‘LINISHI JARAYONI</a:t>
            </a:r>
          </a:p>
        </p:txBody>
      </p:sp>
      <p:sp>
        <p:nvSpPr>
          <p:cNvPr name="TextBox 21" id="21"/>
          <p:cNvSpPr txBox="true"/>
          <p:nvPr/>
        </p:nvSpPr>
        <p:spPr>
          <a:xfrm rot="0">
            <a:off x="416187" y="3234367"/>
            <a:ext cx="7494000" cy="2472055"/>
          </a:xfrm>
          <a:prstGeom prst="rect">
            <a:avLst/>
          </a:prstGeom>
        </p:spPr>
        <p:txBody>
          <a:bodyPr anchor="t" rtlCol="false" tIns="0" lIns="0" bIns="0" rIns="0">
            <a:spAutoFit/>
          </a:bodyPr>
          <a:lstStyle/>
          <a:p>
            <a:pPr algn="l" marL="604519" indent="-302260" lvl="1">
              <a:lnSpc>
                <a:spcPts val="3919"/>
              </a:lnSpc>
              <a:buFont typeface="Arial"/>
              <a:buChar char="•"/>
            </a:pPr>
            <a:r>
              <a:rPr lang="en-US" sz="2799">
                <a:solidFill>
                  <a:srgbClr val="000000"/>
                </a:solidFill>
                <a:latin typeface="Helvetica World"/>
                <a:ea typeface="Helvetica World"/>
                <a:cs typeface="Helvetica World"/>
                <a:sym typeface="Helvetica World"/>
              </a:rPr>
              <a:t>Neytron og‘ir atom yadrosi bilan to‘qnashadi</a:t>
            </a:r>
          </a:p>
          <a:p>
            <a:pPr algn="l" marL="604519" indent="-302260" lvl="1">
              <a:lnSpc>
                <a:spcPts val="3919"/>
              </a:lnSpc>
              <a:buFont typeface="Arial"/>
              <a:buChar char="•"/>
            </a:pPr>
            <a:r>
              <a:rPr lang="en-US" sz="2799">
                <a:solidFill>
                  <a:srgbClr val="000000"/>
                </a:solidFill>
                <a:latin typeface="Helvetica World"/>
                <a:ea typeface="Helvetica World"/>
                <a:cs typeface="Helvetica World"/>
                <a:sym typeface="Helvetica World"/>
              </a:rPr>
              <a:t>Yadro beqaror bo‘lib qoladi</a:t>
            </a:r>
          </a:p>
          <a:p>
            <a:pPr algn="l" marL="604519" indent="-302260" lvl="1">
              <a:lnSpc>
                <a:spcPts val="3919"/>
              </a:lnSpc>
              <a:buFont typeface="Arial"/>
              <a:buChar char="•"/>
            </a:pPr>
            <a:r>
              <a:rPr lang="en-US" sz="2799">
                <a:solidFill>
                  <a:srgbClr val="000000"/>
                </a:solidFill>
                <a:latin typeface="Helvetica World"/>
                <a:ea typeface="Helvetica World"/>
                <a:cs typeface="Helvetica World"/>
                <a:sym typeface="Helvetica World"/>
              </a:rPr>
              <a:t>U kichikroq yadrolarga bo‘linadi</a:t>
            </a:r>
          </a:p>
          <a:p>
            <a:pPr algn="l" marL="604519" indent="-302260" lvl="1">
              <a:lnSpc>
                <a:spcPts val="3919"/>
              </a:lnSpc>
              <a:buFont typeface="Arial"/>
              <a:buChar char="•"/>
            </a:pPr>
            <a:r>
              <a:rPr lang="en-US" sz="2799">
                <a:solidFill>
                  <a:srgbClr val="000000"/>
                </a:solidFill>
                <a:latin typeface="Helvetica World"/>
                <a:ea typeface="Helvetica World"/>
                <a:cs typeface="Helvetica World"/>
                <a:sym typeface="Helvetica World"/>
              </a:rPr>
              <a:t>Energiya va qo‘shimcha neytronlar ajralib chiqadi.</a:t>
            </a:r>
          </a:p>
        </p:txBody>
      </p:sp>
      <p:sp>
        <p:nvSpPr>
          <p:cNvPr name="TextBox 22" id="22"/>
          <p:cNvSpPr txBox="true"/>
          <p:nvPr/>
        </p:nvSpPr>
        <p:spPr>
          <a:xfrm rot="0">
            <a:off x="1684219" y="6479448"/>
            <a:ext cx="4957938" cy="1315085"/>
          </a:xfrm>
          <a:prstGeom prst="rect">
            <a:avLst/>
          </a:prstGeom>
        </p:spPr>
        <p:txBody>
          <a:bodyPr anchor="t" rtlCol="false" tIns="0" lIns="0" bIns="0" rIns="0">
            <a:spAutoFit/>
          </a:bodyPr>
          <a:lstStyle/>
          <a:p>
            <a:pPr algn="l">
              <a:lnSpc>
                <a:spcPts val="5039"/>
              </a:lnSpc>
            </a:pPr>
            <a:r>
              <a:rPr lang="en-US" b="true" sz="3599">
                <a:solidFill>
                  <a:srgbClr val="FFFFFF"/>
                </a:solidFill>
                <a:latin typeface="Helvetica World Bold"/>
                <a:ea typeface="Helvetica World Bold"/>
                <a:cs typeface="Helvetica World Bold"/>
                <a:sym typeface="Helvetica World Bold"/>
              </a:rPr>
              <a:t> ZANJIRLI REAKSIYA</a:t>
            </a:r>
          </a:p>
          <a:p>
            <a:pPr algn="l">
              <a:lnSpc>
                <a:spcPts val="5039"/>
              </a:lnSpc>
            </a:pPr>
          </a:p>
        </p:txBody>
      </p:sp>
      <p:sp>
        <p:nvSpPr>
          <p:cNvPr name="TextBox 23" id="23"/>
          <p:cNvSpPr txBox="true"/>
          <p:nvPr/>
        </p:nvSpPr>
        <p:spPr>
          <a:xfrm rot="0">
            <a:off x="542584" y="7424873"/>
            <a:ext cx="7007884" cy="1976755"/>
          </a:xfrm>
          <a:prstGeom prst="rect">
            <a:avLst/>
          </a:prstGeom>
        </p:spPr>
        <p:txBody>
          <a:bodyPr anchor="t" rtlCol="false" tIns="0" lIns="0" bIns="0" rIns="0">
            <a:spAutoFit/>
          </a:bodyPr>
          <a:lstStyle/>
          <a:p>
            <a:pPr algn="l" marL="604516" indent="-302258" lvl="1">
              <a:lnSpc>
                <a:spcPts val="3919"/>
              </a:lnSpc>
              <a:buFont typeface="Arial"/>
              <a:buChar char="•"/>
            </a:pPr>
            <a:r>
              <a:rPr lang="en-US" sz="2799">
                <a:solidFill>
                  <a:srgbClr val="FFFFFF"/>
                </a:solidFill>
                <a:latin typeface="Helvetica World"/>
                <a:ea typeface="Helvetica World"/>
                <a:cs typeface="Helvetica World"/>
                <a:sym typeface="Helvetica World"/>
              </a:rPr>
              <a:t>Yangi ajralgan neytronlar qo‘shimcha bo‘linish reaksiyalarini qo‘zg‘atadi.</a:t>
            </a:r>
          </a:p>
          <a:p>
            <a:pPr algn="l" marL="604516" indent="-302258" lvl="1">
              <a:lnSpc>
                <a:spcPts val="3919"/>
              </a:lnSpc>
              <a:buFont typeface="Arial"/>
              <a:buChar char="•"/>
            </a:pPr>
            <a:r>
              <a:rPr lang="en-US" sz="2799">
                <a:solidFill>
                  <a:srgbClr val="FFFFFF"/>
                </a:solidFill>
                <a:latin typeface="Helvetica World"/>
                <a:ea typeface="Helvetica World"/>
                <a:cs typeface="Helvetica World"/>
                <a:sym typeface="Helvetica World"/>
              </a:rPr>
              <a:t>Boshqa</a:t>
            </a:r>
            <a:r>
              <a:rPr lang="en-US" sz="2799">
                <a:solidFill>
                  <a:srgbClr val="FFFFFF"/>
                </a:solidFill>
                <a:latin typeface="Helvetica World"/>
                <a:ea typeface="Helvetica World"/>
                <a:cs typeface="Helvetica World"/>
                <a:sym typeface="Helvetica World"/>
              </a:rPr>
              <a:t>riladigan zanjirli reaksiyalar atom reaktorlari ichida sodir bo‘ladi</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CCCCCC">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774980" y="2784356"/>
            <a:ext cx="354724" cy="514350"/>
          </a:xfrm>
          <a:custGeom>
            <a:avLst/>
            <a:gdLst/>
            <a:ahLst/>
            <a:cxnLst/>
            <a:rect r="r" b="b" t="t" l="l"/>
            <a:pathLst>
              <a:path h="514350" w="354724">
                <a:moveTo>
                  <a:pt x="0" y="0"/>
                </a:moveTo>
                <a:lnTo>
                  <a:pt x="354724" y="0"/>
                </a:lnTo>
                <a:lnTo>
                  <a:pt x="354724" y="514350"/>
                </a:lnTo>
                <a:lnTo>
                  <a:pt x="0" y="51435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0" y="9772650"/>
            <a:ext cx="18288000" cy="1028700"/>
            <a:chOff x="0" y="0"/>
            <a:chExt cx="14449778" cy="812800"/>
          </a:xfrm>
        </p:grpSpPr>
        <p:sp>
          <p:nvSpPr>
            <p:cNvPr name="Freeform 4" id="4"/>
            <p:cNvSpPr/>
            <p:nvPr/>
          </p:nvSpPr>
          <p:spPr>
            <a:xfrm flipH="false" flipV="false" rot="0">
              <a:off x="0" y="0"/>
              <a:ext cx="14449778" cy="812800"/>
            </a:xfrm>
            <a:custGeom>
              <a:avLst/>
              <a:gdLst/>
              <a:ahLst/>
              <a:cxnLst/>
              <a:rect r="r" b="b" t="t" l="l"/>
              <a:pathLst>
                <a:path h="812800" w="14449778">
                  <a:moveTo>
                    <a:pt x="0" y="0"/>
                  </a:moveTo>
                  <a:lnTo>
                    <a:pt x="14449778" y="0"/>
                  </a:lnTo>
                  <a:lnTo>
                    <a:pt x="14449778" y="812800"/>
                  </a:lnTo>
                  <a:lnTo>
                    <a:pt x="0" y="812800"/>
                  </a:lnTo>
                  <a:close/>
                </a:path>
              </a:pathLst>
            </a:custGeom>
            <a:solidFill>
              <a:srgbClr val="FF4000"/>
            </a:solidFill>
          </p:spPr>
        </p:sp>
        <p:sp>
          <p:nvSpPr>
            <p:cNvPr name="TextBox 5" id="5"/>
            <p:cNvSpPr txBox="true"/>
            <p:nvPr/>
          </p:nvSpPr>
          <p:spPr>
            <a:xfrm>
              <a:off x="0" y="-38100"/>
              <a:ext cx="14449778" cy="850900"/>
            </a:xfrm>
            <a:prstGeom prst="rect">
              <a:avLst/>
            </a:prstGeom>
          </p:spPr>
          <p:txBody>
            <a:bodyPr anchor="ctr" rtlCol="false" tIns="50800" lIns="50800" bIns="50800" rIns="50800"/>
            <a:lstStyle/>
            <a:p>
              <a:pPr algn="ctr">
                <a:lnSpc>
                  <a:spcPts val="2799"/>
                </a:lnSpc>
              </a:pPr>
            </a:p>
          </p:txBody>
        </p:sp>
      </p:grpSp>
      <p:grpSp>
        <p:nvGrpSpPr>
          <p:cNvPr name="Group 6" id="6"/>
          <p:cNvGrpSpPr/>
          <p:nvPr/>
        </p:nvGrpSpPr>
        <p:grpSpPr>
          <a:xfrm rot="0">
            <a:off x="1028700" y="8998979"/>
            <a:ext cx="202008" cy="197968"/>
            <a:chOff x="0" y="0"/>
            <a:chExt cx="635000" cy="622300"/>
          </a:xfrm>
        </p:grpSpPr>
        <p:sp>
          <p:nvSpPr>
            <p:cNvPr name="Freeform 7" id="7"/>
            <p:cNvSpPr/>
            <p:nvPr/>
          </p:nvSpPr>
          <p:spPr>
            <a:xfrm flipH="false" flipV="false" rot="0">
              <a:off x="0" y="0"/>
              <a:ext cx="635000" cy="622300"/>
            </a:xfrm>
            <a:custGeom>
              <a:avLst/>
              <a:gdLst/>
              <a:ahLst/>
              <a:cxnLst/>
              <a:rect r="r" b="b" t="t" l="l"/>
              <a:pathLst>
                <a:path h="622300" w="635000">
                  <a:moveTo>
                    <a:pt x="547370" y="62230"/>
                  </a:moveTo>
                  <a:lnTo>
                    <a:pt x="401320" y="267970"/>
                  </a:lnTo>
                  <a:lnTo>
                    <a:pt x="635000" y="346710"/>
                  </a:lnTo>
                  <a:lnTo>
                    <a:pt x="605790" y="445770"/>
                  </a:lnTo>
                  <a:lnTo>
                    <a:pt x="369570" y="367030"/>
                  </a:lnTo>
                  <a:lnTo>
                    <a:pt x="369570" y="622300"/>
                  </a:lnTo>
                  <a:lnTo>
                    <a:pt x="267970" y="622300"/>
                  </a:lnTo>
                  <a:lnTo>
                    <a:pt x="267970" y="367030"/>
                  </a:lnTo>
                  <a:lnTo>
                    <a:pt x="31750" y="445770"/>
                  </a:lnTo>
                  <a:lnTo>
                    <a:pt x="0" y="346710"/>
                  </a:lnTo>
                  <a:lnTo>
                    <a:pt x="236220" y="267970"/>
                  </a:lnTo>
                  <a:lnTo>
                    <a:pt x="90170" y="62230"/>
                  </a:lnTo>
                  <a:lnTo>
                    <a:pt x="172720" y="0"/>
                  </a:lnTo>
                  <a:lnTo>
                    <a:pt x="318770" y="205740"/>
                  </a:lnTo>
                  <a:lnTo>
                    <a:pt x="464820" y="0"/>
                  </a:lnTo>
                  <a:lnTo>
                    <a:pt x="547370" y="62230"/>
                  </a:lnTo>
                  <a:close/>
                </a:path>
              </a:pathLst>
            </a:custGeom>
            <a:solidFill>
              <a:srgbClr val="FF4000"/>
            </a:solidFill>
          </p:spPr>
        </p:sp>
        <p:sp>
          <p:nvSpPr>
            <p:cNvPr name="TextBox 8" id="8"/>
            <p:cNvSpPr txBox="true"/>
            <p:nvPr/>
          </p:nvSpPr>
          <p:spPr>
            <a:xfrm>
              <a:off x="146050" y="92075"/>
              <a:ext cx="342900" cy="390525"/>
            </a:xfrm>
            <a:prstGeom prst="rect">
              <a:avLst/>
            </a:prstGeom>
          </p:spPr>
          <p:txBody>
            <a:bodyPr anchor="ctr" rtlCol="false" tIns="50800" lIns="50800" bIns="50800" rIns="50800"/>
            <a:lstStyle/>
            <a:p>
              <a:pPr algn="ctr">
                <a:lnSpc>
                  <a:spcPts val="2659"/>
                </a:lnSpc>
              </a:pPr>
            </a:p>
          </p:txBody>
        </p:sp>
      </p:grpSp>
      <p:grpSp>
        <p:nvGrpSpPr>
          <p:cNvPr name="Group 9" id="9"/>
          <p:cNvGrpSpPr/>
          <p:nvPr/>
        </p:nvGrpSpPr>
        <p:grpSpPr>
          <a:xfrm rot="0">
            <a:off x="247850" y="4983162"/>
            <a:ext cx="10141055" cy="4417081"/>
            <a:chOff x="0" y="0"/>
            <a:chExt cx="8012685" cy="3490039"/>
          </a:xfrm>
        </p:grpSpPr>
        <p:sp>
          <p:nvSpPr>
            <p:cNvPr name="Freeform 10" id="10"/>
            <p:cNvSpPr/>
            <p:nvPr/>
          </p:nvSpPr>
          <p:spPr>
            <a:xfrm flipH="false" flipV="false" rot="0">
              <a:off x="0" y="0"/>
              <a:ext cx="8012685" cy="3490039"/>
            </a:xfrm>
            <a:custGeom>
              <a:avLst/>
              <a:gdLst/>
              <a:ahLst/>
              <a:cxnLst/>
              <a:rect r="r" b="b" t="t" l="l"/>
              <a:pathLst>
                <a:path h="3490039" w="8012685">
                  <a:moveTo>
                    <a:pt x="26720" y="0"/>
                  </a:moveTo>
                  <a:lnTo>
                    <a:pt x="7985965" y="0"/>
                  </a:lnTo>
                  <a:cubicBezTo>
                    <a:pt x="7993052" y="0"/>
                    <a:pt x="7999848" y="2815"/>
                    <a:pt x="8004859" y="7826"/>
                  </a:cubicBezTo>
                  <a:cubicBezTo>
                    <a:pt x="8009870" y="12837"/>
                    <a:pt x="8012685" y="19633"/>
                    <a:pt x="8012685" y="26720"/>
                  </a:cubicBezTo>
                  <a:lnTo>
                    <a:pt x="8012685" y="3463320"/>
                  </a:lnTo>
                  <a:cubicBezTo>
                    <a:pt x="8012685" y="3470406"/>
                    <a:pt x="8009870" y="3477202"/>
                    <a:pt x="8004859" y="3482213"/>
                  </a:cubicBezTo>
                  <a:cubicBezTo>
                    <a:pt x="7999848" y="3487224"/>
                    <a:pt x="7993052" y="3490039"/>
                    <a:pt x="7985965" y="3490039"/>
                  </a:cubicBezTo>
                  <a:lnTo>
                    <a:pt x="26720" y="3490039"/>
                  </a:lnTo>
                  <a:cubicBezTo>
                    <a:pt x="11963" y="3490039"/>
                    <a:pt x="0" y="3478076"/>
                    <a:pt x="0" y="3463320"/>
                  </a:cubicBezTo>
                  <a:lnTo>
                    <a:pt x="0" y="26720"/>
                  </a:lnTo>
                  <a:cubicBezTo>
                    <a:pt x="0" y="19633"/>
                    <a:pt x="2815" y="12837"/>
                    <a:pt x="7826" y="7826"/>
                  </a:cubicBezTo>
                  <a:cubicBezTo>
                    <a:pt x="12837" y="2815"/>
                    <a:pt x="19633" y="0"/>
                    <a:pt x="26720" y="0"/>
                  </a:cubicBezTo>
                  <a:close/>
                </a:path>
              </a:pathLst>
            </a:custGeom>
            <a:solidFill>
              <a:srgbClr val="FFFFFF"/>
            </a:solidFill>
            <a:ln cap="rnd">
              <a:noFill/>
              <a:prstDash val="solid"/>
              <a:round/>
            </a:ln>
          </p:spPr>
        </p:sp>
        <p:sp>
          <p:nvSpPr>
            <p:cNvPr name="TextBox 11" id="11"/>
            <p:cNvSpPr txBox="true"/>
            <p:nvPr/>
          </p:nvSpPr>
          <p:spPr>
            <a:xfrm>
              <a:off x="0" y="-38100"/>
              <a:ext cx="8012685" cy="3528139"/>
            </a:xfrm>
            <a:prstGeom prst="rect">
              <a:avLst/>
            </a:prstGeom>
          </p:spPr>
          <p:txBody>
            <a:bodyPr anchor="ctr" rtlCol="false" tIns="50800" lIns="50800" bIns="50800" rIns="50800"/>
            <a:lstStyle/>
            <a:p>
              <a:pPr algn="ctr">
                <a:lnSpc>
                  <a:spcPts val="2799"/>
                </a:lnSpc>
              </a:pPr>
            </a:p>
          </p:txBody>
        </p:sp>
      </p:grpSp>
      <p:grpSp>
        <p:nvGrpSpPr>
          <p:cNvPr name="Group 12" id="12"/>
          <p:cNvGrpSpPr/>
          <p:nvPr/>
        </p:nvGrpSpPr>
        <p:grpSpPr>
          <a:xfrm rot="0">
            <a:off x="1230708" y="4551669"/>
            <a:ext cx="3543563" cy="737977"/>
            <a:chOff x="0" y="0"/>
            <a:chExt cx="2799853" cy="583093"/>
          </a:xfrm>
        </p:grpSpPr>
        <p:sp>
          <p:nvSpPr>
            <p:cNvPr name="Freeform 13" id="13"/>
            <p:cNvSpPr/>
            <p:nvPr/>
          </p:nvSpPr>
          <p:spPr>
            <a:xfrm flipH="false" flipV="false" rot="0">
              <a:off x="0" y="0"/>
              <a:ext cx="2799853" cy="583093"/>
            </a:xfrm>
            <a:custGeom>
              <a:avLst/>
              <a:gdLst/>
              <a:ahLst/>
              <a:cxnLst/>
              <a:rect r="r" b="b" t="t" l="l"/>
              <a:pathLst>
                <a:path h="583093" w="2799853">
                  <a:moveTo>
                    <a:pt x="54620" y="0"/>
                  </a:moveTo>
                  <a:lnTo>
                    <a:pt x="2745233" y="0"/>
                  </a:lnTo>
                  <a:cubicBezTo>
                    <a:pt x="2759719" y="0"/>
                    <a:pt x="2773612" y="5755"/>
                    <a:pt x="2783855" y="15998"/>
                  </a:cubicBezTo>
                  <a:cubicBezTo>
                    <a:pt x="2794098" y="26241"/>
                    <a:pt x="2799853" y="40134"/>
                    <a:pt x="2799853" y="54620"/>
                  </a:cubicBezTo>
                  <a:lnTo>
                    <a:pt x="2799853" y="528473"/>
                  </a:lnTo>
                  <a:cubicBezTo>
                    <a:pt x="2799853" y="558639"/>
                    <a:pt x="2775399" y="583093"/>
                    <a:pt x="2745233" y="583093"/>
                  </a:cubicBezTo>
                  <a:lnTo>
                    <a:pt x="54620" y="583093"/>
                  </a:lnTo>
                  <a:cubicBezTo>
                    <a:pt x="24454" y="583093"/>
                    <a:pt x="0" y="558639"/>
                    <a:pt x="0" y="528473"/>
                  </a:cubicBezTo>
                  <a:lnTo>
                    <a:pt x="0" y="54620"/>
                  </a:lnTo>
                  <a:cubicBezTo>
                    <a:pt x="0" y="24454"/>
                    <a:pt x="24454" y="0"/>
                    <a:pt x="54620" y="0"/>
                  </a:cubicBezTo>
                  <a:close/>
                </a:path>
              </a:pathLst>
            </a:custGeom>
            <a:solidFill>
              <a:srgbClr val="FF4000"/>
            </a:solidFill>
          </p:spPr>
        </p:sp>
        <p:sp>
          <p:nvSpPr>
            <p:cNvPr name="TextBox 14" id="14"/>
            <p:cNvSpPr txBox="true"/>
            <p:nvPr/>
          </p:nvSpPr>
          <p:spPr>
            <a:xfrm>
              <a:off x="0" y="-38100"/>
              <a:ext cx="2799853" cy="621193"/>
            </a:xfrm>
            <a:prstGeom prst="rect">
              <a:avLst/>
            </a:prstGeom>
          </p:spPr>
          <p:txBody>
            <a:bodyPr anchor="ctr" rtlCol="false" tIns="50800" lIns="50800" bIns="50800" rIns="50800"/>
            <a:lstStyle/>
            <a:p>
              <a:pPr algn="ctr">
                <a:lnSpc>
                  <a:spcPts val="2799"/>
                </a:lnSpc>
              </a:pPr>
            </a:p>
          </p:txBody>
        </p:sp>
      </p:grpSp>
      <p:sp>
        <p:nvSpPr>
          <p:cNvPr name="Freeform 15" id="15"/>
          <p:cNvSpPr/>
          <p:nvPr/>
        </p:nvSpPr>
        <p:spPr>
          <a:xfrm flipH="true" flipV="false" rot="0">
            <a:off x="17018613" y="3778540"/>
            <a:ext cx="240687" cy="186860"/>
          </a:xfrm>
          <a:custGeom>
            <a:avLst/>
            <a:gdLst/>
            <a:ahLst/>
            <a:cxnLst/>
            <a:rect r="r" b="b" t="t" l="l"/>
            <a:pathLst>
              <a:path h="186860" w="240687">
                <a:moveTo>
                  <a:pt x="240687" y="0"/>
                </a:moveTo>
                <a:lnTo>
                  <a:pt x="0" y="0"/>
                </a:lnTo>
                <a:lnTo>
                  <a:pt x="0" y="186860"/>
                </a:lnTo>
                <a:lnTo>
                  <a:pt x="240687" y="186860"/>
                </a:lnTo>
                <a:lnTo>
                  <a:pt x="240687"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6" id="16"/>
          <p:cNvSpPr/>
          <p:nvPr/>
        </p:nvSpPr>
        <p:spPr>
          <a:xfrm flipH="false" flipV="false" rot="0">
            <a:off x="10730046" y="4400489"/>
            <a:ext cx="7448424" cy="4999754"/>
          </a:xfrm>
          <a:custGeom>
            <a:avLst/>
            <a:gdLst/>
            <a:ahLst/>
            <a:cxnLst/>
            <a:rect r="r" b="b" t="t" l="l"/>
            <a:pathLst>
              <a:path h="4999754" w="7448424">
                <a:moveTo>
                  <a:pt x="0" y="0"/>
                </a:moveTo>
                <a:lnTo>
                  <a:pt x="7448424" y="0"/>
                </a:lnTo>
                <a:lnTo>
                  <a:pt x="7448424" y="4999754"/>
                </a:lnTo>
                <a:lnTo>
                  <a:pt x="0" y="4999754"/>
                </a:lnTo>
                <a:lnTo>
                  <a:pt x="0" y="0"/>
                </a:lnTo>
                <a:close/>
              </a:path>
            </a:pathLst>
          </a:custGeom>
          <a:blipFill>
            <a:blip r:embed="rId6"/>
            <a:stretch>
              <a:fillRect l="0" t="0" r="0" b="0"/>
            </a:stretch>
          </a:blipFill>
        </p:spPr>
      </p:sp>
      <p:sp>
        <p:nvSpPr>
          <p:cNvPr name="TextBox 17" id="17"/>
          <p:cNvSpPr txBox="true"/>
          <p:nvPr/>
        </p:nvSpPr>
        <p:spPr>
          <a:xfrm rot="0">
            <a:off x="459446" y="482443"/>
            <a:ext cx="17828554" cy="2006601"/>
          </a:xfrm>
          <a:prstGeom prst="rect">
            <a:avLst/>
          </a:prstGeom>
        </p:spPr>
        <p:txBody>
          <a:bodyPr anchor="t" rtlCol="false" tIns="0" lIns="0" bIns="0" rIns="0">
            <a:spAutoFit/>
          </a:bodyPr>
          <a:lstStyle/>
          <a:p>
            <a:pPr algn="ctr">
              <a:lnSpc>
                <a:spcPts val="7600"/>
              </a:lnSpc>
            </a:pPr>
            <a:r>
              <a:rPr lang="en-US" sz="8000" spc="-600">
                <a:solidFill>
                  <a:srgbClr val="000000"/>
                </a:solidFill>
                <a:latin typeface="Helvetica World"/>
                <a:ea typeface="Helvetica World"/>
                <a:cs typeface="Helvetica World"/>
                <a:sym typeface="Helvetica World"/>
              </a:rPr>
              <a:t>ATOM REAKTORINI</a:t>
            </a:r>
            <a:r>
              <a:rPr lang="en-US" sz="8000" spc="-600">
                <a:solidFill>
                  <a:srgbClr val="000000"/>
                </a:solidFill>
                <a:latin typeface="Helvetica World"/>
                <a:ea typeface="Helvetica World"/>
                <a:cs typeface="Helvetica World"/>
                <a:sym typeface="Helvetica World"/>
              </a:rPr>
              <a:t>NG ASOSIY TARKIBIY QISMLARI</a:t>
            </a:r>
          </a:p>
        </p:txBody>
      </p:sp>
      <p:sp>
        <p:nvSpPr>
          <p:cNvPr name="TextBox 18" id="18"/>
          <p:cNvSpPr txBox="true"/>
          <p:nvPr/>
        </p:nvSpPr>
        <p:spPr>
          <a:xfrm rot="0">
            <a:off x="1230708" y="2837809"/>
            <a:ext cx="9385039" cy="1838325"/>
          </a:xfrm>
          <a:prstGeom prst="rect">
            <a:avLst/>
          </a:prstGeom>
        </p:spPr>
        <p:txBody>
          <a:bodyPr anchor="t" rtlCol="false" tIns="0" lIns="0" bIns="0" rIns="0">
            <a:spAutoFit/>
          </a:bodyPr>
          <a:lstStyle/>
          <a:p>
            <a:pPr algn="l">
              <a:lnSpc>
                <a:spcPts val="2850"/>
              </a:lnSpc>
            </a:pPr>
            <a:r>
              <a:rPr lang="en-US" sz="3000" spc="-105">
                <a:solidFill>
                  <a:srgbClr val="000000"/>
                </a:solidFill>
                <a:latin typeface="Helvetica World"/>
                <a:ea typeface="Helvetica World"/>
                <a:cs typeface="Helvetica World"/>
                <a:sym typeface="Helvetica World"/>
              </a:rPr>
              <a:t>ATOM REAKTORI — BU YADRO ZANJIRLI REAKSIYASINI BOSHQARILADIGAN TARZDA</a:t>
            </a:r>
            <a:r>
              <a:rPr lang="en-US" sz="3000" spc="-105">
                <a:solidFill>
                  <a:srgbClr val="000000"/>
                </a:solidFill>
                <a:latin typeface="Helvetica World"/>
                <a:ea typeface="Helvetica World"/>
                <a:cs typeface="Helvetica World"/>
                <a:sym typeface="Helvetica World"/>
              </a:rPr>
              <a:t> USHLAB TURUVCHI MURAKKAB QURILMA. UNING 4 TA FUNDAMENTAL QISMI MAVJUD:</a:t>
            </a:r>
          </a:p>
          <a:p>
            <a:pPr algn="l">
              <a:lnSpc>
                <a:spcPts val="2850"/>
              </a:lnSpc>
            </a:pPr>
          </a:p>
        </p:txBody>
      </p:sp>
      <p:sp>
        <p:nvSpPr>
          <p:cNvPr name="TextBox 19" id="19"/>
          <p:cNvSpPr txBox="true"/>
          <p:nvPr/>
        </p:nvSpPr>
        <p:spPr>
          <a:xfrm rot="0">
            <a:off x="774980" y="5367621"/>
            <a:ext cx="4176983" cy="1050290"/>
          </a:xfrm>
          <a:prstGeom prst="rect">
            <a:avLst/>
          </a:prstGeom>
        </p:spPr>
        <p:txBody>
          <a:bodyPr anchor="t" rtlCol="false" tIns="0" lIns="0" bIns="0" rIns="0">
            <a:spAutoFit/>
          </a:bodyPr>
          <a:lstStyle/>
          <a:p>
            <a:pPr algn="l">
              <a:lnSpc>
                <a:spcPts val="2660"/>
              </a:lnSpc>
            </a:pPr>
            <a:r>
              <a:rPr lang="en-US" sz="1900" b="true">
                <a:solidFill>
                  <a:srgbClr val="FF4000"/>
                </a:solidFill>
                <a:latin typeface="Helvetica World Bold"/>
                <a:ea typeface="Helvetica World Bold"/>
                <a:cs typeface="Helvetica World Bold"/>
                <a:sym typeface="Helvetica World Bold"/>
              </a:rPr>
              <a:t>1. REACTOR CORE — REAKTORNING AKTIV Z</a:t>
            </a:r>
            <a:r>
              <a:rPr lang="en-US" b="true" sz="1900">
                <a:solidFill>
                  <a:srgbClr val="FF4000"/>
                </a:solidFill>
                <a:latin typeface="Helvetica World Bold"/>
                <a:ea typeface="Helvetica World Bold"/>
                <a:cs typeface="Helvetica World Bold"/>
                <a:sym typeface="Helvetica World Bold"/>
              </a:rPr>
              <a:t>ONASI</a:t>
            </a:r>
          </a:p>
          <a:p>
            <a:pPr algn="l">
              <a:lnSpc>
                <a:spcPts val="2660"/>
              </a:lnSpc>
            </a:pPr>
          </a:p>
        </p:txBody>
      </p:sp>
      <p:sp>
        <p:nvSpPr>
          <p:cNvPr name="TextBox 20" id="20"/>
          <p:cNvSpPr txBox="true"/>
          <p:nvPr/>
        </p:nvSpPr>
        <p:spPr>
          <a:xfrm rot="0">
            <a:off x="459446" y="6134156"/>
            <a:ext cx="4858931" cy="1332865"/>
          </a:xfrm>
          <a:prstGeom prst="rect">
            <a:avLst/>
          </a:prstGeom>
        </p:spPr>
        <p:txBody>
          <a:bodyPr anchor="t" rtlCol="false" tIns="0" lIns="0" bIns="0" rIns="0">
            <a:spAutoFit/>
          </a:bodyPr>
          <a:lstStyle/>
          <a:p>
            <a:pPr algn="l" marL="410211" indent="-205106" lvl="1">
              <a:lnSpc>
                <a:spcPts val="2660"/>
              </a:lnSpc>
              <a:buFont typeface="Arial"/>
              <a:buChar char="•"/>
            </a:pPr>
            <a:r>
              <a:rPr lang="en-US" sz="1900">
                <a:solidFill>
                  <a:srgbClr val="000000"/>
                </a:solidFill>
                <a:latin typeface="Helvetica World"/>
                <a:ea typeface="Helvetica World"/>
                <a:cs typeface="Helvetica World"/>
                <a:sym typeface="Helvetica World"/>
              </a:rPr>
              <a:t>Yadro yoqilg‘isi tayoqchalarini o‘z ichiga oladi.</a:t>
            </a:r>
          </a:p>
          <a:p>
            <a:pPr algn="l" marL="410211" indent="-205106" lvl="1">
              <a:lnSpc>
                <a:spcPts val="2660"/>
              </a:lnSpc>
              <a:buFont typeface="Arial"/>
              <a:buChar char="•"/>
            </a:pPr>
            <a:r>
              <a:rPr lang="en-US" sz="1900">
                <a:solidFill>
                  <a:srgbClr val="000000"/>
                </a:solidFill>
                <a:latin typeface="Helvetica World"/>
                <a:ea typeface="Helvetica World"/>
                <a:cs typeface="Helvetica World"/>
                <a:sym typeface="Helvetica World"/>
              </a:rPr>
              <a:t>Yadro bo‘linishi (fission) reaksiyalari sodir bo‘ladigan joy.</a:t>
            </a:r>
          </a:p>
        </p:txBody>
      </p:sp>
      <p:sp>
        <p:nvSpPr>
          <p:cNvPr name="TextBox 21" id="21"/>
          <p:cNvSpPr txBox="true"/>
          <p:nvPr/>
        </p:nvSpPr>
        <p:spPr>
          <a:xfrm rot="0">
            <a:off x="774980" y="7406399"/>
            <a:ext cx="4543397" cy="716915"/>
          </a:xfrm>
          <a:prstGeom prst="rect">
            <a:avLst/>
          </a:prstGeom>
        </p:spPr>
        <p:txBody>
          <a:bodyPr anchor="t" rtlCol="false" tIns="0" lIns="0" bIns="0" rIns="0">
            <a:spAutoFit/>
          </a:bodyPr>
          <a:lstStyle/>
          <a:p>
            <a:pPr algn="l">
              <a:lnSpc>
                <a:spcPts val="2660"/>
              </a:lnSpc>
            </a:pPr>
            <a:r>
              <a:rPr lang="en-US" sz="1900" b="true">
                <a:solidFill>
                  <a:srgbClr val="FF4000"/>
                </a:solidFill>
                <a:latin typeface="Helvetica World Bold"/>
                <a:ea typeface="Helvetica World Bold"/>
                <a:cs typeface="Helvetica World Bold"/>
                <a:sym typeface="Helvetica World Bold"/>
              </a:rPr>
              <a:t>2. CONTROL RODS — BOSHQARUV </a:t>
            </a:r>
            <a:r>
              <a:rPr lang="en-US" b="true" sz="1900">
                <a:solidFill>
                  <a:srgbClr val="FF4000"/>
                </a:solidFill>
                <a:latin typeface="Helvetica World Bold"/>
                <a:ea typeface="Helvetica World Bold"/>
                <a:cs typeface="Helvetica World Bold"/>
                <a:sym typeface="Helvetica World Bold"/>
              </a:rPr>
              <a:t>STERJENLARI</a:t>
            </a:r>
          </a:p>
        </p:txBody>
      </p:sp>
      <p:sp>
        <p:nvSpPr>
          <p:cNvPr name="TextBox 22" id="22"/>
          <p:cNvSpPr txBox="true"/>
          <p:nvPr/>
        </p:nvSpPr>
        <p:spPr>
          <a:xfrm rot="0">
            <a:off x="602241" y="8189354"/>
            <a:ext cx="4545611" cy="944880"/>
          </a:xfrm>
          <a:prstGeom prst="rect">
            <a:avLst/>
          </a:prstGeom>
        </p:spPr>
        <p:txBody>
          <a:bodyPr anchor="t" rtlCol="false" tIns="0" lIns="0" bIns="0" rIns="0">
            <a:spAutoFit/>
          </a:bodyPr>
          <a:lstStyle/>
          <a:p>
            <a:pPr algn="l" marL="388622" indent="-194311" lvl="1">
              <a:lnSpc>
                <a:spcPts val="2520"/>
              </a:lnSpc>
              <a:buFont typeface="Arial"/>
              <a:buChar char="•"/>
            </a:pPr>
            <a:r>
              <a:rPr lang="en-US" sz="1800">
                <a:solidFill>
                  <a:srgbClr val="000000"/>
                </a:solidFill>
                <a:latin typeface="Helvetica World"/>
                <a:ea typeface="Helvetica World"/>
                <a:cs typeface="Helvetica World"/>
                <a:sym typeface="Helvetica World"/>
              </a:rPr>
              <a:t>Neytronlarni yutadi</a:t>
            </a:r>
          </a:p>
          <a:p>
            <a:pPr algn="l" marL="388622" indent="-194311" lvl="1">
              <a:lnSpc>
                <a:spcPts val="2520"/>
              </a:lnSpc>
              <a:buFont typeface="Arial"/>
              <a:buChar char="•"/>
            </a:pPr>
            <a:r>
              <a:rPr lang="en-US" sz="1800">
                <a:solidFill>
                  <a:srgbClr val="000000"/>
                </a:solidFill>
                <a:latin typeface="Helvetica World"/>
                <a:ea typeface="Helvetica World"/>
                <a:cs typeface="Helvetica World"/>
                <a:sym typeface="Helvetica World"/>
              </a:rPr>
              <a:t>Zanjirli reaksiyani tartibga solish yoki to‘xtatish uchun ishlatiladi.</a:t>
            </a:r>
          </a:p>
        </p:txBody>
      </p:sp>
      <p:sp>
        <p:nvSpPr>
          <p:cNvPr name="TextBox 23" id="23"/>
          <p:cNvSpPr txBox="true"/>
          <p:nvPr/>
        </p:nvSpPr>
        <p:spPr>
          <a:xfrm rot="0">
            <a:off x="5318377" y="5367621"/>
            <a:ext cx="4545611" cy="1050290"/>
          </a:xfrm>
          <a:prstGeom prst="rect">
            <a:avLst/>
          </a:prstGeom>
        </p:spPr>
        <p:txBody>
          <a:bodyPr anchor="t" rtlCol="false" tIns="0" lIns="0" bIns="0" rIns="0">
            <a:spAutoFit/>
          </a:bodyPr>
          <a:lstStyle/>
          <a:p>
            <a:pPr algn="l">
              <a:lnSpc>
                <a:spcPts val="2660"/>
              </a:lnSpc>
            </a:pPr>
            <a:r>
              <a:rPr lang="en-US" sz="1900" b="true">
                <a:solidFill>
                  <a:srgbClr val="FF4000"/>
                </a:solidFill>
                <a:latin typeface="Helvetica World Bold"/>
                <a:ea typeface="Helvetica World Bold"/>
                <a:cs typeface="Helvetica World Bold"/>
                <a:sym typeface="Helvetica World Bold"/>
              </a:rPr>
              <a:t>3. COOLANT SYST</a:t>
            </a:r>
            <a:r>
              <a:rPr lang="en-US" b="true" sz="1900">
                <a:solidFill>
                  <a:srgbClr val="FF4000"/>
                </a:solidFill>
                <a:latin typeface="Helvetica World Bold"/>
                <a:ea typeface="Helvetica World Bold"/>
                <a:cs typeface="Helvetica World Bold"/>
                <a:sym typeface="Helvetica World Bold"/>
              </a:rPr>
              <a:t>EM — SOVITISH TIZIMI</a:t>
            </a:r>
          </a:p>
          <a:p>
            <a:pPr algn="l">
              <a:lnSpc>
                <a:spcPts val="2660"/>
              </a:lnSpc>
            </a:pPr>
          </a:p>
        </p:txBody>
      </p:sp>
      <p:sp>
        <p:nvSpPr>
          <p:cNvPr name="TextBox 24" id="24"/>
          <p:cNvSpPr txBox="true"/>
          <p:nvPr/>
        </p:nvSpPr>
        <p:spPr>
          <a:xfrm rot="0">
            <a:off x="5147852" y="5975951"/>
            <a:ext cx="4545611" cy="1332865"/>
          </a:xfrm>
          <a:prstGeom prst="rect">
            <a:avLst/>
          </a:prstGeom>
        </p:spPr>
        <p:txBody>
          <a:bodyPr anchor="t" rtlCol="false" tIns="0" lIns="0" bIns="0" rIns="0">
            <a:spAutoFit/>
          </a:bodyPr>
          <a:lstStyle/>
          <a:p>
            <a:pPr algn="l" marL="410211" indent="-205106" lvl="1">
              <a:lnSpc>
                <a:spcPts val="2660"/>
              </a:lnSpc>
              <a:buFont typeface="Arial"/>
              <a:buChar char="•"/>
            </a:pPr>
            <a:r>
              <a:rPr lang="en-US" sz="1900">
                <a:solidFill>
                  <a:srgbClr val="000000"/>
                </a:solidFill>
                <a:latin typeface="Helvetica World"/>
                <a:ea typeface="Helvetica World"/>
                <a:cs typeface="Helvetica World"/>
                <a:sym typeface="Helvetica World"/>
              </a:rPr>
              <a:t>Issiqlikni reaktordan tashqariga o‘tkazadi.</a:t>
            </a:r>
          </a:p>
          <a:p>
            <a:pPr algn="l" marL="410211" indent="-205106" lvl="1">
              <a:lnSpc>
                <a:spcPts val="2660"/>
              </a:lnSpc>
              <a:buFont typeface="Arial"/>
              <a:buChar char="•"/>
            </a:pPr>
            <a:r>
              <a:rPr lang="en-US" sz="1900">
                <a:solidFill>
                  <a:srgbClr val="000000"/>
                </a:solidFill>
                <a:latin typeface="Helvetica World"/>
                <a:ea typeface="Helvetica World"/>
                <a:cs typeface="Helvetica World"/>
                <a:sym typeface="Helvetica World"/>
              </a:rPr>
              <a:t>Haddan tashqari qizib ketishning (peregrev) oldini oladi.</a:t>
            </a:r>
          </a:p>
        </p:txBody>
      </p:sp>
      <p:sp>
        <p:nvSpPr>
          <p:cNvPr name="TextBox 25" id="25"/>
          <p:cNvSpPr txBox="true"/>
          <p:nvPr/>
        </p:nvSpPr>
        <p:spPr>
          <a:xfrm rot="0">
            <a:off x="5318377" y="7419396"/>
            <a:ext cx="4889159" cy="716915"/>
          </a:xfrm>
          <a:prstGeom prst="rect">
            <a:avLst/>
          </a:prstGeom>
        </p:spPr>
        <p:txBody>
          <a:bodyPr anchor="t" rtlCol="false" tIns="0" lIns="0" bIns="0" rIns="0">
            <a:spAutoFit/>
          </a:bodyPr>
          <a:lstStyle/>
          <a:p>
            <a:pPr algn="l">
              <a:lnSpc>
                <a:spcPts val="2660"/>
              </a:lnSpc>
            </a:pPr>
            <a:r>
              <a:rPr lang="en-US" sz="1900" b="true">
                <a:solidFill>
                  <a:srgbClr val="FF4000"/>
                </a:solidFill>
                <a:latin typeface="Helvetica World Bold"/>
                <a:ea typeface="Helvetica World Bold"/>
                <a:cs typeface="Helvetica World Bold"/>
                <a:sym typeface="Helvetica World Bold"/>
              </a:rPr>
              <a:t>4. STEAM GENERAT</a:t>
            </a:r>
            <a:r>
              <a:rPr lang="en-US" b="true" sz="1900">
                <a:solidFill>
                  <a:srgbClr val="FF4000"/>
                </a:solidFill>
                <a:latin typeface="Helvetica World Bold"/>
                <a:ea typeface="Helvetica World Bold"/>
                <a:cs typeface="Helvetica World Bold"/>
                <a:sym typeface="Helvetica World Bold"/>
              </a:rPr>
              <a:t>OR — BUG‘ GENERATORI</a:t>
            </a:r>
          </a:p>
        </p:txBody>
      </p:sp>
      <p:sp>
        <p:nvSpPr>
          <p:cNvPr name="TextBox 26" id="26"/>
          <p:cNvSpPr txBox="true"/>
          <p:nvPr/>
        </p:nvSpPr>
        <p:spPr>
          <a:xfrm rot="0">
            <a:off x="5265662" y="8250611"/>
            <a:ext cx="4427801" cy="332740"/>
          </a:xfrm>
          <a:prstGeom prst="rect">
            <a:avLst/>
          </a:prstGeom>
        </p:spPr>
        <p:txBody>
          <a:bodyPr anchor="t" rtlCol="false" tIns="0" lIns="0" bIns="0" rIns="0">
            <a:spAutoFit/>
          </a:bodyPr>
          <a:lstStyle/>
          <a:p>
            <a:pPr algn="l" marL="410211" indent="-205106" lvl="1">
              <a:lnSpc>
                <a:spcPts val="2660"/>
              </a:lnSpc>
              <a:buFont typeface="Arial"/>
              <a:buChar char="•"/>
            </a:pPr>
            <a:r>
              <a:rPr lang="en-US" sz="1900">
                <a:solidFill>
                  <a:srgbClr val="000000"/>
                </a:solidFill>
                <a:latin typeface="Helvetica World"/>
                <a:ea typeface="Helvetica World"/>
                <a:cs typeface="Helvetica World"/>
                <a:sym typeface="Helvetica World"/>
              </a:rPr>
              <a:t>Issiqlikni bug‘ga aylantiradi.</a:t>
            </a:r>
          </a:p>
        </p:txBody>
      </p:sp>
      <p:sp>
        <p:nvSpPr>
          <p:cNvPr name="TextBox 27" id="27"/>
          <p:cNvSpPr txBox="true"/>
          <p:nvPr/>
        </p:nvSpPr>
        <p:spPr>
          <a:xfrm rot="0">
            <a:off x="857127" y="4706345"/>
            <a:ext cx="4290725" cy="397510"/>
          </a:xfrm>
          <a:prstGeom prst="rect">
            <a:avLst/>
          </a:prstGeom>
        </p:spPr>
        <p:txBody>
          <a:bodyPr anchor="t" rtlCol="false" tIns="0" lIns="0" bIns="0" rIns="0">
            <a:spAutoFit/>
          </a:bodyPr>
          <a:lstStyle/>
          <a:p>
            <a:pPr algn="ctr">
              <a:lnSpc>
                <a:spcPts val="2940"/>
              </a:lnSpc>
            </a:pPr>
            <a:r>
              <a:rPr lang="en-US" b="true" sz="2100">
                <a:solidFill>
                  <a:srgbClr val="FFFFFF"/>
                </a:solidFill>
                <a:latin typeface="Helvetica World Bold"/>
                <a:ea typeface="Helvetica World Bold"/>
                <a:cs typeface="Helvetica World Bold"/>
                <a:sym typeface="Helvetica World Bold"/>
              </a:rPr>
              <a:t>ASOSIY QISMLARI</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CCCCCC">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679765" y="564094"/>
            <a:ext cx="354724" cy="514350"/>
          </a:xfrm>
          <a:custGeom>
            <a:avLst/>
            <a:gdLst/>
            <a:ahLst/>
            <a:cxnLst/>
            <a:rect r="r" b="b" t="t" l="l"/>
            <a:pathLst>
              <a:path h="514350" w="354724">
                <a:moveTo>
                  <a:pt x="0" y="0"/>
                </a:moveTo>
                <a:lnTo>
                  <a:pt x="354724" y="0"/>
                </a:lnTo>
                <a:lnTo>
                  <a:pt x="354724" y="514350"/>
                </a:lnTo>
                <a:lnTo>
                  <a:pt x="0" y="51435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0" y="9772650"/>
            <a:ext cx="18288000" cy="1028700"/>
            <a:chOff x="0" y="0"/>
            <a:chExt cx="14449778" cy="812800"/>
          </a:xfrm>
        </p:grpSpPr>
        <p:sp>
          <p:nvSpPr>
            <p:cNvPr name="Freeform 4" id="4"/>
            <p:cNvSpPr/>
            <p:nvPr/>
          </p:nvSpPr>
          <p:spPr>
            <a:xfrm flipH="false" flipV="false" rot="0">
              <a:off x="0" y="0"/>
              <a:ext cx="14449778" cy="812800"/>
            </a:xfrm>
            <a:custGeom>
              <a:avLst/>
              <a:gdLst/>
              <a:ahLst/>
              <a:cxnLst/>
              <a:rect r="r" b="b" t="t" l="l"/>
              <a:pathLst>
                <a:path h="812800" w="14449778">
                  <a:moveTo>
                    <a:pt x="0" y="0"/>
                  </a:moveTo>
                  <a:lnTo>
                    <a:pt x="14449778" y="0"/>
                  </a:lnTo>
                  <a:lnTo>
                    <a:pt x="14449778" y="812800"/>
                  </a:lnTo>
                  <a:lnTo>
                    <a:pt x="0" y="812800"/>
                  </a:lnTo>
                  <a:close/>
                </a:path>
              </a:pathLst>
            </a:custGeom>
            <a:solidFill>
              <a:srgbClr val="FF4000"/>
            </a:solidFill>
          </p:spPr>
        </p:sp>
        <p:sp>
          <p:nvSpPr>
            <p:cNvPr name="TextBox 5" id="5"/>
            <p:cNvSpPr txBox="true"/>
            <p:nvPr/>
          </p:nvSpPr>
          <p:spPr>
            <a:xfrm>
              <a:off x="0" y="-38100"/>
              <a:ext cx="14449778" cy="850900"/>
            </a:xfrm>
            <a:prstGeom prst="rect">
              <a:avLst/>
            </a:prstGeom>
          </p:spPr>
          <p:txBody>
            <a:bodyPr anchor="ctr" rtlCol="false" tIns="50800" lIns="50800" bIns="50800" rIns="50800"/>
            <a:lstStyle/>
            <a:p>
              <a:pPr algn="ctr">
                <a:lnSpc>
                  <a:spcPts val="2799"/>
                </a:lnSpc>
              </a:pPr>
            </a:p>
          </p:txBody>
        </p:sp>
      </p:grpSp>
      <p:grpSp>
        <p:nvGrpSpPr>
          <p:cNvPr name="Group 6" id="6"/>
          <p:cNvGrpSpPr/>
          <p:nvPr/>
        </p:nvGrpSpPr>
        <p:grpSpPr>
          <a:xfrm rot="0">
            <a:off x="1028700" y="8998979"/>
            <a:ext cx="202008" cy="197968"/>
            <a:chOff x="0" y="0"/>
            <a:chExt cx="635000" cy="622300"/>
          </a:xfrm>
        </p:grpSpPr>
        <p:sp>
          <p:nvSpPr>
            <p:cNvPr name="Freeform 7" id="7"/>
            <p:cNvSpPr/>
            <p:nvPr/>
          </p:nvSpPr>
          <p:spPr>
            <a:xfrm flipH="false" flipV="false" rot="0">
              <a:off x="0" y="0"/>
              <a:ext cx="635000" cy="622300"/>
            </a:xfrm>
            <a:custGeom>
              <a:avLst/>
              <a:gdLst/>
              <a:ahLst/>
              <a:cxnLst/>
              <a:rect r="r" b="b" t="t" l="l"/>
              <a:pathLst>
                <a:path h="622300" w="635000">
                  <a:moveTo>
                    <a:pt x="547370" y="62230"/>
                  </a:moveTo>
                  <a:lnTo>
                    <a:pt x="401320" y="267970"/>
                  </a:lnTo>
                  <a:lnTo>
                    <a:pt x="635000" y="346710"/>
                  </a:lnTo>
                  <a:lnTo>
                    <a:pt x="605790" y="445770"/>
                  </a:lnTo>
                  <a:lnTo>
                    <a:pt x="369570" y="367030"/>
                  </a:lnTo>
                  <a:lnTo>
                    <a:pt x="369570" y="622300"/>
                  </a:lnTo>
                  <a:lnTo>
                    <a:pt x="267970" y="622300"/>
                  </a:lnTo>
                  <a:lnTo>
                    <a:pt x="267970" y="367030"/>
                  </a:lnTo>
                  <a:lnTo>
                    <a:pt x="31750" y="445770"/>
                  </a:lnTo>
                  <a:lnTo>
                    <a:pt x="0" y="346710"/>
                  </a:lnTo>
                  <a:lnTo>
                    <a:pt x="236220" y="267970"/>
                  </a:lnTo>
                  <a:lnTo>
                    <a:pt x="90170" y="62230"/>
                  </a:lnTo>
                  <a:lnTo>
                    <a:pt x="172720" y="0"/>
                  </a:lnTo>
                  <a:lnTo>
                    <a:pt x="318770" y="205740"/>
                  </a:lnTo>
                  <a:lnTo>
                    <a:pt x="464820" y="0"/>
                  </a:lnTo>
                  <a:lnTo>
                    <a:pt x="547370" y="62230"/>
                  </a:lnTo>
                  <a:close/>
                </a:path>
              </a:pathLst>
            </a:custGeom>
            <a:solidFill>
              <a:srgbClr val="FF4000"/>
            </a:solidFill>
          </p:spPr>
        </p:sp>
        <p:sp>
          <p:nvSpPr>
            <p:cNvPr name="TextBox 8" id="8"/>
            <p:cNvSpPr txBox="true"/>
            <p:nvPr/>
          </p:nvSpPr>
          <p:spPr>
            <a:xfrm>
              <a:off x="146050" y="92075"/>
              <a:ext cx="342900" cy="390525"/>
            </a:xfrm>
            <a:prstGeom prst="rect">
              <a:avLst/>
            </a:prstGeom>
          </p:spPr>
          <p:txBody>
            <a:bodyPr anchor="ctr" rtlCol="false" tIns="50800" lIns="50800" bIns="50800" rIns="50800"/>
            <a:lstStyle/>
            <a:p>
              <a:pPr algn="ctr">
                <a:lnSpc>
                  <a:spcPts val="2659"/>
                </a:lnSpc>
              </a:pPr>
            </a:p>
          </p:txBody>
        </p:sp>
      </p:grpSp>
      <p:grpSp>
        <p:nvGrpSpPr>
          <p:cNvPr name="Group 9" id="9"/>
          <p:cNvGrpSpPr/>
          <p:nvPr/>
        </p:nvGrpSpPr>
        <p:grpSpPr>
          <a:xfrm rot="0">
            <a:off x="459446" y="2191949"/>
            <a:ext cx="10158853" cy="6499405"/>
            <a:chOff x="0" y="0"/>
            <a:chExt cx="8026748" cy="5135332"/>
          </a:xfrm>
        </p:grpSpPr>
        <p:sp>
          <p:nvSpPr>
            <p:cNvPr name="Freeform 10" id="10"/>
            <p:cNvSpPr/>
            <p:nvPr/>
          </p:nvSpPr>
          <p:spPr>
            <a:xfrm flipH="false" flipV="false" rot="0">
              <a:off x="0" y="0"/>
              <a:ext cx="8026748" cy="5135332"/>
            </a:xfrm>
            <a:custGeom>
              <a:avLst/>
              <a:gdLst/>
              <a:ahLst/>
              <a:cxnLst/>
              <a:rect r="r" b="b" t="t" l="l"/>
              <a:pathLst>
                <a:path h="5135332" w="8026748">
                  <a:moveTo>
                    <a:pt x="26673" y="0"/>
                  </a:moveTo>
                  <a:lnTo>
                    <a:pt x="8000075" y="0"/>
                  </a:lnTo>
                  <a:cubicBezTo>
                    <a:pt x="8007149" y="0"/>
                    <a:pt x="8013933" y="2810"/>
                    <a:pt x="8018935" y="7812"/>
                  </a:cubicBezTo>
                  <a:cubicBezTo>
                    <a:pt x="8023938" y="12815"/>
                    <a:pt x="8026748" y="19599"/>
                    <a:pt x="8026748" y="26673"/>
                  </a:cubicBezTo>
                  <a:lnTo>
                    <a:pt x="8026748" y="5108659"/>
                  </a:lnTo>
                  <a:cubicBezTo>
                    <a:pt x="8026748" y="5123390"/>
                    <a:pt x="8014806" y="5135332"/>
                    <a:pt x="8000075" y="5135332"/>
                  </a:cubicBezTo>
                  <a:lnTo>
                    <a:pt x="26673" y="5135332"/>
                  </a:lnTo>
                  <a:cubicBezTo>
                    <a:pt x="11942" y="5135332"/>
                    <a:pt x="0" y="5123390"/>
                    <a:pt x="0" y="5108659"/>
                  </a:cubicBezTo>
                  <a:lnTo>
                    <a:pt x="0" y="26673"/>
                  </a:lnTo>
                  <a:cubicBezTo>
                    <a:pt x="0" y="11942"/>
                    <a:pt x="11942" y="0"/>
                    <a:pt x="26673" y="0"/>
                  </a:cubicBezTo>
                  <a:close/>
                </a:path>
              </a:pathLst>
            </a:custGeom>
            <a:solidFill>
              <a:srgbClr val="FFFFFF"/>
            </a:solidFill>
            <a:ln cap="rnd">
              <a:noFill/>
              <a:prstDash val="solid"/>
              <a:round/>
            </a:ln>
          </p:spPr>
        </p:sp>
        <p:sp>
          <p:nvSpPr>
            <p:cNvPr name="TextBox 11" id="11"/>
            <p:cNvSpPr txBox="true"/>
            <p:nvPr/>
          </p:nvSpPr>
          <p:spPr>
            <a:xfrm>
              <a:off x="0" y="-38100"/>
              <a:ext cx="8026748" cy="5173432"/>
            </a:xfrm>
            <a:prstGeom prst="rect">
              <a:avLst/>
            </a:prstGeom>
          </p:spPr>
          <p:txBody>
            <a:bodyPr anchor="ctr" rtlCol="false" tIns="50800" lIns="50800" bIns="50800" rIns="50800"/>
            <a:lstStyle/>
            <a:p>
              <a:pPr algn="ctr">
                <a:lnSpc>
                  <a:spcPts val="2799"/>
                </a:lnSpc>
              </a:pPr>
            </a:p>
          </p:txBody>
        </p:sp>
      </p:grpSp>
      <p:sp>
        <p:nvSpPr>
          <p:cNvPr name="Freeform 12" id="12"/>
          <p:cNvSpPr/>
          <p:nvPr/>
        </p:nvSpPr>
        <p:spPr>
          <a:xfrm flipH="false" flipV="false" rot="0">
            <a:off x="11269838" y="1814866"/>
            <a:ext cx="6384511" cy="6876487"/>
          </a:xfrm>
          <a:custGeom>
            <a:avLst/>
            <a:gdLst/>
            <a:ahLst/>
            <a:cxnLst/>
            <a:rect r="r" b="b" t="t" l="l"/>
            <a:pathLst>
              <a:path h="6876487" w="6384511">
                <a:moveTo>
                  <a:pt x="0" y="0"/>
                </a:moveTo>
                <a:lnTo>
                  <a:pt x="6384510" y="0"/>
                </a:lnTo>
                <a:lnTo>
                  <a:pt x="6384510" y="6876487"/>
                </a:lnTo>
                <a:lnTo>
                  <a:pt x="0" y="6876487"/>
                </a:lnTo>
                <a:lnTo>
                  <a:pt x="0" y="0"/>
                </a:lnTo>
                <a:close/>
              </a:path>
            </a:pathLst>
          </a:custGeom>
          <a:blipFill>
            <a:blip r:embed="rId4"/>
            <a:stretch>
              <a:fillRect l="0" t="0" r="0" b="0"/>
            </a:stretch>
          </a:blipFill>
        </p:spPr>
      </p:sp>
      <p:sp>
        <p:nvSpPr>
          <p:cNvPr name="TextBox 13" id="13"/>
          <p:cNvSpPr txBox="true"/>
          <p:nvPr/>
        </p:nvSpPr>
        <p:spPr>
          <a:xfrm rot="0">
            <a:off x="1345008" y="570219"/>
            <a:ext cx="14046343" cy="1121226"/>
          </a:xfrm>
          <a:prstGeom prst="rect">
            <a:avLst/>
          </a:prstGeom>
        </p:spPr>
        <p:txBody>
          <a:bodyPr anchor="t" rtlCol="false" tIns="0" lIns="0" bIns="0" rIns="0">
            <a:spAutoFit/>
          </a:bodyPr>
          <a:lstStyle/>
          <a:p>
            <a:pPr algn="l">
              <a:lnSpc>
                <a:spcPts val="4265"/>
              </a:lnSpc>
            </a:pPr>
            <a:r>
              <a:rPr lang="en-US" sz="4490" spc="-157">
                <a:solidFill>
                  <a:srgbClr val="000000"/>
                </a:solidFill>
                <a:latin typeface="Helvetica World"/>
                <a:ea typeface="Helvetica World"/>
                <a:cs typeface="Helvetica World"/>
                <a:sym typeface="Helvetica World"/>
              </a:rPr>
              <a:t>TURLI TIPDAGI REAKTORLAR UCHUN UMUMIY KOMPONENTALAR</a:t>
            </a:r>
          </a:p>
        </p:txBody>
      </p:sp>
      <p:sp>
        <p:nvSpPr>
          <p:cNvPr name="TextBox 14" id="14"/>
          <p:cNvSpPr txBox="true"/>
          <p:nvPr/>
        </p:nvSpPr>
        <p:spPr>
          <a:xfrm rot="0">
            <a:off x="679942" y="2737186"/>
            <a:ext cx="4858931" cy="5323205"/>
          </a:xfrm>
          <a:prstGeom prst="rect">
            <a:avLst/>
          </a:prstGeom>
        </p:spPr>
        <p:txBody>
          <a:bodyPr anchor="t" rtlCol="false" tIns="0" lIns="0" bIns="0" rIns="0">
            <a:spAutoFit/>
          </a:bodyPr>
          <a:lstStyle/>
          <a:p>
            <a:pPr algn="l" marL="820419" indent="-410209" lvl="1">
              <a:lnSpc>
                <a:spcPts val="5319"/>
              </a:lnSpc>
              <a:buFont typeface="Arial"/>
              <a:buChar char="•"/>
            </a:pPr>
            <a:r>
              <a:rPr lang="en-US" sz="3799">
                <a:solidFill>
                  <a:srgbClr val="000000"/>
                </a:solidFill>
                <a:latin typeface="Helvetica World"/>
                <a:ea typeface="Helvetica World"/>
                <a:cs typeface="Helvetica World"/>
                <a:sym typeface="Helvetica World"/>
              </a:rPr>
              <a:t> Issiqlik ajratuvchi yonilg’i</a:t>
            </a:r>
          </a:p>
          <a:p>
            <a:pPr algn="l" marL="820419" indent="-410209" lvl="1">
              <a:lnSpc>
                <a:spcPts val="5319"/>
              </a:lnSpc>
              <a:buFont typeface="Arial"/>
              <a:buChar char="•"/>
            </a:pPr>
            <a:r>
              <a:rPr lang="en-US" sz="3799">
                <a:solidFill>
                  <a:srgbClr val="000000"/>
                </a:solidFill>
                <a:latin typeface="Helvetica World"/>
                <a:ea typeface="Helvetica World"/>
                <a:cs typeface="Helvetica World"/>
                <a:sym typeface="Helvetica World"/>
              </a:rPr>
              <a:t> Yonilg’i</a:t>
            </a:r>
            <a:r>
              <a:rPr lang="en-US" sz="3799">
                <a:solidFill>
                  <a:srgbClr val="000000"/>
                </a:solidFill>
                <a:latin typeface="Helvetica World"/>
                <a:ea typeface="Helvetica World"/>
                <a:cs typeface="Helvetica World"/>
                <a:sym typeface="Helvetica World"/>
              </a:rPr>
              <a:t>dagi bo’linish energiyasini tashuvchi sovutgich suyuqlik</a:t>
            </a:r>
          </a:p>
          <a:p>
            <a:pPr algn="l">
              <a:lnSpc>
                <a:spcPts val="5319"/>
              </a:lnSpc>
            </a:pPr>
          </a:p>
        </p:txBody>
      </p:sp>
      <p:sp>
        <p:nvSpPr>
          <p:cNvPr name="TextBox 15" id="15"/>
          <p:cNvSpPr txBox="true"/>
          <p:nvPr/>
        </p:nvSpPr>
        <p:spPr>
          <a:xfrm rot="0">
            <a:off x="5712787" y="2772410"/>
            <a:ext cx="4545611" cy="4656455"/>
          </a:xfrm>
          <a:prstGeom prst="rect">
            <a:avLst/>
          </a:prstGeom>
        </p:spPr>
        <p:txBody>
          <a:bodyPr anchor="t" rtlCol="false" tIns="0" lIns="0" bIns="0" rIns="0">
            <a:spAutoFit/>
          </a:bodyPr>
          <a:lstStyle/>
          <a:p>
            <a:pPr algn="l" marL="820421" indent="-410210" lvl="1">
              <a:lnSpc>
                <a:spcPts val="5320"/>
              </a:lnSpc>
              <a:buFont typeface="Arial"/>
              <a:buChar char="•"/>
            </a:pPr>
            <a:r>
              <a:rPr lang="en-US" sz="3800">
                <a:solidFill>
                  <a:srgbClr val="000000"/>
                </a:solidFill>
                <a:latin typeface="Helvetica World"/>
                <a:ea typeface="Helvetica World"/>
                <a:cs typeface="Helvetica World"/>
                <a:sym typeface="Helvetica World"/>
              </a:rPr>
              <a:t> </a:t>
            </a:r>
            <a:r>
              <a:rPr lang="en-US" sz="3800">
                <a:solidFill>
                  <a:srgbClr val="000000"/>
                </a:solidFill>
                <a:latin typeface="Helvetica World"/>
                <a:ea typeface="Helvetica World"/>
                <a:cs typeface="Helvetica World"/>
                <a:sym typeface="Helvetica World"/>
              </a:rPr>
              <a:t>Moderator</a:t>
            </a:r>
          </a:p>
          <a:p>
            <a:pPr algn="l" marL="820421" indent="-410210" lvl="1">
              <a:lnSpc>
                <a:spcPts val="5320"/>
              </a:lnSpc>
              <a:buFont typeface="Arial"/>
              <a:buChar char="•"/>
            </a:pPr>
            <a:r>
              <a:rPr lang="en-US" sz="3800">
                <a:solidFill>
                  <a:srgbClr val="000000"/>
                </a:solidFill>
                <a:latin typeface="Helvetica World"/>
                <a:ea typeface="Helvetica World"/>
                <a:cs typeface="Helvetica World"/>
                <a:sym typeface="Helvetica World"/>
              </a:rPr>
              <a:t> Neytron yutuvchil</a:t>
            </a:r>
            <a:r>
              <a:rPr lang="en-US" sz="3800">
                <a:solidFill>
                  <a:srgbClr val="000000"/>
                </a:solidFill>
                <a:latin typeface="Helvetica World"/>
                <a:ea typeface="Helvetica World"/>
                <a:cs typeface="Helvetica World"/>
                <a:sym typeface="Helvetica World"/>
              </a:rPr>
              <a:t>ar;</a:t>
            </a:r>
          </a:p>
          <a:p>
            <a:pPr algn="l" marL="820421" indent="-410210" lvl="1">
              <a:lnSpc>
                <a:spcPts val="5320"/>
              </a:lnSpc>
              <a:buFont typeface="Arial"/>
              <a:buChar char="•"/>
            </a:pPr>
            <a:r>
              <a:rPr lang="en-US" sz="3800">
                <a:solidFill>
                  <a:srgbClr val="000000"/>
                </a:solidFill>
                <a:latin typeface="Helvetica World"/>
                <a:ea typeface="Helvetica World"/>
                <a:cs typeface="Helvetica World"/>
                <a:sym typeface="Helvetica World"/>
              </a:rPr>
              <a:t> Reaktor bosimi nazorat tizimi</a:t>
            </a:r>
          </a:p>
          <a:p>
            <a:pPr algn="l" marL="820421" indent="-410210" lvl="1">
              <a:lnSpc>
                <a:spcPts val="5320"/>
              </a:lnSpc>
              <a:buFont typeface="Arial"/>
              <a:buChar char="•"/>
            </a:pPr>
            <a:r>
              <a:rPr lang="en-US" sz="3800">
                <a:solidFill>
                  <a:srgbClr val="000000"/>
                </a:solidFill>
                <a:latin typeface="Helvetica World"/>
                <a:ea typeface="Helvetica World"/>
                <a:cs typeface="Helvetica World"/>
                <a:sym typeface="Helvetica World"/>
              </a:rPr>
              <a:t> Bug’ generatori;</a:t>
            </a:r>
          </a:p>
          <a:p>
            <a:pPr algn="l" marL="820421" indent="-410210" lvl="1">
              <a:lnSpc>
                <a:spcPts val="5320"/>
              </a:lnSpc>
              <a:buFont typeface="Arial"/>
              <a:buChar char="•"/>
            </a:pPr>
            <a:r>
              <a:rPr lang="en-US" sz="3800">
                <a:solidFill>
                  <a:srgbClr val="000000"/>
                </a:solidFill>
                <a:latin typeface="Helvetica World"/>
                <a:ea typeface="Helvetica World"/>
                <a:cs typeface="Helvetica World"/>
                <a:sym typeface="Helvetica World"/>
              </a:rPr>
              <a:t> Himoya qobig’i</a:t>
            </a:r>
          </a:p>
        </p:txBody>
      </p:sp>
    </p:spTree>
  </p:cSld>
  <p:clrMapOvr>
    <a:masterClrMapping/>
  </p:clrMapOvr>
</p:sld>
</file>

<file path=ppt/slides/slide7.xml><?xml version="1.0" encoding="utf-8"?>
<p:sld xmlns:p="http://schemas.openxmlformats.org/presentationml/2006/main" xmlns:a="http://schemas.openxmlformats.org/drawingml/2006/main">
  <p:cSld>
    <p:bg>
      <p:bgPr>
        <a:gradFill rotWithShape="true">
          <a:gsLst>
            <a:gs pos="0">
              <a:srgbClr val="FFFFFF">
                <a:alpha val="100000"/>
              </a:srgbClr>
            </a:gs>
            <a:gs pos="100000">
              <a:srgbClr val="CCCCCC">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0" y="9772650"/>
            <a:ext cx="18288000" cy="1028700"/>
            <a:chOff x="0" y="0"/>
            <a:chExt cx="14449778" cy="812800"/>
          </a:xfrm>
        </p:grpSpPr>
        <p:sp>
          <p:nvSpPr>
            <p:cNvPr name="Freeform 3" id="3"/>
            <p:cNvSpPr/>
            <p:nvPr/>
          </p:nvSpPr>
          <p:spPr>
            <a:xfrm flipH="false" flipV="false" rot="0">
              <a:off x="0" y="0"/>
              <a:ext cx="14449778" cy="812800"/>
            </a:xfrm>
            <a:custGeom>
              <a:avLst/>
              <a:gdLst/>
              <a:ahLst/>
              <a:cxnLst/>
              <a:rect r="r" b="b" t="t" l="l"/>
              <a:pathLst>
                <a:path h="812800" w="14449778">
                  <a:moveTo>
                    <a:pt x="0" y="0"/>
                  </a:moveTo>
                  <a:lnTo>
                    <a:pt x="14449778" y="0"/>
                  </a:lnTo>
                  <a:lnTo>
                    <a:pt x="14449778" y="812800"/>
                  </a:lnTo>
                  <a:lnTo>
                    <a:pt x="0" y="812800"/>
                  </a:lnTo>
                  <a:close/>
                </a:path>
              </a:pathLst>
            </a:custGeom>
            <a:solidFill>
              <a:srgbClr val="FF4000"/>
            </a:solidFill>
          </p:spPr>
        </p:sp>
        <p:sp>
          <p:nvSpPr>
            <p:cNvPr name="TextBox 4" id="4"/>
            <p:cNvSpPr txBox="true"/>
            <p:nvPr/>
          </p:nvSpPr>
          <p:spPr>
            <a:xfrm>
              <a:off x="0" y="-85725"/>
              <a:ext cx="14449778" cy="898525"/>
            </a:xfrm>
            <a:prstGeom prst="rect">
              <a:avLst/>
            </a:prstGeom>
          </p:spPr>
          <p:txBody>
            <a:bodyPr anchor="ctr" rtlCol="false" tIns="50800" lIns="50800" bIns="50800" rIns="50800"/>
            <a:lstStyle/>
            <a:p>
              <a:pPr algn="ctr">
                <a:lnSpc>
                  <a:spcPts val="4480"/>
                </a:lnSpc>
              </a:pPr>
            </a:p>
          </p:txBody>
        </p:sp>
      </p:grpSp>
      <p:graphicFrame>
        <p:nvGraphicFramePr>
          <p:cNvPr name="Table 5" id="5"/>
          <p:cNvGraphicFramePr>
            <a:graphicFrameLocks noGrp="true"/>
          </p:cNvGraphicFramePr>
          <p:nvPr/>
        </p:nvGraphicFramePr>
        <p:xfrm>
          <a:off x="2131081" y="1581150"/>
          <a:ext cx="14493429" cy="7677666"/>
        </p:xfrm>
        <a:graphic>
          <a:graphicData uri="http://schemas.openxmlformats.org/drawingml/2006/table">
            <a:tbl>
              <a:tblPr/>
              <a:tblGrid>
                <a:gridCol w="7216407"/>
                <a:gridCol w="7277022"/>
              </a:tblGrid>
              <a:tr h="1636898">
                <a:tc>
                  <a:txBody>
                    <a:bodyPr anchor="t" rtlCol="false"/>
                    <a:lstStyle/>
                    <a:p>
                      <a:pPr algn="l">
                        <a:lnSpc>
                          <a:spcPts val="4480"/>
                        </a:lnSpc>
                        <a:defRPr/>
                      </a:pPr>
                      <a:r>
                        <a:rPr lang="en-US" sz="3200" b="true">
                          <a:solidFill>
                            <a:srgbClr val="100E0D"/>
                          </a:solidFill>
                          <a:latin typeface="Arimo Bold"/>
                          <a:ea typeface="Arimo Bold"/>
                          <a:cs typeface="Arimo Bold"/>
                          <a:sym typeface="Arimo Bold"/>
                        </a:rPr>
                        <a:t>Neytronlar energiyasi (tezligi) bo‘yicha</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c>
                  <a:txBody>
                    <a:bodyPr anchor="t" rtlCol="false"/>
                    <a:lstStyle/>
                    <a:p>
                      <a:pPr algn="l">
                        <a:lnSpc>
                          <a:spcPts val="4480"/>
                        </a:lnSpc>
                        <a:defRPr/>
                      </a:pPr>
                      <a:r>
                        <a:rPr lang="en-US" sz="3200" b="true">
                          <a:solidFill>
                            <a:srgbClr val="000000"/>
                          </a:solidFill>
                          <a:latin typeface="Arimo Bold"/>
                          <a:ea typeface="Arimo Bold"/>
                          <a:cs typeface="Arimo Bold"/>
                          <a:sym typeface="Arimo Bold"/>
                        </a:rPr>
                        <a:t>Sovituvchi modda turi bo‘yicha:</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r>
              <a:tr h="2202194">
                <a:tc>
                  <a:txBody>
                    <a:bodyPr anchor="t" rtlCol="false"/>
                    <a:lstStyle/>
                    <a:p>
                      <a:pPr algn="l">
                        <a:lnSpc>
                          <a:spcPts val="4480"/>
                        </a:lnSpc>
                        <a:defRPr/>
                      </a:pPr>
                      <a:r>
                        <a:rPr lang="en-US" sz="3200" b="true">
                          <a:solidFill>
                            <a:srgbClr val="000000"/>
                          </a:solidFill>
                          <a:latin typeface="Arimo Bold"/>
                          <a:ea typeface="Arimo Bold"/>
                          <a:cs typeface="Arimo Bold"/>
                          <a:sym typeface="Arimo Bold"/>
                        </a:rPr>
                        <a:t>Issiq (sekin) neytronli reaktorlar:</a:t>
                      </a:r>
                      <a:r>
                        <a:rPr lang="en-US" sz="3200">
                          <a:solidFill>
                            <a:srgbClr val="000000"/>
                          </a:solidFill>
                          <a:latin typeface="Arimo"/>
                          <a:ea typeface="Arimo"/>
                          <a:cs typeface="Arimo"/>
                          <a:sym typeface="Arimo"/>
                        </a:rPr>
                        <a:t> Neytronlar tezligini pasaytirish uchun moderator (suv, grafit) ishlatiladi.</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c>
                  <a:txBody>
                    <a:bodyPr anchor="t" rtlCol="false"/>
                    <a:lstStyle/>
                    <a:p>
                      <a:pPr algn="l">
                        <a:lnSpc>
                          <a:spcPts val="4480"/>
                        </a:lnSpc>
                        <a:defRPr/>
                      </a:pPr>
                      <a:r>
                        <a:rPr lang="en-US" sz="3200" b="true">
                          <a:solidFill>
                            <a:srgbClr val="000000"/>
                          </a:solidFill>
                          <a:latin typeface="Arimo Bold"/>
                          <a:ea typeface="Arimo Bold"/>
                          <a:cs typeface="Arimo Bold"/>
                          <a:sym typeface="Arimo Bold"/>
                        </a:rPr>
                        <a:t>Suvli (Light Water):</a:t>
                      </a:r>
                      <a:r>
                        <a:rPr lang="en-US" sz="3200">
                          <a:solidFill>
                            <a:srgbClr val="000000"/>
                          </a:solidFill>
                          <a:latin typeface="Arimo"/>
                          <a:ea typeface="Arimo"/>
                          <a:cs typeface="Arimo"/>
                          <a:sym typeface="Arimo"/>
                        </a:rPr>
                        <a:t> Dunyoda eng ko‘p tarqalgan tur.</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r>
              <a:tr h="2201676">
                <a:tc>
                  <a:txBody>
                    <a:bodyPr anchor="t" rtlCol="false"/>
                    <a:lstStyle/>
                    <a:p>
                      <a:pPr algn="l">
                        <a:lnSpc>
                          <a:spcPts val="4480"/>
                        </a:lnSpc>
                        <a:defRPr/>
                      </a:pPr>
                      <a:r>
                        <a:rPr lang="en-US" sz="3200" b="true">
                          <a:solidFill>
                            <a:srgbClr val="000000"/>
                          </a:solidFill>
                          <a:latin typeface="Arimo Bold"/>
                          <a:ea typeface="Arimo Bold"/>
                          <a:cs typeface="Arimo Bold"/>
                          <a:sym typeface="Arimo Bold"/>
                        </a:rPr>
                        <a:t>Tez neytronli reaktorlar:</a:t>
                      </a:r>
                      <a:r>
                        <a:rPr lang="en-US" sz="3200">
                          <a:solidFill>
                            <a:srgbClr val="000000"/>
                          </a:solidFill>
                          <a:latin typeface="Arimo"/>
                          <a:ea typeface="Arimo"/>
                          <a:cs typeface="Arimo"/>
                          <a:sym typeface="Arimo"/>
                        </a:rPr>
                        <a:t> Moderator ishlatilmaydi, neytronlar yuqori tezlikda harakatlanadi. </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c>
                  <a:txBody>
                    <a:bodyPr anchor="t" rtlCol="false"/>
                    <a:lstStyle/>
                    <a:p>
                      <a:pPr algn="ctr">
                        <a:lnSpc>
                          <a:spcPts val="4480"/>
                        </a:lnSpc>
                        <a:defRPr/>
                      </a:pPr>
                      <a:r>
                        <a:rPr lang="en-US" sz="3200" b="true">
                          <a:solidFill>
                            <a:srgbClr val="000000"/>
                          </a:solidFill>
                          <a:latin typeface="Arimo Bold"/>
                          <a:ea typeface="Arimo Bold"/>
                          <a:cs typeface="Arimo Bold"/>
                          <a:sym typeface="Arimo Bold"/>
                        </a:rPr>
                        <a:t>Gazli (Gas-cooled):</a:t>
                      </a:r>
                      <a:r>
                        <a:rPr lang="en-US" sz="3200">
                          <a:solidFill>
                            <a:srgbClr val="000000"/>
                          </a:solidFill>
                          <a:latin typeface="Arimo"/>
                          <a:ea typeface="Arimo"/>
                          <a:cs typeface="Arimo"/>
                          <a:sym typeface="Arimo"/>
                        </a:rPr>
                        <a:t> Geliy yoki karbonat angidrid (CO2) ishlatiladi.</a:t>
                      </a:r>
                      <a:endParaRPr lang="en-US" sz="1100"/>
                    </a:p>
                    <a:p>
                      <a:pPr algn="ctr">
                        <a:lnSpc>
                          <a:spcPts val="4480"/>
                        </a:lnSpc>
                      </a:pPr>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r>
              <a:tr h="1636898">
                <a:tc>
                  <a:txBody>
                    <a:bodyPr anchor="t" rtlCol="false"/>
                    <a:lstStyle/>
                    <a:p>
                      <a:pPr algn="l">
                        <a:lnSpc>
                          <a:spcPts val="4480"/>
                        </a:lnSpc>
                        <a:defRPr/>
                      </a:pP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c>
                  <a:txBody>
                    <a:bodyPr anchor="t" rtlCol="false"/>
                    <a:lstStyle/>
                    <a:p>
                      <a:pPr algn="l">
                        <a:lnSpc>
                          <a:spcPts val="4480"/>
                        </a:lnSpc>
                        <a:defRPr/>
                      </a:pPr>
                      <a:r>
                        <a:rPr lang="en-US" sz="3200" b="true">
                          <a:solidFill>
                            <a:srgbClr val="000000"/>
                          </a:solidFill>
                          <a:latin typeface="Arimo Bold"/>
                          <a:ea typeface="Arimo Bold"/>
                          <a:cs typeface="Arimo Bold"/>
                          <a:sym typeface="Arimo Bold"/>
                        </a:rPr>
                        <a:t>Suyuq metalli:</a:t>
                      </a:r>
                      <a:r>
                        <a:rPr lang="en-US" sz="3200">
                          <a:solidFill>
                            <a:srgbClr val="000000"/>
                          </a:solidFill>
                          <a:latin typeface="Arimo"/>
                          <a:ea typeface="Arimo"/>
                          <a:cs typeface="Arimo"/>
                          <a:sym typeface="Arimo"/>
                        </a:rPr>
                        <a:t> Sovitish uchun suyuq natriy yoki qo‘rg‘oshin ishlatiladi</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r>
            </a:tbl>
          </a:graphicData>
        </a:graphic>
      </p:graphicFrame>
      <p:sp>
        <p:nvSpPr>
          <p:cNvPr name="TextBox 6" id="6"/>
          <p:cNvSpPr txBox="true"/>
          <p:nvPr/>
        </p:nvSpPr>
        <p:spPr>
          <a:xfrm rot="0">
            <a:off x="1149043" y="171450"/>
            <a:ext cx="16110257" cy="1000799"/>
          </a:xfrm>
          <a:prstGeom prst="rect">
            <a:avLst/>
          </a:prstGeom>
        </p:spPr>
        <p:txBody>
          <a:bodyPr anchor="t" rtlCol="false" tIns="0" lIns="0" bIns="0" rIns="0">
            <a:spAutoFit/>
          </a:bodyPr>
          <a:lstStyle/>
          <a:p>
            <a:pPr algn="ctr">
              <a:lnSpc>
                <a:spcPts val="7337"/>
              </a:lnSpc>
            </a:pPr>
            <a:r>
              <a:rPr lang="en-US" sz="7723" spc="-579">
                <a:solidFill>
                  <a:srgbClr val="000000"/>
                </a:solidFill>
                <a:latin typeface="Helvetica World"/>
                <a:ea typeface="Helvetica World"/>
                <a:cs typeface="Helvetica World"/>
                <a:sym typeface="Helvetica World"/>
              </a:rPr>
              <a:t>REAKTORLAR KLASSIFIKATSIYASI</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CCCCCC">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0" y="9772650"/>
            <a:ext cx="18288000" cy="1028700"/>
            <a:chOff x="0" y="0"/>
            <a:chExt cx="14449778" cy="812800"/>
          </a:xfrm>
        </p:grpSpPr>
        <p:sp>
          <p:nvSpPr>
            <p:cNvPr name="Freeform 3" id="3"/>
            <p:cNvSpPr/>
            <p:nvPr/>
          </p:nvSpPr>
          <p:spPr>
            <a:xfrm flipH="false" flipV="false" rot="0">
              <a:off x="0" y="0"/>
              <a:ext cx="14449778" cy="812800"/>
            </a:xfrm>
            <a:custGeom>
              <a:avLst/>
              <a:gdLst/>
              <a:ahLst/>
              <a:cxnLst/>
              <a:rect r="r" b="b" t="t" l="l"/>
              <a:pathLst>
                <a:path h="812800" w="14449778">
                  <a:moveTo>
                    <a:pt x="0" y="0"/>
                  </a:moveTo>
                  <a:lnTo>
                    <a:pt x="14449778" y="0"/>
                  </a:lnTo>
                  <a:lnTo>
                    <a:pt x="14449778" y="812800"/>
                  </a:lnTo>
                  <a:lnTo>
                    <a:pt x="0" y="812800"/>
                  </a:lnTo>
                  <a:close/>
                </a:path>
              </a:pathLst>
            </a:custGeom>
            <a:solidFill>
              <a:srgbClr val="FF4000"/>
            </a:solidFill>
          </p:spPr>
        </p:sp>
        <p:sp>
          <p:nvSpPr>
            <p:cNvPr name="TextBox 4" id="4"/>
            <p:cNvSpPr txBox="true"/>
            <p:nvPr/>
          </p:nvSpPr>
          <p:spPr>
            <a:xfrm>
              <a:off x="0" y="-47625"/>
              <a:ext cx="14449778" cy="860425"/>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true" flipV="false" rot="0">
            <a:off x="17018613" y="9071440"/>
            <a:ext cx="240687" cy="186860"/>
          </a:xfrm>
          <a:custGeom>
            <a:avLst/>
            <a:gdLst/>
            <a:ahLst/>
            <a:cxnLst/>
            <a:rect r="r" b="b" t="t" l="l"/>
            <a:pathLst>
              <a:path h="186860" w="240687">
                <a:moveTo>
                  <a:pt x="240687" y="0"/>
                </a:moveTo>
                <a:lnTo>
                  <a:pt x="0" y="0"/>
                </a:lnTo>
                <a:lnTo>
                  <a:pt x="0" y="186860"/>
                </a:lnTo>
                <a:lnTo>
                  <a:pt x="240687" y="186860"/>
                </a:lnTo>
                <a:lnTo>
                  <a:pt x="240687"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AutoShape 6" id="6"/>
          <p:cNvSpPr/>
          <p:nvPr/>
        </p:nvSpPr>
        <p:spPr>
          <a:xfrm flipH="true" flipV="true">
            <a:off x="17264062" y="3174379"/>
            <a:ext cx="4762" cy="4084790"/>
          </a:xfrm>
          <a:prstGeom prst="line">
            <a:avLst/>
          </a:prstGeom>
          <a:ln cap="flat" w="9525">
            <a:solidFill>
              <a:srgbClr val="000000"/>
            </a:solidFill>
            <a:prstDash val="solid"/>
            <a:headEnd type="none" len="sm" w="sm"/>
            <a:tailEnd type="none" len="sm" w="sm"/>
          </a:ln>
        </p:spPr>
      </p:sp>
      <p:pic>
        <p:nvPicPr>
          <p:cNvPr name="Picture 7" id="7">
            <a:hlinkClick action="ppaction://media"/>
          </p:cNvPr>
          <p:cNvPicPr>
            <a:picLocks noChangeAspect="true"/>
          </p:cNvPicPr>
          <p:nvPr>
            <a:videoFile r:link="rId5"/>
            <p:extLst>
              <p:ext uri="{DAA4B4D4-6D71-4841-9C94-3DE7FCFB9230}">
                <p14:media xmlns:p14="http://schemas.microsoft.com/office/powerpoint/2010/main" r:embed="rId6"/>
              </p:ext>
            </p:extLst>
          </p:nvPr>
        </p:nvPicPr>
        <p:blipFill>
          <a:blip r:embed="rId4"/>
          <a:srcRect l="767" t="4022" r="767" b="0"/>
          <a:stretch>
            <a:fillRect/>
          </a:stretch>
        </p:blipFill>
        <p:spPr>
          <a:xfrm flipH="false" flipV="false" rot="0">
            <a:off x="7877831" y="1830070"/>
            <a:ext cx="9106004" cy="4587109"/>
          </a:xfrm>
          <a:prstGeom prst="rect">
            <a:avLst/>
          </a:prstGeom>
        </p:spPr>
      </p:pic>
      <p:sp>
        <p:nvSpPr>
          <p:cNvPr name="TextBox 8" id="8"/>
          <p:cNvSpPr txBox="true"/>
          <p:nvPr/>
        </p:nvSpPr>
        <p:spPr>
          <a:xfrm rot="0">
            <a:off x="1028700" y="335912"/>
            <a:ext cx="16736212" cy="2238375"/>
          </a:xfrm>
          <a:prstGeom prst="rect">
            <a:avLst/>
          </a:prstGeom>
        </p:spPr>
        <p:txBody>
          <a:bodyPr anchor="t" rtlCol="false" tIns="0" lIns="0" bIns="0" rIns="0">
            <a:spAutoFit/>
          </a:bodyPr>
          <a:lstStyle/>
          <a:p>
            <a:pPr algn="ctr">
              <a:lnSpc>
                <a:spcPts val="5700"/>
              </a:lnSpc>
            </a:pPr>
            <a:r>
              <a:rPr lang="en-US" sz="6000" spc="-450">
                <a:solidFill>
                  <a:srgbClr val="000000"/>
                </a:solidFill>
                <a:latin typeface="Helvetica World"/>
                <a:ea typeface="Helvetica World"/>
                <a:cs typeface="Helvetica World"/>
                <a:sym typeface="Helvetica World"/>
              </a:rPr>
              <a:t>VVER VA PWR – DUNYODAGI </a:t>
            </a:r>
            <a:r>
              <a:rPr lang="en-US" sz="6000" spc="-450">
                <a:solidFill>
                  <a:srgbClr val="000000"/>
                </a:solidFill>
                <a:latin typeface="Helvetica World"/>
                <a:ea typeface="Helvetica World"/>
                <a:cs typeface="Helvetica World"/>
                <a:sym typeface="Helvetica World"/>
              </a:rPr>
              <a:t>ENG OMMABOP REAKTORLAR</a:t>
            </a:r>
          </a:p>
          <a:p>
            <a:pPr algn="ctr">
              <a:lnSpc>
                <a:spcPts val="5700"/>
              </a:lnSpc>
            </a:pPr>
          </a:p>
        </p:txBody>
      </p:sp>
      <p:sp>
        <p:nvSpPr>
          <p:cNvPr name="TextBox 9" id="9"/>
          <p:cNvSpPr txBox="true"/>
          <p:nvPr/>
        </p:nvSpPr>
        <p:spPr>
          <a:xfrm rot="0">
            <a:off x="454366" y="1772920"/>
            <a:ext cx="7148001" cy="7407275"/>
          </a:xfrm>
          <a:prstGeom prst="rect">
            <a:avLst/>
          </a:prstGeom>
        </p:spPr>
        <p:txBody>
          <a:bodyPr anchor="t" rtlCol="false" tIns="0" lIns="0" bIns="0" rIns="0">
            <a:spAutoFit/>
          </a:bodyPr>
          <a:lstStyle/>
          <a:p>
            <a:pPr algn="just">
              <a:lnSpc>
                <a:spcPts val="2800"/>
              </a:lnSpc>
            </a:pPr>
            <a:r>
              <a:rPr lang="en-US" sz="2000">
                <a:solidFill>
                  <a:srgbClr val="000000"/>
                </a:solidFill>
                <a:latin typeface="Helvetica World"/>
                <a:ea typeface="Helvetica World"/>
                <a:cs typeface="Helvetica World"/>
                <a:sym typeface="Helvetica World"/>
              </a:rPr>
              <a:t>PWR ya’ni bosim ostidagi</a:t>
            </a:r>
            <a:r>
              <a:rPr lang="en-US" sz="2000" strike="noStrike" u="none">
                <a:solidFill>
                  <a:srgbClr val="000000"/>
                </a:solidFill>
                <a:latin typeface="Helvetica World"/>
                <a:ea typeface="Helvetica World"/>
                <a:cs typeface="Helvetica World"/>
                <a:sym typeface="Helvetica World"/>
              </a:rPr>
              <a:t> suvli reaktor dunyodagi eng keng tarqalgan va ikki konturli xavfsiz reaktor turi hisoblanadi. Uning ishlash bosqichlari bir necha bosqichdan iborat bo‘lib, birinchi radioaktiv konturda suv reaktor ichida 325 </a:t>
            </a:r>
            <a:r>
              <a:rPr lang="en-US" sz="2000" strike="noStrike" u="none">
                <a:solidFill>
                  <a:srgbClr val="000000"/>
                </a:solidFill>
                <a:latin typeface="Helvetica World"/>
                <a:ea typeface="Helvetica World"/>
                <a:cs typeface="Helvetica World"/>
                <a:sym typeface="Helvetica World"/>
              </a:rPr>
              <a:t>daraja</a:t>
            </a:r>
            <a:r>
              <a:rPr lang="en-US" sz="2000" strike="noStrike" u="none">
                <a:solidFill>
                  <a:srgbClr val="000000"/>
                </a:solidFill>
                <a:latin typeface="Helvetica World"/>
                <a:ea typeface="Helvetica World"/>
                <a:cs typeface="Helvetica World"/>
                <a:sym typeface="Helvetica World"/>
              </a:rPr>
              <a:t>gacha qiziydi, </a:t>
            </a:r>
            <a:r>
              <a:rPr lang="en-US" sz="2000" strike="noStrike" u="none">
                <a:solidFill>
                  <a:srgbClr val="000000"/>
                </a:solidFill>
                <a:latin typeface="Helvetica World"/>
                <a:ea typeface="Helvetica World"/>
                <a:cs typeface="Helvetica World"/>
                <a:sym typeface="Helvetica World"/>
              </a:rPr>
              <a:t>b</a:t>
            </a:r>
            <a:r>
              <a:rPr lang="en-US" sz="2000" strike="noStrike" u="none">
                <a:solidFill>
                  <a:srgbClr val="000000"/>
                </a:solidFill>
                <a:latin typeface="Helvetica World"/>
                <a:ea typeface="Helvetica World"/>
                <a:cs typeface="Helvetica World"/>
                <a:sym typeface="Helvetica World"/>
              </a:rPr>
              <a:t>iro</a:t>
            </a:r>
            <a:r>
              <a:rPr lang="en-US" sz="2000" strike="noStrike" u="none">
                <a:solidFill>
                  <a:srgbClr val="000000"/>
                </a:solidFill>
                <a:latin typeface="Helvetica World"/>
                <a:ea typeface="Helvetica World"/>
                <a:cs typeface="Helvetica World"/>
                <a:sym typeface="Helvetica World"/>
              </a:rPr>
              <a:t>q</a:t>
            </a:r>
            <a:r>
              <a:rPr lang="en-US" sz="2000" strike="noStrike" u="none">
                <a:solidFill>
                  <a:srgbClr val="000000"/>
                </a:solidFill>
                <a:latin typeface="Helvetica World"/>
                <a:ea typeface="Helvetica World"/>
                <a:cs typeface="Helvetica World"/>
                <a:sym typeface="Helvetica World"/>
              </a:rPr>
              <a:t> 155 atm</a:t>
            </a:r>
            <a:r>
              <a:rPr lang="en-US" sz="2000" strike="noStrike" u="none">
                <a:solidFill>
                  <a:srgbClr val="000000"/>
                </a:solidFill>
                <a:latin typeface="Helvetica World"/>
                <a:ea typeface="Helvetica World"/>
                <a:cs typeface="Helvetica World"/>
                <a:sym typeface="Helvetica World"/>
              </a:rPr>
              <a:t>osfera</a:t>
            </a:r>
            <a:r>
              <a:rPr lang="en-US" sz="2000" strike="noStrike" u="none">
                <a:solidFill>
                  <a:srgbClr val="000000"/>
                </a:solidFill>
                <a:latin typeface="Helvetica World"/>
                <a:ea typeface="Helvetica World"/>
                <a:cs typeface="Helvetica World"/>
                <a:sym typeface="Helvetica World"/>
              </a:rPr>
              <a:t> </a:t>
            </a:r>
            <a:r>
              <a:rPr lang="en-US" sz="2000" strike="noStrike" u="none">
                <a:solidFill>
                  <a:srgbClr val="000000"/>
                </a:solidFill>
                <a:latin typeface="Helvetica World"/>
                <a:ea typeface="Helvetica World"/>
                <a:cs typeface="Helvetica World"/>
                <a:sym typeface="Helvetica World"/>
              </a:rPr>
              <a:t>bosimi os</a:t>
            </a:r>
            <a:r>
              <a:rPr lang="en-US" sz="2000" strike="noStrike" u="none">
                <a:solidFill>
                  <a:srgbClr val="000000"/>
                </a:solidFill>
                <a:latin typeface="Helvetica World"/>
                <a:ea typeface="Helvetica World"/>
                <a:cs typeface="Helvetica World"/>
                <a:sym typeface="Helvetica World"/>
              </a:rPr>
              <a:t>t</a:t>
            </a:r>
            <a:r>
              <a:rPr lang="en-US" sz="2000" strike="noStrike" u="none">
                <a:solidFill>
                  <a:srgbClr val="000000"/>
                </a:solidFill>
                <a:latin typeface="Helvetica World"/>
                <a:ea typeface="Helvetica World"/>
                <a:cs typeface="Helvetica World"/>
                <a:sym typeface="Helvetica World"/>
              </a:rPr>
              <a:t>id</a:t>
            </a:r>
            <a:r>
              <a:rPr lang="en-US" sz="2000" strike="noStrike" u="none">
                <a:solidFill>
                  <a:srgbClr val="000000"/>
                </a:solidFill>
                <a:latin typeface="Helvetica World"/>
                <a:ea typeface="Helvetica World"/>
                <a:cs typeface="Helvetica World"/>
                <a:sym typeface="Helvetica World"/>
              </a:rPr>
              <a:t>a</a:t>
            </a:r>
            <a:r>
              <a:rPr lang="en-US" sz="2000" strike="noStrike" u="none">
                <a:solidFill>
                  <a:srgbClr val="000000"/>
                </a:solidFill>
                <a:latin typeface="Helvetica World"/>
                <a:ea typeface="Helvetica World"/>
                <a:cs typeface="Helvetica World"/>
                <a:sym typeface="Helvetica World"/>
              </a:rPr>
              <a:t> bo‘</a:t>
            </a:r>
            <a:r>
              <a:rPr lang="en-US" sz="2000" strike="noStrike" u="none">
                <a:solidFill>
                  <a:srgbClr val="000000"/>
                </a:solidFill>
                <a:latin typeface="Helvetica World"/>
                <a:ea typeface="Helvetica World"/>
                <a:cs typeface="Helvetica World"/>
                <a:sym typeface="Helvetica World"/>
              </a:rPr>
              <a:t>l</a:t>
            </a:r>
            <a:r>
              <a:rPr lang="en-US" sz="2000" strike="noStrike" u="none">
                <a:solidFill>
                  <a:srgbClr val="000000"/>
                </a:solidFill>
                <a:latin typeface="Helvetica World"/>
                <a:ea typeface="Helvetica World"/>
                <a:cs typeface="Helvetica World"/>
                <a:sym typeface="Helvetica World"/>
              </a:rPr>
              <a:t>gan</a:t>
            </a:r>
            <a:r>
              <a:rPr lang="en-US" sz="2000" strike="noStrike" u="none">
                <a:solidFill>
                  <a:srgbClr val="000000"/>
                </a:solidFill>
                <a:latin typeface="Helvetica World"/>
                <a:ea typeface="Helvetica World"/>
                <a:cs typeface="Helvetica World"/>
                <a:sym typeface="Helvetica World"/>
              </a:rPr>
              <a:t>i </a:t>
            </a:r>
            <a:r>
              <a:rPr lang="en-US" sz="2000" strike="noStrike" u="none">
                <a:solidFill>
                  <a:srgbClr val="000000"/>
                </a:solidFill>
                <a:latin typeface="Helvetica World"/>
                <a:ea typeface="Helvetica World"/>
                <a:cs typeface="Helvetica World"/>
                <a:sym typeface="Helvetica World"/>
              </a:rPr>
              <a:t>uchun </a:t>
            </a:r>
            <a:r>
              <a:rPr lang="en-US" sz="2000" strike="noStrike" u="none">
                <a:solidFill>
                  <a:srgbClr val="000000"/>
                </a:solidFill>
                <a:latin typeface="Helvetica World"/>
                <a:ea typeface="Helvetica World"/>
                <a:cs typeface="Helvetica World"/>
                <a:sym typeface="Helvetica World"/>
              </a:rPr>
              <a:t>qaynama</a:t>
            </a:r>
            <a:r>
              <a:rPr lang="en-US" sz="2000" strike="noStrike" u="none">
                <a:solidFill>
                  <a:srgbClr val="000000"/>
                </a:solidFill>
                <a:latin typeface="Helvetica World"/>
                <a:ea typeface="Helvetica World"/>
                <a:cs typeface="Helvetica World"/>
                <a:sym typeface="Helvetica World"/>
              </a:rPr>
              <a:t>s</a:t>
            </a:r>
            <a:r>
              <a:rPr lang="en-US" sz="2000" strike="noStrike" u="none">
                <a:solidFill>
                  <a:srgbClr val="000000"/>
                </a:solidFill>
                <a:latin typeface="Helvetica World"/>
                <a:ea typeface="Helvetica World"/>
                <a:cs typeface="Helvetica World"/>
                <a:sym typeface="Helvetica World"/>
              </a:rPr>
              <a:t>d</a:t>
            </a:r>
            <a:r>
              <a:rPr lang="en-US" sz="2000" strike="noStrike" u="none">
                <a:solidFill>
                  <a:srgbClr val="000000"/>
                </a:solidFill>
                <a:latin typeface="Helvetica World"/>
                <a:ea typeface="Helvetica World"/>
                <a:cs typeface="Helvetica World"/>
                <a:sym typeface="Helvetica World"/>
              </a:rPr>
              <a:t>an</a:t>
            </a:r>
            <a:r>
              <a:rPr lang="en-US" sz="2000" strike="noStrike" u="none">
                <a:solidFill>
                  <a:srgbClr val="000000"/>
                </a:solidFill>
                <a:latin typeface="Helvetica World"/>
                <a:ea typeface="Helvetica World"/>
                <a:cs typeface="Helvetica World"/>
                <a:sym typeface="Helvetica World"/>
              </a:rPr>
              <a:t> </a:t>
            </a:r>
            <a:r>
              <a:rPr lang="en-US" sz="2000" strike="noStrike" u="none">
                <a:solidFill>
                  <a:srgbClr val="000000"/>
                </a:solidFill>
                <a:latin typeface="Helvetica World"/>
                <a:ea typeface="Helvetica World"/>
                <a:cs typeface="Helvetica World"/>
                <a:sym typeface="Helvetica World"/>
              </a:rPr>
              <a:t>i</a:t>
            </a:r>
            <a:r>
              <a:rPr lang="en-US" sz="2000" strike="noStrike" u="none">
                <a:solidFill>
                  <a:srgbClr val="000000"/>
                </a:solidFill>
                <a:latin typeface="Helvetica World"/>
                <a:ea typeface="Helvetica World"/>
                <a:cs typeface="Helvetica World"/>
                <a:sym typeface="Helvetica World"/>
              </a:rPr>
              <a:t>ssiqlikni bug‘ generatoriga uzatadi.</a:t>
            </a:r>
            <a:r>
              <a:rPr lang="en-US" sz="2000" strike="noStrike" u="none">
                <a:solidFill>
                  <a:srgbClr val="000000"/>
                </a:solidFill>
                <a:latin typeface="Helvetica World"/>
                <a:ea typeface="Helvetica World"/>
                <a:cs typeface="Helvetica World"/>
                <a:sym typeface="Helvetica World"/>
              </a:rPr>
              <a:t> Ikkinchi toza </a:t>
            </a:r>
            <a:r>
              <a:rPr lang="en-US" sz="2000" strike="noStrike" u="none">
                <a:solidFill>
                  <a:srgbClr val="000000"/>
                </a:solidFill>
                <a:latin typeface="Helvetica World"/>
                <a:ea typeface="Helvetica World"/>
                <a:cs typeface="Helvetica World"/>
                <a:sym typeface="Helvetica World"/>
              </a:rPr>
              <a:t>kontur</a:t>
            </a:r>
            <a:r>
              <a:rPr lang="en-US" sz="2000" strike="noStrike" u="none">
                <a:solidFill>
                  <a:srgbClr val="000000"/>
                </a:solidFill>
                <a:latin typeface="Helvetica World"/>
                <a:ea typeface="Helvetica World"/>
                <a:cs typeface="Helvetica World"/>
                <a:sym typeface="Helvetica World"/>
              </a:rPr>
              <a:t>da</a:t>
            </a:r>
            <a:r>
              <a:rPr lang="en-US" sz="2000" strike="noStrike" u="none">
                <a:solidFill>
                  <a:srgbClr val="000000"/>
                </a:solidFill>
                <a:latin typeface="Helvetica World"/>
                <a:ea typeface="Helvetica World"/>
                <a:cs typeface="Helvetica World"/>
                <a:sym typeface="Helvetica World"/>
              </a:rPr>
              <a:t> esa bug‘ generatoridagi suv birinchi konturdan kelayotgan issiqlik hisobiga qaynaydi va bug‘ga aylanadi. Hosil bo‘lgan bug‘ turbinani aylantirib, generator orqali elektr toki ishlab chiqaradi.</a:t>
            </a:r>
          </a:p>
          <a:p>
            <a:pPr algn="just" marL="0" indent="0" lvl="0">
              <a:lnSpc>
                <a:spcPts val="2800"/>
              </a:lnSpc>
            </a:pPr>
            <a:r>
              <a:rPr lang="en-US" sz="2000" strike="noStrike" u="none">
                <a:solidFill>
                  <a:srgbClr val="000000"/>
                </a:solidFill>
                <a:latin typeface="Helvetica World"/>
                <a:ea typeface="Helvetica World"/>
                <a:cs typeface="Helvetica World"/>
                <a:sym typeface="Helvetica World"/>
              </a:rPr>
              <a:t>Ushbu reaktorning</a:t>
            </a:r>
            <a:r>
              <a:rPr lang="en-US" sz="2000" strike="noStrike" u="none">
                <a:solidFill>
                  <a:srgbClr val="000000"/>
                </a:solidFill>
                <a:latin typeface="Helvetica World"/>
                <a:ea typeface="Helvetica World"/>
                <a:cs typeface="Helvetica World"/>
                <a:sym typeface="Helvetica World"/>
              </a:rPr>
              <a:t> asosiy afzalliklari shundaki, ikki konturli tizim tufayli radioaktiv suv turbina zaliga chiqmaydi va bu xavfsizlikni ta’minlaydi. Shuningdek, harorat oshgan taqdirda reaksiya o‘z-o‘zidan sekinlashishi hisobiga tabiiy himoya va barqarorlikka ega. Reaktor kichik hajmlarda katta quvvat bera olgani uchun juda ixcham hisoblanadi va hatto suv osti kemalarida ham qo‘llaniladi. Uning asosiy texnik ko‘rsatkichlariga ko‘ra, yoqilg‘i sifatida 3-5 foizli kam boyitilgan uran ishlatiladi, sovitkich va moderator vazifasini esa oddiy tozalangan suv bajaradi. Bunday reaktorlarning xizmat muddati</a:t>
            </a:r>
            <a:r>
              <a:rPr lang="en-US" sz="2000" strike="noStrike" u="none">
                <a:solidFill>
                  <a:srgbClr val="000000"/>
                </a:solidFill>
                <a:latin typeface="Helvetica World"/>
                <a:ea typeface="Helvetica World"/>
                <a:cs typeface="Helvetica World"/>
                <a:sym typeface="Helvetica World"/>
              </a:rPr>
              <a:t> odatda</a:t>
            </a:r>
            <a:r>
              <a:rPr lang="en-US" sz="2000" strike="noStrike" u="none">
                <a:solidFill>
                  <a:srgbClr val="000000"/>
                </a:solidFill>
                <a:latin typeface="Helvetica World"/>
                <a:ea typeface="Helvetica World"/>
                <a:cs typeface="Helvetica World"/>
                <a:sym typeface="Helvetica World"/>
              </a:rPr>
              <a:t> 60 yil</a:t>
            </a:r>
            <a:r>
              <a:rPr lang="en-US" sz="2000" strike="noStrike" u="none">
                <a:solidFill>
                  <a:srgbClr val="000000"/>
                </a:solidFill>
                <a:latin typeface="Helvetica World"/>
                <a:ea typeface="Helvetica World"/>
                <a:cs typeface="Helvetica World"/>
                <a:sym typeface="Helvetica World"/>
              </a:rPr>
              <a:t>dan ortiqni tashkil etadi</a:t>
            </a:r>
            <a:r>
              <a:rPr lang="en-US" sz="2000" strike="noStrike" u="none">
                <a:solidFill>
                  <a:srgbClr val="000000"/>
                </a:solidFill>
                <a:latin typeface="Helvetica World"/>
                <a:ea typeface="Helvetica World"/>
                <a:cs typeface="Helvetica World"/>
                <a:sym typeface="Helvetica World"/>
              </a:rPr>
              <a:t>.</a:t>
            </a:r>
          </a:p>
          <a:p>
            <a:pPr algn="just" marL="0" indent="0" lvl="0">
              <a:lnSpc>
                <a:spcPts val="2800"/>
              </a:lnSpc>
            </a:pPr>
          </a:p>
        </p:txBody>
      </p:sp>
      <p:sp>
        <p:nvSpPr>
          <p:cNvPr name="TextBox 10" id="10"/>
          <p:cNvSpPr txBox="true"/>
          <p:nvPr/>
        </p:nvSpPr>
        <p:spPr>
          <a:xfrm rot="0">
            <a:off x="7843054" y="6871206"/>
            <a:ext cx="9140782" cy="1758950"/>
          </a:xfrm>
          <a:prstGeom prst="rect">
            <a:avLst/>
          </a:prstGeom>
        </p:spPr>
        <p:txBody>
          <a:bodyPr anchor="t" rtlCol="false" tIns="0" lIns="0" bIns="0" rIns="0">
            <a:spAutoFit/>
          </a:bodyPr>
          <a:lstStyle/>
          <a:p>
            <a:pPr algn="ctr">
              <a:lnSpc>
                <a:spcPts val="2800"/>
              </a:lnSpc>
              <a:spcBef>
                <a:spcPct val="0"/>
              </a:spcBef>
            </a:pPr>
            <a:r>
              <a:rPr lang="en-US" sz="2000">
                <a:solidFill>
                  <a:srgbClr val="000000"/>
                </a:solidFill>
                <a:latin typeface="Arimo"/>
                <a:ea typeface="Arimo"/>
                <a:cs typeface="Arimo"/>
                <a:sym typeface="Arimo"/>
              </a:rPr>
              <a:t>PWR (Pressurized Water Reactor) texnologiyasi dunyodagi eng ommabop yadroviy reaktor turi bo‘lib, u jahonning 30 dan ortiq (AQSH, Fransiya, Xitoy, Janubiy Koreya) mamlakatlarida ishlatiladi. Dunyodagi barcha yadro reaktorlarining qariyb 60-70% qismi aynan ushbu turga (jumladan, uning Rossiya dizayni bo‘lgan VVER variantiga) to‘g‘ri keladi</a:t>
            </a:r>
          </a:p>
        </p:txBody>
      </p:sp>
    </p:spTree>
  </p:cSld>
  <p:clrMapOvr>
    <a:masterClrMapping/>
  </p:clrMapOvr>
  <p:timing>
    <p:tnLst>
      <p:par>
        <p:cTn dur="indefinite" restart="never" nodeType="tmRoot">
          <p:childTnLst>
            <p:video>
              <p:cMediaNode vol="0">
                <p:cTn fill="hold" display="false">
                  <p:stCondLst>
                    <p:cond delay="indefinite"/>
                  </p:stCondLst>
                </p:cTn>
                <p:tgtEl>
                  <p:spTgt spid="7"/>
                </p:tgtEl>
              </p:cMediaNode>
            </p:video>
          </p:childTnLst>
        </p:cTn>
      </p:par>
    </p:tnLst>
  </p:timing>
</p:sld>
</file>

<file path=ppt/slides/slide9.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CCCCCC">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0" y="9772650"/>
            <a:ext cx="18288000" cy="1028700"/>
            <a:chOff x="0" y="0"/>
            <a:chExt cx="14449778" cy="812800"/>
          </a:xfrm>
        </p:grpSpPr>
        <p:sp>
          <p:nvSpPr>
            <p:cNvPr name="Freeform 3" id="3"/>
            <p:cNvSpPr/>
            <p:nvPr/>
          </p:nvSpPr>
          <p:spPr>
            <a:xfrm flipH="false" flipV="false" rot="0">
              <a:off x="0" y="0"/>
              <a:ext cx="14449778" cy="812800"/>
            </a:xfrm>
            <a:custGeom>
              <a:avLst/>
              <a:gdLst/>
              <a:ahLst/>
              <a:cxnLst/>
              <a:rect r="r" b="b" t="t" l="l"/>
              <a:pathLst>
                <a:path h="812800" w="14449778">
                  <a:moveTo>
                    <a:pt x="0" y="0"/>
                  </a:moveTo>
                  <a:lnTo>
                    <a:pt x="14449778" y="0"/>
                  </a:lnTo>
                  <a:lnTo>
                    <a:pt x="14449778" y="812800"/>
                  </a:lnTo>
                  <a:lnTo>
                    <a:pt x="0" y="812800"/>
                  </a:lnTo>
                  <a:close/>
                </a:path>
              </a:pathLst>
            </a:custGeom>
            <a:solidFill>
              <a:srgbClr val="FF4000"/>
            </a:solidFill>
          </p:spPr>
        </p:sp>
        <p:sp>
          <p:nvSpPr>
            <p:cNvPr name="TextBox 4" id="4"/>
            <p:cNvSpPr txBox="true"/>
            <p:nvPr/>
          </p:nvSpPr>
          <p:spPr>
            <a:xfrm>
              <a:off x="0" y="-47625"/>
              <a:ext cx="14449778" cy="860425"/>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91629" y="1234440"/>
            <a:ext cx="9983695" cy="8166735"/>
          </a:xfrm>
          <a:prstGeom prst="rect">
            <a:avLst/>
          </a:prstGeom>
        </p:spPr>
        <p:txBody>
          <a:bodyPr anchor="t" rtlCol="false" tIns="0" lIns="0" bIns="0" rIns="0">
            <a:spAutoFit/>
          </a:bodyPr>
          <a:lstStyle/>
          <a:p>
            <a:pPr algn="l">
              <a:lnSpc>
                <a:spcPts val="2940"/>
              </a:lnSpc>
              <a:spcBef>
                <a:spcPct val="0"/>
              </a:spcBef>
            </a:pPr>
            <a:r>
              <a:rPr lang="en-US" sz="2100">
                <a:solidFill>
                  <a:srgbClr val="000000"/>
                </a:solidFill>
                <a:latin typeface="Arimo"/>
                <a:ea typeface="Arimo"/>
                <a:cs typeface="Arimo"/>
                <a:sym typeface="Arimo"/>
              </a:rPr>
              <a:t>VVER (Водо-водяной энергетический реактор) — bu Rossiya mutaxassislari tomonidan ishlab chiqilgan, dunyodagi eng ishonchli va keng tarqalgan yadro reaktorlaridan biridir. U o‘zining ishlash prinsipiga ko‘ra PWR reaktoriga o‘xshaydi, ya’ni neytronlarni sekinlashtirish va issiqlikni tashish uchun oddiy suvdan foydalanadi. VVER reaktorlari ham ikki konturli tizim asosida ishlaydi: birinchi konturdagi suv reaktor ichida qiziydi, lekin yuqori bosim ostida bo‘lgani uchun qaynashga ulgurmasdan issiqlikni ikkinchi konturga uzatadi. Ikkinchi konturdagi suv esa bug‘ga aylanib, elektr energiyasi ishlab chiqaradigan turbinalarni harakatga keltiradi.</a:t>
            </a:r>
          </a:p>
          <a:p>
            <a:pPr algn="l">
              <a:lnSpc>
                <a:spcPts val="2940"/>
              </a:lnSpc>
              <a:spcBef>
                <a:spcPct val="0"/>
              </a:spcBef>
            </a:pPr>
            <a:r>
              <a:rPr lang="en-US" sz="2100">
                <a:solidFill>
                  <a:srgbClr val="000000"/>
                </a:solidFill>
                <a:latin typeface="Arimo"/>
                <a:ea typeface="Arimo"/>
                <a:cs typeface="Arimo"/>
                <a:sym typeface="Arimo"/>
              </a:rPr>
              <a:t>VVER reaktorlarining o‘ziga xos texnik jihatlari bor. Ularning eng mashhur zamonaviy turi VVER-1200 bo‘lib, u 3+ avlodiga mansubdir. Bu reaktorlar geksagonal, ya’ni olti qirrali yoqilg‘i kassetalaridan foydalanadi, bu esa issiqlik almashinuvini yanada samarali qiladi. Shuningdek, VVER reaktorlarining bug‘ generatorlari gorizontal holatda joylashgan bo‘lib, bu ularning seysmik barqarorligini va xizmat ko‘rsatish xavfsizligini oshiradi.</a:t>
            </a:r>
          </a:p>
          <a:p>
            <a:pPr algn="l">
              <a:lnSpc>
                <a:spcPts val="2940"/>
              </a:lnSpc>
              <a:spcBef>
                <a:spcPct val="0"/>
              </a:spcBef>
            </a:pPr>
            <a:r>
              <a:rPr lang="en-US" sz="2100">
                <a:solidFill>
                  <a:srgbClr val="000000"/>
                </a:solidFill>
                <a:latin typeface="Arimo"/>
                <a:ea typeface="Arimo"/>
                <a:cs typeface="Arimo"/>
                <a:sym typeface="Arimo"/>
              </a:rPr>
              <a:t>Hozirgi kunda VVER reaktorlari Rossiyadan tashqari dunyoning ko‘plab mamlakatlarida, jumladan, Hindiston, Xitoy, Turkiya, Vengriya, Misr, Bangladesh va Finlyandiya kabi davlatlarda ishlamoqda yoki qurilmoqda. O‘zbekistonda qurilishi rejalashtirilgan birinchi atom elektr stansiyasi uchun ham aynan ushbu VVER-1200 texnologiyasi tanlangan. Buning asosiy sababi uning yuqori xavfsizlik tizimidir — u hatto samolyot qulashi yoki kuchli zilzilalar kabi ekstremal holatlarga bardosh bera oladigan himoya qobig‘iga ega.</a:t>
            </a:r>
          </a:p>
        </p:txBody>
      </p:sp>
      <p:sp>
        <p:nvSpPr>
          <p:cNvPr name="Freeform 6" id="6"/>
          <p:cNvSpPr/>
          <p:nvPr/>
        </p:nvSpPr>
        <p:spPr>
          <a:xfrm flipH="false" flipV="false" rot="0">
            <a:off x="14421643" y="1965021"/>
            <a:ext cx="3342530" cy="6356958"/>
          </a:xfrm>
          <a:custGeom>
            <a:avLst/>
            <a:gdLst/>
            <a:ahLst/>
            <a:cxnLst/>
            <a:rect r="r" b="b" t="t" l="l"/>
            <a:pathLst>
              <a:path h="6356958" w="3342530">
                <a:moveTo>
                  <a:pt x="0" y="0"/>
                </a:moveTo>
                <a:lnTo>
                  <a:pt x="3342530" y="0"/>
                </a:lnTo>
                <a:lnTo>
                  <a:pt x="3342530" y="6356958"/>
                </a:lnTo>
                <a:lnTo>
                  <a:pt x="0" y="6356958"/>
                </a:lnTo>
                <a:lnTo>
                  <a:pt x="0" y="0"/>
                </a:lnTo>
                <a:close/>
              </a:path>
            </a:pathLst>
          </a:custGeom>
          <a:blipFill>
            <a:blip r:embed="rId2"/>
            <a:stretch>
              <a:fillRect l="0" t="0" r="0" b="0"/>
            </a:stretch>
          </a:blipFill>
        </p:spPr>
      </p:sp>
      <p:sp>
        <p:nvSpPr>
          <p:cNvPr name="Freeform 7" id="7"/>
          <p:cNvSpPr/>
          <p:nvPr/>
        </p:nvSpPr>
        <p:spPr>
          <a:xfrm flipH="false" flipV="false" rot="0">
            <a:off x="11412572" y="1965021"/>
            <a:ext cx="2717600" cy="6356958"/>
          </a:xfrm>
          <a:custGeom>
            <a:avLst/>
            <a:gdLst/>
            <a:ahLst/>
            <a:cxnLst/>
            <a:rect r="r" b="b" t="t" l="l"/>
            <a:pathLst>
              <a:path h="6356958" w="2717600">
                <a:moveTo>
                  <a:pt x="0" y="0"/>
                </a:moveTo>
                <a:lnTo>
                  <a:pt x="2717600" y="0"/>
                </a:lnTo>
                <a:lnTo>
                  <a:pt x="2717600" y="6356958"/>
                </a:lnTo>
                <a:lnTo>
                  <a:pt x="0" y="6356958"/>
                </a:lnTo>
                <a:lnTo>
                  <a:pt x="0" y="0"/>
                </a:lnTo>
                <a:close/>
              </a:path>
            </a:pathLst>
          </a:custGeom>
          <a:blipFill>
            <a:blip r:embed="rId3"/>
            <a:stretch>
              <a:fillRect l="0" t="0" r="0" b="0"/>
            </a:stretch>
          </a:blipFill>
        </p:spPr>
      </p:sp>
      <p:sp>
        <p:nvSpPr>
          <p:cNvPr name="TextBox 8" id="8"/>
          <p:cNvSpPr txBox="true"/>
          <p:nvPr/>
        </p:nvSpPr>
        <p:spPr>
          <a:xfrm rot="0">
            <a:off x="754158" y="206327"/>
            <a:ext cx="17010015" cy="908055"/>
          </a:xfrm>
          <a:prstGeom prst="rect">
            <a:avLst/>
          </a:prstGeom>
        </p:spPr>
        <p:txBody>
          <a:bodyPr anchor="t" rtlCol="false" tIns="0" lIns="0" bIns="0" rIns="0">
            <a:spAutoFit/>
          </a:bodyPr>
          <a:lstStyle/>
          <a:p>
            <a:pPr algn="l">
              <a:lnSpc>
                <a:spcPts val="6650"/>
              </a:lnSpc>
            </a:pPr>
            <a:r>
              <a:rPr lang="en-US" sz="7000" spc="-525">
                <a:solidFill>
                  <a:srgbClr val="000000"/>
                </a:solidFill>
                <a:latin typeface="Helvetica World"/>
                <a:ea typeface="Helvetica World"/>
                <a:cs typeface="Helvetica World"/>
                <a:sym typeface="Helvetica World"/>
              </a:rPr>
              <a:t>VVER(SUV-SUVLI  ENERGETIK REAKTORLAR)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DAHHmZzmyyk</dc:identifier>
  <dcterms:modified xsi:type="dcterms:W3CDTF">2011-08-01T06:04:30Z</dcterms:modified>
  <cp:revision>1</cp:revision>
  <dc:title>YADRo reaktorlari</dc:title>
</cp:coreProperties>
</file>