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9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F801A-8B94-45A5-810A-0938B314229B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458A1-43B8-4E47-973B-1D6103B91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78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09BDA-071C-AA32-3134-13D68D116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EB43CD-F900-9F35-763C-E0FF1F25E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CD798D-A955-859C-F665-8F3B34673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95F80-2AF3-60B1-ABAB-71BB0CFB2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FBD1C4-C392-2B97-A1BD-3C8750C24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2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FF2071-D723-5D7C-AF95-CB1E75A5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AE9C09-5D48-2300-25DD-A089E8019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5B69F2-D865-45BD-55CD-83661BC9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8ED398-07D9-4DDE-3C20-6B2D64EDC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6F9C58-CA30-A9B2-63C0-CD93E13A3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50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3B9540-4EE0-54EF-5444-9A3DD0687E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D52C99-8DC4-FAB0-6B77-952A51FCF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0993C3-4440-3F4A-3186-DBABFDC9E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1C218F-5AC6-F0AB-B4E2-B5753B6A9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561868-CD34-1FB1-88CA-6190418D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49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49FF7-2F0B-1AEB-5195-7E240B554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67E23A-924F-3F56-46EA-5B5CEBD42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C79AF0-A3AA-CFA7-CAC5-0EEBE42CE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039BC6-4E9E-E8A5-8D46-CA6207882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B1A03D-1F38-A6E5-F927-20C3AF46F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01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3F40C-8D7B-AEE0-5C4B-DB70F5773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FFB14A-7AA5-2200-4F4E-E4497BA75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FC9D0-4E6C-87F3-90CC-E4B0B36DD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91EF64-BFA8-6F39-C4E3-C3AC05A51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93D2C4-A995-880E-77C8-5DF6D2E4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73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0F3FB-F6A1-D87C-B5C2-B11C6986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B20C8E-DDA9-0D15-EFCD-10F88873A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279533-C783-C543-E069-850F7B420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DDA067-0C18-5770-1AB2-429B4298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C3206F-04CC-B04A-5A63-838E3528C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9DC480-189C-E55B-C820-65E168DBD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54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BC77C-40A5-F92A-B9F9-5609D7042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FA3505-6C1F-A59A-9AD4-3A51F317C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0ACAAD-0843-4720-A64E-3C53E3491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FE4B281-1C60-23EC-E602-0CE079BBB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EBEB54-E32D-E497-0E35-DB7B2E4B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49B0AB-4EC5-A56E-DC44-785B7D43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5AA7F1-DFCE-9C15-55B8-87BB29B52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3D8A0B-F4E0-6EAF-4FB5-072BB7F25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6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AB4CB-187A-5CBB-CDB9-903A89499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536E9AD-F74D-5807-68DC-3AD037947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6A6431-29CA-AFBE-481F-00E752CD4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B8A423-E5D7-56B4-53B5-0B045D3C2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26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723AF92-3616-2881-7C1B-D82449804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D44064-9D9C-6946-37B1-4BAF1245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D27310-83B7-C41D-31BB-1518495B2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50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C760E-F723-DD2B-B799-6AB28D6DC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3DD5B9-0337-25C6-39F6-C7FD84DA6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1453D7-C21E-CB32-7A06-77475EE9C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80EEB2-B532-1B92-D825-45EF02386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2B437B-9140-5C66-386F-BBC8C66EE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12A35F-F974-D8AE-90E5-4B2C7DBA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18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5B9C1-1E3A-93E0-8626-4A1838EE6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438B53A-D237-20C9-CA1A-4AE344E21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01CA93-7DCA-5229-13C1-1EF741806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63E3F5-D196-A057-D30D-A8F5F30E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E39EE9-D4A8-31AC-32F6-828C0CC16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1CC714-4B85-9F67-1643-BCA527D8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7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7DC96-5372-24B9-2FA4-FA59ABB76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1AE2A4-21F8-EE5E-479D-83C73EC78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A97043-FF74-11B0-8556-03052CB54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8FA8A-DC3E-45AD-B9D7-63EF4CDC961E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197338-5381-7173-ECF9-7357E70EA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346388-3A27-73F9-8188-83696E7C83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DEEAA-234D-489C-9A62-5C7FDABDD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63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E878BF-1BEF-827D-1892-0EBD0330E469}"/>
              </a:ext>
            </a:extLst>
          </p:cNvPr>
          <p:cNvSpPr txBox="1"/>
          <p:nvPr/>
        </p:nvSpPr>
        <p:spPr>
          <a:xfrm>
            <a:off x="1726509" y="2062227"/>
            <a:ext cx="8738980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z-Latn-U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Mikrofinanslashning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ijtimoiy-iqtisodiy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yo'naltirilishi</a:t>
            </a:r>
            <a:endParaRPr lang="uz-Latn-U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Bandlikni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ta'minlashdagi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samara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o'rinlarini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endParaRPr lang="uz-Latn-U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Mikrokreditlash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ta'sirchanligini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omillari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5DDA5-F789-06F3-7E49-515A955219C3}"/>
              </a:ext>
            </a:extLst>
          </p:cNvPr>
          <p:cNvSpPr txBox="1"/>
          <p:nvPr/>
        </p:nvSpPr>
        <p:spPr>
          <a:xfrm>
            <a:off x="1453183" y="1276387"/>
            <a:ext cx="92856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Mikrokreditlash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ta'sirchanligini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omillari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157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9F098-20BF-BAB7-A47A-15EAD9BF2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A5B1FCC-5E12-22B2-AEB4-F5CE82937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009526"/>
              </p:ext>
            </p:extLst>
          </p:nvPr>
        </p:nvGraphicFramePr>
        <p:xfrm>
          <a:off x="838200" y="1325880"/>
          <a:ext cx="10515600" cy="42062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60963654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81834238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309768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Resurs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Manba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Aholi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bandligiga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ta'siri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2945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Maqsadli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fondlar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Hukumat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xalqaro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institutlari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masalan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IBRD, ADB)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tomonidan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maxsus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fondlariga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'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jalb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Mikrokreditlash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ajratiladigan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'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ko'proq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aholini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qamrab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9500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Arzon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Davlat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tomonidan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subsidiyalanadigan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stavkalariga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dasturlarini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joriy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narxini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pasaytirib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muhtoj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qatlamlar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yanada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samarali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9722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Hamkorlikni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kengaytirish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Banklar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mikromoliya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tashkilotlari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NNT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nodavlat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notijorat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tashkilotlari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o'rtasida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bo'yicha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hamkorlikni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kuchaytirish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Mikrokreditlarning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qishloq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joylariga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borishini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mintaqaviy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891455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3D511B2-7CDA-97D3-6956-1B9E3DF6E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638" y="568920"/>
            <a:ext cx="44687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manbalarini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kengaytirish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210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46204-B697-896C-5E42-13D575330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8B956D-08A6-AFFF-2E7B-D4E65016DECD}"/>
              </a:ext>
            </a:extLst>
          </p:cNvPr>
          <p:cNvSpPr txBox="1"/>
          <p:nvPr/>
        </p:nvSpPr>
        <p:spPr>
          <a:xfrm>
            <a:off x="966484" y="142011"/>
            <a:ext cx="10259032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Mikrofinanslashning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ijtimoiy-iqtisodiy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yo'naltirilishi</a:t>
            </a:r>
            <a:endParaRPr lang="uz-Latn-U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447DC56-F195-B0C3-39B1-D8F9CD2114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528901"/>
              </p:ext>
            </p:extLst>
          </p:nvPr>
        </p:nvGraphicFramePr>
        <p:xfrm>
          <a:off x="838200" y="1600200"/>
          <a:ext cx="10515600" cy="365760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0311260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1150684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159061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</a:rPr>
                        <a:t>Ta'rif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</a:rPr>
                        <a:t>Bandlikka</a:t>
                      </a:r>
                      <a:r>
                        <a:rPr lang="en-US" b="1" dirty="0">
                          <a:effectLst/>
                        </a:rPr>
                        <a:t> </a:t>
                      </a:r>
                      <a:r>
                        <a:rPr lang="en-US" b="1" dirty="0" err="1">
                          <a:effectLst/>
                        </a:rPr>
                        <a:t>ta'siri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9888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</a:rPr>
                        <a:t>Kichik </a:t>
                      </a:r>
                      <a:r>
                        <a:rPr lang="en-US" b="1" dirty="0" err="1">
                          <a:effectLst/>
                        </a:rPr>
                        <a:t>biznesni</a:t>
                      </a:r>
                      <a:r>
                        <a:rPr lang="en-US" b="1" dirty="0">
                          <a:effectLst/>
                        </a:rPr>
                        <a:t> </a:t>
                      </a:r>
                      <a:r>
                        <a:rPr lang="en-US" b="1" dirty="0" err="1">
                          <a:effectLst/>
                        </a:rPr>
                        <a:t>boshlash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Kichik </a:t>
                      </a:r>
                      <a:r>
                        <a:rPr lang="en-US" dirty="0" err="1">
                          <a:effectLst/>
                        </a:rPr>
                        <a:t>miqdordagi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sarmoyani</a:t>
                      </a:r>
                      <a:r>
                        <a:rPr lang="en-US" dirty="0">
                          <a:effectLst/>
                        </a:rPr>
                        <a:t> (</a:t>
                      </a:r>
                      <a:r>
                        <a:rPr lang="en-US" dirty="0" err="1">
                          <a:effectLst/>
                        </a:rPr>
                        <a:t>mikrokreditni</a:t>
                      </a:r>
                      <a:r>
                        <a:rPr lang="en-US" dirty="0">
                          <a:effectLst/>
                        </a:rPr>
                        <a:t>) </a:t>
                      </a:r>
                      <a:r>
                        <a:rPr lang="en-US" dirty="0" err="1">
                          <a:effectLst/>
                        </a:rPr>
                        <a:t>yangi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biznes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loyihalarini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ishga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tushirish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uchun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ajratish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Yangi </a:t>
                      </a:r>
                      <a:r>
                        <a:rPr lang="en-US" dirty="0" err="1">
                          <a:effectLst/>
                        </a:rPr>
                        <a:t>tadbirkorlik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subyektlari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yaratiladi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dirty="0" err="1">
                          <a:effectLst/>
                        </a:rPr>
                        <a:t>bu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esa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bevosita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yangi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o'rinlarini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keltirib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chiqaradi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6496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</a:rPr>
                        <a:t>Oilaviy</a:t>
                      </a:r>
                      <a:r>
                        <a:rPr lang="en-US" b="1" dirty="0">
                          <a:effectLst/>
                        </a:rPr>
                        <a:t> </a:t>
                      </a:r>
                      <a:r>
                        <a:rPr lang="en-US" b="1" dirty="0" err="1">
                          <a:effectLst/>
                        </a:rPr>
                        <a:t>tadbirkorlikni</a:t>
                      </a:r>
                      <a:r>
                        <a:rPr lang="en-US" b="1" dirty="0">
                          <a:effectLst/>
                        </a:rPr>
                        <a:t> </a:t>
                      </a:r>
                      <a:r>
                        <a:rPr lang="en-US" b="1" dirty="0" err="1">
                          <a:effectLst/>
                        </a:rPr>
                        <a:t>kengaytirish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</a:rPr>
                        <a:t>Mavjud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oilaviy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faoliyatni</a:t>
                      </a:r>
                      <a:r>
                        <a:rPr lang="en-US" dirty="0">
                          <a:effectLst/>
                        </a:rPr>
                        <a:t> (</a:t>
                      </a:r>
                      <a:r>
                        <a:rPr lang="en-US" dirty="0" err="1">
                          <a:effectLst/>
                        </a:rPr>
                        <a:t>masalan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dirty="0" err="1">
                          <a:effectLst/>
                        </a:rPr>
                        <a:t>kasanachilik</a:t>
                      </a:r>
                      <a:r>
                        <a:rPr lang="en-US" dirty="0">
                          <a:effectLst/>
                        </a:rPr>
                        <a:t>, </a:t>
                      </a:r>
                      <a:r>
                        <a:rPr lang="en-US" dirty="0" err="1">
                          <a:effectLst/>
                        </a:rPr>
                        <a:t>kichik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ishlab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chiqarish</a:t>
                      </a:r>
                      <a:r>
                        <a:rPr lang="en-US" dirty="0">
                          <a:effectLst/>
                        </a:rPr>
                        <a:t>) </a:t>
                      </a:r>
                      <a:r>
                        <a:rPr lang="en-US" dirty="0" err="1">
                          <a:effectLst/>
                        </a:rPr>
                        <a:t>kengaytirish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uchun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moliyaviy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resurs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taqdim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etish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</a:rPr>
                        <a:t>Oila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a'zolarining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bandligi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ta'minlanadi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va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qo'shimcha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ishchi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kuchi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jalb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qilinishi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mumkin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19154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</a:rPr>
                        <a:t>Moliyaviy</a:t>
                      </a:r>
                      <a:r>
                        <a:rPr lang="en-US" b="1" dirty="0">
                          <a:effectLst/>
                        </a:rPr>
                        <a:t> </a:t>
                      </a:r>
                      <a:r>
                        <a:rPr lang="en-US" b="1" dirty="0" err="1">
                          <a:effectLst/>
                        </a:rPr>
                        <a:t>zamin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</a:rPr>
                        <a:t>Kreditlar</a:t>
                      </a:r>
                      <a:r>
                        <a:rPr lang="en-US" dirty="0">
                          <a:effectLst/>
                        </a:rPr>
                        <a:t> bank </a:t>
                      </a:r>
                      <a:r>
                        <a:rPr lang="en-US" dirty="0" err="1">
                          <a:effectLst/>
                        </a:rPr>
                        <a:t>garovi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bo'lmagan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shaxslarga</a:t>
                      </a:r>
                      <a:r>
                        <a:rPr lang="en-US" dirty="0">
                          <a:effectLst/>
                        </a:rPr>
                        <a:t> ham </a:t>
                      </a:r>
                      <a:r>
                        <a:rPr lang="en-US" dirty="0" err="1">
                          <a:effectLst/>
                        </a:rPr>
                        <a:t>moliyaviy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manbaga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ega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bo'lish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imkonini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beradi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Formal </a:t>
                      </a:r>
                      <a:r>
                        <a:rPr lang="en-US" dirty="0" err="1">
                          <a:effectLst/>
                        </a:rPr>
                        <a:t>ishga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joylashish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imkoniyati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cheklangan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aholining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biznesga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kirishiga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sharoit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yaratadi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2572154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D0BB47A-7413-DBDB-5FF2-E00509F87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73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53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9D0D-30BB-69BE-46A0-23EC353F5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3885B8B-D543-97E1-2A72-B84461A83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283411"/>
              </p:ext>
            </p:extLst>
          </p:nvPr>
        </p:nvGraphicFramePr>
        <p:xfrm>
          <a:off x="838199" y="1600200"/>
          <a:ext cx="10515600" cy="36576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77587054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85025674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8655175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Maqsadli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qatlam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Berilish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sababi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Bandlikni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ta'minlashdagi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o'rni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7953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Ishsiz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yoshlar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biznesini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boshlang'ich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sarmoyaga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ehtiyoj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borligi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Yoshlarning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bandligini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faolligini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migratsiyaning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180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Xotin-qizlar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Ayollarning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iqtisodiy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faolligini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daromad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manbaiga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bo'lishini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qo'llab-quvvatlash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Ayollarning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daromadiga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hissasini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"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ayollar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daftari"ga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kiritilganlarni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697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Nogironligi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shaxslar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qiziqishlari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bo'yicha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ishlashlari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sharoit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uskunalar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xomashyo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muhtoj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guruhlarning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jamiyatdagi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faolligini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o'z-o'zini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band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399670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43582A8-8096-3526-EA6A-94B6303BC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135" y="342266"/>
            <a:ext cx="71577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himoyaga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muhtoj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qatlamlarga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yo'naltirilishi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CDEB3-D663-9A29-0132-E79C554E5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629CF85-1264-AE29-D629-70F20FF11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991963"/>
              </p:ext>
            </p:extLst>
          </p:nvPr>
        </p:nvGraphicFramePr>
        <p:xfrm>
          <a:off x="838200" y="1463040"/>
          <a:ext cx="10515600" cy="393192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15837529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72039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725325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Tushuntirish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Iqtisodiy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natijasi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3259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Faoliyatni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rasmiylashtirish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norasmiy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faoliyat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borayotgan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shaxsning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yakka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tartibdagi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tadbirkor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sifatida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ro'yxatdan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o'tishi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Norasmiy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qisqarishi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daromad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manbaiga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7094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Soliq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bazasi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tadbirkorlik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subyektlari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to'lovchiga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aylanadi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Davlat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byudjetiga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tushumlarning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ko'payishi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mablag'lar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sohalarga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dasturlariga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yo'naltirilishi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mumkin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475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ishlagan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fuqaroning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kelajakda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pensiya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nafaqalarga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huquqi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paydo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Fuqaroning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ijtimoiy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himoyalanish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darajasini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600584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9E24152A-491C-5E8D-C3FA-D30EC9BE3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170" y="600504"/>
            <a:ext cx="47323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Norasmiy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bandlikni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legallashtirish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585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C1F7D-3469-A3E4-510F-418BDB1A9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3D1E31-CD88-83B7-EA5E-0F6931E5FB8F}"/>
              </a:ext>
            </a:extLst>
          </p:cNvPr>
          <p:cNvSpPr txBox="1"/>
          <p:nvPr/>
        </p:nvSpPr>
        <p:spPr>
          <a:xfrm>
            <a:off x="1466849" y="268470"/>
            <a:ext cx="9258301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Bandlikni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ta'minlashdagi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samara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o'rinlarini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endParaRPr lang="uz-Latn-U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DC3B189-4E58-D7CA-B7EA-EFFD32CFA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010285"/>
              </p:ext>
            </p:extLst>
          </p:nvPr>
        </p:nvGraphicFramePr>
        <p:xfrm>
          <a:off x="838200" y="2035334"/>
          <a:ext cx="10515600" cy="393192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01456358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9957796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976956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Mikrokreditning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o'rni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Bandlikka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qo'shimcha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ta'siri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8848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Kasanachilik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Uskunalar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tikuv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mashinalari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kompyuterlar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ishlab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chiqarish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uskunalarini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a'zolarini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ham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jalb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holda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daromad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2268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Hunarmandchilik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Xomashyo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asbob-anjom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qo'lda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yasash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yog'och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o'ymakorligi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kulolchilik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zaruriy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hunarmandchilik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an'analarini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saqlash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turizmga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ko'rsatish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sohasida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7136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Kichik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ko'rsatish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Instrumentlar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sartaroshlik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kosmetologiya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maishiy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texnikani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ta'mirlash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jihozlar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Qishloq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mahallalarda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aholiga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ko'rsatish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sifatini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607105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9BBEEF7-E232-120A-8241-F8DC54840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885" y="1067435"/>
            <a:ext cx="5080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O'z-o'zini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band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qilishni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16B80-1BAB-B3A5-7883-8B552DFE1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1DD543C-FE27-384C-89A9-59ED8FDA8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031680"/>
              </p:ext>
            </p:extLst>
          </p:nvPr>
        </p:nvGraphicFramePr>
        <p:xfrm>
          <a:off x="838199" y="1737360"/>
          <a:ext cx="10515600" cy="338328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8943517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14112405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808960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Soha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Mikrokredit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qanday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yordam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Natijada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yaratiladigan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o'rinlari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45954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Chorvachilik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Naslli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parrandalarni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ozuqa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zaxirasini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Chorva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mollarga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qaraydigan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ozuqa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yetkazib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mavsumiy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o'rinlari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8839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Issiqxona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xo'jaligi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Issiqxona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urug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'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ko'chat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tomchilatib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sug'orish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tizimini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o'rnatish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Ekish,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parvarishlash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hosilni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yig'ish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shug'ullanuvchi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kishining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7670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Dehqonchilik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Qishloq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xo'jaligi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texnikasi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yengil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texnikalar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ijaraga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urug'lik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Mavsumiy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ishchilar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shu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jumladan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qishloq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yoshlarining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ta'minlanishi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47541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9550B8F-BD54-5EEE-146E-211C70043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0798" y="411332"/>
            <a:ext cx="70904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xo'jaligi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chorvachilikni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rag'batlantirish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499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2E0F-CA95-35C6-2283-04E5DE60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00D0DE9-333C-AAA0-A8DC-2BB1D494D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395661"/>
              </p:ext>
            </p:extLst>
          </p:nvPr>
        </p:nvGraphicFramePr>
        <p:xfrm>
          <a:off x="838199" y="1463040"/>
          <a:ext cx="10515600" cy="393192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22359669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0270883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663917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Bosqich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Ta'rif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Bandlikka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bilvosita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ta'siri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8197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Loyihaning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kengayishi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Dastlabki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muvaffaqiyatli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loyiha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doirasini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kengaytirish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ikkinchi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ajratilishi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kishilik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faoliyatdan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kichik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korxonaga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ishchilarni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yollashni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taqozo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7909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Yangi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ishchilar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jalbi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Kengaygan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tadbirkorlik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faoliyatida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malakali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yordamchi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ishchilarni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yollash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Aholi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nafaqat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o'z-o'zini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band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haq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to'lanadigan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o'rinlari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yaratilishi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0493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Subkontraktorlar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Kichik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korxona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mahsuloti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xomashyo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tadbirkorlardan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subkontraktorlardan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Bozorning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rivojlanishi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kichik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tadbirkorlarning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mahsulotlari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talab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orqali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bandligini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373137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DC35894-EFB6-C985-AA14-9CAE062C3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5364" y="521414"/>
            <a:ext cx="86212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chiqarishni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kengaytirish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ko'paytirish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3781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2D31A-9736-2B1E-0DCE-2AE8EBC61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C10789-72E5-85BF-BB0D-993E9539F364}"/>
              </a:ext>
            </a:extLst>
          </p:cNvPr>
          <p:cNvSpPr txBox="1"/>
          <p:nvPr/>
        </p:nvSpPr>
        <p:spPr>
          <a:xfrm>
            <a:off x="1077743" y="307381"/>
            <a:ext cx="1003651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Mikrokreditlash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ta'sirchanligini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omillari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1179432-83C8-ECAD-954F-8D6EE87C19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002813"/>
              </p:ext>
            </p:extLst>
          </p:nvPr>
        </p:nvGraphicFramePr>
        <p:xfrm>
          <a:off x="838199" y="1758336"/>
          <a:ext cx="10515600" cy="393192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571012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601313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975256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Omil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Natijada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bandlikka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ta'siri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9605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Biznes-reja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tuzish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berishdan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oldin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oddiy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biznes-reja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tuzishga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o'rgatish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Loyiha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muvaffaqiyatini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isrof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bo'lishini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barqaror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yaratishga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yordam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2045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savodxonlik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oqimini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daromad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xarajatlarni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boshqarish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bank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xizmatlaridan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to'g'ri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bo'yicha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bepul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Tadbirkorning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qaytarish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biznesning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yashash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uzaytiradi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3070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intizomi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shartnomalari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stavkalari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hisoblash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bo'yicha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tushunchalar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xavflarni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to'g'ri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baholashiga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yordam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loyihaning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bankrot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xavfini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kamaytiradi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456417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5D19A00-E1DB-5FA5-C58E-90AE47372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815" y="1138176"/>
            <a:ext cx="62183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Moliyaviy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savodxonlik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biznes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ko'nikmalari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5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58089-4444-8317-7442-ED9219140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CD72CDC-09FC-22F9-90F7-1929FDDB3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794343"/>
              </p:ext>
            </p:extLst>
          </p:nvPr>
        </p:nvGraphicFramePr>
        <p:xfrm>
          <a:off x="838200" y="1557706"/>
          <a:ext cx="10515600" cy="420624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59571427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50491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622925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Xizmat Turi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Maqsadi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Bandlik Barqarorligini Ta'minlash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79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</a:rPr>
                        <a:t>Mablag'ni</a:t>
                      </a:r>
                      <a:r>
                        <a:rPr lang="en-US" b="1" dirty="0">
                          <a:effectLst/>
                        </a:rPr>
                        <a:t> Monitoring </a:t>
                      </a:r>
                      <a:r>
                        <a:rPr lang="en-US" b="1" dirty="0" err="1">
                          <a:effectLst/>
                        </a:rPr>
                        <a:t>Qilish</a:t>
                      </a:r>
                      <a:endParaRPr lang="en-US" dirty="0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Kredit mablag'larining shartnomada ko'rsatilgan maqsadlar (masalan, uskunaga) uchun ishlatilishini nazorat qilish.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Mablag'larning boshqa maqsadlarga (iste'molga) sarflanishini oldini oladi, ish o'rni yaratish ehtimolini oshiradi.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32835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Mentorlik Xizmatlari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Tajribali tadbirkorlar yoki biznes-konsultantlarni yangi tadbirkorlarga biriktirish.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Dastlabki bosqichdagi operatsion xatolarni tuzatishga, bozorga to'g'ri kirishga yordam beradi, bu esa ish o'rinining yo'qolishiga yo'l qo'ymaydi.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1324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>
                          <a:effectLst/>
                        </a:rPr>
                        <a:t>Mahsulotni Bozorga Chiqarish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effectLst/>
                        </a:rPr>
                        <a:t>Yangi mahsulotlarni sotish kanallarini topishda yordam berish va marketing bo'yicha maslahatlar berish.</a:t>
                      </a:r>
                      <a:endParaRPr lang="en-US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</a:rPr>
                        <a:t>Ishlab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chiqarilgan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mahsulotga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talabni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ta'minlash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orqali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yangi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ish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o'rnining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doimiy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faoliyat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yuritishini</a:t>
                      </a:r>
                      <a:r>
                        <a:rPr lang="en-US" dirty="0">
                          <a:effectLst/>
                        </a:rPr>
                        <a:t> </a:t>
                      </a:r>
                      <a:r>
                        <a:rPr lang="en-US" dirty="0" err="1">
                          <a:effectLst/>
                        </a:rPr>
                        <a:t>ta'minlaydi</a:t>
                      </a:r>
                      <a:r>
                        <a:rPr lang="en-US" dirty="0">
                          <a:effectLst/>
                        </a:rPr>
                        <a:t>.</a:t>
                      </a:r>
                      <a:endParaRPr lang="en-US" dirty="0">
                        <a:effectLst/>
                        <a:latin typeface="Google Sans Tex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979800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9A04E792-FBB2-67D3-4108-8147E4070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654" y="638170"/>
            <a:ext cx="61766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mentorlik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qo'llab-quvvatlash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11635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959</Words>
  <Application>Microsoft Office PowerPoint</Application>
  <PresentationFormat>Широкоэкранный</PresentationFormat>
  <Paragraphs>124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Google Sans</vt:lpstr>
      <vt:lpstr>Google Sans Text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Og'abek Azamov</dc:creator>
  <cp:lastModifiedBy>Og'abek Azamov</cp:lastModifiedBy>
  <cp:revision>2</cp:revision>
  <dcterms:created xsi:type="dcterms:W3CDTF">2025-11-14T15:40:09Z</dcterms:created>
  <dcterms:modified xsi:type="dcterms:W3CDTF">2025-11-27T14:21:26Z</dcterms:modified>
</cp:coreProperties>
</file>