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Agrandir Wide Bold" panose="020B0604020202020204" charset="0"/>
      <p:regular r:id="rId12"/>
    </p:embeddedFont>
    <p:embeddedFont>
      <p:font typeface="Calibri" panose="020F0502020204030204" pitchFamily="34" charset="0"/>
      <p:regular r:id="rId13"/>
      <p:bold r:id="rId14"/>
      <p:italic r:id="rId15"/>
      <p:boldItalic r:id="rId16"/>
    </p:embeddedFont>
    <p:embeddedFont>
      <p:font typeface="Nunito" pitchFamily="2" charset="-52"/>
      <p:regular r:id="rId17"/>
    </p:embeddedFont>
    <p:embeddedFont>
      <p:font typeface="Open Sans" panose="020B0606030504020204" pitchFamily="34" charset="0"/>
      <p:regular r:id="rId18"/>
      <p:bold r:id="rId19"/>
      <p:italic r:id="rId20"/>
      <p:boldItalic r:id="rId21"/>
    </p:embeddedFont>
    <p:embeddedFont>
      <p:font typeface="Open Sans Bold" panose="020B0806030504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4" d="100"/>
          <a:sy n="54" d="100"/>
        </p:scale>
        <p:origin x="754" y="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youtu.be/4hijBTgrvjY?si=_BTuWzbknyuMIP1W" TargetMode="External"/><Relationship Id="rId2" Type="http://schemas.openxmlformats.org/officeDocument/2006/relationships/hyperlink" Target="https://en.wikipedia.org/wiki/Cherenkov_radiation"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EDE2"/>
        </a:solidFill>
        <a:effectLst/>
      </p:bgPr>
    </p:bg>
    <p:spTree>
      <p:nvGrpSpPr>
        <p:cNvPr id="1" name=""/>
        <p:cNvGrpSpPr/>
        <p:nvPr/>
      </p:nvGrpSpPr>
      <p:grpSpPr>
        <a:xfrm>
          <a:off x="0" y="0"/>
          <a:ext cx="0" cy="0"/>
          <a:chOff x="0" y="0"/>
          <a:chExt cx="0" cy="0"/>
        </a:xfrm>
      </p:grpSpPr>
      <p:grpSp>
        <p:nvGrpSpPr>
          <p:cNvPr id="2" name="Group 2"/>
          <p:cNvGrpSpPr/>
          <p:nvPr/>
        </p:nvGrpSpPr>
        <p:grpSpPr>
          <a:xfrm>
            <a:off x="17259300" y="0"/>
            <a:ext cx="3086100" cy="10287000"/>
            <a:chOff x="0" y="0"/>
            <a:chExt cx="812800" cy="2709333"/>
          </a:xfrm>
        </p:grpSpPr>
        <p:sp>
          <p:nvSpPr>
            <p:cNvPr id="3" name="Freeform 3"/>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sp>
        <p:sp>
          <p:nvSpPr>
            <p:cNvPr id="4" name="TextBox 4"/>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5" name="TextBox 5"/>
          <p:cNvSpPr txBox="1"/>
          <p:nvPr/>
        </p:nvSpPr>
        <p:spPr>
          <a:xfrm>
            <a:off x="2438038" y="1689892"/>
            <a:ext cx="14211550" cy="2332428"/>
          </a:xfrm>
          <a:prstGeom prst="rect">
            <a:avLst/>
          </a:prstGeom>
        </p:spPr>
        <p:txBody>
          <a:bodyPr lIns="0" tIns="0" rIns="0" bIns="0" rtlCol="0" anchor="t">
            <a:spAutoFit/>
          </a:bodyPr>
          <a:lstStyle/>
          <a:p>
            <a:pPr algn="ctr">
              <a:lnSpc>
                <a:spcPts val="8370"/>
              </a:lnSpc>
            </a:pPr>
            <a:r>
              <a:rPr lang="en-US" sz="7342" b="1">
                <a:solidFill>
                  <a:srgbClr val="303870"/>
                </a:solidFill>
                <a:latin typeface="Agrandir Wide Bold"/>
                <a:ea typeface="Agrandir Wide Bold"/>
                <a:cs typeface="Agrandir Wide Bold"/>
                <a:sym typeface="Agrandir Wide Bold"/>
              </a:rPr>
              <a:t>VAVILOV CHERENKOV NURLANISHI. </a:t>
            </a:r>
          </a:p>
        </p:txBody>
      </p:sp>
      <p:grpSp>
        <p:nvGrpSpPr>
          <p:cNvPr id="6" name="Group 6"/>
          <p:cNvGrpSpPr/>
          <p:nvPr/>
        </p:nvGrpSpPr>
        <p:grpSpPr>
          <a:xfrm>
            <a:off x="1203805" y="6470783"/>
            <a:ext cx="7940195" cy="1175801"/>
            <a:chOff x="0" y="0"/>
            <a:chExt cx="2091245" cy="309676"/>
          </a:xfrm>
        </p:grpSpPr>
        <p:sp>
          <p:nvSpPr>
            <p:cNvPr id="7" name="Freeform 7"/>
            <p:cNvSpPr/>
            <p:nvPr/>
          </p:nvSpPr>
          <p:spPr>
            <a:xfrm>
              <a:off x="0" y="0"/>
              <a:ext cx="2091245" cy="309676"/>
            </a:xfrm>
            <a:custGeom>
              <a:avLst/>
              <a:gdLst/>
              <a:ahLst/>
              <a:cxnLst/>
              <a:rect l="l" t="t" r="r" b="b"/>
              <a:pathLst>
                <a:path w="2091245" h="309676">
                  <a:moveTo>
                    <a:pt x="97503" y="0"/>
                  </a:moveTo>
                  <a:lnTo>
                    <a:pt x="1993742" y="0"/>
                  </a:lnTo>
                  <a:cubicBezTo>
                    <a:pt x="2019601" y="0"/>
                    <a:pt x="2044402" y="10273"/>
                    <a:pt x="2062687" y="28558"/>
                  </a:cubicBezTo>
                  <a:cubicBezTo>
                    <a:pt x="2080972" y="46843"/>
                    <a:pt x="2091245" y="71644"/>
                    <a:pt x="2091245" y="97503"/>
                  </a:cubicBezTo>
                  <a:lnTo>
                    <a:pt x="2091245" y="212173"/>
                  </a:lnTo>
                  <a:cubicBezTo>
                    <a:pt x="2091245" y="238033"/>
                    <a:pt x="2080972" y="262833"/>
                    <a:pt x="2062687" y="281118"/>
                  </a:cubicBezTo>
                  <a:cubicBezTo>
                    <a:pt x="2044402" y="299403"/>
                    <a:pt x="2019601" y="309676"/>
                    <a:pt x="1993742" y="309676"/>
                  </a:cubicBezTo>
                  <a:lnTo>
                    <a:pt x="97503" y="309676"/>
                  </a:lnTo>
                  <a:cubicBezTo>
                    <a:pt x="71644" y="309676"/>
                    <a:pt x="46843" y="299403"/>
                    <a:pt x="28558" y="281118"/>
                  </a:cubicBezTo>
                  <a:cubicBezTo>
                    <a:pt x="10273" y="262833"/>
                    <a:pt x="0" y="238033"/>
                    <a:pt x="0" y="212173"/>
                  </a:cubicBezTo>
                  <a:lnTo>
                    <a:pt x="0" y="97503"/>
                  </a:lnTo>
                  <a:cubicBezTo>
                    <a:pt x="0" y="71644"/>
                    <a:pt x="10273" y="46843"/>
                    <a:pt x="28558" y="28558"/>
                  </a:cubicBezTo>
                  <a:cubicBezTo>
                    <a:pt x="46843" y="10273"/>
                    <a:pt x="71644" y="0"/>
                    <a:pt x="97503" y="0"/>
                  </a:cubicBezTo>
                  <a:close/>
                </a:path>
              </a:pathLst>
            </a:custGeom>
            <a:ln w="38100" cap="rnd">
              <a:solidFill>
                <a:srgbClr val="303870"/>
              </a:solidFill>
              <a:prstDash val="solid"/>
              <a:round/>
            </a:ln>
          </p:spPr>
        </p:sp>
        <p:sp>
          <p:nvSpPr>
            <p:cNvPr id="8" name="TextBox 8"/>
            <p:cNvSpPr txBox="1"/>
            <p:nvPr/>
          </p:nvSpPr>
          <p:spPr>
            <a:xfrm>
              <a:off x="0" y="-95250"/>
              <a:ext cx="2091245" cy="404926"/>
            </a:xfrm>
            <a:prstGeom prst="rect">
              <a:avLst/>
            </a:prstGeom>
          </p:spPr>
          <p:txBody>
            <a:bodyPr lIns="50800" tIns="50800" rIns="50800" bIns="50800" rtlCol="0" anchor="ctr"/>
            <a:lstStyle/>
            <a:p>
              <a:pPr algn="ctr">
                <a:lnSpc>
                  <a:spcPts val="3287"/>
                </a:lnSpc>
              </a:pPr>
              <a:endParaRPr/>
            </a:p>
          </p:txBody>
        </p:sp>
      </p:grpSp>
      <p:sp>
        <p:nvSpPr>
          <p:cNvPr id="9" name="TextBox 9"/>
          <p:cNvSpPr txBox="1"/>
          <p:nvPr/>
        </p:nvSpPr>
        <p:spPr>
          <a:xfrm>
            <a:off x="1363969" y="6459862"/>
            <a:ext cx="7112087" cy="1130968"/>
          </a:xfrm>
          <a:prstGeom prst="rect">
            <a:avLst/>
          </a:prstGeom>
        </p:spPr>
        <p:txBody>
          <a:bodyPr lIns="0" tIns="0" rIns="0" bIns="0" rtlCol="0" anchor="t">
            <a:spAutoFit/>
          </a:bodyPr>
          <a:lstStyle/>
          <a:p>
            <a:pPr algn="ctr">
              <a:lnSpc>
                <a:spcPts val="4522"/>
              </a:lnSpc>
            </a:pPr>
            <a:r>
              <a:rPr lang="en-US" sz="3230" dirty="0" err="1">
                <a:solidFill>
                  <a:srgbClr val="303870"/>
                </a:solidFill>
                <a:latin typeface="Nunito"/>
                <a:ea typeface="Nunito"/>
                <a:cs typeface="Nunito"/>
                <a:sym typeface="Nunito"/>
              </a:rPr>
              <a:t>Ionlashtiruvchi</a:t>
            </a:r>
            <a:r>
              <a:rPr lang="en-US" sz="3230" dirty="0">
                <a:solidFill>
                  <a:srgbClr val="303870"/>
                </a:solidFill>
                <a:latin typeface="Nunito"/>
                <a:ea typeface="Nunito"/>
                <a:cs typeface="Nunito"/>
                <a:sym typeface="Nunito"/>
              </a:rPr>
              <a:t> </a:t>
            </a:r>
            <a:r>
              <a:rPr lang="en-US" sz="3230" dirty="0" err="1">
                <a:solidFill>
                  <a:srgbClr val="303870"/>
                </a:solidFill>
                <a:latin typeface="Nunito"/>
                <a:ea typeface="Nunito"/>
                <a:cs typeface="Nunito"/>
                <a:sym typeface="Nunito"/>
              </a:rPr>
              <a:t>nurlarni</a:t>
            </a:r>
            <a:r>
              <a:rPr lang="en-US" sz="3230" dirty="0">
                <a:solidFill>
                  <a:srgbClr val="303870"/>
                </a:solidFill>
                <a:latin typeface="Nunito"/>
                <a:ea typeface="Nunito"/>
                <a:cs typeface="Nunito"/>
                <a:sym typeface="Nunito"/>
              </a:rPr>
              <a:t> </a:t>
            </a:r>
            <a:r>
              <a:rPr lang="en-US" sz="3230" dirty="0" err="1">
                <a:solidFill>
                  <a:srgbClr val="303870"/>
                </a:solidFill>
                <a:latin typeface="Nunito"/>
                <a:ea typeface="Nunito"/>
                <a:cs typeface="Nunito"/>
                <a:sym typeface="Nunito"/>
              </a:rPr>
              <a:t>moddalar</a:t>
            </a:r>
            <a:r>
              <a:rPr lang="en-US" sz="3230" dirty="0">
                <a:solidFill>
                  <a:srgbClr val="303870"/>
                </a:solidFill>
                <a:latin typeface="Nunito"/>
                <a:ea typeface="Nunito"/>
                <a:cs typeface="Nunito"/>
                <a:sym typeface="Nunito"/>
              </a:rPr>
              <a:t> </a:t>
            </a:r>
            <a:r>
              <a:rPr lang="en-US" sz="3230" dirty="0" err="1">
                <a:solidFill>
                  <a:srgbClr val="303870"/>
                </a:solidFill>
                <a:latin typeface="Nunito"/>
                <a:ea typeface="Nunito"/>
                <a:cs typeface="Nunito"/>
                <a:sym typeface="Nunito"/>
              </a:rPr>
              <a:t>bilan</a:t>
            </a:r>
            <a:r>
              <a:rPr lang="en-US" sz="3230" dirty="0">
                <a:solidFill>
                  <a:srgbClr val="303870"/>
                </a:solidFill>
                <a:latin typeface="Nunito"/>
                <a:ea typeface="Nunito"/>
                <a:cs typeface="Nunito"/>
                <a:sym typeface="Nunito"/>
              </a:rPr>
              <a:t> </a:t>
            </a:r>
            <a:r>
              <a:rPr lang="en-US" sz="3230" dirty="0" err="1">
                <a:solidFill>
                  <a:srgbClr val="303870"/>
                </a:solidFill>
                <a:latin typeface="Nunito"/>
                <a:ea typeface="Nunito"/>
                <a:cs typeface="Nunito"/>
                <a:sym typeface="Nunito"/>
              </a:rPr>
              <a:t>o’zaro</a:t>
            </a:r>
            <a:r>
              <a:rPr lang="en-US" sz="3230" dirty="0">
                <a:solidFill>
                  <a:srgbClr val="303870"/>
                </a:solidFill>
                <a:latin typeface="Nunito"/>
                <a:ea typeface="Nunito"/>
                <a:cs typeface="Nunito"/>
                <a:sym typeface="Nunito"/>
              </a:rPr>
              <a:t> </a:t>
            </a:r>
            <a:r>
              <a:rPr lang="en-US" sz="3230" dirty="0" err="1">
                <a:solidFill>
                  <a:srgbClr val="303870"/>
                </a:solidFill>
                <a:latin typeface="Nunito"/>
                <a:ea typeface="Nunito"/>
                <a:cs typeface="Nunito"/>
                <a:sym typeface="Nunito"/>
              </a:rPr>
              <a:t>ta’siri</a:t>
            </a:r>
            <a:endParaRPr lang="en-US" sz="3230" dirty="0">
              <a:solidFill>
                <a:srgbClr val="303870"/>
              </a:solidFill>
              <a:latin typeface="Nunito"/>
              <a:ea typeface="Nunito"/>
              <a:cs typeface="Nunito"/>
              <a:sym typeface="Nunito"/>
            </a:endParaRPr>
          </a:p>
        </p:txBody>
      </p:sp>
      <p:sp>
        <p:nvSpPr>
          <p:cNvPr id="10" name="TextBox 10"/>
          <p:cNvSpPr txBox="1"/>
          <p:nvPr/>
        </p:nvSpPr>
        <p:spPr>
          <a:xfrm>
            <a:off x="1028700" y="962025"/>
            <a:ext cx="2948357" cy="555879"/>
          </a:xfrm>
          <a:prstGeom prst="rect">
            <a:avLst/>
          </a:prstGeom>
        </p:spPr>
        <p:txBody>
          <a:bodyPr lIns="0" tIns="0" rIns="0" bIns="0" rtlCol="0" anchor="t">
            <a:spAutoFit/>
          </a:bodyPr>
          <a:lstStyle/>
          <a:p>
            <a:pPr algn="l">
              <a:lnSpc>
                <a:spcPts val="4536"/>
              </a:lnSpc>
            </a:pPr>
            <a:r>
              <a:rPr lang="en-US" sz="3240">
                <a:solidFill>
                  <a:srgbClr val="303870"/>
                </a:solidFill>
                <a:latin typeface="Nunito"/>
                <a:ea typeface="Nunito"/>
                <a:cs typeface="Nunito"/>
                <a:sym typeface="Nunito"/>
              </a:rPr>
              <a:t>5.02.2026</a:t>
            </a:r>
          </a:p>
        </p:txBody>
      </p:sp>
      <p:sp>
        <p:nvSpPr>
          <p:cNvPr id="11" name="TextBox 11"/>
          <p:cNvSpPr txBox="1"/>
          <p:nvPr/>
        </p:nvSpPr>
        <p:spPr>
          <a:xfrm>
            <a:off x="9543814" y="7522759"/>
            <a:ext cx="6628686" cy="1587437"/>
          </a:xfrm>
          <a:prstGeom prst="rect">
            <a:avLst/>
          </a:prstGeom>
        </p:spPr>
        <p:txBody>
          <a:bodyPr lIns="0" tIns="0" rIns="0" bIns="0" rtlCol="0" anchor="t">
            <a:spAutoFit/>
          </a:bodyPr>
          <a:lstStyle/>
          <a:p>
            <a:pPr algn="ctr">
              <a:lnSpc>
                <a:spcPts val="4445"/>
              </a:lnSpc>
              <a:spcBef>
                <a:spcPct val="0"/>
              </a:spcBef>
            </a:pPr>
            <a:r>
              <a:rPr lang="en-US" sz="2599" spc="142">
                <a:solidFill>
                  <a:srgbClr val="303870"/>
                </a:solidFill>
                <a:latin typeface="Nunito"/>
                <a:ea typeface="Nunito"/>
                <a:cs typeface="Nunito"/>
                <a:sym typeface="Nunito"/>
              </a:rPr>
              <a:t>Qabul qiluvchi: Xoshimjonov Xurshidbek</a:t>
            </a:r>
          </a:p>
          <a:p>
            <a:pPr algn="ctr">
              <a:lnSpc>
                <a:spcPts val="4274"/>
              </a:lnSpc>
              <a:spcBef>
                <a:spcPct val="0"/>
              </a:spcBef>
            </a:pPr>
            <a:r>
              <a:rPr lang="en-US" sz="2499" spc="137">
                <a:solidFill>
                  <a:srgbClr val="303870"/>
                </a:solidFill>
                <a:latin typeface="Nunito"/>
                <a:ea typeface="Nunito"/>
                <a:cs typeface="Nunito"/>
                <a:sym typeface="Nunito"/>
              </a:rPr>
              <a:t>Tuzuvchi: Mirzaqulov Arabboy</a:t>
            </a:r>
          </a:p>
          <a:p>
            <a:pPr algn="ctr">
              <a:lnSpc>
                <a:spcPts val="4274"/>
              </a:lnSpc>
              <a:spcBef>
                <a:spcPct val="0"/>
              </a:spcBef>
            </a:pPr>
            <a:r>
              <a:rPr lang="en-US" sz="2499" spc="137">
                <a:solidFill>
                  <a:srgbClr val="303870"/>
                </a:solidFill>
                <a:latin typeface="Nunito"/>
                <a:ea typeface="Nunito"/>
                <a:cs typeface="Nunito"/>
                <a:sym typeface="Nunito"/>
              </a:rPr>
              <a:t>Shokirov Bahromjon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EDE2"/>
        </a:solidFill>
        <a:effectLst/>
      </p:bgPr>
    </p:bg>
    <p:spTree>
      <p:nvGrpSpPr>
        <p:cNvPr id="1" name=""/>
        <p:cNvGrpSpPr/>
        <p:nvPr/>
      </p:nvGrpSpPr>
      <p:grpSpPr>
        <a:xfrm>
          <a:off x="0" y="0"/>
          <a:ext cx="0" cy="0"/>
          <a:chOff x="0" y="0"/>
          <a:chExt cx="0" cy="0"/>
        </a:xfrm>
      </p:grpSpPr>
      <p:grpSp>
        <p:nvGrpSpPr>
          <p:cNvPr id="2" name="Group 2"/>
          <p:cNvGrpSpPr/>
          <p:nvPr/>
        </p:nvGrpSpPr>
        <p:grpSpPr>
          <a:xfrm>
            <a:off x="17259300" y="0"/>
            <a:ext cx="3086100" cy="10287000"/>
            <a:chOff x="0" y="0"/>
            <a:chExt cx="812800" cy="2709333"/>
          </a:xfrm>
        </p:grpSpPr>
        <p:sp>
          <p:nvSpPr>
            <p:cNvPr id="3" name="Freeform 3"/>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sp>
        <p:sp>
          <p:nvSpPr>
            <p:cNvPr id="4" name="TextBox 4"/>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5" name="Freeform 5"/>
          <p:cNvSpPr/>
          <p:nvPr/>
        </p:nvSpPr>
        <p:spPr>
          <a:xfrm>
            <a:off x="3493371" y="2063907"/>
            <a:ext cx="11301259" cy="6159186"/>
          </a:xfrm>
          <a:custGeom>
            <a:avLst/>
            <a:gdLst/>
            <a:ahLst/>
            <a:cxnLst/>
            <a:rect l="l" t="t" r="r" b="b"/>
            <a:pathLst>
              <a:path w="11301259" h="6159186">
                <a:moveTo>
                  <a:pt x="0" y="0"/>
                </a:moveTo>
                <a:lnTo>
                  <a:pt x="11301258" y="0"/>
                </a:lnTo>
                <a:lnTo>
                  <a:pt x="11301258" y="6159186"/>
                </a:lnTo>
                <a:lnTo>
                  <a:pt x="0" y="6159186"/>
                </a:lnTo>
                <a:lnTo>
                  <a:pt x="0" y="0"/>
                </a:lnTo>
                <a:close/>
              </a:path>
            </a:pathLst>
          </a:custGeom>
          <a:blipFill>
            <a:blip r:embed="rId2"/>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EDE2"/>
        </a:solidFill>
        <a:effectLst/>
      </p:bgPr>
    </p:bg>
    <p:spTree>
      <p:nvGrpSpPr>
        <p:cNvPr id="1" name=""/>
        <p:cNvGrpSpPr/>
        <p:nvPr/>
      </p:nvGrpSpPr>
      <p:grpSpPr>
        <a:xfrm>
          <a:off x="0" y="0"/>
          <a:ext cx="0" cy="0"/>
          <a:chOff x="0" y="0"/>
          <a:chExt cx="0" cy="0"/>
        </a:xfrm>
      </p:grpSpPr>
      <p:grpSp>
        <p:nvGrpSpPr>
          <p:cNvPr id="2" name="Group 2"/>
          <p:cNvGrpSpPr/>
          <p:nvPr/>
        </p:nvGrpSpPr>
        <p:grpSpPr>
          <a:xfrm>
            <a:off x="17259300" y="0"/>
            <a:ext cx="3086100" cy="10287000"/>
            <a:chOff x="0" y="0"/>
            <a:chExt cx="812800" cy="2709333"/>
          </a:xfrm>
        </p:grpSpPr>
        <p:sp>
          <p:nvSpPr>
            <p:cNvPr id="3" name="Freeform 3"/>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sp>
        <p:sp>
          <p:nvSpPr>
            <p:cNvPr id="4" name="TextBox 4"/>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5" name="TextBox 5"/>
          <p:cNvSpPr txBox="1"/>
          <p:nvPr/>
        </p:nvSpPr>
        <p:spPr>
          <a:xfrm>
            <a:off x="7734300" y="857250"/>
            <a:ext cx="3086100" cy="1566544"/>
          </a:xfrm>
          <a:prstGeom prst="rect">
            <a:avLst/>
          </a:prstGeom>
        </p:spPr>
        <p:txBody>
          <a:bodyPr wrap="square" lIns="0" tIns="0" rIns="0" bIns="0" rtlCol="0" anchor="t">
            <a:spAutoFit/>
          </a:bodyPr>
          <a:lstStyle/>
          <a:p>
            <a:pPr algn="ctr">
              <a:lnSpc>
                <a:spcPts val="12880"/>
              </a:lnSpc>
            </a:pPr>
            <a:r>
              <a:rPr lang="en-US" sz="9200" b="1" dirty="0" err="1">
                <a:solidFill>
                  <a:srgbClr val="000000"/>
                </a:solidFill>
                <a:latin typeface="Open Sans Bold"/>
                <a:ea typeface="Open Sans Bold"/>
                <a:cs typeface="Open Sans Bold"/>
                <a:sym typeface="Open Sans Bold"/>
              </a:rPr>
              <a:t>Reja</a:t>
            </a:r>
            <a:r>
              <a:rPr lang="en-US" sz="9200" b="1" dirty="0">
                <a:solidFill>
                  <a:srgbClr val="000000"/>
                </a:solidFill>
                <a:latin typeface="Open Sans Bold"/>
                <a:ea typeface="Open Sans Bold"/>
                <a:cs typeface="Open Sans Bold"/>
                <a:sym typeface="Open Sans Bold"/>
              </a:rPr>
              <a:t>:</a:t>
            </a:r>
          </a:p>
        </p:txBody>
      </p:sp>
      <p:sp>
        <p:nvSpPr>
          <p:cNvPr id="6" name="TextBox 6"/>
          <p:cNvSpPr txBox="1"/>
          <p:nvPr/>
        </p:nvSpPr>
        <p:spPr>
          <a:xfrm>
            <a:off x="1678186" y="2280919"/>
            <a:ext cx="12612648" cy="3185603"/>
          </a:xfrm>
          <a:prstGeom prst="rect">
            <a:avLst/>
          </a:prstGeom>
        </p:spPr>
        <p:txBody>
          <a:bodyPr lIns="0" tIns="0" rIns="0" bIns="0" rtlCol="0" anchor="t">
            <a:spAutoFit/>
          </a:bodyPr>
          <a:lstStyle/>
          <a:p>
            <a:pPr marL="652572" lvl="1" indent="-326286" algn="just">
              <a:lnSpc>
                <a:spcPts val="5168"/>
              </a:lnSpc>
              <a:buAutoNum type="arabicPeriod"/>
            </a:pPr>
            <a:r>
              <a:rPr lang="en-US" sz="3022" spc="166">
                <a:solidFill>
                  <a:srgbClr val="000000"/>
                </a:solidFill>
                <a:latin typeface="Nunito"/>
                <a:ea typeface="Nunito"/>
                <a:cs typeface="Nunito"/>
                <a:sym typeface="Nunito"/>
              </a:rPr>
              <a:t>Tarix</a:t>
            </a:r>
          </a:p>
          <a:p>
            <a:pPr marL="652572" lvl="1" indent="-326286" algn="just">
              <a:lnSpc>
                <a:spcPts val="5168"/>
              </a:lnSpc>
              <a:buAutoNum type="arabicPeriod"/>
            </a:pPr>
            <a:r>
              <a:rPr lang="en-US" sz="3022" spc="166">
                <a:solidFill>
                  <a:srgbClr val="000000"/>
                </a:solidFill>
                <a:latin typeface="Nunito"/>
                <a:ea typeface="Nunito"/>
                <a:cs typeface="Nunito"/>
                <a:sym typeface="Nunito"/>
              </a:rPr>
              <a:t>Muhitlarda yorug’likning tarqalishi.</a:t>
            </a:r>
          </a:p>
          <a:p>
            <a:pPr marL="652572" lvl="1" indent="-326286" algn="just">
              <a:lnSpc>
                <a:spcPts val="5168"/>
              </a:lnSpc>
              <a:buAutoNum type="arabicPeriod"/>
            </a:pPr>
            <a:r>
              <a:rPr lang="en-US" sz="3022" spc="166">
                <a:solidFill>
                  <a:srgbClr val="000000"/>
                </a:solidFill>
                <a:latin typeface="Nunito"/>
                <a:ea typeface="Nunito"/>
                <a:cs typeface="Nunito"/>
                <a:sym typeface="Nunito"/>
              </a:rPr>
              <a:t>Vavilov-Cherenkov nurlanishi.</a:t>
            </a:r>
          </a:p>
          <a:p>
            <a:pPr marL="652572" lvl="1" indent="-326286" algn="just">
              <a:lnSpc>
                <a:spcPts val="5168"/>
              </a:lnSpc>
              <a:buAutoNum type="arabicPeriod"/>
            </a:pPr>
            <a:r>
              <a:rPr lang="en-US" sz="3022" spc="166">
                <a:solidFill>
                  <a:srgbClr val="000000"/>
                </a:solidFill>
                <a:latin typeface="Nunito"/>
                <a:ea typeface="Nunito"/>
                <a:cs typeface="Nunito"/>
                <a:sym typeface="Nunito"/>
              </a:rPr>
              <a:t>Nurlanishning amaliy ahamiyati.</a:t>
            </a:r>
          </a:p>
          <a:p>
            <a:pPr marL="652572" lvl="1" indent="-326286" algn="just">
              <a:lnSpc>
                <a:spcPts val="5168"/>
              </a:lnSpc>
              <a:spcBef>
                <a:spcPct val="0"/>
              </a:spcBef>
              <a:buAutoNum type="arabicPeriod"/>
            </a:pPr>
            <a:r>
              <a:rPr lang="en-US" sz="3022" spc="166">
                <a:solidFill>
                  <a:srgbClr val="000000"/>
                </a:solidFill>
                <a:latin typeface="Nunito"/>
                <a:ea typeface="Nunito"/>
                <a:cs typeface="Nunito"/>
                <a:sym typeface="Nunito"/>
              </a:rPr>
              <a:t>Foydalanilgan adabiyotlar.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EDE2"/>
        </a:solidFill>
        <a:effectLst/>
      </p:bgPr>
    </p:bg>
    <p:spTree>
      <p:nvGrpSpPr>
        <p:cNvPr id="1" name=""/>
        <p:cNvGrpSpPr/>
        <p:nvPr/>
      </p:nvGrpSpPr>
      <p:grpSpPr>
        <a:xfrm>
          <a:off x="0" y="0"/>
          <a:ext cx="0" cy="0"/>
          <a:chOff x="0" y="0"/>
          <a:chExt cx="0" cy="0"/>
        </a:xfrm>
      </p:grpSpPr>
      <p:grpSp>
        <p:nvGrpSpPr>
          <p:cNvPr id="2" name="Group 2"/>
          <p:cNvGrpSpPr/>
          <p:nvPr/>
        </p:nvGrpSpPr>
        <p:grpSpPr>
          <a:xfrm>
            <a:off x="17259300" y="0"/>
            <a:ext cx="3086100" cy="10287000"/>
            <a:chOff x="0" y="0"/>
            <a:chExt cx="812800" cy="2709333"/>
          </a:xfrm>
        </p:grpSpPr>
        <p:sp>
          <p:nvSpPr>
            <p:cNvPr id="3" name="Freeform 3"/>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sp>
        <p:sp>
          <p:nvSpPr>
            <p:cNvPr id="4" name="TextBox 4"/>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5" name="TextBox 5"/>
          <p:cNvSpPr txBox="1"/>
          <p:nvPr/>
        </p:nvSpPr>
        <p:spPr>
          <a:xfrm>
            <a:off x="1028700" y="857250"/>
            <a:ext cx="7561002" cy="1369582"/>
          </a:xfrm>
          <a:prstGeom prst="rect">
            <a:avLst/>
          </a:prstGeom>
        </p:spPr>
        <p:txBody>
          <a:bodyPr lIns="0" tIns="0" rIns="0" bIns="0" rtlCol="0" anchor="t">
            <a:spAutoFit/>
          </a:bodyPr>
          <a:lstStyle/>
          <a:p>
            <a:pPr algn="l">
              <a:lnSpc>
                <a:spcPts val="8974"/>
              </a:lnSpc>
            </a:pPr>
            <a:r>
              <a:rPr lang="en-US" sz="7872" b="1">
                <a:solidFill>
                  <a:srgbClr val="303870"/>
                </a:solidFill>
                <a:latin typeface="Agrandir Wide Bold"/>
                <a:ea typeface="Agrandir Wide Bold"/>
                <a:cs typeface="Agrandir Wide Bold"/>
                <a:sym typeface="Agrandir Wide Bold"/>
              </a:rPr>
              <a:t>TARIX.</a:t>
            </a:r>
          </a:p>
        </p:txBody>
      </p:sp>
      <p:sp>
        <p:nvSpPr>
          <p:cNvPr id="6" name="TextBox 6"/>
          <p:cNvSpPr txBox="1"/>
          <p:nvPr/>
        </p:nvSpPr>
        <p:spPr>
          <a:xfrm>
            <a:off x="1021960" y="2772994"/>
            <a:ext cx="15135485" cy="6764030"/>
          </a:xfrm>
          <a:prstGeom prst="rect">
            <a:avLst/>
          </a:prstGeom>
        </p:spPr>
        <p:txBody>
          <a:bodyPr lIns="0" tIns="0" rIns="0" bIns="0" rtlCol="0" anchor="t">
            <a:spAutoFit/>
          </a:bodyPr>
          <a:lstStyle/>
          <a:p>
            <a:pPr algn="just">
              <a:lnSpc>
                <a:spcPts val="4918"/>
              </a:lnSpc>
            </a:pPr>
            <a:r>
              <a:rPr lang="en-US" sz="2794">
                <a:solidFill>
                  <a:srgbClr val="303870"/>
                </a:solidFill>
                <a:latin typeface="Nunito"/>
                <a:ea typeface="Nunito"/>
                <a:cs typeface="Nunito"/>
                <a:sym typeface="Nunito"/>
              </a:rPr>
              <a:t>S.I. Vavilov rahbarligida elektromagnit nurlanishlarning moddaga ta'sirini o'rganayotgan yosh olim P.A. Cherenkov 1934-yilda radiy gamma-nurlari ta'sirida suyuqliklarning alohida tur nurlanishgaega bo'lishini aniqladi. Bunday nurlanishlarning hosil bo'lishi boshqazarralar, masalan elektronlar ta'sirida ham vujudga kelishi aniqlandi.S.I. Vavilov bu turdagi nurlanishlarning manbai gamma-nurlarni vujudga keltirayotgan katta tezlikdagi elektronlar bo'lishi kerak degan xulosaga keldi. Bu hodisaga Vavilov-Cherenkov effekti deb nom berildi. Ushbu hodisani 1937-yilda 1.Y. Tamm va I.M. Franklar klassik elektrodinamik asosida nazariy tushuntirib berishdi. Ushbu kashfiyot uchun 1958-yilda P.A. Cherenkov. I.Y. Tamm va I.M. Franklar Nobel mukofotiga sazovor bo lishdi. V.L. Ginzburg 1940-yilda bu effektning kvant nazariyasini yaratgan bo'lib, bunda ham klassik elektrodinamik asosida olingan natijalar kelib chiqdi.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EDE2"/>
        </a:solidFill>
        <a:effectLst/>
      </p:bgPr>
    </p:bg>
    <p:spTree>
      <p:nvGrpSpPr>
        <p:cNvPr id="1" name=""/>
        <p:cNvGrpSpPr/>
        <p:nvPr/>
      </p:nvGrpSpPr>
      <p:grpSpPr>
        <a:xfrm>
          <a:off x="0" y="0"/>
          <a:ext cx="0" cy="0"/>
          <a:chOff x="0" y="0"/>
          <a:chExt cx="0" cy="0"/>
        </a:xfrm>
      </p:grpSpPr>
      <p:grpSp>
        <p:nvGrpSpPr>
          <p:cNvPr id="2" name="Group 2"/>
          <p:cNvGrpSpPr/>
          <p:nvPr/>
        </p:nvGrpSpPr>
        <p:grpSpPr>
          <a:xfrm>
            <a:off x="17259300" y="0"/>
            <a:ext cx="3086100" cy="10287000"/>
            <a:chOff x="0" y="0"/>
            <a:chExt cx="812800" cy="2709333"/>
          </a:xfrm>
        </p:grpSpPr>
        <p:sp>
          <p:nvSpPr>
            <p:cNvPr id="3" name="Freeform 3"/>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sp>
        <p:sp>
          <p:nvSpPr>
            <p:cNvPr id="4" name="TextBox 4"/>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5" name="Freeform 5"/>
          <p:cNvSpPr/>
          <p:nvPr/>
        </p:nvSpPr>
        <p:spPr>
          <a:xfrm>
            <a:off x="8371093" y="2427993"/>
            <a:ext cx="8888207" cy="5160894"/>
          </a:xfrm>
          <a:custGeom>
            <a:avLst/>
            <a:gdLst/>
            <a:ahLst/>
            <a:cxnLst/>
            <a:rect l="l" t="t" r="r" b="b"/>
            <a:pathLst>
              <a:path w="8888207" h="5160894">
                <a:moveTo>
                  <a:pt x="0" y="0"/>
                </a:moveTo>
                <a:lnTo>
                  <a:pt x="8888207" y="0"/>
                </a:lnTo>
                <a:lnTo>
                  <a:pt x="8888207" y="5160894"/>
                </a:lnTo>
                <a:lnTo>
                  <a:pt x="0" y="5160894"/>
                </a:lnTo>
                <a:lnTo>
                  <a:pt x="0" y="0"/>
                </a:lnTo>
                <a:close/>
              </a:path>
            </a:pathLst>
          </a:custGeom>
          <a:blipFill>
            <a:blip r:embed="rId2"/>
            <a:stretch>
              <a:fillRect/>
            </a:stretch>
          </a:blipFill>
        </p:spPr>
      </p:sp>
      <p:sp>
        <p:nvSpPr>
          <p:cNvPr id="6" name="Freeform 6"/>
          <p:cNvSpPr/>
          <p:nvPr/>
        </p:nvSpPr>
        <p:spPr>
          <a:xfrm>
            <a:off x="609600" y="2369830"/>
            <a:ext cx="8534400" cy="5547340"/>
          </a:xfrm>
          <a:custGeom>
            <a:avLst/>
            <a:gdLst/>
            <a:ahLst/>
            <a:cxnLst/>
            <a:rect l="l" t="t" r="r" b="b"/>
            <a:pathLst>
              <a:path w="9584199" h="5547340">
                <a:moveTo>
                  <a:pt x="0" y="0"/>
                </a:moveTo>
                <a:lnTo>
                  <a:pt x="9584199" y="0"/>
                </a:lnTo>
                <a:lnTo>
                  <a:pt x="9584199" y="5547340"/>
                </a:lnTo>
                <a:lnTo>
                  <a:pt x="0" y="5547340"/>
                </a:lnTo>
                <a:lnTo>
                  <a:pt x="0" y="0"/>
                </a:lnTo>
                <a:close/>
              </a:path>
            </a:pathLst>
          </a:custGeom>
          <a:blipFill>
            <a:blip r:embed="rId3"/>
            <a:stretch>
              <a:fillRect/>
            </a:stretch>
          </a:blipFill>
        </p:spPr>
      </p:sp>
      <p:sp>
        <p:nvSpPr>
          <p:cNvPr id="7" name="TextBox 7"/>
          <p:cNvSpPr txBox="1"/>
          <p:nvPr/>
        </p:nvSpPr>
        <p:spPr>
          <a:xfrm>
            <a:off x="11663565" y="7729861"/>
            <a:ext cx="2303264" cy="626426"/>
          </a:xfrm>
          <a:prstGeom prst="rect">
            <a:avLst/>
          </a:prstGeom>
        </p:spPr>
        <p:txBody>
          <a:bodyPr lIns="0" tIns="0" rIns="0" bIns="0" rtlCol="0" anchor="t">
            <a:spAutoFit/>
          </a:bodyPr>
          <a:lstStyle/>
          <a:p>
            <a:pPr algn="ctr">
              <a:lnSpc>
                <a:spcPts val="5339"/>
              </a:lnSpc>
              <a:spcBef>
                <a:spcPct val="0"/>
              </a:spcBef>
            </a:pPr>
            <a:r>
              <a:rPr lang="en-US" sz="3122" spc="171">
                <a:solidFill>
                  <a:srgbClr val="000000"/>
                </a:solidFill>
                <a:latin typeface="Nunito"/>
                <a:ea typeface="Nunito"/>
                <a:cs typeface="Nunito"/>
                <a:sym typeface="Nunito"/>
              </a:rPr>
              <a:t>S. I. Vavilov</a:t>
            </a:r>
          </a:p>
        </p:txBody>
      </p:sp>
      <p:sp>
        <p:nvSpPr>
          <p:cNvPr id="8" name="TextBox 8"/>
          <p:cNvSpPr txBox="1"/>
          <p:nvPr/>
        </p:nvSpPr>
        <p:spPr>
          <a:xfrm>
            <a:off x="3204906" y="8051838"/>
            <a:ext cx="3234333" cy="648525"/>
          </a:xfrm>
          <a:prstGeom prst="rect">
            <a:avLst/>
          </a:prstGeom>
        </p:spPr>
        <p:txBody>
          <a:bodyPr lIns="0" tIns="0" rIns="0" bIns="0" rtlCol="0" anchor="t">
            <a:spAutoFit/>
          </a:bodyPr>
          <a:lstStyle/>
          <a:p>
            <a:pPr algn="ctr">
              <a:lnSpc>
                <a:spcPts val="5510"/>
              </a:lnSpc>
              <a:spcBef>
                <a:spcPct val="0"/>
              </a:spcBef>
            </a:pPr>
            <a:r>
              <a:rPr lang="en-US" sz="3222" spc="177">
                <a:solidFill>
                  <a:srgbClr val="000000"/>
                </a:solidFill>
                <a:latin typeface="Nunito"/>
                <a:ea typeface="Nunito"/>
                <a:cs typeface="Nunito"/>
                <a:sym typeface="Nunito"/>
              </a:rPr>
              <a:t>P. A. Cherenkov</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EDE2"/>
        </a:solidFill>
        <a:effectLst/>
      </p:bgPr>
    </p:bg>
    <p:spTree>
      <p:nvGrpSpPr>
        <p:cNvPr id="1" name=""/>
        <p:cNvGrpSpPr/>
        <p:nvPr/>
      </p:nvGrpSpPr>
      <p:grpSpPr>
        <a:xfrm>
          <a:off x="0" y="0"/>
          <a:ext cx="0" cy="0"/>
          <a:chOff x="0" y="0"/>
          <a:chExt cx="0" cy="0"/>
        </a:xfrm>
      </p:grpSpPr>
      <p:grpSp>
        <p:nvGrpSpPr>
          <p:cNvPr id="2" name="Group 2"/>
          <p:cNvGrpSpPr/>
          <p:nvPr/>
        </p:nvGrpSpPr>
        <p:grpSpPr>
          <a:xfrm>
            <a:off x="17259300" y="0"/>
            <a:ext cx="3086100" cy="10287000"/>
            <a:chOff x="0" y="0"/>
            <a:chExt cx="812800" cy="2709333"/>
          </a:xfrm>
        </p:grpSpPr>
        <p:sp>
          <p:nvSpPr>
            <p:cNvPr id="3" name="Freeform 3"/>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sp>
        <p:sp>
          <p:nvSpPr>
            <p:cNvPr id="4" name="TextBox 4"/>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5" name="Freeform 5"/>
          <p:cNvSpPr/>
          <p:nvPr/>
        </p:nvSpPr>
        <p:spPr>
          <a:xfrm>
            <a:off x="10156528" y="3007086"/>
            <a:ext cx="6172200" cy="6172200"/>
          </a:xfrm>
          <a:custGeom>
            <a:avLst/>
            <a:gdLst/>
            <a:ahLst/>
            <a:cxnLst/>
            <a:rect l="l" t="t" r="r" b="b"/>
            <a:pathLst>
              <a:path w="6172200" h="6172200">
                <a:moveTo>
                  <a:pt x="0" y="0"/>
                </a:moveTo>
                <a:lnTo>
                  <a:pt x="6172200" y="0"/>
                </a:lnTo>
                <a:lnTo>
                  <a:pt x="6172200" y="6172200"/>
                </a:lnTo>
                <a:lnTo>
                  <a:pt x="0" y="6172200"/>
                </a:lnTo>
                <a:lnTo>
                  <a:pt x="0" y="0"/>
                </a:lnTo>
                <a:close/>
              </a:path>
            </a:pathLst>
          </a:custGeom>
          <a:blipFill>
            <a:blip r:embed="rId2"/>
            <a:stretch>
              <a:fillRect/>
            </a:stretch>
          </a:blipFill>
        </p:spPr>
      </p:sp>
      <p:sp>
        <p:nvSpPr>
          <p:cNvPr id="6" name="TextBox 6"/>
          <p:cNvSpPr txBox="1"/>
          <p:nvPr/>
        </p:nvSpPr>
        <p:spPr>
          <a:xfrm>
            <a:off x="1737845" y="876300"/>
            <a:ext cx="14812311" cy="2205781"/>
          </a:xfrm>
          <a:prstGeom prst="rect">
            <a:avLst/>
          </a:prstGeom>
        </p:spPr>
        <p:txBody>
          <a:bodyPr lIns="0" tIns="0" rIns="0" bIns="0" rtlCol="0" anchor="t">
            <a:spAutoFit/>
          </a:bodyPr>
          <a:lstStyle/>
          <a:p>
            <a:pPr algn="ctr">
              <a:lnSpc>
                <a:spcPts val="7948"/>
              </a:lnSpc>
            </a:pPr>
            <a:r>
              <a:rPr lang="en-US" sz="6972" b="1">
                <a:solidFill>
                  <a:srgbClr val="303870"/>
                </a:solidFill>
                <a:latin typeface="Agrandir Wide Bold"/>
                <a:ea typeface="Agrandir Wide Bold"/>
                <a:cs typeface="Agrandir Wide Bold"/>
                <a:sym typeface="Agrandir Wide Bold"/>
              </a:rPr>
              <a:t>VAVILOV-CHERENKOV NURLANISHI</a:t>
            </a:r>
          </a:p>
        </p:txBody>
      </p:sp>
      <p:sp>
        <p:nvSpPr>
          <p:cNvPr id="7" name="TextBox 7"/>
          <p:cNvSpPr txBox="1"/>
          <p:nvPr/>
        </p:nvSpPr>
        <p:spPr>
          <a:xfrm>
            <a:off x="1028700" y="2948731"/>
            <a:ext cx="8197256" cy="6230555"/>
          </a:xfrm>
          <a:prstGeom prst="rect">
            <a:avLst/>
          </a:prstGeom>
        </p:spPr>
        <p:txBody>
          <a:bodyPr lIns="0" tIns="0" rIns="0" bIns="0" rtlCol="0" anchor="t">
            <a:spAutoFit/>
          </a:bodyPr>
          <a:lstStyle/>
          <a:p>
            <a:pPr algn="l">
              <a:lnSpc>
                <a:spcPts val="4997"/>
              </a:lnSpc>
              <a:spcBef>
                <a:spcPct val="0"/>
              </a:spcBef>
            </a:pPr>
            <a:r>
              <a:rPr lang="en-US" sz="2922" spc="160">
                <a:solidFill>
                  <a:srgbClr val="303870"/>
                </a:solidFill>
                <a:latin typeface="Nunito"/>
                <a:ea typeface="Nunito"/>
                <a:cs typeface="Nunito"/>
                <a:sym typeface="Nunito"/>
              </a:rPr>
              <a:t>Ma'lumki, muhitdagi yorug'likning tarqalish tezligi quyidagi formula bilan aniqlanadi:</a:t>
            </a:r>
          </a:p>
          <a:p>
            <a:pPr algn="ctr">
              <a:lnSpc>
                <a:spcPts val="4997"/>
              </a:lnSpc>
              <a:spcBef>
                <a:spcPct val="0"/>
              </a:spcBef>
            </a:pPr>
            <a:r>
              <a:rPr lang="en-US" sz="2922" spc="160">
                <a:solidFill>
                  <a:srgbClr val="303870"/>
                </a:solidFill>
                <a:latin typeface="Nunito"/>
                <a:ea typeface="Nunito"/>
                <a:cs typeface="Nunito"/>
                <a:sym typeface="Nunito"/>
              </a:rPr>
              <a:t>c'=c/n</a:t>
            </a:r>
          </a:p>
          <a:p>
            <a:pPr algn="just">
              <a:lnSpc>
                <a:spcPts val="4997"/>
              </a:lnSpc>
              <a:spcBef>
                <a:spcPct val="0"/>
              </a:spcBef>
            </a:pPr>
            <a:r>
              <a:rPr lang="en-US" sz="2922" spc="160">
                <a:solidFill>
                  <a:srgbClr val="303870"/>
                </a:solidFill>
                <a:latin typeface="Nunito"/>
                <a:ea typeface="Nunito"/>
                <a:cs typeface="Nunito"/>
                <a:sym typeface="Nunito"/>
              </a:rPr>
              <a:t>bu yerda n - muhitning sindirish ko'rsatkichi. Agar n&gt;1 bo'lsa, u holda katta energiyaga ega bo'lgan zarra muhitdagi yorug'likning tarqalish tezligidan ham katta tezlikda harakatlanishi mumkin. Bunda zarracha to'g'ri chiziqli tekis harakatlansa ham nurlanish hosil bo’ladi.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EDE2"/>
        </a:solidFill>
        <a:effectLst/>
      </p:bgPr>
    </p:bg>
    <p:spTree>
      <p:nvGrpSpPr>
        <p:cNvPr id="1" name=""/>
        <p:cNvGrpSpPr/>
        <p:nvPr/>
      </p:nvGrpSpPr>
      <p:grpSpPr>
        <a:xfrm>
          <a:off x="0" y="0"/>
          <a:ext cx="0" cy="0"/>
          <a:chOff x="0" y="0"/>
          <a:chExt cx="0" cy="0"/>
        </a:xfrm>
      </p:grpSpPr>
      <p:grpSp>
        <p:nvGrpSpPr>
          <p:cNvPr id="2" name="Group 2"/>
          <p:cNvGrpSpPr/>
          <p:nvPr/>
        </p:nvGrpSpPr>
        <p:grpSpPr>
          <a:xfrm>
            <a:off x="17259300" y="0"/>
            <a:ext cx="3086100" cy="10287000"/>
            <a:chOff x="0" y="0"/>
            <a:chExt cx="812800" cy="2709333"/>
          </a:xfrm>
        </p:grpSpPr>
        <p:sp>
          <p:nvSpPr>
            <p:cNvPr id="3" name="Freeform 3"/>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sp>
        <p:sp>
          <p:nvSpPr>
            <p:cNvPr id="4" name="TextBox 4"/>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5" name="TextBox 5"/>
          <p:cNvSpPr txBox="1"/>
          <p:nvPr/>
        </p:nvSpPr>
        <p:spPr>
          <a:xfrm>
            <a:off x="1722037" y="895350"/>
            <a:ext cx="14843927" cy="6552819"/>
          </a:xfrm>
          <a:prstGeom prst="rect">
            <a:avLst/>
          </a:prstGeom>
        </p:spPr>
        <p:txBody>
          <a:bodyPr lIns="0" tIns="0" rIns="0" bIns="0" rtlCol="0" anchor="t">
            <a:spAutoFit/>
          </a:bodyPr>
          <a:lstStyle/>
          <a:p>
            <a:pPr algn="just">
              <a:lnSpc>
                <a:spcPts val="4788"/>
              </a:lnSpc>
              <a:spcBef>
                <a:spcPct val="0"/>
              </a:spcBef>
            </a:pPr>
            <a:r>
              <a:rPr lang="en-US" sz="2800" spc="154">
                <a:solidFill>
                  <a:srgbClr val="000000"/>
                </a:solidFill>
                <a:latin typeface="Nunito"/>
                <a:ea typeface="Nunito"/>
                <a:cs typeface="Nunito"/>
                <a:sym typeface="Nunito"/>
              </a:rPr>
              <a:t>Klassik elektrodinamikaga asosan tezlanishsiz o'zgarmas tezlikda harakatlanayotgan zarracha elektromagnit to'lqinlar (yoki nurlanishlar) chiqarmaydi. Ammo bu effektda zarra tezlanishga ega bo'Imasa ham nurlanishlar chiqmoqda. Bu yerda elektromagnitto'lqinlarning muhitdagi tarqalish tezligi nazarda tutilmoqda. Nisbiylik nazariyasiga asosan zarraning tezligi elektromagnit to'lqinlarning vakuumdagi tarqalish tezligidan katta bo'lishi mumkin emas. Ammo yorug'likning shaffof muhitda tarqalish tezligi vakuumdagi tarqalish tezligidan kichik, ya'ni c/n bo ladi. Masalan, yorug'likning suvda tarqalishtezligi ~2,3·10^8 m/s, ya'ni yorug'likning vakuumda tarqalish tezligining 75 % ni tashkil qiladi. Shu sababli elektron yoki proton harakatlanayotgan muhitdagi tezligi mazkur muhitdagi yorug likning tarqalish tezligidan katta bo'lish mumkin.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EDE2"/>
        </a:solidFill>
        <a:effectLst/>
      </p:bgPr>
    </p:bg>
    <p:spTree>
      <p:nvGrpSpPr>
        <p:cNvPr id="1" name=""/>
        <p:cNvGrpSpPr/>
        <p:nvPr/>
      </p:nvGrpSpPr>
      <p:grpSpPr>
        <a:xfrm>
          <a:off x="0" y="0"/>
          <a:ext cx="0" cy="0"/>
          <a:chOff x="0" y="0"/>
          <a:chExt cx="0" cy="0"/>
        </a:xfrm>
      </p:grpSpPr>
      <p:grpSp>
        <p:nvGrpSpPr>
          <p:cNvPr id="2" name="Group 2"/>
          <p:cNvGrpSpPr/>
          <p:nvPr/>
        </p:nvGrpSpPr>
        <p:grpSpPr>
          <a:xfrm>
            <a:off x="17259300" y="0"/>
            <a:ext cx="3086100" cy="10287000"/>
            <a:chOff x="0" y="0"/>
            <a:chExt cx="812800" cy="2709333"/>
          </a:xfrm>
        </p:grpSpPr>
        <p:sp>
          <p:nvSpPr>
            <p:cNvPr id="3" name="Freeform 3"/>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sp>
        <p:sp>
          <p:nvSpPr>
            <p:cNvPr id="4" name="TextBox 4"/>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5" name="Freeform 5"/>
          <p:cNvSpPr/>
          <p:nvPr/>
        </p:nvSpPr>
        <p:spPr>
          <a:xfrm>
            <a:off x="4022926" y="7358705"/>
            <a:ext cx="5121074" cy="1642201"/>
          </a:xfrm>
          <a:custGeom>
            <a:avLst/>
            <a:gdLst/>
            <a:ahLst/>
            <a:cxnLst/>
            <a:rect l="l" t="t" r="r" b="b"/>
            <a:pathLst>
              <a:path w="5121074" h="1642201">
                <a:moveTo>
                  <a:pt x="0" y="0"/>
                </a:moveTo>
                <a:lnTo>
                  <a:pt x="5121074" y="0"/>
                </a:lnTo>
                <a:lnTo>
                  <a:pt x="5121074" y="1642201"/>
                </a:lnTo>
                <a:lnTo>
                  <a:pt x="0" y="1642201"/>
                </a:lnTo>
                <a:lnTo>
                  <a:pt x="0" y="0"/>
                </a:lnTo>
                <a:close/>
              </a:path>
            </a:pathLst>
          </a:custGeom>
          <a:blipFill>
            <a:blip r:embed="rId4"/>
            <a:stretch>
              <a:fillRect/>
            </a:stretch>
          </a:blipFill>
        </p:spPr>
      </p:sp>
      <p:sp>
        <p:nvSpPr>
          <p:cNvPr id="6" name="Freeform 6"/>
          <p:cNvSpPr/>
          <p:nvPr/>
        </p:nvSpPr>
        <p:spPr>
          <a:xfrm>
            <a:off x="11434976" y="758580"/>
            <a:ext cx="5532154" cy="2579642"/>
          </a:xfrm>
          <a:custGeom>
            <a:avLst/>
            <a:gdLst/>
            <a:ahLst/>
            <a:cxnLst/>
            <a:rect l="l" t="t" r="r" b="b"/>
            <a:pathLst>
              <a:path w="5532154" h="2579642">
                <a:moveTo>
                  <a:pt x="0" y="0"/>
                </a:moveTo>
                <a:lnTo>
                  <a:pt x="5532154" y="0"/>
                </a:lnTo>
                <a:lnTo>
                  <a:pt x="5532154" y="2579642"/>
                </a:lnTo>
                <a:lnTo>
                  <a:pt x="0" y="2579642"/>
                </a:lnTo>
                <a:lnTo>
                  <a:pt x="0" y="0"/>
                </a:lnTo>
                <a:close/>
              </a:path>
            </a:pathLst>
          </a:custGeom>
          <a:blipFill>
            <a:blip r:embed="rId5"/>
            <a:stretch>
              <a:fillRect/>
            </a:stretch>
          </a:blipFill>
        </p:spPr>
      </p:sp>
      <p:pic>
        <p:nvPicPr>
          <p:cNvPr id="7" name="Picture 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rcRect/>
          <a:stretch>
            <a:fillRect/>
          </a:stretch>
        </p:blipFill>
        <p:spPr>
          <a:xfrm>
            <a:off x="11434976" y="4008633"/>
            <a:ext cx="5824324" cy="3242664"/>
          </a:xfrm>
          <a:prstGeom prst="rect">
            <a:avLst/>
          </a:prstGeom>
        </p:spPr>
      </p:pic>
      <p:sp>
        <p:nvSpPr>
          <p:cNvPr id="8" name="TextBox 8"/>
          <p:cNvSpPr txBox="1"/>
          <p:nvPr/>
        </p:nvSpPr>
        <p:spPr>
          <a:xfrm>
            <a:off x="610817" y="606180"/>
            <a:ext cx="10531989" cy="6527425"/>
          </a:xfrm>
          <a:prstGeom prst="rect">
            <a:avLst/>
          </a:prstGeom>
        </p:spPr>
        <p:txBody>
          <a:bodyPr lIns="0" tIns="0" rIns="0" bIns="0" rtlCol="0" anchor="t">
            <a:spAutoFit/>
          </a:bodyPr>
          <a:lstStyle/>
          <a:p>
            <a:pPr algn="just">
              <a:lnSpc>
                <a:spcPts val="5206"/>
              </a:lnSpc>
              <a:spcBef>
                <a:spcPct val="0"/>
              </a:spcBef>
            </a:pPr>
            <a:r>
              <a:rPr lang="en-US" sz="3045" spc="167">
                <a:solidFill>
                  <a:srgbClr val="000000"/>
                </a:solidFill>
                <a:latin typeface="Nunito"/>
                <a:ea typeface="Nunito"/>
                <a:cs typeface="Nunito"/>
                <a:sym typeface="Nunito"/>
              </a:rPr>
              <a:t>Zarra tomonidan chiqarilayotgan Vavilov-Cherenkov nurlanishlar to'lqin fronti egiluvchi sferik to'lqin hisoblanadi. Bu to'lqin fronti (mirlanishlar) faqat zarra tezligi yorug likning mazkur muhitdagi tarqalish tezligidan katta bo'lgandagina yuzaga keladi. Bu nurlanishlar zarra hatto tekis harakatlasa ham hosil bo'lar ekan. Bu yerdan v&lt;c/n bo’lganda Cherenkov nurlanishlar yuzaga kelmas ekan. Ushbu nurlanishlar chiqayotgan u burchakni rasmdagi AVO uchburchakdan topish mumkin:</a:t>
            </a:r>
          </a:p>
        </p:txBody>
      </p:sp>
    </p:spTree>
  </p:cSld>
  <p:clrMapOvr>
    <a:masterClrMapping/>
  </p:clrMapOvr>
  <p:timing>
    <p:tnLst>
      <p:par>
        <p:cTn id="1" dur="indefinite" restart="never" nodeType="tmRoot">
          <p:childTnLst>
            <p:video>
              <p:cMediaNode vol="0">
                <p:cTn id="2" fill="hold" display="0">
                  <p:stCondLst>
                    <p:cond delay="indefinite"/>
                  </p:stCondLst>
                </p:cTn>
                <p:tgtEl>
                  <p:spTgt spid="7"/>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EDE2"/>
        </a:solidFill>
        <a:effectLst/>
      </p:bgPr>
    </p:bg>
    <p:spTree>
      <p:nvGrpSpPr>
        <p:cNvPr id="1" name=""/>
        <p:cNvGrpSpPr/>
        <p:nvPr/>
      </p:nvGrpSpPr>
      <p:grpSpPr>
        <a:xfrm>
          <a:off x="0" y="0"/>
          <a:ext cx="0" cy="0"/>
          <a:chOff x="0" y="0"/>
          <a:chExt cx="0" cy="0"/>
        </a:xfrm>
      </p:grpSpPr>
      <p:grpSp>
        <p:nvGrpSpPr>
          <p:cNvPr id="2" name="Group 2"/>
          <p:cNvGrpSpPr/>
          <p:nvPr/>
        </p:nvGrpSpPr>
        <p:grpSpPr>
          <a:xfrm>
            <a:off x="17259300" y="0"/>
            <a:ext cx="3086100" cy="10287000"/>
            <a:chOff x="0" y="0"/>
            <a:chExt cx="812800" cy="2709333"/>
          </a:xfrm>
        </p:grpSpPr>
        <p:sp>
          <p:nvSpPr>
            <p:cNvPr id="3" name="Freeform 3"/>
            <p:cNvSpPr/>
            <p:nvPr/>
          </p:nvSpPr>
          <p:spPr>
            <a:xfrm>
              <a:off x="0" y="0"/>
              <a:ext cx="812800" cy="2709333"/>
            </a:xfrm>
            <a:custGeom>
              <a:avLst/>
              <a:gdLst/>
              <a:ahLst/>
              <a:cxnLst/>
              <a:rect l="l" t="t" r="r" b="b"/>
              <a:pathLst>
                <a:path w="812800" h="2709333">
                  <a:moveTo>
                    <a:pt x="90311" y="0"/>
                  </a:moveTo>
                  <a:lnTo>
                    <a:pt x="722489" y="0"/>
                  </a:lnTo>
                  <a:cubicBezTo>
                    <a:pt x="746441" y="0"/>
                    <a:pt x="769412" y="9515"/>
                    <a:pt x="786348" y="26452"/>
                  </a:cubicBezTo>
                  <a:cubicBezTo>
                    <a:pt x="803285" y="43388"/>
                    <a:pt x="812800" y="66359"/>
                    <a:pt x="812800" y="90311"/>
                  </a:cubicBezTo>
                  <a:lnTo>
                    <a:pt x="812800" y="2619022"/>
                  </a:lnTo>
                  <a:cubicBezTo>
                    <a:pt x="812800" y="2642974"/>
                    <a:pt x="803285" y="2665945"/>
                    <a:pt x="786348" y="2682882"/>
                  </a:cubicBezTo>
                  <a:cubicBezTo>
                    <a:pt x="769412" y="2699818"/>
                    <a:pt x="746441" y="2709333"/>
                    <a:pt x="722489" y="2709333"/>
                  </a:cubicBezTo>
                  <a:lnTo>
                    <a:pt x="90311" y="2709333"/>
                  </a:lnTo>
                  <a:cubicBezTo>
                    <a:pt x="40434" y="2709333"/>
                    <a:pt x="0" y="2668900"/>
                    <a:pt x="0" y="2619022"/>
                  </a:cubicBezTo>
                  <a:lnTo>
                    <a:pt x="0" y="90311"/>
                  </a:lnTo>
                  <a:cubicBezTo>
                    <a:pt x="0" y="66359"/>
                    <a:pt x="9515" y="43388"/>
                    <a:pt x="26452" y="26452"/>
                  </a:cubicBezTo>
                  <a:cubicBezTo>
                    <a:pt x="43388" y="9515"/>
                    <a:pt x="66359" y="0"/>
                    <a:pt x="90311" y="0"/>
                  </a:cubicBezTo>
                  <a:close/>
                </a:path>
              </a:pathLst>
            </a:custGeom>
            <a:solidFill>
              <a:srgbClr val="303870"/>
            </a:solidFill>
          </p:spPr>
        </p:sp>
        <p:sp>
          <p:nvSpPr>
            <p:cNvPr id="4" name="TextBox 4"/>
            <p:cNvSpPr txBox="1"/>
            <p:nvPr/>
          </p:nvSpPr>
          <p:spPr>
            <a:xfrm>
              <a:off x="0" y="-95250"/>
              <a:ext cx="812800" cy="2804583"/>
            </a:xfrm>
            <a:prstGeom prst="rect">
              <a:avLst/>
            </a:prstGeom>
          </p:spPr>
          <p:txBody>
            <a:bodyPr lIns="50800" tIns="50800" rIns="50800" bIns="50800" rtlCol="0" anchor="ctr"/>
            <a:lstStyle/>
            <a:p>
              <a:pPr algn="ctr">
                <a:lnSpc>
                  <a:spcPts val="3287"/>
                </a:lnSpc>
              </a:pPr>
              <a:endParaRPr/>
            </a:p>
          </p:txBody>
        </p:sp>
      </p:grpSp>
      <p:sp>
        <p:nvSpPr>
          <p:cNvPr id="5" name="TextBox 5"/>
          <p:cNvSpPr txBox="1"/>
          <p:nvPr/>
        </p:nvSpPr>
        <p:spPr>
          <a:xfrm>
            <a:off x="1256950" y="635851"/>
            <a:ext cx="15774100" cy="8872423"/>
          </a:xfrm>
          <a:prstGeom prst="rect">
            <a:avLst/>
          </a:prstGeom>
        </p:spPr>
        <p:txBody>
          <a:bodyPr lIns="0" tIns="0" rIns="0" bIns="0" rtlCol="0" anchor="t">
            <a:spAutoFit/>
          </a:bodyPr>
          <a:lstStyle/>
          <a:p>
            <a:pPr algn="just">
              <a:lnSpc>
                <a:spcPts val="5070"/>
              </a:lnSpc>
              <a:spcBef>
                <a:spcPct val="0"/>
              </a:spcBef>
            </a:pPr>
            <a:r>
              <a:rPr lang="en-US" sz="2881">
                <a:solidFill>
                  <a:srgbClr val="000000"/>
                </a:solidFill>
                <a:latin typeface="Nunito"/>
                <a:ea typeface="Nunito"/>
                <a:cs typeface="Nunito"/>
                <a:sym typeface="Nunito"/>
              </a:rPr>
              <a:t>Vavilov-Cherenkov nurlanishida qisqa to'lqinlar ko'p bo'lganiuchun u havorang bo'lib ko'rinadi. Ko pchilikda okeanning juda chuqur joylarida tim qorong'ilik (zimiston) bo'ladi, sababi yoruglik suv sirtidan juda chuqur joylariga yetib bormaydi degan xato fikr shakllangan. Okean suvlaridagi radioaktiv izotoplarning, xususan, kaliy-40 radioizotopi yemirilishi natijasida vujudga keladigan Vavilov-Cherenkov effekti hisobiga hattoki o'ta chuqur joylarda ham kuchsiz nurlarning mavjud ekanligi kuzatiladi. Shundaygipoteza mavjudki, bunga asosan chuqur suv ostida yashovchi mavjudotlar bunday kuchsiz nurlanishlarni ko'rish uchun ularning ko'zlari katta bo'lishi lozim. Shuningdek, yana bir xulosa, bu zarra nurlanishhosil qilishi uchun u o'zining kinetik energiyasini sarflaganligi sabablinurlanish jarayonida zarra tezligi kamayadi.</a:t>
            </a:r>
          </a:p>
          <a:p>
            <a:pPr algn="just">
              <a:lnSpc>
                <a:spcPts val="5070"/>
              </a:lnSpc>
              <a:spcBef>
                <a:spcPct val="0"/>
              </a:spcBef>
            </a:pPr>
            <a:r>
              <a:rPr lang="en-US" sz="2881">
                <a:solidFill>
                  <a:srgbClr val="000000"/>
                </a:solidFill>
                <a:latin typeface="Nunito"/>
                <a:ea typeface="Nunito"/>
                <a:cs typeface="Nunito"/>
                <a:sym typeface="Nunito"/>
              </a:rPr>
              <a:t>Cherenkov nurlanishlarini qayd qiluvchi detektorlar yuqori energiyalar fizikasida relyativistik zarralarni qayd qilishda keng qo'llaniladi. Bu detektor yordamida zarra tezligi va harakat yo'nalishini aniqlash mumkin. Agar ushbu nurlanishni vujudga keltiruvchi zarraning massasi ma'lum bo'lsa, u holda bir vaqtning o'zida uning kinetik energiyasi</a:t>
            </a:r>
          </a:p>
          <a:p>
            <a:pPr algn="just">
              <a:lnSpc>
                <a:spcPts val="5070"/>
              </a:lnSpc>
              <a:spcBef>
                <a:spcPct val="0"/>
              </a:spcBef>
            </a:pPr>
            <a:r>
              <a:rPr lang="en-US" sz="2881">
                <a:solidFill>
                  <a:srgbClr val="000000"/>
                </a:solidFill>
                <a:latin typeface="Nunito"/>
                <a:ea typeface="Nunito"/>
                <a:cs typeface="Nunito"/>
                <a:sym typeface="Nunito"/>
              </a:rPr>
              <a:t>ham aniglanadi.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EDE2"/>
        </a:solidFill>
        <a:effectLst/>
      </p:bgPr>
    </p:bg>
    <p:spTree>
      <p:nvGrpSpPr>
        <p:cNvPr id="1" name=""/>
        <p:cNvGrpSpPr/>
        <p:nvPr/>
      </p:nvGrpSpPr>
      <p:grpSpPr>
        <a:xfrm>
          <a:off x="0" y="0"/>
          <a:ext cx="0" cy="0"/>
          <a:chOff x="0" y="0"/>
          <a:chExt cx="0" cy="0"/>
        </a:xfrm>
      </p:grpSpPr>
      <p:sp>
        <p:nvSpPr>
          <p:cNvPr id="2" name="TextBox 2"/>
          <p:cNvSpPr txBox="1"/>
          <p:nvPr/>
        </p:nvSpPr>
        <p:spPr>
          <a:xfrm>
            <a:off x="1549241" y="1131253"/>
            <a:ext cx="15189518" cy="1566544"/>
          </a:xfrm>
          <a:prstGeom prst="rect">
            <a:avLst/>
          </a:prstGeom>
        </p:spPr>
        <p:txBody>
          <a:bodyPr lIns="0" tIns="0" rIns="0" bIns="0" rtlCol="0" anchor="t">
            <a:spAutoFit/>
          </a:bodyPr>
          <a:lstStyle/>
          <a:p>
            <a:pPr algn="ctr">
              <a:lnSpc>
                <a:spcPts val="12880"/>
              </a:lnSpc>
            </a:pPr>
            <a:r>
              <a:rPr lang="en-US" sz="9200" b="1">
                <a:solidFill>
                  <a:srgbClr val="000000"/>
                </a:solidFill>
                <a:latin typeface="Open Sans Bold"/>
                <a:ea typeface="Open Sans Bold"/>
                <a:cs typeface="Open Sans Bold"/>
                <a:sym typeface="Open Sans Bold"/>
              </a:rPr>
              <a:t>Foydalanilgan adabiyotlar</a:t>
            </a:r>
          </a:p>
        </p:txBody>
      </p:sp>
      <p:sp>
        <p:nvSpPr>
          <p:cNvPr id="3" name="TextBox 3"/>
          <p:cNvSpPr txBox="1"/>
          <p:nvPr/>
        </p:nvSpPr>
        <p:spPr>
          <a:xfrm>
            <a:off x="1066800" y="4381500"/>
            <a:ext cx="16778288" cy="3684270"/>
          </a:xfrm>
          <a:prstGeom prst="rect">
            <a:avLst/>
          </a:prstGeom>
        </p:spPr>
        <p:txBody>
          <a:bodyPr lIns="0" tIns="0" rIns="0" bIns="0" rtlCol="0" anchor="t">
            <a:spAutoFit/>
          </a:bodyPr>
          <a:lstStyle/>
          <a:p>
            <a:pPr marL="906780" lvl="1" indent="-453390" algn="l">
              <a:lnSpc>
                <a:spcPts val="5880"/>
              </a:lnSpc>
              <a:buAutoNum type="arabicPeriod"/>
            </a:pPr>
            <a:r>
              <a:rPr lang="en-US" sz="4200" dirty="0">
                <a:solidFill>
                  <a:srgbClr val="000000"/>
                </a:solidFill>
                <a:latin typeface="Open Sans"/>
                <a:ea typeface="Open Sans"/>
                <a:cs typeface="Open Sans"/>
                <a:sym typeface="Open Sans"/>
              </a:rPr>
              <a:t>B. S. </a:t>
            </a:r>
            <a:r>
              <a:rPr lang="en-US" sz="4200" dirty="0" err="1">
                <a:solidFill>
                  <a:srgbClr val="000000"/>
                </a:solidFill>
                <a:latin typeface="Open Sans"/>
                <a:ea typeface="Open Sans"/>
                <a:cs typeface="Open Sans"/>
                <a:sym typeface="Open Sans"/>
              </a:rPr>
              <a:t>Yuldashev</a:t>
            </a:r>
            <a:r>
              <a:rPr lang="en-US" sz="4200" dirty="0">
                <a:solidFill>
                  <a:srgbClr val="000000"/>
                </a:solidFill>
                <a:latin typeface="Open Sans"/>
                <a:ea typeface="Open Sans"/>
                <a:cs typeface="Open Sans"/>
                <a:sym typeface="Open Sans"/>
              </a:rPr>
              <a:t> S. R. </a:t>
            </a:r>
            <a:r>
              <a:rPr lang="en-US" sz="4200" dirty="0" err="1">
                <a:solidFill>
                  <a:srgbClr val="000000"/>
                </a:solidFill>
                <a:latin typeface="Open Sans"/>
                <a:ea typeface="Open Sans"/>
                <a:cs typeface="Open Sans"/>
                <a:sym typeface="Open Sans"/>
              </a:rPr>
              <a:t>Polvonov</a:t>
            </a:r>
            <a:r>
              <a:rPr lang="en-US" sz="4200" dirty="0">
                <a:solidFill>
                  <a:srgbClr val="000000"/>
                </a:solidFill>
                <a:latin typeface="Open Sans"/>
                <a:ea typeface="Open Sans"/>
                <a:cs typeface="Open Sans"/>
                <a:sym typeface="Open Sans"/>
              </a:rPr>
              <a:t> “</a:t>
            </a:r>
            <a:r>
              <a:rPr lang="en-US" sz="4200" dirty="0" err="1">
                <a:solidFill>
                  <a:srgbClr val="000000"/>
                </a:solidFill>
                <a:latin typeface="Open Sans"/>
                <a:ea typeface="Open Sans"/>
                <a:cs typeface="Open Sans"/>
                <a:sym typeface="Open Sans"/>
              </a:rPr>
              <a:t>Amaliy</a:t>
            </a:r>
            <a:r>
              <a:rPr lang="en-US" sz="4200" dirty="0">
                <a:solidFill>
                  <a:srgbClr val="000000"/>
                </a:solidFill>
                <a:latin typeface="Open Sans"/>
                <a:ea typeface="Open Sans"/>
                <a:cs typeface="Open Sans"/>
                <a:sym typeface="Open Sans"/>
              </a:rPr>
              <a:t> </a:t>
            </a:r>
            <a:r>
              <a:rPr lang="en-US" sz="4200" dirty="0" err="1">
                <a:solidFill>
                  <a:srgbClr val="000000"/>
                </a:solidFill>
                <a:latin typeface="Open Sans"/>
                <a:ea typeface="Open Sans"/>
                <a:cs typeface="Open Sans"/>
                <a:sym typeface="Open Sans"/>
              </a:rPr>
              <a:t>yadro</a:t>
            </a:r>
            <a:r>
              <a:rPr lang="en-US" sz="4200" dirty="0">
                <a:solidFill>
                  <a:srgbClr val="000000"/>
                </a:solidFill>
                <a:latin typeface="Open Sans"/>
                <a:ea typeface="Open Sans"/>
                <a:cs typeface="Open Sans"/>
                <a:sym typeface="Open Sans"/>
              </a:rPr>
              <a:t> </a:t>
            </a:r>
            <a:r>
              <a:rPr lang="en-US" sz="4200" dirty="0" err="1">
                <a:solidFill>
                  <a:srgbClr val="000000"/>
                </a:solidFill>
                <a:latin typeface="Open Sans"/>
                <a:ea typeface="Open Sans"/>
                <a:cs typeface="Open Sans"/>
                <a:sym typeface="Open Sans"/>
              </a:rPr>
              <a:t>fizikasi</a:t>
            </a:r>
            <a:r>
              <a:rPr lang="en-US" sz="4200" dirty="0">
                <a:solidFill>
                  <a:srgbClr val="000000"/>
                </a:solidFill>
                <a:latin typeface="Open Sans"/>
                <a:ea typeface="Open Sans"/>
                <a:cs typeface="Open Sans"/>
                <a:sym typeface="Open Sans"/>
              </a:rPr>
              <a:t>” 2020 </a:t>
            </a:r>
          </a:p>
          <a:p>
            <a:pPr marL="906780" lvl="1" indent="-453390" algn="just">
              <a:lnSpc>
                <a:spcPts val="5880"/>
              </a:lnSpc>
              <a:buAutoNum type="arabicPeriod"/>
            </a:pPr>
            <a:r>
              <a:rPr lang="en-US" sz="4200" dirty="0">
                <a:solidFill>
                  <a:srgbClr val="000000"/>
                </a:solidFill>
                <a:latin typeface="Open Sans"/>
                <a:ea typeface="Open Sans"/>
                <a:cs typeface="Open Sans"/>
                <a:sym typeface="Open Sans"/>
              </a:rPr>
              <a:t> A. A. </a:t>
            </a:r>
            <a:r>
              <a:rPr lang="en-US" sz="4200" dirty="0" err="1">
                <a:solidFill>
                  <a:srgbClr val="000000"/>
                </a:solidFill>
                <a:latin typeface="Open Sans"/>
                <a:ea typeface="Open Sans"/>
                <a:cs typeface="Open Sans"/>
                <a:sym typeface="Open Sans"/>
              </a:rPr>
              <a:t>Abdumalikov</a:t>
            </a:r>
            <a:r>
              <a:rPr lang="en-US" sz="4200" dirty="0">
                <a:solidFill>
                  <a:srgbClr val="000000"/>
                </a:solidFill>
                <a:latin typeface="Open Sans"/>
                <a:ea typeface="Open Sans"/>
                <a:cs typeface="Open Sans"/>
                <a:sym typeface="Open Sans"/>
              </a:rPr>
              <a:t> “</a:t>
            </a:r>
            <a:r>
              <a:rPr lang="en-US" sz="4200" dirty="0" err="1">
                <a:solidFill>
                  <a:srgbClr val="000000"/>
                </a:solidFill>
                <a:latin typeface="Open Sans"/>
                <a:ea typeface="Open Sans"/>
                <a:cs typeface="Open Sans"/>
                <a:sym typeface="Open Sans"/>
              </a:rPr>
              <a:t>Elektrodinamika</a:t>
            </a:r>
            <a:r>
              <a:rPr lang="en-US" sz="4200" dirty="0">
                <a:solidFill>
                  <a:srgbClr val="000000"/>
                </a:solidFill>
                <a:latin typeface="Open Sans"/>
                <a:ea typeface="Open Sans"/>
                <a:cs typeface="Open Sans"/>
                <a:sym typeface="Open Sans"/>
              </a:rPr>
              <a:t>” 2011</a:t>
            </a:r>
          </a:p>
          <a:p>
            <a:pPr marL="906780" lvl="1" indent="-453390" algn="just">
              <a:lnSpc>
                <a:spcPts val="5880"/>
              </a:lnSpc>
              <a:buAutoNum type="arabicPeriod"/>
            </a:pPr>
            <a:r>
              <a:rPr lang="en-US" sz="4200" u="sng" dirty="0">
                <a:solidFill>
                  <a:srgbClr val="000000"/>
                </a:solidFill>
                <a:latin typeface="Open Sans"/>
                <a:ea typeface="Open Sans"/>
                <a:cs typeface="Open Sans"/>
                <a:sym typeface="Open Sans"/>
                <a:hlinkClick r:id="rId2" tooltip="https://en.wikipedia.org/wiki/Cherenkov_radiation"/>
              </a:rPr>
              <a:t>Wikipedia</a:t>
            </a:r>
          </a:p>
          <a:p>
            <a:pPr marL="906780" lvl="1" indent="-453390" algn="just">
              <a:lnSpc>
                <a:spcPts val="5880"/>
              </a:lnSpc>
              <a:buAutoNum type="arabicPeriod"/>
            </a:pPr>
            <a:r>
              <a:rPr lang="en-US" sz="4200" u="sng" dirty="0">
                <a:solidFill>
                  <a:srgbClr val="000000"/>
                </a:solidFill>
                <a:latin typeface="Open Sans"/>
                <a:ea typeface="Open Sans"/>
                <a:cs typeface="Open Sans"/>
                <a:sym typeface="Open Sans"/>
                <a:hlinkClick r:id="rId3" tooltip="https://youtu.be/4hijBTgrvjY?si=_BTuWzbknyuMIP1W"/>
              </a:rPr>
              <a:t>You tube</a:t>
            </a:r>
          </a:p>
          <a:p>
            <a:pPr algn="just">
              <a:lnSpc>
                <a:spcPts val="5880"/>
              </a:lnSpc>
            </a:pPr>
            <a:endParaRPr lang="en-US" sz="4200" u="sng" dirty="0">
              <a:solidFill>
                <a:srgbClr val="000000"/>
              </a:solidFill>
              <a:latin typeface="Open Sans"/>
              <a:ea typeface="Open Sans"/>
              <a:cs typeface="Open Sans"/>
              <a:sym typeface="Open Sans"/>
              <a:hlinkClick r:id="rId3" tooltip="https://youtu.be/4hijBTgrvjY?si=_BTuWzbknyuMIP1W"/>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617</Words>
  <Application>Microsoft Office PowerPoint</Application>
  <PresentationFormat>Произвольный</PresentationFormat>
  <Paragraphs>30</Paragraphs>
  <Slides>10</Slides>
  <Notes>0</Notes>
  <HiddenSlides>0</HiddenSlides>
  <MMClips>1</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10</vt:i4>
      </vt:variant>
    </vt:vector>
  </HeadingPairs>
  <TitlesOfParts>
    <vt:vector size="17" baseType="lpstr">
      <vt:lpstr>Calibri</vt:lpstr>
      <vt:lpstr>Open Sans</vt:lpstr>
      <vt:lpstr>Open Sans Bold</vt:lpstr>
      <vt:lpstr>Nunito</vt:lpstr>
      <vt:lpstr>Arial</vt:lpstr>
      <vt:lpstr>Agrandir Wide Bold</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and Beige Simple Project Proposal Presentation</dc:title>
  <cp:lastModifiedBy>Bahrom Shokirov</cp:lastModifiedBy>
  <cp:revision>3</cp:revision>
  <dcterms:created xsi:type="dcterms:W3CDTF">2006-08-16T00:00:00Z</dcterms:created>
  <dcterms:modified xsi:type="dcterms:W3CDTF">2026-02-05T08:03:25Z</dcterms:modified>
  <dc:identifier>DAHAYHMmqUo</dc:identifier>
</cp:coreProperties>
</file>