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12192000"/>
  <p:notesSz cx="6858000" cy="9144000"/>
  <p:embeddedFontLst>
    <p:embeddedFont>
      <p:font typeface="Palatino Linotype"/>
      <p:regular r:id="rId19"/>
      <p:bold r:id="rId20"/>
      <p:italic r:id="rId21"/>
      <p:boldItalic r:id="rId22"/>
    </p:embeddedFont>
    <p:embeddedFont>
      <p:font typeface="Century Gothic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7" roundtripDataSignature="AMtx7mhrOfBM3h2WSDhwjrGt05umKnfV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alatinoLinotype-bold.fntdata"/><Relationship Id="rId22" Type="http://schemas.openxmlformats.org/officeDocument/2006/relationships/font" Target="fonts/PalatinoLinotype-boldItalic.fntdata"/><Relationship Id="rId21" Type="http://schemas.openxmlformats.org/officeDocument/2006/relationships/font" Target="fonts/PalatinoLinotype-italic.fntdata"/><Relationship Id="rId24" Type="http://schemas.openxmlformats.org/officeDocument/2006/relationships/font" Target="fonts/CenturyGothic-bold.fntdata"/><Relationship Id="rId23" Type="http://schemas.openxmlformats.org/officeDocument/2006/relationships/font" Target="fonts/CenturyGothic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CenturyGothic-boldItalic.fntdata"/><Relationship Id="rId25" Type="http://schemas.openxmlformats.org/officeDocument/2006/relationships/font" Target="fonts/CenturyGothic-italic.fntdata"/><Relationship Id="rId27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font" Target="fonts/PalatinoLinotype-regular.fntdata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16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5" name="Google Shape;25;p16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gradFill>
              <a:gsLst>
                <a:gs pos="0">
                  <a:srgbClr val="DCE5A3"/>
                </a:gs>
                <a:gs pos="50000">
                  <a:srgbClr val="D6E095"/>
                </a:gs>
                <a:gs pos="100000">
                  <a:srgbClr val="D4DF81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26" name="Google Shape;26;p16"/>
            <p:cNvCxnSpPr/>
            <p:nvPr/>
          </p:nvCxnSpPr>
          <p:spPr>
            <a:xfrm>
              <a:off x="0" y="6208894"/>
              <a:ext cx="12192000" cy="0"/>
            </a:xfrm>
            <a:prstGeom prst="straightConnector1">
              <a:avLst/>
            </a:prstGeom>
            <a:noFill/>
            <a:ln cap="flat" cmpd="sng" w="12700">
              <a:solidFill>
                <a:schemeClr val="dk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27" name="Google Shape;27;p16"/>
          <p:cNvCxnSpPr/>
          <p:nvPr/>
        </p:nvCxnSpPr>
        <p:spPr>
          <a:xfrm flipH="1" rot="10800000">
            <a:off x="3048" y="5937956"/>
            <a:ext cx="8241" cy="564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8" name="Google Shape;28;p16"/>
          <p:cNvCxnSpPr/>
          <p:nvPr/>
        </p:nvCxnSpPr>
        <p:spPr>
          <a:xfrm flipH="1" rot="10800000">
            <a:off x="3048" y="5937956"/>
            <a:ext cx="8241" cy="5644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9" name="Google Shape;29;p16"/>
          <p:cNvSpPr txBox="1"/>
          <p:nvPr>
            <p:ph type="ctrTitle"/>
          </p:nvPr>
        </p:nvSpPr>
        <p:spPr>
          <a:xfrm>
            <a:off x="711200" y="1371600"/>
            <a:ext cx="10468864" cy="1828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18275" wrap="square" tIns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Font typeface="Century Gothic"/>
              <a:buNone/>
              <a:defRPr b="1" sz="56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6"/>
          <p:cNvSpPr txBox="1"/>
          <p:nvPr>
            <p:ph idx="1" type="subTitle"/>
          </p:nvPr>
        </p:nvSpPr>
        <p:spPr>
          <a:xfrm>
            <a:off x="711200" y="3228536"/>
            <a:ext cx="10472928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18275" wrap="square" tIns="45700">
            <a:normAutofit/>
          </a:bodyPr>
          <a:lstStyle>
            <a:lvl1pPr lvl="0" marR="45720" algn="r">
              <a:spcBef>
                <a:spcPts val="520"/>
              </a:spcBef>
              <a:spcAft>
                <a:spcPts val="0"/>
              </a:spcAft>
              <a:buSzPts val="2470"/>
              <a:buNone/>
              <a:defRPr>
                <a:solidFill>
                  <a:schemeClr val="dk1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1" type="ftr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2" type="sldNum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5"/>
          <p:cNvSpPr txBox="1"/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5"/>
          <p:cNvSpPr txBox="1"/>
          <p:nvPr>
            <p:ph idx="1" type="body"/>
          </p:nvPr>
        </p:nvSpPr>
        <p:spPr>
          <a:xfrm rot="5400000">
            <a:off x="3901440" y="-1356360"/>
            <a:ext cx="4389120" cy="10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7185" lvl="0" marL="457200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92" name="Google Shape;92;p25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5"/>
          <p:cNvSpPr txBox="1"/>
          <p:nvPr>
            <p:ph idx="11" type="ftr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5"/>
          <p:cNvSpPr txBox="1"/>
          <p:nvPr>
            <p:ph idx="12" type="sldNum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6"/>
          <p:cNvSpPr txBox="1"/>
          <p:nvPr>
            <p:ph type="title"/>
          </p:nvPr>
        </p:nvSpPr>
        <p:spPr>
          <a:xfrm rot="5400000">
            <a:off x="7604919" y="2148684"/>
            <a:ext cx="5211763" cy="2743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6"/>
          <p:cNvSpPr txBox="1"/>
          <p:nvPr>
            <p:ph idx="1" type="body"/>
          </p:nvPr>
        </p:nvSpPr>
        <p:spPr>
          <a:xfrm rot="5400000">
            <a:off x="2016919" y="-492917"/>
            <a:ext cx="5211763" cy="80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7185" lvl="0" marL="457200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98" name="Google Shape;98;p26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6"/>
          <p:cNvSpPr txBox="1"/>
          <p:nvPr>
            <p:ph idx="11" type="ftr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6"/>
          <p:cNvSpPr txBox="1"/>
          <p:nvPr>
            <p:ph idx="12" type="sldNum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7"/>
          <p:cNvSpPr txBox="1"/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7"/>
          <p:cNvSpPr txBox="1"/>
          <p:nvPr>
            <p:ph idx="1" type="body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7185" lvl="0" marL="457200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1" type="ftr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2" type="sldNum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/>
          <p:nvPr>
            <p:ph type="title"/>
          </p:nvPr>
        </p:nvSpPr>
        <p:spPr>
          <a:xfrm>
            <a:off x="707136" y="1316736"/>
            <a:ext cx="10363200" cy="136245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Font typeface="Century Gothic"/>
              <a:buNone/>
              <a:defRPr b="1" sz="5600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707136" y="2704664"/>
            <a:ext cx="10363200" cy="150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spcBef>
                <a:spcPts val="440"/>
              </a:spcBef>
              <a:spcAft>
                <a:spcPts val="0"/>
              </a:spcAft>
              <a:buSzPts val="2090"/>
              <a:buNone/>
              <a:defRPr sz="22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53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>
                <a:solidFill>
                  <a:srgbClr val="888888"/>
                </a:solidFill>
              </a:defRPr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11" type="ftr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8"/>
          <p:cNvSpPr txBox="1"/>
          <p:nvPr>
            <p:ph idx="12" type="sldNum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9"/>
          <p:cNvSpPr txBox="1"/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" type="body"/>
          </p:nvPr>
        </p:nvSpPr>
        <p:spPr>
          <a:xfrm>
            <a:off x="609600" y="1920085"/>
            <a:ext cx="5384800" cy="443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5445" lvl="0" marL="457200" algn="l">
              <a:spcBef>
                <a:spcPts val="520"/>
              </a:spcBef>
              <a:spcAft>
                <a:spcPts val="0"/>
              </a:spcAft>
              <a:buSzPts val="2470"/>
              <a:buChar char="⚫"/>
              <a:defRPr sz="2600"/>
            </a:lvl1pPr>
            <a:lvl2pPr indent="-358140" lvl="1" marL="914400" algn="l">
              <a:spcBef>
                <a:spcPts val="480"/>
              </a:spcBef>
              <a:spcAft>
                <a:spcPts val="0"/>
              </a:spcAft>
              <a:buSzPts val="2040"/>
              <a:buChar char="⚫"/>
              <a:defRPr sz="2400"/>
            </a:lvl2pPr>
            <a:lvl3pPr indent="-317500" lvl="2" marL="1371600" algn="l">
              <a:spcBef>
                <a:spcPts val="400"/>
              </a:spcBef>
              <a:spcAft>
                <a:spcPts val="0"/>
              </a:spcAft>
              <a:buSzPts val="1400"/>
              <a:buChar char="⚫"/>
              <a:defRPr sz="2000"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49" name="Google Shape;49;p19"/>
          <p:cNvSpPr txBox="1"/>
          <p:nvPr>
            <p:ph idx="2" type="body"/>
          </p:nvPr>
        </p:nvSpPr>
        <p:spPr>
          <a:xfrm>
            <a:off x="6197600" y="1920085"/>
            <a:ext cx="5384800" cy="443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5445" lvl="0" marL="457200" algn="l">
              <a:spcBef>
                <a:spcPts val="520"/>
              </a:spcBef>
              <a:spcAft>
                <a:spcPts val="0"/>
              </a:spcAft>
              <a:buSzPts val="2470"/>
              <a:buChar char="⚫"/>
              <a:defRPr sz="2600"/>
            </a:lvl1pPr>
            <a:lvl2pPr indent="-358140" lvl="1" marL="914400" algn="l">
              <a:spcBef>
                <a:spcPts val="480"/>
              </a:spcBef>
              <a:spcAft>
                <a:spcPts val="0"/>
              </a:spcAft>
              <a:buSzPts val="2040"/>
              <a:buChar char="⚫"/>
              <a:defRPr sz="2400"/>
            </a:lvl2pPr>
            <a:lvl3pPr indent="-317500" lvl="2" marL="1371600" algn="l">
              <a:spcBef>
                <a:spcPts val="400"/>
              </a:spcBef>
              <a:spcAft>
                <a:spcPts val="0"/>
              </a:spcAft>
              <a:buSzPts val="1400"/>
              <a:buChar char="⚫"/>
              <a:defRPr sz="2000"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0" name="Google Shape;50;p19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1" type="ftr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2" type="sldNum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0"/>
          <p:cNvSpPr txBox="1"/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0"/>
          <p:cNvSpPr txBox="1"/>
          <p:nvPr>
            <p:ph idx="1" type="body"/>
          </p:nvPr>
        </p:nvSpPr>
        <p:spPr>
          <a:xfrm>
            <a:off x="609600" y="1855248"/>
            <a:ext cx="5386917" cy="659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280"/>
              <a:buNone/>
              <a:defRPr b="1" sz="2400" cap="none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26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2" type="body"/>
          </p:nvPr>
        </p:nvSpPr>
        <p:spPr>
          <a:xfrm>
            <a:off x="609600" y="2514600"/>
            <a:ext cx="5386917" cy="3845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361315" lvl="0" marL="457200" algn="l">
              <a:spcBef>
                <a:spcPts val="440"/>
              </a:spcBef>
              <a:spcAft>
                <a:spcPts val="0"/>
              </a:spcAft>
              <a:buSzPts val="2090"/>
              <a:buChar char="⚫"/>
              <a:defRPr sz="22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SzPts val="1700"/>
              <a:buChar char="⚫"/>
              <a:defRPr sz="2000"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indent="-294639" lvl="3" marL="1828800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4pPr>
            <a:lvl5pPr indent="-294639" lvl="4" marL="2286000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7" name="Google Shape;57;p20"/>
          <p:cNvSpPr txBox="1"/>
          <p:nvPr>
            <p:ph idx="3" type="body"/>
          </p:nvPr>
        </p:nvSpPr>
        <p:spPr>
          <a:xfrm>
            <a:off x="6193368" y="1859758"/>
            <a:ext cx="5389033" cy="654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280"/>
              <a:buNone/>
              <a:defRPr b="1" sz="2400" cap="none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26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8" name="Google Shape;58;p20"/>
          <p:cNvSpPr txBox="1"/>
          <p:nvPr>
            <p:ph idx="4" type="body"/>
          </p:nvPr>
        </p:nvSpPr>
        <p:spPr>
          <a:xfrm>
            <a:off x="6193368" y="2514600"/>
            <a:ext cx="5389033" cy="3845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361315" lvl="0" marL="457200" algn="l">
              <a:spcBef>
                <a:spcPts val="440"/>
              </a:spcBef>
              <a:spcAft>
                <a:spcPts val="0"/>
              </a:spcAft>
              <a:buSzPts val="2090"/>
              <a:buChar char="⚫"/>
              <a:defRPr sz="22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SzPts val="1700"/>
              <a:buChar char="⚫"/>
              <a:defRPr sz="2000"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indent="-294639" lvl="3" marL="1828800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4pPr>
            <a:lvl5pPr indent="-294639" lvl="4" marL="2286000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1" type="ftr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0"/>
          <p:cNvSpPr txBox="1"/>
          <p:nvPr>
            <p:ph idx="12" type="sldNum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1"/>
          <p:cNvSpPr txBox="1"/>
          <p:nvPr>
            <p:ph type="title"/>
          </p:nvPr>
        </p:nvSpPr>
        <p:spPr>
          <a:xfrm>
            <a:off x="609600" y="704088"/>
            <a:ext cx="11074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entury Gothic"/>
              <a:buNone/>
              <a:defRPr b="0" sz="50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1"/>
          <p:cNvSpPr txBox="1"/>
          <p:nvPr>
            <p:ph idx="11" type="ftr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2" type="sldNum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2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2"/>
          <p:cNvSpPr txBox="1"/>
          <p:nvPr>
            <p:ph idx="11" type="ftr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2" type="sldNum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3"/>
          <p:cNvSpPr txBox="1"/>
          <p:nvPr>
            <p:ph type="title"/>
          </p:nvPr>
        </p:nvSpPr>
        <p:spPr>
          <a:xfrm>
            <a:off x="914400" y="514352"/>
            <a:ext cx="365760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entury Gothic"/>
              <a:buNone/>
              <a:defRPr b="0" sz="26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" type="body"/>
          </p:nvPr>
        </p:nvSpPr>
        <p:spPr>
          <a:xfrm>
            <a:off x="4766733" y="1676400"/>
            <a:ext cx="6815667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397510" lvl="0" marL="457200" algn="l">
              <a:spcBef>
                <a:spcPts val="560"/>
              </a:spcBef>
              <a:spcAft>
                <a:spcPts val="0"/>
              </a:spcAft>
              <a:buSzPts val="2660"/>
              <a:buChar char="⚫"/>
              <a:defRPr sz="2800"/>
            </a:lvl1pPr>
            <a:lvl2pPr indent="-368935" lvl="1" marL="914400" algn="l">
              <a:spcBef>
                <a:spcPts val="520"/>
              </a:spcBef>
              <a:spcAft>
                <a:spcPts val="0"/>
              </a:spcAft>
              <a:buSzPts val="2210"/>
              <a:buChar char="⚫"/>
              <a:defRPr sz="2600"/>
            </a:lvl2pPr>
            <a:lvl3pPr indent="-335280" lvl="2" marL="1371600" algn="l">
              <a:spcBef>
                <a:spcPts val="480"/>
              </a:spcBef>
              <a:spcAft>
                <a:spcPts val="0"/>
              </a:spcAft>
              <a:buSzPts val="1680"/>
              <a:buChar char="⚫"/>
              <a:defRPr sz="2400"/>
            </a:lvl3pPr>
            <a:lvl4pPr indent="-311150" lvl="3" marL="1828800" algn="l">
              <a:spcBef>
                <a:spcPts val="400"/>
              </a:spcBef>
              <a:spcAft>
                <a:spcPts val="0"/>
              </a:spcAft>
              <a:buSzPts val="1300"/>
              <a:buChar char="⚫"/>
              <a:defRPr sz="2000"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74" name="Google Shape;74;p23"/>
          <p:cNvSpPr txBox="1"/>
          <p:nvPr>
            <p:ph idx="2" type="body"/>
          </p:nvPr>
        </p:nvSpPr>
        <p:spPr>
          <a:xfrm>
            <a:off x="914400" y="16764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75" spcFirstLastPara="1" rIns="1827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33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02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75" name="Google Shape;75;p23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1" type="ftr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2" type="sldNum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/>
          <p:nvPr/>
        </p:nvSpPr>
        <p:spPr>
          <a:xfrm flipH="1" rot="-10380000">
            <a:off x="4221004" y="1108077"/>
            <a:ext cx="7010400" cy="4114800"/>
          </a:xfrm>
          <a:prstGeom prst="snipRoundRect">
            <a:avLst>
              <a:gd fmla="val 0" name="adj1"/>
              <a:gd fmla="val 3646" name="adj2"/>
            </a:avLst>
          </a:prstGeom>
          <a:solidFill>
            <a:srgbClr val="FFFFFF"/>
          </a:solidFill>
          <a:ln cap="rnd" cmpd="sng" w="9525">
            <a:solidFill>
              <a:srgbClr val="C0C0C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98500" kx="100000" rotWithShape="0" algn="tl" dir="7500000" dist="38500" sy="100080">
              <a:srgbClr val="000000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0" name="Google Shape;80;p24"/>
          <p:cNvSpPr/>
          <p:nvPr/>
        </p:nvSpPr>
        <p:spPr>
          <a:xfrm flipH="1" rot="-10380000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bevel/>
            <a:headEnd len="sm" w="sm" type="none"/>
            <a:tailEnd len="sm" w="sm" type="none"/>
          </a:ln>
          <a:effectLst>
            <a:outerShdw blurRad="19685" rotWithShape="0" algn="tl" dir="12900000" dist="6350">
              <a:srgbClr val="000000">
                <a:alpha val="4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1" name="Google Shape;81;p24"/>
          <p:cNvSpPr txBox="1"/>
          <p:nvPr>
            <p:ph type="title"/>
          </p:nvPr>
        </p:nvSpPr>
        <p:spPr>
          <a:xfrm>
            <a:off x="812800" y="1176997"/>
            <a:ext cx="2950464" cy="158262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Gothic"/>
              <a:buNone/>
              <a:defRPr b="1" sz="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descr="An empty placeholder to add an image. Click on the placeholder and select the image that you wish to add" id="82" name="Google Shape;82;p24"/>
          <p:cNvSpPr/>
          <p:nvPr>
            <p:ph idx="2" type="pic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lt2"/>
          </a:solidFill>
          <a:ln cap="rnd" cmpd="sng" w="9525">
            <a:solidFill>
              <a:srgbClr val="C0C0C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24"/>
          <p:cNvSpPr txBox="1"/>
          <p:nvPr>
            <p:ph idx="1" type="body"/>
          </p:nvPr>
        </p:nvSpPr>
        <p:spPr>
          <a:xfrm>
            <a:off x="812800" y="2828785"/>
            <a:ext cx="2946400" cy="2179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64000" spcFirstLastPara="1" rIns="45700" wrap="square" tIns="45700">
            <a:normAutofit/>
          </a:bodyPr>
          <a:lstStyle>
            <a:lvl1pPr indent="-228600" lvl="0" marL="457200" algn="l">
              <a:spcBef>
                <a:spcPts val="250"/>
              </a:spcBef>
              <a:spcAft>
                <a:spcPts val="0"/>
              </a:spcAft>
              <a:buSzPts val="1235"/>
              <a:buFont typeface="Palatino Linotype"/>
              <a:buNone/>
              <a:defRPr sz="1300"/>
            </a:lvl1pPr>
            <a:lvl2pPr indent="-293369" lvl="1" marL="914400" algn="l">
              <a:spcBef>
                <a:spcPts val="240"/>
              </a:spcBef>
              <a:spcAft>
                <a:spcPts val="0"/>
              </a:spcAft>
              <a:buSzPts val="1020"/>
              <a:buChar char="⚫"/>
              <a:defRPr sz="1200"/>
            </a:lvl2pPr>
            <a:lvl3pPr indent="-273050" lvl="2" marL="1371600" algn="l">
              <a:spcBef>
                <a:spcPts val="200"/>
              </a:spcBef>
              <a:spcAft>
                <a:spcPts val="0"/>
              </a:spcAft>
              <a:buSzPts val="700"/>
              <a:buChar char="⚫"/>
              <a:defRPr sz="1000"/>
            </a:lvl3pPr>
            <a:lvl4pPr indent="-265747" lvl="3" marL="1828800" algn="l">
              <a:spcBef>
                <a:spcPts val="180"/>
              </a:spcBef>
              <a:spcAft>
                <a:spcPts val="0"/>
              </a:spcAft>
              <a:buSzPts val="585"/>
              <a:buChar char="⚫"/>
              <a:defRPr sz="900"/>
            </a:lvl4pPr>
            <a:lvl5pPr indent="-265747" lvl="4" marL="2286000" algn="l">
              <a:spcBef>
                <a:spcPts val="180"/>
              </a:spcBef>
              <a:spcAft>
                <a:spcPts val="0"/>
              </a:spcAft>
              <a:buSzPts val="585"/>
              <a:buChar char="⚫"/>
              <a:defRPr sz="9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228600" lvl="8" marL="4114800" algn="l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84" name="Google Shape;84;p24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4"/>
          <p:cNvSpPr txBox="1"/>
          <p:nvPr>
            <p:ph idx="11" type="ftr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4"/>
          <p:cNvSpPr txBox="1"/>
          <p:nvPr>
            <p:ph idx="12" type="sldNum"/>
          </p:nvPr>
        </p:nvSpPr>
        <p:spPr>
          <a:xfrm>
            <a:off x="10769600" y="6356351"/>
            <a:ext cx="81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24"/>
          <p:cNvSpPr/>
          <p:nvPr/>
        </p:nvSpPr>
        <p:spPr>
          <a:xfrm flipH="1" rot="10800000">
            <a:off x="-12700" y="5816600"/>
            <a:ext cx="12217400" cy="1041400"/>
          </a:xfrm>
          <a:custGeom>
            <a:rect b="b" l="l" r="r" t="t"/>
            <a:pathLst>
              <a:path extrusionOk="0" h="656" w="5772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668F1B">
                  <a:alpha val="44705"/>
                </a:srgbClr>
              </a:gs>
              <a:gs pos="100000">
                <a:srgbClr val="CAE00E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8" name="Google Shape;88;p24"/>
          <p:cNvSpPr/>
          <p:nvPr/>
        </p:nvSpPr>
        <p:spPr>
          <a:xfrm flipH="1" rot="10800000">
            <a:off x="5842000" y="6219826"/>
            <a:ext cx="6350000" cy="638175"/>
          </a:xfrm>
          <a:custGeom>
            <a:rect b="b" l="l" r="r" t="t"/>
            <a:pathLst>
              <a:path extrusionOk="0" h="595" w="300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99A719">
                  <a:alpha val="29803"/>
                </a:srgbClr>
              </a:gs>
              <a:gs pos="80000">
                <a:srgbClr val="80B814">
                  <a:alpha val="44705"/>
                </a:srgbClr>
              </a:gs>
              <a:gs pos="100000">
                <a:srgbClr val="80B814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tl" flip="none" tx="0" sx="65000" ty="0" sy="65000"/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5"/>
          <p:cNvGrpSpPr/>
          <p:nvPr/>
        </p:nvGrpSpPr>
        <p:grpSpPr>
          <a:xfrm>
            <a:off x="-42731" y="-16113"/>
            <a:ext cx="12264340" cy="6888627"/>
            <a:chOff x="-13703" y="-30627"/>
            <a:chExt cx="12264340" cy="6888627"/>
          </a:xfrm>
        </p:grpSpPr>
        <p:sp>
          <p:nvSpPr>
            <p:cNvPr id="11" name="Google Shape;11;p1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12" name="Google Shape;12;p15"/>
            <p:cNvGrpSpPr/>
            <p:nvPr/>
          </p:nvGrpSpPr>
          <p:grpSpPr>
            <a:xfrm>
              <a:off x="-13703" y="-30627"/>
              <a:ext cx="12264340" cy="1086266"/>
              <a:chOff x="-39059" y="-16113"/>
              <a:chExt cx="12264340" cy="1086266"/>
            </a:xfrm>
          </p:grpSpPr>
          <p:sp>
            <p:nvSpPr>
              <p:cNvPr id="13" name="Google Shape;13;p15"/>
              <p:cNvSpPr/>
              <p:nvPr/>
            </p:nvSpPr>
            <p:spPr>
              <a:xfrm>
                <a:off x="-12700" y="-7144"/>
                <a:ext cx="12217400" cy="1041400"/>
              </a:xfrm>
              <a:custGeom>
                <a:rect b="b" l="l" r="r" t="t"/>
                <a:pathLst>
                  <a:path extrusionOk="0" h="656" w="5772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rgbClr val="668F1B">
                      <a:alpha val="44705"/>
                    </a:srgbClr>
                  </a:gs>
                  <a:gs pos="100000">
                    <a:srgbClr val="CAE00E">
                      <a:alpha val="54901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14" name="Google Shape;14;p15"/>
              <p:cNvSpPr/>
              <p:nvPr/>
            </p:nvSpPr>
            <p:spPr>
              <a:xfrm>
                <a:off x="5842000" y="-7144"/>
                <a:ext cx="6350000" cy="638175"/>
              </a:xfrm>
              <a:custGeom>
                <a:rect b="b" l="l" r="r" t="t"/>
                <a:pathLst>
                  <a:path extrusionOk="0" h="595" w="3000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A719">
                      <a:alpha val="29803"/>
                    </a:srgbClr>
                  </a:gs>
                  <a:gs pos="80000">
                    <a:srgbClr val="80B814">
                      <a:alpha val="44705"/>
                    </a:srgbClr>
                  </a:gs>
                  <a:gs pos="100000">
                    <a:srgbClr val="80B814">
                      <a:alpha val="44705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grpSp>
            <p:nvGrpSpPr>
              <p:cNvPr id="15" name="Google Shape;15;p15"/>
              <p:cNvGrpSpPr/>
              <p:nvPr/>
            </p:nvGrpSpPr>
            <p:grpSpPr>
              <a:xfrm>
                <a:off x="-39059" y="-16113"/>
                <a:ext cx="12264340" cy="1086266"/>
                <a:chOff x="-29322" y="-1971"/>
                <a:chExt cx="9198255" cy="1086266"/>
              </a:xfrm>
            </p:grpSpPr>
            <p:sp>
              <p:nvSpPr>
                <p:cNvPr id="16" name="Google Shape;16;p15"/>
                <p:cNvSpPr/>
                <p:nvPr/>
              </p:nvSpPr>
              <p:spPr>
                <a:xfrm rot="-164308">
                  <a:off x="-19045" y="216550"/>
                  <a:ext cx="9163050" cy="649224"/>
                </a:xfrm>
                <a:custGeom>
                  <a:rect b="b" l="l" r="r" t="t"/>
                  <a:pathLst>
                    <a:path extrusionOk="0" h="1055" w="5772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cap="flat" cmpd="sng" w="10775">
                  <a:solidFill>
                    <a:srgbClr val="A8B53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Palatino Linotype"/>
                    <a:ea typeface="Palatino Linotype"/>
                    <a:cs typeface="Palatino Linotype"/>
                    <a:sym typeface="Palatino Linotype"/>
                  </a:endParaRPr>
                </a:p>
              </p:txBody>
            </p:sp>
            <p:sp>
              <p:nvSpPr>
                <p:cNvPr id="17" name="Google Shape;17;p15"/>
                <p:cNvSpPr/>
                <p:nvPr/>
              </p:nvSpPr>
              <p:spPr>
                <a:xfrm rot="-164308">
                  <a:off x="-14309" y="290003"/>
                  <a:ext cx="9175812" cy="530352"/>
                </a:xfrm>
                <a:custGeom>
                  <a:rect b="b" l="l" r="r" t="t"/>
                  <a:pathLst>
                    <a:path extrusionOk="0" h="854" w="5766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Palatino Linotype"/>
                    <a:ea typeface="Palatino Linotype"/>
                    <a:cs typeface="Palatino Linotype"/>
                    <a:sym typeface="Palatino Linotype"/>
                  </a:endParaRPr>
                </a:p>
              </p:txBody>
            </p:sp>
          </p:grpSp>
        </p:grpSp>
      </p:grpSp>
      <p:sp>
        <p:nvSpPr>
          <p:cNvPr id="18" name="Google Shape;18;p15"/>
          <p:cNvSpPr txBox="1"/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entury Gothic"/>
              <a:buNone/>
              <a:defRPr b="0" i="0" sz="5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15"/>
          <p:cNvSpPr txBox="1"/>
          <p:nvPr>
            <p:ph idx="1" type="body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5445" lvl="0" marL="457200" marR="0" rtl="0" algn="l">
              <a:spcBef>
                <a:spcPts val="520"/>
              </a:spcBef>
              <a:spcAft>
                <a:spcPts val="0"/>
              </a:spcAft>
              <a:buClr>
                <a:srgbClr val="626A19"/>
              </a:buClr>
              <a:buSzPts val="2470"/>
              <a:buFont typeface="Noto Sans Symbols"/>
              <a:buChar char="⚫"/>
              <a:defRPr b="0" i="0" sz="26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-358140" lvl="1" marL="914400" marR="0" rtl="0" algn="l">
              <a:spcBef>
                <a:spcPts val="480"/>
              </a:spcBef>
              <a:spcAft>
                <a:spcPts val="0"/>
              </a:spcAft>
              <a:buClr>
                <a:srgbClr val="2A4F1C"/>
              </a:buClr>
              <a:buSzPts val="204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-321944" lvl="2" marL="1371600" marR="0" rtl="0" algn="l">
              <a:spcBef>
                <a:spcPts val="420"/>
              </a:spcBef>
              <a:spcAft>
                <a:spcPts val="0"/>
              </a:spcAft>
              <a:buClr>
                <a:srgbClr val="455C19"/>
              </a:buClr>
              <a:buSzPts val="147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-31115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626A19"/>
              </a:buClr>
              <a:buSzPts val="13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-31115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017058"/>
              </a:buClr>
              <a:buSzPts val="13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-320039" lvl="5" marL="2743200" marR="0" rtl="0" algn="l">
              <a:spcBef>
                <a:spcPts val="360"/>
              </a:spcBef>
              <a:spcAft>
                <a:spcPts val="0"/>
              </a:spcAft>
              <a:buClr>
                <a:srgbClr val="215D65"/>
              </a:buClr>
              <a:buSzPts val="144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-309879" lvl="6" marL="3200400" marR="0" rtl="0" algn="l">
              <a:spcBef>
                <a:spcPts val="320"/>
              </a:spcBef>
              <a:spcAft>
                <a:spcPts val="0"/>
              </a:spcAft>
              <a:buClr>
                <a:srgbClr val="066684"/>
              </a:buClr>
              <a:buSzPts val="128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alatino Linotype"/>
              <a:buChar char="•"/>
              <a:defRPr b="0" i="0" sz="16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latino Linotype"/>
              <a:buNone/>
              <a:defRPr b="0" i="0" sz="14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20" name="Google Shape;20;p15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21" name="Google Shape;21;p15"/>
          <p:cNvSpPr txBox="1"/>
          <p:nvPr>
            <p:ph idx="11" type="ftr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22" name="Google Shape;22;p15"/>
          <p:cNvSpPr txBox="1"/>
          <p:nvPr>
            <p:ph idx="12" type="sldNum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100" u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100" u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100" u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100" u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100" u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100" u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100" u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100" u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100" u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www.wikipedia/" TargetMode="External"/><Relationship Id="rId4" Type="http://schemas.openxmlformats.org/officeDocument/2006/relationships/hyperlink" Target="http://www.hufocw.org/" TargetMode="External"/><Relationship Id="rId5" Type="http://schemas.openxmlformats.org/officeDocument/2006/relationships/hyperlink" Target="http://www.samdu.uz/" TargetMode="External"/><Relationship Id="rId6" Type="http://schemas.openxmlformats.org/officeDocument/2006/relationships/hyperlink" Target="http://econferenceseries.com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/>
          <p:nvPr>
            <p:ph type="ctrTitle"/>
          </p:nvPr>
        </p:nvSpPr>
        <p:spPr>
          <a:xfrm>
            <a:off x="619040" y="1345311"/>
            <a:ext cx="104688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18275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entury Gothic"/>
              <a:buNone/>
            </a:pPr>
            <a:r>
              <a:rPr lang="en-US" sz="4400"/>
              <a:t>Gamma va rentgen nurlarining moddalar bilan o’zaro ta’siri</a:t>
            </a:r>
            <a:endParaRPr sz="4400"/>
          </a:p>
        </p:txBody>
      </p:sp>
      <p:sp>
        <p:nvSpPr>
          <p:cNvPr id="107" name="Google Shape;107;p1"/>
          <p:cNvSpPr txBox="1"/>
          <p:nvPr>
            <p:ph idx="1" type="subTitle"/>
          </p:nvPr>
        </p:nvSpPr>
        <p:spPr>
          <a:xfrm>
            <a:off x="973593" y="4667723"/>
            <a:ext cx="10472928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18275" wrap="square" tIns="45700">
            <a:normAutofit/>
          </a:bodyPr>
          <a:lstStyle/>
          <a:p>
            <a:pPr indent="0" lvl="0" marL="0" marR="45720" rtl="0" algn="r">
              <a:spcBef>
                <a:spcPts val="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/>
          </a:p>
          <a:p>
            <a:pPr indent="0" lvl="0" marL="0" marR="45720" rtl="0" algn="r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rPr lang="en-US"/>
              <a:t>TF-2301 guruhi talabasi Sotimova Sevinch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"/>
          <p:cNvSpPr txBox="1"/>
          <p:nvPr>
            <p:ph type="title"/>
          </p:nvPr>
        </p:nvSpPr>
        <p:spPr>
          <a:xfrm>
            <a:off x="678180" y="28498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entury Gothic"/>
              <a:buNone/>
            </a:pPr>
            <a:r>
              <a:rPr lang="en-US" sz="3200"/>
              <a:t>Kompton sochilishi</a:t>
            </a:r>
            <a:endParaRPr sz="3200"/>
          </a:p>
        </p:txBody>
      </p:sp>
      <p:sp>
        <p:nvSpPr>
          <p:cNvPr id="167" name="Google Shape;167;p10"/>
          <p:cNvSpPr txBox="1"/>
          <p:nvPr>
            <p:ph idx="1" type="body"/>
          </p:nvPr>
        </p:nvSpPr>
        <p:spPr>
          <a:xfrm>
            <a:off x="304800" y="1427988"/>
            <a:ext cx="109728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2.Kompton sochilishi-bu yorug’lik(gamma yoki rentgen nurlari)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modda bilan to’qnashganda uning to’lqin uzunligi o’zgarishini</a:t>
            </a:r>
            <a:endParaRPr sz="20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ifodalovchi kvant hodisadir.Bu hodisani 1923-yida amerikalik</a:t>
            </a:r>
            <a:endParaRPr sz="20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fizik Artur Xolli Kompton tomonidan kashf etilgan.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Foton erkin yoki kuchsiz bog’langan elektron bilan to’qnashganda</a:t>
            </a:r>
            <a:endParaRPr sz="20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elektronni urib chiqaradi va o’zi esa yo’nalishini o’zgartiradi.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Bu jarayonda foton energiyasining bir qismini electron olib ketadi.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Natijada, chiqayorgan fotonning energiyasi kamayadi,shu bilan 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birga to’lqin uzunligi ham kattalashadi.  </a:t>
            </a:r>
            <a:endParaRPr/>
          </a:p>
        </p:txBody>
      </p:sp>
      <p:pic>
        <p:nvPicPr>
          <p:cNvPr id="168" name="Google Shape;16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16240" y="1680972"/>
            <a:ext cx="3261360" cy="3883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"/>
          <p:cNvSpPr txBox="1"/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entury Gothic"/>
              <a:buNone/>
            </a:pPr>
            <a:r>
              <a:rPr lang="en-US" sz="3200"/>
              <a:t>Juftlik hosil bo’lishi</a:t>
            </a:r>
            <a:endParaRPr sz="3200"/>
          </a:p>
        </p:txBody>
      </p:sp>
      <p:sp>
        <p:nvSpPr>
          <p:cNvPr id="174" name="Google Shape;174;p11"/>
          <p:cNvSpPr txBox="1"/>
          <p:nvPr>
            <p:ph idx="1" type="body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Juftlik hosil bo’lishi-bu yuqori energiyali gamma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 fotonning  energiyasi modda ichida electron va</a:t>
            </a:r>
            <a:endParaRPr sz="2000"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 pozitron juftligini hosil qilishga sarflanishini anglatadi.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Asosiy shart: foton energiyasi 1,02 MeV dan katta 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bo’lishi kerak.Sababi elektron va pozitronning 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massalarini energiyagaaylantirish uchun kerak 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bo’lgan minimal miqdori hisoblanadi.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Natijada foton yo’qoladi, elektron va 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pozitron hosil bo’ladi.</a:t>
            </a:r>
            <a:endParaRPr sz="2000"/>
          </a:p>
        </p:txBody>
      </p:sp>
      <p:pic>
        <p:nvPicPr>
          <p:cNvPr id="175" name="Google Shape;17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1380" y="1455420"/>
            <a:ext cx="4023360" cy="4777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"/>
          <p:cNvSpPr txBox="1"/>
          <p:nvPr>
            <p:ph type="title"/>
          </p:nvPr>
        </p:nvSpPr>
        <p:spPr>
          <a:xfrm>
            <a:off x="458525" y="68818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</a:pPr>
            <a:r>
              <a:rPr lang="en-US" sz="4000"/>
              <a:t>Xulosa</a:t>
            </a:r>
            <a:endParaRPr sz="4000"/>
          </a:p>
        </p:txBody>
      </p:sp>
      <p:sp>
        <p:nvSpPr>
          <p:cNvPr id="181" name="Google Shape;181;p12"/>
          <p:cNvSpPr txBox="1"/>
          <p:nvPr>
            <p:ph idx="1" type="body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  Gamma va rentgen nurlari yuqori energiyali elektromagnit to‘lqinlar bo‘lib, ularning moddalar bilan o‘zaro ta’siri quyidagi asosiy jarayonlar orqali yuz beradi: </a:t>
            </a:r>
            <a:r>
              <a:rPr b="1" lang="en-US" sz="2000"/>
              <a:t>fotoeffekt, kompton sochilish va juftlik hosil bo‘lishi</a:t>
            </a:r>
            <a:r>
              <a:rPr lang="en-US" sz="2000"/>
              <a:t>. Ushbu jarayonlar moddada energiya yutilishi va zarrachalarning ionlanishiga olib keladi.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b="1" lang="en-US" sz="2000"/>
              <a:t>   Gamma nurlari</a:t>
            </a:r>
            <a:r>
              <a:rPr lang="en-US" sz="2000"/>
              <a:t> chuqurroq kirib borish xususiyatiga ega bo‘lib, og‘ir elementlardan tashkil topgan    materiallar (masalan, qo‘rg‘oshin) bilan kuchliroq sochiladi yoki yutiladi.</a:t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SzPts val="1900"/>
              <a:buNone/>
            </a:pPr>
            <a:r>
              <a:rPr b="1" lang="en-US" sz="2000"/>
              <a:t>    Rentgen nurlari</a:t>
            </a:r>
            <a:r>
              <a:rPr lang="en-US" sz="2000"/>
              <a:t> esa gamma nurlariga nisbatan kamroq energiyaga ega bo‘lib, asosan ichki elektronlar bilan o‘zaro ta’sirga kirishadi va tibbiyot hamda sanoatda tasvirga olish (rentgenografiya) maqsadida keng qo‘llaniladi</a:t>
            </a:r>
            <a:r>
              <a:rPr lang="en-US"/>
              <a:t>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3"/>
          <p:cNvSpPr txBox="1"/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en-US" sz="3600"/>
              <a:t>Foydalanilgan adabiyotlar va saytlar:</a:t>
            </a:r>
            <a:endParaRPr sz="3600"/>
          </a:p>
        </p:txBody>
      </p:sp>
      <p:sp>
        <p:nvSpPr>
          <p:cNvPr id="187" name="Google Shape;187;p13"/>
          <p:cNvSpPr txBox="1"/>
          <p:nvPr>
            <p:ph idx="1" type="body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US"/>
              <a:t>ChatGPT</a:t>
            </a:r>
            <a:endParaRPr/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http://www.wikipedia</a:t>
            </a:r>
            <a:endParaRPr/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http://www.hufocw.org</a:t>
            </a:r>
            <a:endParaRPr/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http://www.samdu.uz</a:t>
            </a:r>
            <a:endParaRPr/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http://econferenceseries.com</a:t>
            </a:r>
            <a:endParaRPr/>
          </a:p>
          <a:p>
            <a:pPr indent="-117475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/>
          </a:p>
          <a:p>
            <a:pPr indent="-117475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/>
          </a:p>
          <a:p>
            <a:pPr indent="-117475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4"/>
          <p:cNvSpPr txBox="1"/>
          <p:nvPr>
            <p:ph type="title"/>
          </p:nvPr>
        </p:nvSpPr>
        <p:spPr>
          <a:xfrm>
            <a:off x="991263" y="298704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entury Gothic"/>
              <a:buNone/>
            </a:pPr>
            <a:r>
              <a:rPr lang="en-US"/>
              <a:t>E’TIBORINGIZ UCHUN RAXMAT</a:t>
            </a:r>
            <a:endParaRPr/>
          </a:p>
        </p:txBody>
      </p:sp>
      <p:sp>
        <p:nvSpPr>
          <p:cNvPr id="193" name="Google Shape;193;p14"/>
          <p:cNvSpPr txBox="1"/>
          <p:nvPr>
            <p:ph idx="1" type="body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17475" lvl="0" marL="274320" rtl="0" algn="l">
              <a:spcBef>
                <a:spcPts val="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"/>
          <p:cNvSpPr txBox="1"/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entury Gothic"/>
              <a:buNone/>
            </a:pPr>
            <a:r>
              <a:rPr lang="en-US" sz="4400"/>
              <a:t>                  Reja:</a:t>
            </a:r>
            <a:endParaRPr/>
          </a:p>
        </p:txBody>
      </p:sp>
      <p:sp>
        <p:nvSpPr>
          <p:cNvPr id="113" name="Google Shape;113;p2"/>
          <p:cNvSpPr txBox="1"/>
          <p:nvPr>
            <p:ph idx="1" type="body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470"/>
              <a:buChar char="⚫"/>
            </a:pPr>
            <a:r>
              <a:rPr lang="en-US"/>
              <a:t>Gamma nurlari haqida umumiy ma’lumot </a:t>
            </a:r>
            <a:endParaRPr/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US"/>
              <a:t>Rentgen nurlari haqida umumiy ma’lumot </a:t>
            </a:r>
            <a:endParaRPr/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US"/>
              <a:t>Moddalar bilan o’zaro ta’sir turlari</a:t>
            </a:r>
            <a:endParaRPr/>
          </a:p>
          <a:p>
            <a:pPr indent="-274320" lvl="0" marL="274320" rtl="0" algn="l">
              <a:spcBef>
                <a:spcPts val="520"/>
              </a:spcBef>
              <a:spcAft>
                <a:spcPts val="0"/>
              </a:spcAft>
              <a:buSzPts val="2470"/>
              <a:buChar char="⚫"/>
            </a:pPr>
            <a:r>
              <a:rPr lang="en-US"/>
              <a:t>Xulosa</a:t>
            </a:r>
            <a:endParaRPr/>
          </a:p>
          <a:p>
            <a:pPr indent="-117475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/>
          <p:cNvSpPr txBox="1"/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</a:pPr>
            <a:r>
              <a:rPr lang="en-US" sz="4000"/>
              <a:t>Gamma nurlari</a:t>
            </a:r>
            <a:endParaRPr sz="4000"/>
          </a:p>
        </p:txBody>
      </p:sp>
      <p:sp>
        <p:nvSpPr>
          <p:cNvPr id="119" name="Google Shape;119;p3"/>
          <p:cNvSpPr txBox="1"/>
          <p:nvPr>
            <p:ph idx="1" type="body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Fransiya kimyogari va fizigi Pol Villard 1900-yil radium tomonidan chiqarilgan nurlanishni o’rganayotganda gamma nurlanishini kashf etadi.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Gamma nurlari-bu yuqori energiyali elektromagnit to’lqinlar bo’lib,ular radiaktiv elementlarning parchalanishi,yadro reaksiyalari yoki kosmik hodisalar natijasida hosil bo’ladi. Ular elektromagnit spektrining eng yuqori energiyali va eng qisqa to’lqin uzunlikka(taxminan 10^-12 metr) ega qismida joylashgan.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Gamma nurlari radiaktiv parchalanish orqali hosil bo’ladi,(masalan 60Co yoki 238U)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Kosmik manbalar(quyosh chaqnashlari,qora tuynuklar yaqinidagi portlashlar)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Gamma nurlari ko’zga ko’rinmas zarracha bo’lib, ularni maxsus detektorlar yordamida aniqlanadi.</a:t>
            </a:r>
            <a:endParaRPr/>
          </a:p>
          <a:p>
            <a:pPr indent="-153670" lvl="0" marL="27432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 txBox="1"/>
          <p:nvPr>
            <p:ph type="title"/>
          </p:nvPr>
        </p:nvSpPr>
        <p:spPr>
          <a:xfrm>
            <a:off x="1176793" y="656380"/>
            <a:ext cx="1050897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</a:pPr>
            <a:r>
              <a:rPr lang="en-US" sz="4000"/>
              <a:t>Tibbiyotda va sanoatda qo’llanilishi</a:t>
            </a:r>
            <a:endParaRPr sz="4000"/>
          </a:p>
        </p:txBody>
      </p:sp>
      <p:sp>
        <p:nvSpPr>
          <p:cNvPr id="125" name="Google Shape;125;p4"/>
          <p:cNvSpPr txBox="1"/>
          <p:nvPr>
            <p:ph idx="1" type="body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Gamma nurlari teri orqali o’tganda ichki hujayralarga zarar yetkazadi.Natijada DNK buzib, hujayra o’sishini nazoratdan chiqaradi.Bu esa saraton kasaligiga olib keladi.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Tibbiyotda radioterapiyada saraton hujayralarini yo’q qilishda ishlatiladi.Ular hujayra ichiga chuqurroq kirib borib samarali natijaga erishiladi.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Med Diagnostika: Ba’zan ichki a’zolar faoliyatini tekshirish uchun gamma nurli izotoplar ishlatiladi.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Sanoatda qadoqlangan mahsulotlarni sterilizatsiyasida mikroblarni o’ldirishda foydalaniladi.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Yana tibbiy asboblar (shprits,skalpel,bog’lovchi vositalar) shuningdek oziq-ovqat (xavfsiz saqlash uchun).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Xavfsizlik tizimlari aeroport va bojxona postlarida konteynerlar, yuk mashinalari ichidagi metal,suyuqlik yoki xavfli moddalar aniqlanadi.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"/>
          <p:cNvSpPr txBox="1"/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entury Gothic"/>
              <a:buNone/>
            </a:pPr>
            <a:r>
              <a:rPr lang="en-US" sz="3200"/>
              <a:t>Gamma nurlani orqali olingan ichki a’zolar tasviri</a:t>
            </a:r>
            <a:endParaRPr sz="3200"/>
          </a:p>
        </p:txBody>
      </p:sp>
      <p:pic>
        <p:nvPicPr>
          <p:cNvPr id="131" name="Google Shape;131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8345" y="2425148"/>
            <a:ext cx="4963127" cy="3931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22790" y="2425147"/>
            <a:ext cx="5422789" cy="3931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"/>
          <p:cNvSpPr txBox="1"/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</a:pPr>
            <a:r>
              <a:rPr lang="en-US" sz="4000"/>
              <a:t>Rentgen nurlari</a:t>
            </a:r>
            <a:endParaRPr sz="4000"/>
          </a:p>
        </p:txBody>
      </p:sp>
      <p:sp>
        <p:nvSpPr>
          <p:cNvPr id="138" name="Google Shape;138;p6"/>
          <p:cNvSpPr txBox="1"/>
          <p:nvPr>
            <p:ph idx="1" type="body"/>
          </p:nvPr>
        </p:nvSpPr>
        <p:spPr>
          <a:xfrm>
            <a:off x="79513" y="1847088"/>
            <a:ext cx="109728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1895-yil Vilgelm Rentgen tomonidan kashf etilgan.Shuning uchun olim 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   nomi bilan  ‘Rentgen nurlari’ deb atalgan</a:t>
            </a:r>
            <a:r>
              <a:rPr lang="en-US" sz="2400"/>
              <a:t>. 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Rentgen nurlari(x-nurlari)-bu elektromagnit to’lqinlar bo’lib, ularning 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   to’lqin uzunligi ultrabinafsha nurlaridan qisqaroq, gamma nurlaridan 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   uzun bo’ladi.Ular kuchli energiyaga ega va turli materiallar ichiga kirib</a:t>
            </a:r>
            <a:endParaRPr sz="20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   borish xususiyatiga ega.To’lqin uzunligi 0.01-10 nm gacha bo’ladi.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Yuqori tezlikdagi elektronlar metallar(odatda volfram) bilan 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   to’qnashganda energiya foton shaklida chiqadi. Bu fotonlar 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rPr lang="en-US" sz="2000"/>
              <a:t>    rentgen nurlarini tashkil etadi. </a:t>
            </a:r>
            <a:endParaRPr/>
          </a:p>
          <a:p>
            <a:pPr indent="-153670" lvl="0" marL="27432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2000"/>
          </a:p>
        </p:txBody>
      </p:sp>
      <p:pic>
        <p:nvPicPr>
          <p:cNvPr id="139" name="Google Shape;13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1506" y="2146852"/>
            <a:ext cx="3010894" cy="4297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"/>
          <p:cNvSpPr txBox="1"/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entury Gothic"/>
              <a:buNone/>
            </a:pPr>
            <a:r>
              <a:rPr lang="en-US" sz="2800"/>
              <a:t>Rentgen aparatlari yordamida olingan tasvirlar  </a:t>
            </a:r>
            <a:endParaRPr sz="2800"/>
          </a:p>
        </p:txBody>
      </p:sp>
      <p:pic>
        <p:nvPicPr>
          <p:cNvPr id="145" name="Google Shape;145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1017" y="2041844"/>
            <a:ext cx="2380404" cy="307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8201" y="2041844"/>
            <a:ext cx="4221479" cy="307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4820" y="2089678"/>
            <a:ext cx="4072044" cy="3027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"/>
          <p:cNvSpPr txBox="1"/>
          <p:nvPr>
            <p:ph type="title"/>
          </p:nvPr>
        </p:nvSpPr>
        <p:spPr>
          <a:xfrm>
            <a:off x="457200" y="31242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</a:pPr>
            <a:r>
              <a:rPr lang="en-US" sz="4000"/>
              <a:t>Tibbiyotda va sanoatda qo’llanilish</a:t>
            </a:r>
            <a:endParaRPr sz="4000"/>
          </a:p>
        </p:txBody>
      </p:sp>
      <p:sp>
        <p:nvSpPr>
          <p:cNvPr id="153" name="Google Shape;153;p8"/>
          <p:cNvSpPr txBox="1"/>
          <p:nvPr>
            <p:ph idx="1" type="body"/>
          </p:nvPr>
        </p:nvSpPr>
        <p:spPr>
          <a:xfrm>
            <a:off x="434340" y="1455420"/>
            <a:ext cx="109728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710"/>
              <a:buNone/>
            </a:pPr>
            <a:r>
              <a:rPr lang="en-US" sz="1800"/>
              <a:t>Ionlashgan nurlanish bo’lgani uchun ortiqcha ta’siri yomon hisoblanadi.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rPr lang="en-US" sz="1800"/>
              <a:t>Bu esa inson organizmida hujayralar faoliyatiga zarar yetkazishi mumkin.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rPr lang="en-US" sz="1800"/>
              <a:t>Tibbiyotda tana ichki tuzilishini ko’rish(suyak, tish, o’pka va yod jismlar).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rPr lang="en-US" sz="1800"/>
              <a:t>Rentgen suratlari (masalan, singan suyaklar diagnostikasi).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rPr lang="en-US" sz="1800"/>
              <a:t>KT-Kompyuter tomografiyasi-bu ham rentgen nurlariga asoslangan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rPr lang="en-US" sz="1800"/>
              <a:t>aniq usul hisoblanadi.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rPr lang="en-US" sz="1800"/>
              <a:t>Tish rentgeni:kariyes, ildiz holatini aniqlash uchun qo’llaniladi.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rPr lang="en-US" sz="1800"/>
              <a:t>Sanoatda materiallar nazorati: ichki yoriqlar, nuqsonlarni aniqlashda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rPr lang="en-US" sz="1800"/>
              <a:t>ishlatiladi.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rPr lang="en-US" sz="1800"/>
              <a:t>Payvandlangan joylarni tekshirish,ayniqsa samalyot, avtomobil, 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rPr lang="en-US" sz="1800"/>
              <a:t>kemasozlik sanoatida.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SzPts val="1900"/>
              <a:buNone/>
            </a:pPr>
            <a:r>
              <a:t/>
            </a:r>
            <a:endParaRPr sz="2000"/>
          </a:p>
        </p:txBody>
      </p:sp>
      <p:pic>
        <p:nvPicPr>
          <p:cNvPr id="154" name="Google Shape;15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1325" y="2806809"/>
            <a:ext cx="3912042" cy="3576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"/>
          <p:cNvSpPr txBox="1"/>
          <p:nvPr>
            <p:ph type="title"/>
          </p:nvPr>
        </p:nvSpPr>
        <p:spPr>
          <a:xfrm>
            <a:off x="609600" y="497354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</a:pPr>
            <a:r>
              <a:rPr lang="en-US" sz="4000"/>
              <a:t>Moddalar bilan o’zaro ta’sir turlari</a:t>
            </a:r>
            <a:endParaRPr sz="4000"/>
          </a:p>
        </p:txBody>
      </p:sp>
      <p:sp>
        <p:nvSpPr>
          <p:cNvPr id="160" name="Google Shape;160;p9"/>
          <p:cNvSpPr txBox="1"/>
          <p:nvPr>
            <p:ph idx="1" type="body"/>
          </p:nvPr>
        </p:nvSpPr>
        <p:spPr>
          <a:xfrm>
            <a:off x="299499" y="1640354"/>
            <a:ext cx="109728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3040"/>
              <a:buChar char="⚫"/>
            </a:pPr>
            <a:r>
              <a:rPr lang="en-US" sz="3200"/>
              <a:t>Fotoeffekt</a:t>
            </a:r>
            <a:endParaRPr sz="3200"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1.Fotoeffekt-bu yorug’lik (gamma va rentgen va boshqa nurlar) moddaga tushib,uning atomlaridan elektronni chiqarib yuborish hodisasi.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Foton moddaga uriladi, agar fotonning energiyasi yetarli bo’lsa, u atomdagi elektronni chiqarib yuboradi. Bu chiqarilgan elektron fotoelektron deb ataladi.</a:t>
            </a:r>
            <a:endParaRPr/>
          </a:p>
          <a:p>
            <a:pPr indent="-274320" lvl="0" marL="274320" rtl="0" algn="l">
              <a:spcBef>
                <a:spcPts val="400"/>
              </a:spcBef>
              <a:spcAft>
                <a:spcPts val="0"/>
              </a:spcAft>
              <a:buSzPts val="1900"/>
              <a:buChar char="⚫"/>
            </a:pPr>
            <a:r>
              <a:rPr lang="en-US" sz="2000"/>
              <a:t>Asosiy sharti: fotonning energiyasi elektronning bog’lanish energiyasidan yuqori bo’lishi kerak.</a:t>
            </a:r>
            <a:endParaRPr sz="2000"/>
          </a:p>
        </p:txBody>
      </p:sp>
      <p:pic>
        <p:nvPicPr>
          <p:cNvPr id="161" name="Google Shape;16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8069" y="4412975"/>
            <a:ext cx="3743429" cy="2166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Presentation on brainstorming">
  <a:themeElements>
    <a:clrScheme name="Green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2025-04-17T16:09:48Z</dcterms:created>
  <dc:creator>Пользователь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7.40691E7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