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1" r:id="rId4"/>
    <p:sldId id="267" r:id="rId5"/>
    <p:sldId id="264" r:id="rId6"/>
    <p:sldId id="258" r:id="rId7"/>
    <p:sldId id="259" r:id="rId8"/>
    <p:sldId id="275" r:id="rId9"/>
    <p:sldId id="268" r:id="rId10"/>
    <p:sldId id="273" r:id="rId11"/>
    <p:sldId id="263" r:id="rId12"/>
    <p:sldId id="262" r:id="rId13"/>
    <p:sldId id="266" r:id="rId14"/>
    <p:sldId id="270" r:id="rId15"/>
    <p:sldId id="271" r:id="rId16"/>
    <p:sldId id="269" r:id="rId17"/>
    <p:sldId id="27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1" clrIdx="0">
    <p:extLst>
      <p:ext uri="{19B8F6BF-5375-455C-9EA6-DF929625EA0E}">
        <p15:presenceInfo xmlns:p15="http://schemas.microsoft.com/office/powerpoint/2012/main" userId="HP"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94660"/>
  </p:normalViewPr>
  <p:slideViewPr>
    <p:cSldViewPr snapToGrid="0">
      <p:cViewPr varScale="1">
        <p:scale>
          <a:sx n="85" d="100"/>
          <a:sy n="85" d="100"/>
        </p:scale>
        <p:origin x="59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ru-RU"/>
              <a:t>Образец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4/1/2025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a:t>Вставка рисунка</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ru-RU"/>
              <a:t>Образец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ru-RU"/>
              <a:t>Образец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ru-RU"/>
              <a:t>Образец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4/1/2025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a:t>Вставка рисунка</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4/1/2025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4/1/2025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41410" y="3073397"/>
            <a:ext cx="4878391" cy="27178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3073397"/>
            <a:ext cx="4875210" cy="271780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4/1/2025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jfif"/><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https://ru.m.wikipedia.org/wiki/"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fif"/><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E24C97-2373-4683-B26E-B452962C488A}"/>
              </a:ext>
            </a:extLst>
          </p:cNvPr>
          <p:cNvSpPr>
            <a:spLocks noGrp="1"/>
          </p:cNvSpPr>
          <p:nvPr>
            <p:ph type="ctrTitle"/>
          </p:nvPr>
        </p:nvSpPr>
        <p:spPr>
          <a:xfrm>
            <a:off x="1908699" y="0"/>
            <a:ext cx="9046346" cy="6960093"/>
          </a:xfrm>
        </p:spPr>
        <p:txBody>
          <a:bodyPr>
            <a:noAutofit/>
          </a:bodyPr>
          <a:lstStyle/>
          <a:p>
            <a:pPr algn="ctr"/>
            <a:r>
              <a:rPr lang="en-US" sz="4000" cap="none" dirty="0"/>
              <a:t>MIRZO ULUG’BEK NOMIDAGI O’ZBEKISTON MILLIY UNIVERSITETI</a:t>
            </a:r>
            <a:br>
              <a:rPr lang="en-US" sz="4000" cap="none" dirty="0"/>
            </a:br>
            <a:r>
              <a:rPr lang="en-US" sz="4000" cap="none" dirty="0"/>
              <a:t>FIZIKA FAKULTETI TIBBIYOT FIZIKASI YO’NALISHI</a:t>
            </a:r>
            <a:br>
              <a:rPr lang="en-US" sz="4000" cap="none" dirty="0"/>
            </a:br>
            <a:r>
              <a:rPr lang="en-US" sz="4000" cap="none" dirty="0"/>
              <a:t>2-KURS TF-2301 GURUH TALABALARI</a:t>
            </a:r>
            <a:br>
              <a:rPr lang="en-US" sz="4000" cap="none" dirty="0"/>
            </a:br>
            <a:r>
              <a:rPr lang="en-US" sz="4000" cap="none" dirty="0"/>
              <a:t> </a:t>
            </a:r>
            <a:r>
              <a:rPr lang="en-US" sz="4000" cap="none" dirty="0">
                <a:latin typeface="Times New Roman" panose="02020603050405020304" pitchFamily="18" charset="0"/>
                <a:cs typeface="Times New Roman" panose="02020603050405020304" pitchFamily="18" charset="0"/>
              </a:rPr>
              <a:t>MARDONOVA MUNAVVAR </a:t>
            </a:r>
            <a:r>
              <a:rPr lang="en-US" sz="4000" cap="none" dirty="0"/>
              <a:t>VA </a:t>
            </a:r>
            <a:r>
              <a:rPr lang="en-US" sz="4000" cap="none" dirty="0">
                <a:latin typeface="Times New Roman" panose="02020603050405020304" pitchFamily="18" charset="0"/>
                <a:cs typeface="Times New Roman" panose="02020603050405020304" pitchFamily="18" charset="0"/>
              </a:rPr>
              <a:t>TEMIROVA JASMINA</a:t>
            </a:r>
            <a:r>
              <a:rPr lang="en-US" sz="4000" cap="none" dirty="0">
                <a:cs typeface="Times New Roman" panose="02020603050405020304" pitchFamily="18" charset="0"/>
              </a:rPr>
              <a:t>NING</a:t>
            </a:r>
            <a:br>
              <a:rPr lang="en-US" sz="4000" cap="none" dirty="0">
                <a:cs typeface="Times New Roman" panose="02020603050405020304" pitchFamily="18" charset="0"/>
              </a:rPr>
            </a:br>
            <a:r>
              <a:rPr lang="en-US" sz="4000" cap="none" dirty="0">
                <a:cs typeface="Times New Roman" panose="02020603050405020304" pitchFamily="18" charset="0"/>
              </a:rPr>
              <a:t>TEZLATGICHLAR FIZIKASI FANIDAN TAQDIMOTI</a:t>
            </a:r>
            <a:br>
              <a:rPr lang="en-US" sz="4000" dirty="0">
                <a:cs typeface="Times New Roman" panose="02020603050405020304" pitchFamily="18" charset="0"/>
              </a:rPr>
            </a:br>
            <a:br>
              <a:rPr lang="en-US" sz="4000" dirty="0"/>
            </a:br>
            <a:endParaRPr lang="ru-RU" sz="4000" dirty="0"/>
          </a:p>
        </p:txBody>
      </p:sp>
    </p:spTree>
    <p:extLst>
      <p:ext uri="{BB962C8B-B14F-4D97-AF65-F5344CB8AC3E}">
        <p14:creationId xmlns:p14="http://schemas.microsoft.com/office/powerpoint/2010/main" val="2628401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A88EA159-6EA9-43B9-B8A4-EA36C33B3ADE}"/>
              </a:ext>
            </a:extLst>
          </p:cNvPr>
          <p:cNvSpPr>
            <a:spLocks noGrp="1"/>
          </p:cNvSpPr>
          <p:nvPr>
            <p:ph type="subTitle" idx="1"/>
          </p:nvPr>
        </p:nvSpPr>
        <p:spPr>
          <a:xfrm>
            <a:off x="1876424" y="1269507"/>
            <a:ext cx="8791575" cy="3988293"/>
          </a:xfrm>
        </p:spPr>
        <p:txBody>
          <a:bodyPr>
            <a:noAutofit/>
          </a:bodyPr>
          <a:lstStyle/>
          <a:p>
            <a:r>
              <a:rPr lang="en-US" sz="2800" cap="none" dirty="0">
                <a:solidFill>
                  <a:schemeClr val="tx1"/>
                </a:solidFill>
              </a:rPr>
              <a:t>Van-de-</a:t>
            </a:r>
            <a:r>
              <a:rPr lang="en-US" sz="2800" cap="none" dirty="0" err="1">
                <a:solidFill>
                  <a:schemeClr val="tx1"/>
                </a:solidFill>
              </a:rPr>
              <a:t>graaf</a:t>
            </a:r>
            <a:r>
              <a:rPr lang="en-US" sz="2800" cap="none" dirty="0">
                <a:solidFill>
                  <a:schemeClr val="tx1"/>
                </a:solidFill>
              </a:rPr>
              <a:t> </a:t>
            </a:r>
            <a:r>
              <a:rPr lang="en-US" sz="2800" cap="none" dirty="0" err="1">
                <a:solidFill>
                  <a:schemeClr val="tx1"/>
                </a:solidFill>
              </a:rPr>
              <a:t>elektrostatik</a:t>
            </a:r>
            <a:r>
              <a:rPr lang="en-US" sz="2800" cap="none" dirty="0">
                <a:solidFill>
                  <a:schemeClr val="tx1"/>
                </a:solidFill>
              </a:rPr>
              <a:t> </a:t>
            </a:r>
            <a:r>
              <a:rPr lang="en-US" sz="2800" cap="none" dirty="0" err="1">
                <a:solidFill>
                  <a:schemeClr val="tx1"/>
                </a:solidFill>
              </a:rPr>
              <a:t>generatorining</a:t>
            </a:r>
            <a:r>
              <a:rPr lang="en-US" sz="2800" cap="none" dirty="0">
                <a:solidFill>
                  <a:schemeClr val="tx1"/>
                </a:solidFill>
              </a:rPr>
              <a:t> </a:t>
            </a:r>
            <a:r>
              <a:rPr lang="en-US" sz="2800" cap="none" dirty="0" err="1">
                <a:solidFill>
                  <a:schemeClr val="tx1"/>
                </a:solidFill>
              </a:rPr>
              <a:t>asosiy</a:t>
            </a:r>
            <a:r>
              <a:rPr lang="en-US" sz="2800" cap="none" dirty="0">
                <a:solidFill>
                  <a:schemeClr val="tx1"/>
                </a:solidFill>
              </a:rPr>
              <a:t> </a:t>
            </a:r>
            <a:r>
              <a:rPr lang="en-US" sz="2800" cap="none" dirty="0" err="1">
                <a:solidFill>
                  <a:schemeClr val="tx1"/>
                </a:solidFill>
              </a:rPr>
              <a:t>kamchiliklaridan</a:t>
            </a:r>
            <a:r>
              <a:rPr lang="en-US" sz="2800" cap="none" dirty="0">
                <a:solidFill>
                  <a:schemeClr val="tx1"/>
                </a:solidFill>
              </a:rPr>
              <a:t> </a:t>
            </a:r>
            <a:r>
              <a:rPr lang="en-US" sz="2800" cap="none" dirty="0" err="1">
                <a:solidFill>
                  <a:schemeClr val="tx1"/>
                </a:solidFill>
              </a:rPr>
              <a:t>biri,zarrachalar</a:t>
            </a:r>
            <a:r>
              <a:rPr lang="en-US" sz="2800" cap="none" dirty="0">
                <a:solidFill>
                  <a:schemeClr val="tx1"/>
                </a:solidFill>
              </a:rPr>
              <a:t> </a:t>
            </a:r>
            <a:r>
              <a:rPr lang="en-US" sz="2800" cap="none" dirty="0" err="1">
                <a:solidFill>
                  <a:schemeClr val="tx1"/>
                </a:solidFill>
              </a:rPr>
              <a:t>dastasi</a:t>
            </a:r>
            <a:r>
              <a:rPr lang="en-US" sz="2800" cap="none" dirty="0">
                <a:solidFill>
                  <a:schemeClr val="tx1"/>
                </a:solidFill>
              </a:rPr>
              <a:t> </a:t>
            </a:r>
            <a:r>
              <a:rPr lang="en-US" sz="2800" cap="none" dirty="0" err="1">
                <a:solidFill>
                  <a:schemeClr val="tx1"/>
                </a:solidFill>
              </a:rPr>
              <a:t>energiyasining</a:t>
            </a:r>
            <a:r>
              <a:rPr lang="en-US" sz="2800" cap="none" dirty="0">
                <a:solidFill>
                  <a:schemeClr val="tx1"/>
                </a:solidFill>
              </a:rPr>
              <a:t> </a:t>
            </a:r>
            <a:r>
              <a:rPr lang="en-US" sz="2800" cap="none" dirty="0" err="1">
                <a:solidFill>
                  <a:schemeClr val="tx1"/>
                </a:solidFill>
              </a:rPr>
              <a:t>qat’iy</a:t>
            </a:r>
            <a:r>
              <a:rPr lang="en-US" sz="2800" cap="none" dirty="0">
                <a:solidFill>
                  <a:schemeClr val="tx1"/>
                </a:solidFill>
              </a:rPr>
              <a:t> </a:t>
            </a:r>
            <a:r>
              <a:rPr lang="en-US" sz="2800" cap="none" dirty="0" err="1">
                <a:solidFill>
                  <a:schemeClr val="tx1"/>
                </a:solidFill>
              </a:rPr>
              <a:t>chegaralanganligidir.Ushbu</a:t>
            </a:r>
            <a:r>
              <a:rPr lang="en-US" sz="2800" cap="none" dirty="0">
                <a:solidFill>
                  <a:schemeClr val="tx1"/>
                </a:solidFill>
              </a:rPr>
              <a:t> </a:t>
            </a:r>
            <a:r>
              <a:rPr lang="en-US" sz="2800" cap="none" dirty="0" err="1">
                <a:solidFill>
                  <a:schemeClr val="tx1"/>
                </a:solidFill>
              </a:rPr>
              <a:t>generatorning</a:t>
            </a:r>
            <a:r>
              <a:rPr lang="en-US" sz="2800" cap="none" dirty="0">
                <a:solidFill>
                  <a:schemeClr val="tx1"/>
                </a:solidFill>
              </a:rPr>
              <a:t> </a:t>
            </a:r>
            <a:r>
              <a:rPr lang="en-US" sz="2800" cap="none" dirty="0" err="1">
                <a:solidFill>
                  <a:schemeClr val="tx1"/>
                </a:solidFill>
              </a:rPr>
              <a:t>asosiy</a:t>
            </a:r>
            <a:r>
              <a:rPr lang="en-US" sz="2800" cap="none" dirty="0">
                <a:solidFill>
                  <a:schemeClr val="tx1"/>
                </a:solidFill>
              </a:rPr>
              <a:t> </a:t>
            </a:r>
            <a:r>
              <a:rPr lang="en-US" sz="2800" cap="none" dirty="0" err="1">
                <a:solidFill>
                  <a:schemeClr val="tx1"/>
                </a:solidFill>
              </a:rPr>
              <a:t>ustunliklariga</a:t>
            </a:r>
            <a:r>
              <a:rPr lang="en-US" sz="2800" cap="none" dirty="0">
                <a:solidFill>
                  <a:schemeClr val="tx1"/>
                </a:solidFill>
              </a:rPr>
              <a:t> </a:t>
            </a:r>
            <a:r>
              <a:rPr lang="en-US" sz="2800" cap="none" dirty="0" err="1">
                <a:solidFill>
                  <a:schemeClr val="tx1"/>
                </a:solidFill>
              </a:rPr>
              <a:t>bu</a:t>
            </a:r>
            <a:r>
              <a:rPr lang="en-US" sz="2800" cap="none" dirty="0">
                <a:solidFill>
                  <a:schemeClr val="tx1"/>
                </a:solidFill>
              </a:rPr>
              <a:t> </a:t>
            </a:r>
            <a:r>
              <a:rPr lang="en-US" sz="2800" cap="none" dirty="0" err="1">
                <a:solidFill>
                  <a:schemeClr val="tx1"/>
                </a:solidFill>
              </a:rPr>
              <a:t>zarrachalar</a:t>
            </a:r>
            <a:r>
              <a:rPr lang="en-US" sz="2800" cap="none" dirty="0">
                <a:solidFill>
                  <a:schemeClr val="tx1"/>
                </a:solidFill>
              </a:rPr>
              <a:t> </a:t>
            </a:r>
            <a:r>
              <a:rPr lang="en-US" sz="2800" cap="none" dirty="0" err="1">
                <a:solidFill>
                  <a:schemeClr val="tx1"/>
                </a:solidFill>
              </a:rPr>
              <a:t>dastasining</a:t>
            </a:r>
            <a:r>
              <a:rPr lang="en-US" sz="2800" cap="none" dirty="0">
                <a:solidFill>
                  <a:schemeClr val="tx1"/>
                </a:solidFill>
              </a:rPr>
              <a:t> </a:t>
            </a:r>
            <a:r>
              <a:rPr lang="en-US" sz="2800" cap="none" dirty="0" err="1">
                <a:solidFill>
                  <a:schemeClr val="tx1"/>
                </a:solidFill>
              </a:rPr>
              <a:t>yuqori</a:t>
            </a:r>
            <a:r>
              <a:rPr lang="en-US" sz="2800" cap="none" dirty="0">
                <a:solidFill>
                  <a:schemeClr val="tx1"/>
                </a:solidFill>
              </a:rPr>
              <a:t> </a:t>
            </a:r>
            <a:r>
              <a:rPr lang="en-US" sz="2800" cap="none" dirty="0" err="1">
                <a:solidFill>
                  <a:schemeClr val="tx1"/>
                </a:solidFill>
              </a:rPr>
              <a:t>monoxromatikligi</a:t>
            </a:r>
            <a:r>
              <a:rPr lang="en-US" sz="2800" cap="none" dirty="0">
                <a:solidFill>
                  <a:schemeClr val="tx1"/>
                </a:solidFill>
              </a:rPr>
              <a:t> </a:t>
            </a:r>
            <a:r>
              <a:rPr lang="en-US" sz="2800" cap="none" dirty="0" err="1">
                <a:solidFill>
                  <a:schemeClr val="tx1"/>
                </a:solidFill>
              </a:rPr>
              <a:t>va</a:t>
            </a:r>
            <a:r>
              <a:rPr lang="en-US" sz="2800" cap="none" dirty="0">
                <a:solidFill>
                  <a:schemeClr val="tx1"/>
                </a:solidFill>
              </a:rPr>
              <a:t> </a:t>
            </a:r>
            <a:r>
              <a:rPr lang="en-US" sz="2800" cap="none" dirty="0" err="1">
                <a:solidFill>
                  <a:schemeClr val="tx1"/>
                </a:solidFill>
              </a:rPr>
              <a:t>ular</a:t>
            </a:r>
            <a:r>
              <a:rPr lang="en-US" sz="2800" cap="none" dirty="0">
                <a:solidFill>
                  <a:schemeClr val="tx1"/>
                </a:solidFill>
              </a:rPr>
              <a:t> </a:t>
            </a:r>
            <a:r>
              <a:rPr lang="en-US" sz="2800" cap="none" dirty="0" err="1">
                <a:solidFill>
                  <a:schemeClr val="tx1"/>
                </a:solidFill>
              </a:rPr>
              <a:t>energiyasini</a:t>
            </a:r>
            <a:r>
              <a:rPr lang="en-US" sz="2800" cap="none" dirty="0">
                <a:solidFill>
                  <a:schemeClr val="tx1"/>
                </a:solidFill>
              </a:rPr>
              <a:t> </a:t>
            </a:r>
            <a:r>
              <a:rPr lang="en-US" sz="2800" cap="none" dirty="0" err="1">
                <a:solidFill>
                  <a:schemeClr val="tx1"/>
                </a:solidFill>
              </a:rPr>
              <a:t>oson</a:t>
            </a:r>
            <a:r>
              <a:rPr lang="en-US" sz="2800" cap="none" dirty="0">
                <a:solidFill>
                  <a:schemeClr val="tx1"/>
                </a:solidFill>
              </a:rPr>
              <a:t> </a:t>
            </a:r>
            <a:r>
              <a:rPr lang="en-US" sz="2800" cap="none" dirty="0" err="1">
                <a:solidFill>
                  <a:schemeClr val="tx1"/>
                </a:solidFill>
              </a:rPr>
              <a:t>sozlash</a:t>
            </a:r>
            <a:r>
              <a:rPr lang="en-US" sz="2800" cap="none" dirty="0">
                <a:solidFill>
                  <a:schemeClr val="tx1"/>
                </a:solidFill>
              </a:rPr>
              <a:t> </a:t>
            </a:r>
            <a:r>
              <a:rPr lang="en-US" sz="2800" cap="none" dirty="0" err="1">
                <a:solidFill>
                  <a:schemeClr val="tx1"/>
                </a:solidFill>
              </a:rPr>
              <a:t>imkonoyatidir</a:t>
            </a:r>
            <a:r>
              <a:rPr lang="en-US" sz="2800" cap="none" dirty="0">
                <a:solidFill>
                  <a:schemeClr val="tx1"/>
                </a:solidFill>
              </a:rPr>
              <a:t> </a:t>
            </a:r>
            <a:r>
              <a:rPr lang="en-US" sz="2800" cap="none" dirty="0" err="1">
                <a:solidFill>
                  <a:schemeClr val="tx1"/>
                </a:solidFill>
              </a:rPr>
              <a:t>shuning</a:t>
            </a:r>
            <a:r>
              <a:rPr lang="en-US" sz="2800" cap="none" dirty="0">
                <a:solidFill>
                  <a:schemeClr val="tx1"/>
                </a:solidFill>
              </a:rPr>
              <a:t> </a:t>
            </a:r>
            <a:r>
              <a:rPr lang="en-US" sz="2800" cap="none" dirty="0" err="1">
                <a:solidFill>
                  <a:schemeClr val="tx1"/>
                </a:solidFill>
              </a:rPr>
              <a:t>uchun</a:t>
            </a:r>
            <a:r>
              <a:rPr lang="en-US" sz="2800" cap="none" dirty="0">
                <a:solidFill>
                  <a:schemeClr val="tx1"/>
                </a:solidFill>
              </a:rPr>
              <a:t> ham van-de-</a:t>
            </a:r>
            <a:r>
              <a:rPr lang="en-US" sz="2800" cap="none" dirty="0" err="1">
                <a:solidFill>
                  <a:schemeClr val="tx1"/>
                </a:solidFill>
              </a:rPr>
              <a:t>graaf</a:t>
            </a:r>
            <a:r>
              <a:rPr lang="en-US" sz="2800" cap="none" dirty="0">
                <a:solidFill>
                  <a:schemeClr val="tx1"/>
                </a:solidFill>
              </a:rPr>
              <a:t> </a:t>
            </a:r>
            <a:r>
              <a:rPr lang="en-US" sz="2800" cap="none" dirty="0" err="1">
                <a:solidFill>
                  <a:schemeClr val="tx1"/>
                </a:solidFill>
              </a:rPr>
              <a:t>generatori</a:t>
            </a:r>
            <a:r>
              <a:rPr lang="en-US" sz="2800" cap="none" dirty="0">
                <a:solidFill>
                  <a:schemeClr val="tx1"/>
                </a:solidFill>
              </a:rPr>
              <a:t> past </a:t>
            </a:r>
            <a:r>
              <a:rPr lang="en-US" sz="2800" cap="none" dirty="0" err="1">
                <a:solidFill>
                  <a:schemeClr val="tx1"/>
                </a:solidFill>
              </a:rPr>
              <a:t>energiyalarda</a:t>
            </a:r>
            <a:r>
              <a:rPr lang="en-US" sz="2800" cap="none" dirty="0">
                <a:solidFill>
                  <a:schemeClr val="tx1"/>
                </a:solidFill>
              </a:rPr>
              <a:t> </a:t>
            </a:r>
            <a:r>
              <a:rPr lang="en-US" sz="2800" cap="none" dirty="0" err="1">
                <a:solidFill>
                  <a:schemeClr val="tx1"/>
                </a:solidFill>
              </a:rPr>
              <a:t>tatqiqotlar</a:t>
            </a:r>
            <a:r>
              <a:rPr lang="en-US" sz="2800" cap="none" dirty="0">
                <a:solidFill>
                  <a:schemeClr val="tx1"/>
                </a:solidFill>
              </a:rPr>
              <a:t> </a:t>
            </a:r>
            <a:r>
              <a:rPr lang="en-US" sz="2800" cap="none" dirty="0" err="1">
                <a:solidFill>
                  <a:schemeClr val="tx1"/>
                </a:solidFill>
              </a:rPr>
              <a:t>olib</a:t>
            </a:r>
            <a:r>
              <a:rPr lang="en-US" sz="2800" cap="none" dirty="0">
                <a:solidFill>
                  <a:schemeClr val="tx1"/>
                </a:solidFill>
              </a:rPr>
              <a:t> </a:t>
            </a:r>
            <a:r>
              <a:rPr lang="en-US" sz="2800" cap="none" dirty="0" err="1">
                <a:solidFill>
                  <a:schemeClr val="tx1"/>
                </a:solidFill>
              </a:rPr>
              <a:t>borishda</a:t>
            </a:r>
            <a:r>
              <a:rPr lang="en-US" sz="2800" cap="none" dirty="0">
                <a:solidFill>
                  <a:schemeClr val="tx1"/>
                </a:solidFill>
              </a:rPr>
              <a:t> </a:t>
            </a:r>
            <a:r>
              <a:rPr lang="en-US" sz="2800" cap="none" dirty="0" err="1">
                <a:solidFill>
                  <a:schemeClr val="tx1"/>
                </a:solidFill>
              </a:rPr>
              <a:t>keng</a:t>
            </a:r>
            <a:r>
              <a:rPr lang="en-US" sz="2800" cap="none" dirty="0">
                <a:solidFill>
                  <a:schemeClr val="tx1"/>
                </a:solidFill>
              </a:rPr>
              <a:t> </a:t>
            </a:r>
            <a:r>
              <a:rPr lang="en-US" sz="2800" cap="none" dirty="0" err="1">
                <a:solidFill>
                  <a:schemeClr val="tx1"/>
                </a:solidFill>
              </a:rPr>
              <a:t>qo’llaniladi</a:t>
            </a:r>
            <a:r>
              <a:rPr lang="en-US" sz="2800" cap="none" dirty="0">
                <a:solidFill>
                  <a:schemeClr val="tx1"/>
                </a:solidFill>
              </a:rPr>
              <a:t>.</a:t>
            </a:r>
            <a:endParaRPr lang="ru-RU" sz="2800" cap="none" dirty="0">
              <a:solidFill>
                <a:schemeClr val="tx1"/>
              </a:solidFill>
            </a:endParaRPr>
          </a:p>
        </p:txBody>
      </p:sp>
    </p:spTree>
    <p:extLst>
      <p:ext uri="{BB962C8B-B14F-4D97-AF65-F5344CB8AC3E}">
        <p14:creationId xmlns:p14="http://schemas.microsoft.com/office/powerpoint/2010/main" val="55086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ACAFC9-8F11-4738-9D01-66C88B278166}"/>
              </a:ext>
            </a:extLst>
          </p:cNvPr>
          <p:cNvSpPr>
            <a:spLocks noGrp="1"/>
          </p:cNvSpPr>
          <p:nvPr>
            <p:ph type="title"/>
          </p:nvPr>
        </p:nvSpPr>
        <p:spPr>
          <a:xfrm>
            <a:off x="1141413" y="1056442"/>
            <a:ext cx="9905998" cy="1336978"/>
          </a:xfrm>
        </p:spPr>
        <p:txBody>
          <a:bodyPr/>
          <a:lstStyle/>
          <a:p>
            <a:r>
              <a:rPr lang="en-US" dirty="0"/>
              <a:t>Van-De-Graaf </a:t>
            </a:r>
            <a:r>
              <a:rPr lang="en-US" dirty="0" err="1"/>
              <a:t>generatori</a:t>
            </a:r>
            <a:endParaRPr lang="ru-RU" dirty="0"/>
          </a:p>
        </p:txBody>
      </p:sp>
      <p:pic>
        <p:nvPicPr>
          <p:cNvPr id="6" name="Объект 5">
            <a:extLst>
              <a:ext uri="{FF2B5EF4-FFF2-40B4-BE49-F238E27FC236}">
                <a16:creationId xmlns:a16="http://schemas.microsoft.com/office/drawing/2014/main" id="{63DD1B8D-F2C8-4737-BDCD-92429082B2D4}"/>
              </a:ext>
            </a:extLst>
          </p:cNvPr>
          <p:cNvPicPr>
            <a:picLocks noGrp="1" noChangeAspect="1"/>
          </p:cNvPicPr>
          <p:nvPr>
            <p:ph sz="half" idx="1"/>
          </p:nvPr>
        </p:nvPicPr>
        <p:blipFill>
          <a:blip r:embed="rId2"/>
          <a:stretch>
            <a:fillRect/>
          </a:stretch>
        </p:blipFill>
        <p:spPr>
          <a:xfrm>
            <a:off x="1141413" y="2393421"/>
            <a:ext cx="4878387" cy="3253846"/>
          </a:xfrm>
        </p:spPr>
      </p:pic>
      <p:pic>
        <p:nvPicPr>
          <p:cNvPr id="8" name="Объект 7">
            <a:extLst>
              <a:ext uri="{FF2B5EF4-FFF2-40B4-BE49-F238E27FC236}">
                <a16:creationId xmlns:a16="http://schemas.microsoft.com/office/drawing/2014/main" id="{586A37A6-9AC2-46A2-9A60-816505918A4C}"/>
              </a:ext>
            </a:extLst>
          </p:cNvPr>
          <p:cNvPicPr>
            <a:picLocks noGrp="1" noChangeAspect="1"/>
          </p:cNvPicPr>
          <p:nvPr>
            <p:ph sz="half" idx="2"/>
          </p:nvPr>
        </p:nvPicPr>
        <p:blipFill>
          <a:blip r:embed="rId3"/>
          <a:stretch>
            <a:fillRect/>
          </a:stretch>
        </p:blipFill>
        <p:spPr>
          <a:xfrm>
            <a:off x="6019800" y="2393422"/>
            <a:ext cx="4677792" cy="3253846"/>
          </a:xfrm>
        </p:spPr>
      </p:pic>
    </p:spTree>
    <p:extLst>
      <p:ext uri="{BB962C8B-B14F-4D97-AF65-F5344CB8AC3E}">
        <p14:creationId xmlns:p14="http://schemas.microsoft.com/office/powerpoint/2010/main" val="558354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4801E8-6BE3-4C3F-B754-FFFF07711D6A}"/>
              </a:ext>
            </a:extLst>
          </p:cNvPr>
          <p:cNvSpPr>
            <a:spLocks noGrp="1"/>
          </p:cNvSpPr>
          <p:nvPr>
            <p:ph type="ctrTitle"/>
          </p:nvPr>
        </p:nvSpPr>
        <p:spPr>
          <a:xfrm>
            <a:off x="1553592" y="390616"/>
            <a:ext cx="9863091" cy="6467384"/>
          </a:xfrm>
        </p:spPr>
        <p:txBody>
          <a:bodyPr>
            <a:noAutofit/>
          </a:bodyPr>
          <a:lstStyle/>
          <a:p>
            <a:r>
              <a:rPr lang="en-US" sz="2400" cap="none" dirty="0"/>
              <a:t>Van de </a:t>
            </a:r>
            <a:r>
              <a:rPr lang="en-US" sz="2400" cap="none" dirty="0" err="1"/>
              <a:t>graaff</a:t>
            </a:r>
            <a:r>
              <a:rPr lang="en-US" sz="2400" cap="none" dirty="0"/>
              <a:t> </a:t>
            </a:r>
            <a:r>
              <a:rPr lang="en-US" sz="2400" cap="none" dirty="0" err="1"/>
              <a:t>generatorlarining</a:t>
            </a:r>
            <a:r>
              <a:rPr lang="en-US" sz="2400" cap="none" dirty="0"/>
              <a:t> </a:t>
            </a:r>
            <a:r>
              <a:rPr lang="en-US" sz="2400" cap="none" dirty="0" err="1"/>
              <a:t>yangi</a:t>
            </a:r>
            <a:r>
              <a:rPr lang="en-US" sz="2400" cap="none" dirty="0"/>
              <a:t> </a:t>
            </a:r>
            <a:r>
              <a:rPr lang="en-US" sz="2400" cap="none" dirty="0" err="1"/>
              <a:t>avlodi</a:t>
            </a:r>
            <a:r>
              <a:rPr lang="en-US" sz="2400" cap="none" dirty="0"/>
              <a:t> </a:t>
            </a:r>
            <a:r>
              <a:rPr lang="en-US" sz="2400" cap="none" dirty="0" err="1"/>
              <a:t>texnologik</a:t>
            </a:r>
            <a:r>
              <a:rPr lang="en-US" sz="2400" cap="none" dirty="0"/>
              <a:t> </a:t>
            </a:r>
            <a:r>
              <a:rPr lang="en-US" sz="2400" cap="none" dirty="0" err="1"/>
              <a:t>yutuqlar</a:t>
            </a:r>
            <a:r>
              <a:rPr lang="en-US" sz="2400" cap="none" dirty="0"/>
              <a:t> </a:t>
            </a:r>
            <a:r>
              <a:rPr lang="en-US" sz="2400" cap="none" dirty="0" err="1"/>
              <a:t>bilan</a:t>
            </a:r>
            <a:r>
              <a:rPr lang="en-US" sz="2400" cap="none" dirty="0"/>
              <a:t> </a:t>
            </a:r>
            <a:r>
              <a:rPr lang="en-US" sz="2400" cap="none" dirty="0" err="1"/>
              <a:t>bog'liq</a:t>
            </a:r>
            <a:r>
              <a:rPr lang="en-US" sz="2400" cap="none" dirty="0"/>
              <a:t> </a:t>
            </a:r>
            <a:r>
              <a:rPr lang="en-US" sz="2400" cap="none" dirty="0" err="1"/>
              <a:t>ravishda</a:t>
            </a:r>
            <a:r>
              <a:rPr lang="en-US" sz="2400" cap="none" dirty="0"/>
              <a:t> </a:t>
            </a:r>
            <a:r>
              <a:rPr lang="en-US" sz="2400" cap="none" dirty="0" err="1"/>
              <a:t>yanada</a:t>
            </a:r>
            <a:r>
              <a:rPr lang="en-US" sz="2400" cap="none" dirty="0"/>
              <a:t> </a:t>
            </a:r>
            <a:r>
              <a:rPr lang="en-US" sz="2400" cap="none" dirty="0" err="1"/>
              <a:t>samarali</a:t>
            </a:r>
            <a:r>
              <a:rPr lang="en-US" sz="2400" cap="none" dirty="0"/>
              <a:t> </a:t>
            </a:r>
            <a:r>
              <a:rPr lang="en-US" sz="2400" cap="none" dirty="0" err="1"/>
              <a:t>va</a:t>
            </a:r>
            <a:r>
              <a:rPr lang="en-US" sz="2400" cap="none" dirty="0"/>
              <a:t> </a:t>
            </a:r>
            <a:r>
              <a:rPr lang="en-US" sz="2400" cap="none" dirty="0" err="1"/>
              <a:t>xavfsizroq</a:t>
            </a:r>
            <a:r>
              <a:rPr lang="en-US" sz="2400" cap="none" dirty="0"/>
              <a:t> </a:t>
            </a:r>
            <a:r>
              <a:rPr lang="en-US" sz="2400" cap="none" dirty="0" err="1"/>
              <a:t>ishlashga</a:t>
            </a:r>
            <a:r>
              <a:rPr lang="en-US" sz="2400" cap="none" dirty="0"/>
              <a:t> </a:t>
            </a:r>
            <a:r>
              <a:rPr lang="en-US" sz="2400" cap="none" dirty="0" err="1"/>
              <a:t>qaratilgan</a:t>
            </a:r>
            <a:r>
              <a:rPr lang="en-US" sz="2400" cap="none" dirty="0"/>
              <a:t>. </a:t>
            </a:r>
            <a:r>
              <a:rPr lang="en-US" sz="2400" cap="none" dirty="0" err="1"/>
              <a:t>Yangi</a:t>
            </a:r>
            <a:r>
              <a:rPr lang="en-US" sz="2400" cap="none" dirty="0"/>
              <a:t> </a:t>
            </a:r>
            <a:r>
              <a:rPr lang="en-US" sz="2400" cap="none" dirty="0" err="1"/>
              <a:t>avlod</a:t>
            </a:r>
            <a:r>
              <a:rPr lang="en-US" sz="2400" cap="none" dirty="0"/>
              <a:t> van de </a:t>
            </a:r>
            <a:r>
              <a:rPr lang="en-US" sz="2400" cap="none" dirty="0" err="1"/>
              <a:t>graaff</a:t>
            </a:r>
            <a:r>
              <a:rPr lang="en-US" sz="2400" cap="none" dirty="0"/>
              <a:t> </a:t>
            </a:r>
            <a:r>
              <a:rPr lang="en-US" sz="2400" cap="none" dirty="0" err="1"/>
              <a:t>generatorlarida</a:t>
            </a:r>
            <a:r>
              <a:rPr lang="en-US" sz="2400" cap="none" dirty="0"/>
              <a:t> </a:t>
            </a:r>
            <a:r>
              <a:rPr lang="en-US" sz="2400" cap="none" dirty="0" err="1"/>
              <a:t>quyidagi</a:t>
            </a:r>
            <a:r>
              <a:rPr lang="en-US" sz="2400" cap="none" dirty="0"/>
              <a:t> </a:t>
            </a:r>
            <a:r>
              <a:rPr lang="en-US" sz="2400" cap="none" dirty="0" err="1"/>
              <a:t>yangiliklar</a:t>
            </a:r>
            <a:r>
              <a:rPr lang="en-US" sz="2400" cap="none" dirty="0"/>
              <a:t> </a:t>
            </a:r>
            <a:r>
              <a:rPr lang="en-US" sz="2400" cap="none" dirty="0" err="1"/>
              <a:t>mavjud</a:t>
            </a:r>
            <a:r>
              <a:rPr lang="en-US" sz="2400" cap="none" dirty="0"/>
              <a:t> </a:t>
            </a:r>
            <a:r>
              <a:rPr lang="en-US" sz="2400" cap="none" dirty="0" err="1"/>
              <a:t>bo’ladi</a:t>
            </a:r>
            <a:r>
              <a:rPr lang="en-US" sz="2400" cap="none" dirty="0"/>
              <a:t>.</a:t>
            </a:r>
            <a:br>
              <a:rPr lang="en-US" sz="2400" cap="none" dirty="0"/>
            </a:br>
            <a:r>
              <a:rPr lang="en-US" sz="2400" cap="none" dirty="0" err="1"/>
              <a:t>yuqori</a:t>
            </a:r>
            <a:r>
              <a:rPr lang="en-US" sz="2400" cap="none" dirty="0"/>
              <a:t> </a:t>
            </a:r>
            <a:r>
              <a:rPr lang="en-US" sz="2400" cap="none" dirty="0" err="1"/>
              <a:t>samaradorlik</a:t>
            </a:r>
            <a:r>
              <a:rPr lang="en-US" sz="2400" cap="none" dirty="0"/>
              <a:t>, </a:t>
            </a:r>
            <a:r>
              <a:rPr lang="en-US" sz="2400" cap="none" dirty="0" err="1"/>
              <a:t>yangi</a:t>
            </a:r>
            <a:r>
              <a:rPr lang="en-US" sz="2400" cap="none" dirty="0"/>
              <a:t> </a:t>
            </a:r>
            <a:r>
              <a:rPr lang="en-US" sz="2400" cap="none" dirty="0" err="1"/>
              <a:t>dizaynlar</a:t>
            </a:r>
            <a:r>
              <a:rPr lang="en-US" sz="2400" cap="none" dirty="0"/>
              <a:t> </a:t>
            </a:r>
            <a:r>
              <a:rPr lang="en-US" sz="2400" cap="none" dirty="0" err="1"/>
              <a:t>energiya</a:t>
            </a:r>
            <a:r>
              <a:rPr lang="en-US" sz="2400" cap="none" dirty="0"/>
              <a:t> </a:t>
            </a:r>
            <a:r>
              <a:rPr lang="en-US" sz="2400" cap="none" dirty="0" err="1"/>
              <a:t>yo'qotishlarini</a:t>
            </a:r>
            <a:r>
              <a:rPr lang="en-US" sz="2400" cap="none" dirty="0"/>
              <a:t> </a:t>
            </a:r>
            <a:r>
              <a:rPr lang="en-US" sz="2400" cap="none" dirty="0" err="1"/>
              <a:t>kamaytirib</a:t>
            </a:r>
            <a:r>
              <a:rPr lang="en-US" sz="2400" cap="none" dirty="0"/>
              <a:t>, </a:t>
            </a:r>
            <a:r>
              <a:rPr lang="en-US" sz="2400" cap="none" dirty="0" err="1"/>
              <a:t>yuqori</a:t>
            </a:r>
            <a:r>
              <a:rPr lang="en-US" sz="2400" cap="none" dirty="0"/>
              <a:t> </a:t>
            </a:r>
            <a:r>
              <a:rPr lang="en-US" sz="2400" cap="none" dirty="0" err="1"/>
              <a:t>kuchlanishlar</a:t>
            </a:r>
            <a:r>
              <a:rPr lang="en-US" sz="2400" cap="none" dirty="0"/>
              <a:t> </a:t>
            </a:r>
            <a:r>
              <a:rPr lang="en-US" sz="2400" cap="none" dirty="0" err="1"/>
              <a:t>yaratish</a:t>
            </a:r>
            <a:r>
              <a:rPr lang="en-US" sz="2400" cap="none" dirty="0"/>
              <a:t> </a:t>
            </a:r>
            <a:r>
              <a:rPr lang="en-US" sz="2400" cap="none" dirty="0" err="1"/>
              <a:t>imkonini</a:t>
            </a:r>
            <a:r>
              <a:rPr lang="en-US" sz="2400" cap="none" dirty="0"/>
              <a:t> </a:t>
            </a:r>
            <a:r>
              <a:rPr lang="en-US" sz="2400" cap="none" dirty="0" err="1"/>
              <a:t>beradi</a:t>
            </a:r>
            <a:r>
              <a:rPr lang="en-US" sz="2400" cap="none" dirty="0"/>
              <a:t>. </a:t>
            </a:r>
            <a:r>
              <a:rPr lang="en-US" sz="2400" cap="none" dirty="0" err="1"/>
              <a:t>Bunday</a:t>
            </a:r>
            <a:r>
              <a:rPr lang="en-US" sz="2400" cap="none" dirty="0"/>
              <a:t> </a:t>
            </a:r>
            <a:r>
              <a:rPr lang="en-US" sz="2400" cap="none" dirty="0" err="1"/>
              <a:t>generatorlar</a:t>
            </a:r>
            <a:r>
              <a:rPr lang="en-US" sz="2400" cap="none" dirty="0"/>
              <a:t> </a:t>
            </a:r>
            <a:r>
              <a:rPr lang="en-US" sz="2400" cap="none" dirty="0" err="1"/>
              <a:t>ko'proq</a:t>
            </a:r>
            <a:r>
              <a:rPr lang="en-US" sz="2400" cap="none" dirty="0"/>
              <a:t> </a:t>
            </a:r>
            <a:r>
              <a:rPr lang="en-US" sz="2400" cap="none" dirty="0" err="1"/>
              <a:t>elektr</a:t>
            </a:r>
            <a:r>
              <a:rPr lang="en-US" sz="2400" cap="none" dirty="0"/>
              <a:t> </a:t>
            </a:r>
            <a:r>
              <a:rPr lang="en-US" sz="2400" cap="none" dirty="0" err="1"/>
              <a:t>energiyasini</a:t>
            </a:r>
            <a:r>
              <a:rPr lang="en-US" sz="2400" cap="none" dirty="0"/>
              <a:t> </a:t>
            </a:r>
            <a:r>
              <a:rPr lang="en-US" sz="2400" cap="none" dirty="0" err="1"/>
              <a:t>samarali</a:t>
            </a:r>
            <a:r>
              <a:rPr lang="en-US" sz="2400" cap="none" dirty="0"/>
              <a:t> </a:t>
            </a:r>
            <a:r>
              <a:rPr lang="en-US" sz="2400" cap="none" dirty="0" err="1"/>
              <a:t>tarzda</a:t>
            </a:r>
            <a:r>
              <a:rPr lang="en-US" sz="2400" cap="none" dirty="0"/>
              <a:t> </a:t>
            </a:r>
            <a:r>
              <a:rPr lang="en-US" sz="2400" cap="none" dirty="0" err="1"/>
              <a:t>yig’adi</a:t>
            </a:r>
            <a:r>
              <a:rPr lang="en-US" sz="2400" cap="none" dirty="0"/>
              <a:t>.</a:t>
            </a:r>
            <a:br>
              <a:rPr lang="en-US" sz="2400" cap="none" dirty="0"/>
            </a:br>
            <a:r>
              <a:rPr lang="en-US" sz="2400" cap="none" dirty="0" err="1"/>
              <a:t>Kichikroq</a:t>
            </a:r>
            <a:r>
              <a:rPr lang="en-US" sz="2400" cap="none" dirty="0"/>
              <a:t> </a:t>
            </a:r>
            <a:r>
              <a:rPr lang="en-US" sz="2400" cap="none" dirty="0" err="1"/>
              <a:t>o'lchamlar</a:t>
            </a:r>
            <a:r>
              <a:rPr lang="en-US" sz="2400" cap="none" dirty="0"/>
              <a:t>: </a:t>
            </a:r>
            <a:r>
              <a:rPr lang="en-US" sz="2400" cap="none" dirty="0" err="1"/>
              <a:t>ilgari</a:t>
            </a:r>
            <a:r>
              <a:rPr lang="en-US" sz="2400" cap="none" dirty="0"/>
              <a:t> </a:t>
            </a:r>
            <a:r>
              <a:rPr lang="en-US" sz="2400" cap="none" dirty="0" err="1"/>
              <a:t>katta</a:t>
            </a:r>
            <a:r>
              <a:rPr lang="en-US" sz="2400" cap="none" dirty="0"/>
              <a:t> </a:t>
            </a:r>
            <a:r>
              <a:rPr lang="en-US" sz="2400" cap="none" dirty="0" err="1"/>
              <a:t>va</a:t>
            </a:r>
            <a:r>
              <a:rPr lang="en-US" sz="2400" cap="none" dirty="0"/>
              <a:t> </a:t>
            </a:r>
            <a:r>
              <a:rPr lang="en-US" sz="2400" cap="none" dirty="0" err="1"/>
              <a:t>og'ir</a:t>
            </a:r>
            <a:r>
              <a:rPr lang="en-US" sz="2400" cap="none" dirty="0"/>
              <a:t> </a:t>
            </a:r>
            <a:r>
              <a:rPr lang="en-US" sz="2400" cap="none" dirty="0" err="1"/>
              <a:t>bo'lgan</a:t>
            </a:r>
            <a:r>
              <a:rPr lang="en-US" sz="2400" cap="none" dirty="0"/>
              <a:t> </a:t>
            </a:r>
            <a:r>
              <a:rPr lang="en-US" sz="2400" cap="none" dirty="0" err="1"/>
              <a:t>generatorlar</a:t>
            </a:r>
            <a:r>
              <a:rPr lang="en-US" sz="2400" cap="none" dirty="0"/>
              <a:t> </a:t>
            </a:r>
            <a:r>
              <a:rPr lang="en-US" sz="2400" cap="none" dirty="0" err="1"/>
              <a:t>endi</a:t>
            </a:r>
            <a:r>
              <a:rPr lang="en-US" sz="2400" cap="none" dirty="0"/>
              <a:t> </a:t>
            </a:r>
            <a:r>
              <a:rPr lang="en-US" sz="2400" cap="none" dirty="0" err="1"/>
              <a:t>kompyuter</a:t>
            </a:r>
            <a:r>
              <a:rPr lang="en-US" sz="2400" cap="none" dirty="0"/>
              <a:t> </a:t>
            </a:r>
            <a:r>
              <a:rPr lang="en-US" sz="2400" cap="none" dirty="0" err="1"/>
              <a:t>texnikasi</a:t>
            </a:r>
            <a:r>
              <a:rPr lang="en-US" sz="2400" cap="none" dirty="0"/>
              <a:t> </a:t>
            </a:r>
            <a:r>
              <a:rPr lang="en-US" sz="2400" cap="none" dirty="0" err="1"/>
              <a:t>va</a:t>
            </a:r>
            <a:r>
              <a:rPr lang="en-US" sz="2400" cap="none" dirty="0"/>
              <a:t> </a:t>
            </a:r>
            <a:r>
              <a:rPr lang="en-US" sz="2400" cap="none" dirty="0" err="1"/>
              <a:t>boshqa</a:t>
            </a:r>
            <a:r>
              <a:rPr lang="en-US" sz="2400" cap="none" dirty="0"/>
              <a:t> </a:t>
            </a:r>
            <a:r>
              <a:rPr lang="en-US" sz="2400" cap="none" dirty="0" err="1"/>
              <a:t>maxsus</a:t>
            </a:r>
            <a:r>
              <a:rPr lang="en-US" sz="2400" cap="none" dirty="0"/>
              <a:t> </a:t>
            </a:r>
            <a:r>
              <a:rPr lang="en-US" sz="2400" cap="none" dirty="0" err="1"/>
              <a:t>uskunalar</a:t>
            </a:r>
            <a:r>
              <a:rPr lang="en-US" sz="2400" cap="none" dirty="0"/>
              <a:t> </a:t>
            </a:r>
            <a:r>
              <a:rPr lang="en-US" sz="2400" cap="none" dirty="0" err="1"/>
              <a:t>uchun</a:t>
            </a:r>
            <a:r>
              <a:rPr lang="en-US" sz="2400" cap="none" dirty="0"/>
              <a:t> </a:t>
            </a:r>
            <a:r>
              <a:rPr lang="en-US" sz="2400" cap="none" dirty="0" err="1"/>
              <a:t>moslashgan</a:t>
            </a:r>
            <a:r>
              <a:rPr lang="en-US" sz="2400" cap="none" dirty="0"/>
              <a:t> </a:t>
            </a:r>
            <a:r>
              <a:rPr lang="en-US" sz="2400" cap="none" dirty="0" err="1"/>
              <a:t>kichikroq</a:t>
            </a:r>
            <a:r>
              <a:rPr lang="en-US" sz="2400" cap="none" dirty="0"/>
              <a:t> </a:t>
            </a:r>
            <a:r>
              <a:rPr lang="en-US" sz="2400" cap="none" dirty="0" err="1"/>
              <a:t>o'lchamlarda</a:t>
            </a:r>
            <a:r>
              <a:rPr lang="en-US" sz="2400" cap="none" dirty="0"/>
              <a:t> </a:t>
            </a:r>
            <a:r>
              <a:rPr lang="en-US" sz="2400" cap="none" dirty="0" err="1"/>
              <a:t>ishlab</a:t>
            </a:r>
            <a:r>
              <a:rPr lang="en-US" sz="2400" cap="none" dirty="0"/>
              <a:t> </a:t>
            </a:r>
            <a:r>
              <a:rPr lang="en-US" sz="2400" cap="none" dirty="0" err="1"/>
              <a:t>chiqilmoqda</a:t>
            </a:r>
            <a:r>
              <a:rPr lang="en-US" sz="2400" cap="none" dirty="0"/>
              <a:t>.</a:t>
            </a:r>
            <a:br>
              <a:rPr lang="en-US" sz="2400" cap="none" dirty="0"/>
            </a:br>
            <a:br>
              <a:rPr lang="en-US" sz="2400" cap="none" dirty="0"/>
            </a:br>
            <a:br>
              <a:rPr lang="en-US" sz="2400" cap="none" dirty="0"/>
            </a:br>
            <a:br>
              <a:rPr lang="en-US" sz="2400" cap="none" dirty="0"/>
            </a:br>
            <a:br>
              <a:rPr lang="en-US" sz="2400" cap="none" dirty="0"/>
            </a:br>
            <a:br>
              <a:rPr lang="en-US" sz="2400" cap="none" dirty="0"/>
            </a:br>
            <a:endParaRPr lang="ru-RU" sz="2400" cap="none" dirty="0"/>
          </a:p>
        </p:txBody>
      </p:sp>
    </p:spTree>
    <p:extLst>
      <p:ext uri="{BB962C8B-B14F-4D97-AF65-F5344CB8AC3E}">
        <p14:creationId xmlns:p14="http://schemas.microsoft.com/office/powerpoint/2010/main" val="2291091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54AA26F9-27CF-462E-89E4-09C74E7C2D0D}"/>
              </a:ext>
            </a:extLst>
          </p:cNvPr>
          <p:cNvPicPr>
            <a:picLocks noGrp="1" noChangeAspect="1"/>
          </p:cNvPicPr>
          <p:nvPr>
            <p:ph type="pic" idx="1"/>
          </p:nvPr>
        </p:nvPicPr>
        <p:blipFill>
          <a:blip r:embed="rId2"/>
          <a:srcRect t="2986" b="2986"/>
          <a:stretch>
            <a:fillRect/>
          </a:stretch>
        </p:blipFill>
        <p:spPr>
          <a:xfrm>
            <a:off x="7146523" y="707255"/>
            <a:ext cx="4234649" cy="5302928"/>
          </a:xfrm>
        </p:spPr>
      </p:pic>
      <p:sp>
        <p:nvSpPr>
          <p:cNvPr id="4" name="Текст 3">
            <a:extLst>
              <a:ext uri="{FF2B5EF4-FFF2-40B4-BE49-F238E27FC236}">
                <a16:creationId xmlns:a16="http://schemas.microsoft.com/office/drawing/2014/main" id="{275B9897-B5BD-4739-9F19-93689AFF7F55}"/>
              </a:ext>
            </a:extLst>
          </p:cNvPr>
          <p:cNvSpPr>
            <a:spLocks noGrp="1"/>
          </p:cNvSpPr>
          <p:nvPr>
            <p:ph type="body" sz="half" idx="2"/>
          </p:nvPr>
        </p:nvSpPr>
        <p:spPr>
          <a:xfrm>
            <a:off x="1141410" y="609600"/>
            <a:ext cx="5934511" cy="5181600"/>
          </a:xfrm>
        </p:spPr>
        <p:txBody>
          <a:bodyPr>
            <a:noAutofit/>
          </a:bodyPr>
          <a:lstStyle/>
          <a:p>
            <a:r>
              <a:rPr lang="en-US" sz="2400" dirty="0" err="1"/>
              <a:t>Yuqori</a:t>
            </a:r>
            <a:r>
              <a:rPr lang="en-US" sz="2400" dirty="0"/>
              <a:t> </a:t>
            </a:r>
            <a:r>
              <a:rPr lang="en-US" sz="2400" dirty="0" err="1"/>
              <a:t>xavfsizligi</a:t>
            </a:r>
            <a:r>
              <a:rPr lang="en-US" sz="2400" dirty="0"/>
              <a:t> </a:t>
            </a:r>
            <a:r>
              <a:rPr lang="en-US" sz="2400" dirty="0" err="1"/>
              <a:t>bu</a:t>
            </a:r>
            <a:r>
              <a:rPr lang="en-US" sz="2400" dirty="0"/>
              <a:t> </a:t>
            </a:r>
            <a:r>
              <a:rPr lang="en-US" sz="2400" dirty="0" err="1"/>
              <a:t>yangi</a:t>
            </a:r>
            <a:r>
              <a:rPr lang="en-US" sz="2400" dirty="0"/>
              <a:t> model </a:t>
            </a:r>
            <a:r>
              <a:rPr lang="en-US" sz="2400" dirty="0" err="1"/>
              <a:t>generatorlarining</a:t>
            </a:r>
            <a:r>
              <a:rPr lang="en-US" sz="2400" dirty="0"/>
              <a:t> </a:t>
            </a:r>
            <a:r>
              <a:rPr lang="en-US" sz="2400" dirty="0" err="1"/>
              <a:t>xavfsizligi</a:t>
            </a:r>
            <a:r>
              <a:rPr lang="en-US" sz="2400" dirty="0"/>
              <a:t> </a:t>
            </a:r>
            <a:r>
              <a:rPr lang="en-US" sz="2400" dirty="0" err="1"/>
              <a:t>oldingi</a:t>
            </a:r>
            <a:r>
              <a:rPr lang="en-US" sz="2400" dirty="0"/>
              <a:t> </a:t>
            </a:r>
            <a:r>
              <a:rPr lang="en-US" sz="2400" dirty="0" err="1"/>
              <a:t>versiyalariga</a:t>
            </a:r>
            <a:r>
              <a:rPr lang="en-US" sz="2400" dirty="0"/>
              <a:t> </a:t>
            </a:r>
            <a:r>
              <a:rPr lang="en-US" sz="2400" dirty="0" err="1"/>
              <a:t>nisbatan</a:t>
            </a:r>
            <a:r>
              <a:rPr lang="en-US" sz="2400" dirty="0"/>
              <a:t> </a:t>
            </a:r>
            <a:r>
              <a:rPr lang="en-US" sz="2400" dirty="0" err="1"/>
              <a:t>yaxshilangan</a:t>
            </a:r>
            <a:r>
              <a:rPr lang="en-US" sz="2400" dirty="0"/>
              <a:t>. </a:t>
            </a:r>
            <a:r>
              <a:rPr lang="en-US" sz="2400" dirty="0" err="1"/>
              <a:t>Elektr</a:t>
            </a:r>
            <a:r>
              <a:rPr lang="en-US" sz="2400" dirty="0"/>
              <a:t> </a:t>
            </a:r>
            <a:r>
              <a:rPr lang="en-US" sz="2400" dirty="0" err="1"/>
              <a:t>toki</a:t>
            </a:r>
            <a:r>
              <a:rPr lang="en-US" sz="2400" dirty="0"/>
              <a:t> </a:t>
            </a:r>
            <a:r>
              <a:rPr lang="en-US" sz="2400" dirty="0" err="1"/>
              <a:t>bilan</a:t>
            </a:r>
            <a:r>
              <a:rPr lang="en-US" sz="2400" dirty="0"/>
              <a:t> </a:t>
            </a:r>
            <a:r>
              <a:rPr lang="en-US" sz="2400" dirty="0" err="1"/>
              <a:t>bog'liq</a:t>
            </a:r>
            <a:r>
              <a:rPr lang="en-US" sz="2400" dirty="0"/>
              <a:t> </a:t>
            </a:r>
            <a:r>
              <a:rPr lang="en-US" sz="2400" dirty="0" err="1"/>
              <a:t>xavf-xatarlarni</a:t>
            </a:r>
            <a:r>
              <a:rPr lang="en-US" sz="2400" dirty="0"/>
              <a:t> </a:t>
            </a:r>
            <a:r>
              <a:rPr lang="en-US" sz="2400" dirty="0" err="1"/>
              <a:t>kamaytirish</a:t>
            </a:r>
            <a:r>
              <a:rPr lang="en-US" sz="2400" dirty="0"/>
              <a:t> </a:t>
            </a:r>
            <a:r>
              <a:rPr lang="en-US" sz="2400" dirty="0" err="1"/>
              <a:t>uchun</a:t>
            </a:r>
            <a:r>
              <a:rPr lang="en-US" sz="2400" dirty="0"/>
              <a:t> </a:t>
            </a:r>
            <a:r>
              <a:rPr lang="en-US" sz="2400" dirty="0" err="1"/>
              <a:t>izolyatsiya</a:t>
            </a:r>
            <a:r>
              <a:rPr lang="en-US" sz="2400" dirty="0"/>
              <a:t> </a:t>
            </a:r>
            <a:r>
              <a:rPr lang="en-US" sz="2400" dirty="0" err="1"/>
              <a:t>tizimlari</a:t>
            </a:r>
            <a:r>
              <a:rPr lang="en-US" sz="2400" dirty="0"/>
              <a:t> </a:t>
            </a:r>
            <a:r>
              <a:rPr lang="en-US" sz="2400" dirty="0" err="1"/>
              <a:t>va</a:t>
            </a:r>
            <a:r>
              <a:rPr lang="en-US" sz="2400" dirty="0"/>
              <a:t> </a:t>
            </a:r>
            <a:r>
              <a:rPr lang="en-US" sz="2400" dirty="0" err="1"/>
              <a:t>kuchlanish</a:t>
            </a:r>
            <a:r>
              <a:rPr lang="en-US" sz="2400" dirty="0"/>
              <a:t> </a:t>
            </a:r>
            <a:r>
              <a:rPr lang="en-US" sz="2400" dirty="0" err="1"/>
              <a:t>boshqarish</a:t>
            </a:r>
            <a:r>
              <a:rPr lang="en-US" sz="2400" dirty="0"/>
              <a:t> </a:t>
            </a:r>
            <a:r>
              <a:rPr lang="en-US" sz="2400" dirty="0" err="1"/>
              <a:t>texnologiyalari</a:t>
            </a:r>
            <a:r>
              <a:rPr lang="en-US" sz="2400" dirty="0"/>
              <a:t> </a:t>
            </a:r>
            <a:r>
              <a:rPr lang="en-US" sz="2400" dirty="0" err="1"/>
              <a:t>yaxshilangan</a:t>
            </a:r>
            <a:r>
              <a:rPr lang="en-US" sz="2400" dirty="0"/>
              <a:t>.</a:t>
            </a:r>
            <a:br>
              <a:rPr lang="en-US" sz="2400" dirty="0"/>
            </a:br>
            <a:r>
              <a:rPr lang="en-US" sz="2400" dirty="0" err="1"/>
              <a:t>Avtomatik</a:t>
            </a:r>
            <a:r>
              <a:rPr lang="en-US" sz="2400" dirty="0"/>
              <a:t> </a:t>
            </a:r>
            <a:r>
              <a:rPr lang="en-US" sz="2400" dirty="0" err="1"/>
              <a:t>boshqaruv</a:t>
            </a:r>
            <a:r>
              <a:rPr lang="en-US" sz="2400" dirty="0"/>
              <a:t> </a:t>
            </a:r>
            <a:r>
              <a:rPr lang="en-US" sz="2400" dirty="0" err="1"/>
              <a:t>tizimlari</a:t>
            </a:r>
            <a:r>
              <a:rPr lang="en-US" sz="2400" dirty="0"/>
              <a:t> </a:t>
            </a:r>
            <a:r>
              <a:rPr lang="en-US" sz="2400" dirty="0" err="1"/>
              <a:t>elektr</a:t>
            </a:r>
            <a:r>
              <a:rPr lang="en-US" sz="2400" dirty="0"/>
              <a:t> </a:t>
            </a:r>
            <a:r>
              <a:rPr lang="en-US" sz="2400" dirty="0" err="1"/>
              <a:t>energiyasini</a:t>
            </a:r>
            <a:r>
              <a:rPr lang="en-US" sz="2400" dirty="0"/>
              <a:t> </a:t>
            </a:r>
            <a:r>
              <a:rPr lang="en-US" sz="2400" dirty="0" err="1"/>
              <a:t>boshqarish</a:t>
            </a:r>
            <a:r>
              <a:rPr lang="en-US" sz="2400" dirty="0"/>
              <a:t> </a:t>
            </a:r>
            <a:r>
              <a:rPr lang="en-US" sz="2400" dirty="0" err="1"/>
              <a:t>va</a:t>
            </a:r>
            <a:r>
              <a:rPr lang="en-US" sz="2400" dirty="0"/>
              <a:t> </a:t>
            </a:r>
            <a:r>
              <a:rPr lang="en-US" sz="2400" dirty="0" err="1"/>
              <a:t>kuchlanishni</a:t>
            </a:r>
            <a:r>
              <a:rPr lang="en-US" sz="2400" dirty="0"/>
              <a:t> </a:t>
            </a:r>
            <a:r>
              <a:rPr lang="en-US" sz="2400" dirty="0" err="1"/>
              <a:t>nazorat</a:t>
            </a:r>
            <a:r>
              <a:rPr lang="en-US" sz="2400" dirty="0"/>
              <a:t> </a:t>
            </a:r>
            <a:r>
              <a:rPr lang="en-US" sz="2400" dirty="0" err="1"/>
              <a:t>qilish</a:t>
            </a:r>
            <a:r>
              <a:rPr lang="en-US" sz="2400" dirty="0"/>
              <a:t> </a:t>
            </a:r>
            <a:r>
              <a:rPr lang="en-US" sz="2400" dirty="0" err="1"/>
              <a:t>uchun</a:t>
            </a:r>
            <a:r>
              <a:rPr lang="en-US" sz="2400" dirty="0"/>
              <a:t> </a:t>
            </a:r>
            <a:r>
              <a:rPr lang="en-US" sz="2400" dirty="0" err="1"/>
              <a:t>raqamli</a:t>
            </a:r>
            <a:r>
              <a:rPr lang="en-US" sz="2400" dirty="0"/>
              <a:t> </a:t>
            </a:r>
            <a:r>
              <a:rPr lang="en-US" sz="2400" dirty="0" err="1"/>
              <a:t>boshqaruv</a:t>
            </a:r>
            <a:r>
              <a:rPr lang="en-US" sz="2400" dirty="0"/>
              <a:t> </a:t>
            </a:r>
            <a:r>
              <a:rPr lang="en-US" sz="2400" dirty="0" err="1"/>
              <a:t>tizimlaridan</a:t>
            </a:r>
            <a:r>
              <a:rPr lang="en-US" sz="2400" dirty="0"/>
              <a:t> </a:t>
            </a:r>
            <a:r>
              <a:rPr lang="en-US" sz="2400" dirty="0" err="1"/>
              <a:t>foydalanish</a:t>
            </a:r>
            <a:r>
              <a:rPr lang="en-US" sz="2400" dirty="0"/>
              <a:t>, </a:t>
            </a:r>
            <a:r>
              <a:rPr lang="en-US" sz="2400" dirty="0" err="1"/>
              <a:t>bu</a:t>
            </a:r>
            <a:r>
              <a:rPr lang="en-US" sz="2400" dirty="0"/>
              <a:t> </a:t>
            </a:r>
            <a:r>
              <a:rPr lang="en-US" sz="2400" dirty="0" err="1"/>
              <a:t>esa</a:t>
            </a:r>
            <a:r>
              <a:rPr lang="en-US" sz="2400" dirty="0"/>
              <a:t> </a:t>
            </a:r>
            <a:r>
              <a:rPr lang="en-US" sz="2400" dirty="0" err="1"/>
              <a:t>generatorning</a:t>
            </a:r>
            <a:r>
              <a:rPr lang="en-US" sz="2400" dirty="0"/>
              <a:t> </a:t>
            </a:r>
            <a:r>
              <a:rPr lang="en-US" sz="2400" dirty="0" err="1"/>
              <a:t>ishlashini</a:t>
            </a:r>
            <a:r>
              <a:rPr lang="en-US" sz="2400" dirty="0"/>
              <a:t> </a:t>
            </a:r>
            <a:r>
              <a:rPr lang="en-US" sz="2400" dirty="0" err="1"/>
              <a:t>osonlashtiradi</a:t>
            </a:r>
            <a:r>
              <a:rPr lang="en-US" sz="2400" dirty="0"/>
              <a:t> </a:t>
            </a:r>
            <a:r>
              <a:rPr lang="en-US" sz="2400" dirty="0" err="1"/>
              <a:t>va</a:t>
            </a:r>
            <a:r>
              <a:rPr lang="en-US" sz="2400" dirty="0"/>
              <a:t> </a:t>
            </a:r>
            <a:r>
              <a:rPr lang="en-US" sz="2400" dirty="0" err="1"/>
              <a:t>texnik</a:t>
            </a:r>
            <a:r>
              <a:rPr lang="en-US" sz="2400" dirty="0"/>
              <a:t> </a:t>
            </a:r>
            <a:r>
              <a:rPr lang="en-US" sz="2400" dirty="0" err="1"/>
              <a:t>xizmat</a:t>
            </a:r>
            <a:r>
              <a:rPr lang="en-US" sz="2400" dirty="0"/>
              <a:t> </a:t>
            </a:r>
            <a:r>
              <a:rPr lang="en-US" sz="2400" dirty="0" err="1"/>
              <a:t>ko'rsatishni</a:t>
            </a:r>
            <a:r>
              <a:rPr lang="en-US" sz="2400" dirty="0"/>
              <a:t> </a:t>
            </a:r>
            <a:r>
              <a:rPr lang="en-US" sz="2400" dirty="0" err="1"/>
              <a:t>yengillashtiradi</a:t>
            </a:r>
            <a:r>
              <a:rPr lang="en-US" sz="2400" dirty="0"/>
              <a:t>.</a:t>
            </a:r>
            <a:br>
              <a:rPr lang="en-US" sz="2400" dirty="0"/>
            </a:br>
            <a:endParaRPr lang="ru-RU" sz="2400" dirty="0"/>
          </a:p>
        </p:txBody>
      </p:sp>
    </p:spTree>
    <p:extLst>
      <p:ext uri="{BB962C8B-B14F-4D97-AF65-F5344CB8AC3E}">
        <p14:creationId xmlns:p14="http://schemas.microsoft.com/office/powerpoint/2010/main" val="1296308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A0E4B6-CD74-4BB1-BC5B-B56E366698AD}"/>
              </a:ext>
            </a:extLst>
          </p:cNvPr>
          <p:cNvSpPr>
            <a:spLocks noGrp="1"/>
          </p:cNvSpPr>
          <p:nvPr>
            <p:ph type="ctrTitle"/>
          </p:nvPr>
        </p:nvSpPr>
        <p:spPr>
          <a:xfrm>
            <a:off x="2938508" y="1122363"/>
            <a:ext cx="8309499" cy="2387600"/>
          </a:xfrm>
        </p:spPr>
        <p:txBody>
          <a:bodyPr/>
          <a:lstStyle/>
          <a:p>
            <a:r>
              <a:rPr lang="en-US" cap="none" dirty="0" err="1"/>
              <a:t>Umumiy</a:t>
            </a:r>
            <a:r>
              <a:rPr lang="en-US" cap="none" dirty="0"/>
              <a:t> </a:t>
            </a:r>
            <a:r>
              <a:rPr lang="en-US" cap="none" dirty="0" err="1"/>
              <a:t>tushunchalar</a:t>
            </a:r>
            <a:endParaRPr lang="ru-RU" cap="none" dirty="0"/>
          </a:p>
        </p:txBody>
      </p:sp>
    </p:spTree>
    <p:extLst>
      <p:ext uri="{BB962C8B-B14F-4D97-AF65-F5344CB8AC3E}">
        <p14:creationId xmlns:p14="http://schemas.microsoft.com/office/powerpoint/2010/main" val="3263147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a:extLst>
              <a:ext uri="{FF2B5EF4-FFF2-40B4-BE49-F238E27FC236}">
                <a16:creationId xmlns:a16="http://schemas.microsoft.com/office/drawing/2014/main" id="{FA99C7EA-8907-4426-883F-DC389FDDD77A}"/>
              </a:ext>
            </a:extLst>
          </p:cNvPr>
          <p:cNvPicPr>
            <a:picLocks noGrp="1" noChangeAspect="1"/>
          </p:cNvPicPr>
          <p:nvPr>
            <p:ph idx="1"/>
          </p:nvPr>
        </p:nvPicPr>
        <p:blipFill>
          <a:blip r:embed="rId2"/>
          <a:stretch>
            <a:fillRect/>
          </a:stretch>
        </p:blipFill>
        <p:spPr>
          <a:xfrm>
            <a:off x="5091519" y="594805"/>
            <a:ext cx="6334042" cy="5646197"/>
          </a:xfrm>
        </p:spPr>
      </p:pic>
      <p:sp>
        <p:nvSpPr>
          <p:cNvPr id="4" name="Текст 3">
            <a:extLst>
              <a:ext uri="{FF2B5EF4-FFF2-40B4-BE49-F238E27FC236}">
                <a16:creationId xmlns:a16="http://schemas.microsoft.com/office/drawing/2014/main" id="{9AFE2947-FCA8-48AE-A29D-180222373528}"/>
              </a:ext>
            </a:extLst>
          </p:cNvPr>
          <p:cNvSpPr>
            <a:spLocks noGrp="1"/>
          </p:cNvSpPr>
          <p:nvPr>
            <p:ph type="body" sz="half" idx="2"/>
          </p:nvPr>
        </p:nvSpPr>
        <p:spPr>
          <a:xfrm>
            <a:off x="949911" y="594805"/>
            <a:ext cx="4052831" cy="7492752"/>
          </a:xfrm>
        </p:spPr>
        <p:txBody>
          <a:bodyPr>
            <a:noAutofit/>
          </a:bodyPr>
          <a:lstStyle/>
          <a:p>
            <a:r>
              <a:rPr lang="en-US" sz="2800" dirty="0" err="1"/>
              <a:t>Yangi</a:t>
            </a:r>
            <a:r>
              <a:rPr lang="en-US" sz="2800" dirty="0"/>
              <a:t> </a:t>
            </a:r>
            <a:r>
              <a:rPr lang="en-US" sz="2800" dirty="0" err="1"/>
              <a:t>avlod</a:t>
            </a:r>
            <a:r>
              <a:rPr lang="en-US" sz="2800" dirty="0"/>
              <a:t> </a:t>
            </a:r>
            <a:r>
              <a:rPr lang="en-US" sz="2800" dirty="0" err="1"/>
              <a:t>generatorlari</a:t>
            </a:r>
            <a:r>
              <a:rPr lang="en-US" sz="2800" dirty="0"/>
              <a:t> </a:t>
            </a:r>
            <a:r>
              <a:rPr lang="en-US" sz="2800" dirty="0" err="1"/>
              <a:t>yordamida</a:t>
            </a:r>
            <a:r>
              <a:rPr lang="en-US" sz="2800" dirty="0"/>
              <a:t> </a:t>
            </a:r>
            <a:r>
              <a:rPr lang="en-US" sz="2800" dirty="0" err="1"/>
              <a:t>yuqori</a:t>
            </a:r>
            <a:r>
              <a:rPr lang="en-US" sz="2800" dirty="0"/>
              <a:t> </a:t>
            </a:r>
            <a:r>
              <a:rPr lang="en-US" sz="2800" dirty="0" err="1"/>
              <a:t>kuchlanishli</a:t>
            </a:r>
            <a:r>
              <a:rPr lang="en-US" sz="2800" dirty="0"/>
              <a:t> </a:t>
            </a:r>
            <a:r>
              <a:rPr lang="en-US" sz="2800" dirty="0" err="1"/>
              <a:t>texnologiyalarni</a:t>
            </a:r>
            <a:r>
              <a:rPr lang="en-US" sz="2800" dirty="0"/>
              <a:t> </a:t>
            </a:r>
            <a:r>
              <a:rPr lang="en-US" sz="2800" dirty="0" err="1"/>
              <a:t>yaratish</a:t>
            </a:r>
            <a:r>
              <a:rPr lang="en-US" sz="2800" dirty="0"/>
              <a:t> </a:t>
            </a:r>
            <a:r>
              <a:rPr lang="en-US" sz="2800" dirty="0" err="1"/>
              <a:t>imkoniyati</a:t>
            </a:r>
            <a:r>
              <a:rPr lang="en-US" sz="2800" dirty="0"/>
              <a:t> </a:t>
            </a:r>
            <a:r>
              <a:rPr lang="en-US" sz="2800" dirty="0" err="1"/>
              <a:t>oshdi</a:t>
            </a:r>
            <a:r>
              <a:rPr lang="en-US" sz="2800" dirty="0"/>
              <a:t>. Bu, </a:t>
            </a:r>
            <a:r>
              <a:rPr lang="en-US" sz="2800" dirty="0" err="1"/>
              <a:t>o‘z</a:t>
            </a:r>
            <a:r>
              <a:rPr lang="en-US" sz="2800" dirty="0"/>
              <a:t> </a:t>
            </a:r>
            <a:r>
              <a:rPr lang="en-US" sz="2800" dirty="0" err="1"/>
              <a:t>navbatida</a:t>
            </a:r>
            <a:r>
              <a:rPr lang="en-US" sz="2800" dirty="0"/>
              <a:t>, </a:t>
            </a:r>
            <a:r>
              <a:rPr lang="en-US" sz="2800" dirty="0" err="1"/>
              <a:t>elektrostatik</a:t>
            </a:r>
            <a:r>
              <a:rPr lang="en-US" sz="2800" dirty="0"/>
              <a:t> </a:t>
            </a:r>
            <a:r>
              <a:rPr lang="en-US" sz="2800" dirty="0" err="1"/>
              <a:t>tahlil</a:t>
            </a:r>
            <a:r>
              <a:rPr lang="en-US" sz="2800" dirty="0"/>
              <a:t>, </a:t>
            </a:r>
            <a:r>
              <a:rPr lang="en-US" sz="2800" dirty="0" err="1"/>
              <a:t>materiallar</a:t>
            </a:r>
            <a:r>
              <a:rPr lang="en-US" sz="2800" dirty="0"/>
              <a:t> </a:t>
            </a:r>
            <a:r>
              <a:rPr lang="en-US" sz="2800" dirty="0" err="1"/>
              <a:t>sinovlari</a:t>
            </a:r>
            <a:r>
              <a:rPr lang="en-US" sz="2800" dirty="0"/>
              <a:t> </a:t>
            </a:r>
            <a:r>
              <a:rPr lang="en-US" sz="2800" dirty="0" err="1"/>
              <a:t>va</a:t>
            </a:r>
            <a:r>
              <a:rPr lang="en-US" sz="2800" dirty="0"/>
              <a:t> </a:t>
            </a:r>
            <a:r>
              <a:rPr lang="en-US" sz="2800" dirty="0" err="1"/>
              <a:t>nanoteknologiyalar</a:t>
            </a:r>
            <a:r>
              <a:rPr lang="en-US" sz="2800" dirty="0"/>
              <a:t> </a:t>
            </a:r>
            <a:r>
              <a:rPr lang="en-US" sz="2800" dirty="0" err="1"/>
              <a:t>sohalarida</a:t>
            </a:r>
            <a:r>
              <a:rPr lang="en-US" sz="2800" dirty="0"/>
              <a:t> </a:t>
            </a:r>
            <a:r>
              <a:rPr lang="en-US" sz="2800" dirty="0" err="1"/>
              <a:t>katta</a:t>
            </a:r>
            <a:r>
              <a:rPr lang="en-US" sz="2800" dirty="0"/>
              <a:t> </a:t>
            </a:r>
            <a:r>
              <a:rPr lang="en-US" sz="2800" dirty="0" err="1"/>
              <a:t>yutuqlarga</a:t>
            </a:r>
            <a:r>
              <a:rPr lang="en-US" sz="2800" dirty="0"/>
              <a:t> </a:t>
            </a:r>
            <a:r>
              <a:rPr lang="en-US" sz="2800" dirty="0" err="1"/>
              <a:t>erishish</a:t>
            </a:r>
            <a:r>
              <a:rPr lang="en-US" sz="2800" dirty="0"/>
              <a:t> </a:t>
            </a:r>
            <a:r>
              <a:rPr lang="en-US" sz="2800" dirty="0" err="1"/>
              <a:t>imkoniyatini</a:t>
            </a:r>
            <a:r>
              <a:rPr lang="en-US" sz="2800" dirty="0"/>
              <a:t> </a:t>
            </a:r>
            <a:r>
              <a:rPr lang="en-US" sz="2800" dirty="0" err="1"/>
              <a:t>taqdim</a:t>
            </a:r>
            <a:r>
              <a:rPr lang="en-US" sz="2800" dirty="0"/>
              <a:t> </a:t>
            </a:r>
            <a:r>
              <a:rPr lang="en-US" sz="2800" dirty="0" err="1"/>
              <a:t>etadi</a:t>
            </a:r>
            <a:r>
              <a:rPr lang="en-US" sz="2800" dirty="0"/>
              <a:t>.</a:t>
            </a:r>
            <a:br>
              <a:rPr lang="en-US" sz="2800" dirty="0"/>
            </a:br>
            <a:endParaRPr lang="ru-RU" sz="2800" dirty="0"/>
          </a:p>
        </p:txBody>
      </p:sp>
    </p:spTree>
    <p:extLst>
      <p:ext uri="{BB962C8B-B14F-4D97-AF65-F5344CB8AC3E}">
        <p14:creationId xmlns:p14="http://schemas.microsoft.com/office/powerpoint/2010/main" val="611523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564A68-8CEB-4A8E-A014-0EE9198068C2}"/>
              </a:ext>
            </a:extLst>
          </p:cNvPr>
          <p:cNvSpPr>
            <a:spLocks noGrp="1"/>
          </p:cNvSpPr>
          <p:nvPr>
            <p:ph type="ctrTitle"/>
          </p:nvPr>
        </p:nvSpPr>
        <p:spPr>
          <a:xfrm>
            <a:off x="1704513" y="337352"/>
            <a:ext cx="9552371" cy="7288566"/>
          </a:xfrm>
        </p:spPr>
        <p:txBody>
          <a:bodyPr>
            <a:normAutofit/>
          </a:bodyPr>
          <a:lstStyle/>
          <a:p>
            <a:br>
              <a:rPr lang="en-US" sz="3100" cap="none" dirty="0"/>
            </a:br>
            <a:r>
              <a:rPr lang="en-US" sz="3100" cap="none" dirty="0"/>
              <a:t>Van de </a:t>
            </a:r>
            <a:r>
              <a:rPr lang="en-US" sz="3100" cap="none" dirty="0" err="1"/>
              <a:t>graaff</a:t>
            </a:r>
            <a:r>
              <a:rPr lang="en-US" sz="3100" cap="none" dirty="0"/>
              <a:t> </a:t>
            </a:r>
            <a:r>
              <a:rPr lang="en-US" sz="3100" cap="none" dirty="0" err="1"/>
              <a:t>generatorlari</a:t>
            </a:r>
            <a:r>
              <a:rPr lang="en-US" sz="3100" cap="none" dirty="0"/>
              <a:t> </a:t>
            </a:r>
            <a:r>
              <a:rPr lang="en-US" sz="3100" cap="none" dirty="0" err="1"/>
              <a:t>yuqori</a:t>
            </a:r>
            <a:r>
              <a:rPr lang="en-US" sz="3100" cap="none" dirty="0"/>
              <a:t> </a:t>
            </a:r>
            <a:r>
              <a:rPr lang="en-US" sz="3100" cap="none" dirty="0" err="1"/>
              <a:t>energiyali</a:t>
            </a:r>
            <a:r>
              <a:rPr lang="en-US" sz="3100" cap="none" dirty="0"/>
              <a:t> </a:t>
            </a:r>
            <a:r>
              <a:rPr lang="en-US" sz="3100" cap="none" dirty="0" err="1"/>
              <a:t>zarrachalar</a:t>
            </a:r>
            <a:r>
              <a:rPr lang="en-US" sz="3100" cap="none" dirty="0"/>
              <a:t> </a:t>
            </a:r>
            <a:r>
              <a:rPr lang="en-US" sz="3100" cap="none" dirty="0" err="1"/>
              <a:t>yaratishda</a:t>
            </a:r>
            <a:r>
              <a:rPr lang="en-US" sz="3100" cap="none" dirty="0"/>
              <a:t> </a:t>
            </a:r>
            <a:r>
              <a:rPr lang="en-US" sz="3100" cap="none" dirty="0" err="1"/>
              <a:t>ishlatilganligi</a:t>
            </a:r>
            <a:r>
              <a:rPr lang="en-US" sz="3100" cap="none" dirty="0"/>
              <a:t> </a:t>
            </a:r>
            <a:r>
              <a:rPr lang="en-US" sz="3100" cap="none" dirty="0" err="1"/>
              <a:t>uchun</a:t>
            </a:r>
            <a:r>
              <a:rPr lang="en-US" sz="3100" cap="none" dirty="0"/>
              <a:t> </a:t>
            </a:r>
            <a:r>
              <a:rPr lang="en-US" sz="3100" cap="none" dirty="0" err="1"/>
              <a:t>zarrachalar</a:t>
            </a:r>
            <a:r>
              <a:rPr lang="en-US" sz="3100" cap="none" dirty="0"/>
              <a:t> </a:t>
            </a:r>
            <a:r>
              <a:rPr lang="en-US" sz="3100" cap="none" dirty="0" err="1"/>
              <a:t>tezlashtirish</a:t>
            </a:r>
            <a:r>
              <a:rPr lang="en-US" sz="3100" cap="none" dirty="0"/>
              <a:t> </a:t>
            </a:r>
            <a:r>
              <a:rPr lang="en-US" sz="3100" cap="none" dirty="0" err="1"/>
              <a:t>tizimlarida</a:t>
            </a:r>
            <a:r>
              <a:rPr lang="en-US" sz="3100" cap="none" dirty="0"/>
              <a:t> </a:t>
            </a:r>
            <a:r>
              <a:rPr lang="en-US" sz="3100" cap="none" dirty="0" err="1"/>
              <a:t>muhim</a:t>
            </a:r>
            <a:r>
              <a:rPr lang="en-US" sz="3100" cap="none" dirty="0"/>
              <a:t> </a:t>
            </a:r>
            <a:r>
              <a:rPr lang="en-US" sz="3100" cap="none" dirty="0" err="1"/>
              <a:t>o‘rin</a:t>
            </a:r>
            <a:r>
              <a:rPr lang="en-US" sz="3100" cap="none" dirty="0"/>
              <a:t> </a:t>
            </a:r>
            <a:r>
              <a:rPr lang="en-US" sz="3100" cap="none" dirty="0" err="1"/>
              <a:t>tutadi</a:t>
            </a:r>
            <a:r>
              <a:rPr lang="en-US" sz="3100" cap="none" dirty="0"/>
              <a:t>. </a:t>
            </a:r>
            <a:r>
              <a:rPr lang="en-US" sz="3100" cap="none" dirty="0" err="1"/>
              <a:t>Ular</a:t>
            </a:r>
            <a:r>
              <a:rPr lang="en-US" sz="3100" cap="none" dirty="0"/>
              <a:t> </a:t>
            </a:r>
            <a:r>
              <a:rPr lang="en-US" sz="3100" cap="none" dirty="0" err="1"/>
              <a:t>ko‘plab</a:t>
            </a:r>
            <a:r>
              <a:rPr lang="en-US" sz="3100" cap="none" dirty="0"/>
              <a:t> </a:t>
            </a:r>
            <a:r>
              <a:rPr lang="en-US" sz="3100" cap="none" dirty="0" err="1"/>
              <a:t>ilmiy</a:t>
            </a:r>
            <a:r>
              <a:rPr lang="en-US" sz="3100" cap="none" dirty="0"/>
              <a:t> </a:t>
            </a:r>
            <a:r>
              <a:rPr lang="en-US" sz="3100" cap="none" dirty="0" err="1"/>
              <a:t>eksperimentlarda</a:t>
            </a:r>
            <a:r>
              <a:rPr lang="en-US" sz="3100" cap="none" dirty="0"/>
              <a:t> </a:t>
            </a:r>
            <a:r>
              <a:rPr lang="en-US" sz="3100" cap="none" dirty="0" err="1"/>
              <a:t>zarrachalar</a:t>
            </a:r>
            <a:r>
              <a:rPr lang="en-US" sz="3100" cap="none" dirty="0"/>
              <a:t> </a:t>
            </a:r>
            <a:r>
              <a:rPr lang="en-US" sz="3100" cap="none" dirty="0" err="1"/>
              <a:t>va</a:t>
            </a:r>
            <a:r>
              <a:rPr lang="en-US" sz="3100" cap="none" dirty="0"/>
              <a:t> </a:t>
            </a:r>
            <a:r>
              <a:rPr lang="en-US" sz="3100" cap="none" dirty="0" err="1"/>
              <a:t>ma'lumotlar</a:t>
            </a:r>
            <a:r>
              <a:rPr lang="en-US" sz="3100" cap="none" dirty="0"/>
              <a:t> </a:t>
            </a:r>
            <a:r>
              <a:rPr lang="en-US" sz="3100" cap="none" dirty="0" err="1"/>
              <a:t>uzatishning</a:t>
            </a:r>
            <a:r>
              <a:rPr lang="en-US" sz="3100" cap="none" dirty="0"/>
              <a:t> </a:t>
            </a:r>
            <a:r>
              <a:rPr lang="en-US" sz="3100" cap="none" dirty="0" err="1"/>
              <a:t>yangi</a:t>
            </a:r>
            <a:r>
              <a:rPr lang="en-US" sz="3100" cap="none" dirty="0"/>
              <a:t> </a:t>
            </a:r>
            <a:r>
              <a:rPr lang="en-US" sz="3100" cap="none" dirty="0" err="1"/>
              <a:t>usullarini</a:t>
            </a:r>
            <a:r>
              <a:rPr lang="en-US" sz="3100" cap="none" dirty="0"/>
              <a:t> </a:t>
            </a:r>
            <a:r>
              <a:rPr lang="en-US" sz="3100" cap="none" dirty="0" err="1"/>
              <a:t>ishlab</a:t>
            </a:r>
            <a:r>
              <a:rPr lang="en-US" sz="3100" cap="none" dirty="0"/>
              <a:t> </a:t>
            </a:r>
            <a:r>
              <a:rPr lang="en-US" sz="3100" cap="none" dirty="0" err="1"/>
              <a:t>chiqishda</a:t>
            </a:r>
            <a:r>
              <a:rPr lang="en-US" sz="3100" cap="none" dirty="0"/>
              <a:t> </a:t>
            </a:r>
            <a:r>
              <a:rPr lang="en-US" sz="3100" cap="none" dirty="0" err="1"/>
              <a:t>yordam</a:t>
            </a:r>
            <a:r>
              <a:rPr lang="en-US" sz="3100" cap="none" dirty="0"/>
              <a:t> </a:t>
            </a:r>
            <a:r>
              <a:rPr lang="en-US" sz="3100" cap="none" dirty="0" err="1"/>
              <a:t>beradi</a:t>
            </a:r>
            <a:r>
              <a:rPr lang="en-US" sz="3100" cap="none" dirty="0"/>
              <a:t>.</a:t>
            </a:r>
            <a:br>
              <a:rPr lang="en-US" sz="3100" cap="none" dirty="0"/>
            </a:br>
            <a:br>
              <a:rPr lang="en-US" sz="3100" cap="none" dirty="0"/>
            </a:br>
            <a:br>
              <a:rPr lang="en-US" sz="3100" cap="none" dirty="0"/>
            </a:br>
            <a:br>
              <a:rPr lang="en-US" sz="3100" cap="none" dirty="0"/>
            </a:br>
            <a:br>
              <a:rPr lang="en-US" sz="3100" cap="none" dirty="0"/>
            </a:br>
            <a:br>
              <a:rPr lang="en-US" sz="2400" dirty="0"/>
            </a:br>
            <a:br>
              <a:rPr lang="en-US" sz="2400" dirty="0"/>
            </a:br>
            <a:br>
              <a:rPr lang="en-US" sz="2400" dirty="0"/>
            </a:br>
            <a:br>
              <a:rPr lang="en-US" sz="2400" dirty="0"/>
            </a:br>
            <a:br>
              <a:rPr lang="en-US" sz="2400" dirty="0"/>
            </a:br>
            <a:endParaRPr lang="ru-RU" sz="2400" dirty="0"/>
          </a:p>
        </p:txBody>
      </p:sp>
    </p:spTree>
    <p:extLst>
      <p:ext uri="{BB962C8B-B14F-4D97-AF65-F5344CB8AC3E}">
        <p14:creationId xmlns:p14="http://schemas.microsoft.com/office/powerpoint/2010/main" val="4243809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F64C58B1-28B0-4A7B-98C6-DF3376762E0A}"/>
              </a:ext>
            </a:extLst>
          </p:cNvPr>
          <p:cNvSpPr>
            <a:spLocks noGrp="1"/>
          </p:cNvSpPr>
          <p:nvPr>
            <p:ph type="subTitle" idx="1"/>
          </p:nvPr>
        </p:nvSpPr>
        <p:spPr>
          <a:xfrm>
            <a:off x="1876424" y="941033"/>
            <a:ext cx="8791575" cy="4316767"/>
          </a:xfrm>
        </p:spPr>
        <p:txBody>
          <a:bodyPr>
            <a:normAutofit/>
          </a:bodyPr>
          <a:lstStyle/>
          <a:p>
            <a:r>
              <a:rPr lang="en-US" sz="3200" cap="none" dirty="0">
                <a:solidFill>
                  <a:schemeClr val="tx1"/>
                </a:solidFill>
              </a:rPr>
              <a:t>              </a:t>
            </a:r>
            <a:r>
              <a:rPr lang="en-US" sz="3200" cap="none" dirty="0" err="1">
                <a:solidFill>
                  <a:schemeClr val="tx1"/>
                </a:solidFill>
              </a:rPr>
              <a:t>Foydalanilgan</a:t>
            </a:r>
            <a:r>
              <a:rPr lang="en-US" sz="3200" cap="none" dirty="0">
                <a:solidFill>
                  <a:schemeClr val="tx1"/>
                </a:solidFill>
              </a:rPr>
              <a:t> </a:t>
            </a:r>
            <a:r>
              <a:rPr lang="en-US" sz="3200" cap="none" dirty="0" err="1">
                <a:solidFill>
                  <a:schemeClr val="tx1"/>
                </a:solidFill>
              </a:rPr>
              <a:t>adabiyotlar</a:t>
            </a:r>
            <a:r>
              <a:rPr lang="en-US" sz="3200" cap="none" dirty="0">
                <a:solidFill>
                  <a:schemeClr val="tx1"/>
                </a:solidFill>
              </a:rPr>
              <a:t>:</a:t>
            </a:r>
          </a:p>
          <a:p>
            <a:r>
              <a:rPr lang="en-US" sz="2400" cap="none" dirty="0">
                <a:solidFill>
                  <a:schemeClr val="tx1"/>
                </a:solidFill>
              </a:rPr>
              <a:t>1.Tezlatgichlar </a:t>
            </a:r>
            <a:r>
              <a:rPr lang="en-US" sz="2400" cap="none" dirty="0" err="1">
                <a:solidFill>
                  <a:schemeClr val="tx1"/>
                </a:solidFill>
              </a:rPr>
              <a:t>fizikasi</a:t>
            </a:r>
            <a:r>
              <a:rPr lang="en-US" sz="2400" cap="none" dirty="0">
                <a:solidFill>
                  <a:schemeClr val="tx1"/>
                </a:solidFill>
              </a:rPr>
              <a:t> </a:t>
            </a:r>
            <a:r>
              <a:rPr lang="en-US" sz="2400" cap="none" dirty="0" err="1">
                <a:solidFill>
                  <a:schemeClr val="tx1"/>
                </a:solidFill>
              </a:rPr>
              <a:t>Yuldashev</a:t>
            </a:r>
            <a:r>
              <a:rPr lang="en-US" sz="2400" cap="none" dirty="0">
                <a:solidFill>
                  <a:schemeClr val="tx1"/>
                </a:solidFill>
              </a:rPr>
              <a:t> </a:t>
            </a:r>
            <a:r>
              <a:rPr lang="en-US" sz="2400" cap="none" dirty="0" err="1">
                <a:solidFill>
                  <a:schemeClr val="tx1"/>
                </a:solidFill>
              </a:rPr>
              <a:t>B.S,Qayumov</a:t>
            </a:r>
            <a:r>
              <a:rPr lang="en-US" sz="2400" cap="none" dirty="0">
                <a:solidFill>
                  <a:schemeClr val="tx1"/>
                </a:solidFill>
              </a:rPr>
              <a:t> </a:t>
            </a:r>
            <a:r>
              <a:rPr lang="en-US" sz="2400" cap="none" dirty="0" err="1">
                <a:solidFill>
                  <a:schemeClr val="tx1"/>
                </a:solidFill>
              </a:rPr>
              <a:t>M.A,Bozorov</a:t>
            </a:r>
            <a:r>
              <a:rPr lang="en-US" sz="2400" cap="none" dirty="0">
                <a:solidFill>
                  <a:schemeClr val="tx1"/>
                </a:solidFill>
              </a:rPr>
              <a:t> E.X</a:t>
            </a:r>
          </a:p>
          <a:p>
            <a:r>
              <a:rPr lang="en-US" sz="2400" cap="none" dirty="0">
                <a:solidFill>
                  <a:schemeClr val="tx1"/>
                </a:solidFill>
              </a:rPr>
              <a:t>2.</a:t>
            </a:r>
            <a:r>
              <a:rPr lang="ru-RU" sz="2400" cap="none" dirty="0">
                <a:solidFill>
                  <a:schemeClr val="tx1"/>
                </a:solidFill>
              </a:rPr>
              <a:t> </a:t>
            </a:r>
            <a:r>
              <a:rPr lang="ru-RU" sz="2400" cap="none" dirty="0">
                <a:solidFill>
                  <a:schemeClr val="tx1"/>
                </a:solidFill>
                <a:hlinkClick r:id="rId2"/>
              </a:rPr>
              <a:t>https://ru.m.wikipedia.org/wiki/</a:t>
            </a:r>
            <a:endParaRPr lang="en-US" sz="2400" cap="none" dirty="0">
              <a:solidFill>
                <a:schemeClr val="tx1"/>
              </a:solidFill>
            </a:endParaRPr>
          </a:p>
          <a:p>
            <a:endParaRPr lang="ru-RU" sz="2400" cap="none" dirty="0">
              <a:solidFill>
                <a:schemeClr val="tx1"/>
              </a:solidFill>
            </a:endParaRPr>
          </a:p>
        </p:txBody>
      </p:sp>
    </p:spTree>
    <p:extLst>
      <p:ext uri="{BB962C8B-B14F-4D97-AF65-F5344CB8AC3E}">
        <p14:creationId xmlns:p14="http://schemas.microsoft.com/office/powerpoint/2010/main" val="2529996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BBF0B2-EAD2-4ECB-8F5C-2460A298D91A}"/>
              </a:ext>
            </a:extLst>
          </p:cNvPr>
          <p:cNvSpPr>
            <a:spLocks noGrp="1"/>
          </p:cNvSpPr>
          <p:nvPr>
            <p:ph type="title"/>
          </p:nvPr>
        </p:nvSpPr>
        <p:spPr>
          <a:xfrm>
            <a:off x="1251751" y="667824"/>
            <a:ext cx="9797248" cy="5732976"/>
          </a:xfrm>
        </p:spPr>
        <p:txBody>
          <a:bodyPr/>
          <a:lstStyle/>
          <a:p>
            <a:pPr algn="just"/>
            <a:r>
              <a:rPr lang="en-US" cap="none" dirty="0" err="1"/>
              <a:t>Taqdimot</a:t>
            </a:r>
            <a:r>
              <a:rPr lang="en-US" cap="none" dirty="0"/>
              <a:t> </a:t>
            </a:r>
            <a:r>
              <a:rPr lang="en-US" cap="none" dirty="0" err="1"/>
              <a:t>mavzusi</a:t>
            </a:r>
            <a:r>
              <a:rPr lang="en-US" cap="none" dirty="0"/>
              <a:t>: Van-De-Graaf </a:t>
            </a:r>
            <a:r>
              <a:rPr lang="en-US" cap="none" dirty="0" err="1"/>
              <a:t>generatori</a:t>
            </a:r>
            <a:r>
              <a:rPr lang="en-US" cap="none" dirty="0"/>
              <a:t> </a:t>
            </a:r>
            <a:r>
              <a:rPr lang="en-US" cap="none" dirty="0" err="1"/>
              <a:t>yangi</a:t>
            </a:r>
            <a:r>
              <a:rPr lang="en-US" cap="none" dirty="0"/>
              <a:t> </a:t>
            </a:r>
            <a:r>
              <a:rPr lang="en-US" cap="none" dirty="0" err="1"/>
              <a:t>avlodlari</a:t>
            </a:r>
            <a:endParaRPr lang="ru-RU" cap="none" dirty="0"/>
          </a:p>
        </p:txBody>
      </p:sp>
    </p:spTree>
    <p:extLst>
      <p:ext uri="{BB962C8B-B14F-4D97-AF65-F5344CB8AC3E}">
        <p14:creationId xmlns:p14="http://schemas.microsoft.com/office/powerpoint/2010/main" val="2566893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692530-7473-42EF-836A-F756125339AF}"/>
              </a:ext>
            </a:extLst>
          </p:cNvPr>
          <p:cNvSpPr>
            <a:spLocks noGrp="1"/>
          </p:cNvSpPr>
          <p:nvPr>
            <p:ph type="ctrTitle"/>
          </p:nvPr>
        </p:nvSpPr>
        <p:spPr/>
        <p:txBody>
          <a:bodyPr>
            <a:normAutofit fontScale="90000"/>
          </a:bodyPr>
          <a:lstStyle/>
          <a:p>
            <a:r>
              <a:rPr lang="en-US" cap="none" dirty="0"/>
              <a:t>                   </a:t>
            </a:r>
            <a:br>
              <a:rPr lang="en-US" cap="none" dirty="0"/>
            </a:br>
            <a:br>
              <a:rPr lang="en-US" cap="none" dirty="0"/>
            </a:br>
            <a:br>
              <a:rPr lang="en-US" cap="none" dirty="0"/>
            </a:br>
            <a:br>
              <a:rPr lang="en-US" cap="none" dirty="0"/>
            </a:br>
            <a:br>
              <a:rPr lang="en-US" cap="none" dirty="0"/>
            </a:br>
            <a:br>
              <a:rPr lang="en-US" cap="none" dirty="0"/>
            </a:br>
            <a:r>
              <a:rPr lang="en-US" cap="none" dirty="0"/>
              <a:t>                       </a:t>
            </a:r>
            <a:r>
              <a:rPr lang="en-US" cap="none" dirty="0" err="1"/>
              <a:t>Reja</a:t>
            </a:r>
            <a:r>
              <a:rPr lang="en-US" cap="none" dirty="0"/>
              <a:t>:</a:t>
            </a:r>
            <a:br>
              <a:rPr lang="en-US" cap="none" dirty="0"/>
            </a:br>
            <a:br>
              <a:rPr lang="en-US" cap="none" dirty="0"/>
            </a:br>
            <a:br>
              <a:rPr lang="en-US" cap="none" dirty="0"/>
            </a:br>
            <a:endParaRPr lang="ru-RU" cap="none" dirty="0"/>
          </a:p>
        </p:txBody>
      </p:sp>
      <p:sp>
        <p:nvSpPr>
          <p:cNvPr id="3" name="Подзаголовок 2">
            <a:extLst>
              <a:ext uri="{FF2B5EF4-FFF2-40B4-BE49-F238E27FC236}">
                <a16:creationId xmlns:a16="http://schemas.microsoft.com/office/drawing/2014/main" id="{3DB93087-C5E7-4244-9D05-4E7A7B0283BC}"/>
              </a:ext>
            </a:extLst>
          </p:cNvPr>
          <p:cNvSpPr>
            <a:spLocks noGrp="1"/>
          </p:cNvSpPr>
          <p:nvPr>
            <p:ph type="subTitle" idx="1"/>
          </p:nvPr>
        </p:nvSpPr>
        <p:spPr>
          <a:xfrm>
            <a:off x="1524002" y="1731146"/>
            <a:ext cx="9143998" cy="3526654"/>
          </a:xfrm>
        </p:spPr>
        <p:txBody>
          <a:bodyPr/>
          <a:lstStyle/>
          <a:p>
            <a:r>
              <a:rPr lang="en-US" dirty="0"/>
              <a:t>    </a:t>
            </a:r>
            <a:r>
              <a:rPr lang="en-US" cap="none" dirty="0">
                <a:solidFill>
                  <a:schemeClr val="tx1"/>
                </a:solidFill>
              </a:rPr>
              <a:t>1.Van-de-graaf </a:t>
            </a:r>
            <a:r>
              <a:rPr lang="en-US" cap="none" dirty="0" err="1">
                <a:solidFill>
                  <a:schemeClr val="tx1"/>
                </a:solidFill>
              </a:rPr>
              <a:t>generatori</a:t>
            </a:r>
            <a:r>
              <a:rPr lang="en-US" cap="none" dirty="0">
                <a:solidFill>
                  <a:schemeClr val="tx1"/>
                </a:solidFill>
              </a:rPr>
              <a:t> </a:t>
            </a:r>
            <a:r>
              <a:rPr lang="en-US" cap="none" dirty="0" err="1">
                <a:solidFill>
                  <a:schemeClr val="tx1"/>
                </a:solidFill>
              </a:rPr>
              <a:t>haqida</a:t>
            </a:r>
            <a:r>
              <a:rPr lang="en-US" cap="none" dirty="0">
                <a:solidFill>
                  <a:schemeClr val="tx1"/>
                </a:solidFill>
              </a:rPr>
              <a:t> </a:t>
            </a:r>
            <a:r>
              <a:rPr lang="en-US" cap="none" dirty="0" err="1">
                <a:solidFill>
                  <a:schemeClr val="tx1"/>
                </a:solidFill>
              </a:rPr>
              <a:t>ma’lumot</a:t>
            </a:r>
            <a:endParaRPr lang="en-US" cap="none" dirty="0">
              <a:solidFill>
                <a:schemeClr val="tx1"/>
              </a:solidFill>
            </a:endParaRPr>
          </a:p>
          <a:p>
            <a:r>
              <a:rPr lang="en-US" cap="none" dirty="0">
                <a:solidFill>
                  <a:schemeClr val="tx1"/>
                </a:solidFill>
              </a:rPr>
              <a:t>    2. Van-de-</a:t>
            </a:r>
            <a:r>
              <a:rPr lang="en-US" cap="none" dirty="0" err="1">
                <a:solidFill>
                  <a:schemeClr val="tx1"/>
                </a:solidFill>
              </a:rPr>
              <a:t>graaf</a:t>
            </a:r>
            <a:r>
              <a:rPr lang="en-US" cap="none" dirty="0">
                <a:solidFill>
                  <a:schemeClr val="tx1"/>
                </a:solidFill>
              </a:rPr>
              <a:t> </a:t>
            </a:r>
            <a:r>
              <a:rPr lang="en-US" cap="none" dirty="0" err="1">
                <a:solidFill>
                  <a:schemeClr val="tx1"/>
                </a:solidFill>
              </a:rPr>
              <a:t>generatorining</a:t>
            </a:r>
            <a:r>
              <a:rPr lang="en-US" cap="none" dirty="0">
                <a:solidFill>
                  <a:schemeClr val="tx1"/>
                </a:solidFill>
              </a:rPr>
              <a:t> </a:t>
            </a:r>
            <a:r>
              <a:rPr lang="en-US" cap="none" dirty="0" err="1">
                <a:solidFill>
                  <a:schemeClr val="tx1"/>
                </a:solidFill>
              </a:rPr>
              <a:t>kamchiliklari</a:t>
            </a:r>
            <a:endParaRPr lang="en-US" cap="none" dirty="0">
              <a:solidFill>
                <a:schemeClr val="tx1"/>
              </a:solidFill>
            </a:endParaRPr>
          </a:p>
          <a:p>
            <a:r>
              <a:rPr lang="en-US" cap="none" dirty="0">
                <a:solidFill>
                  <a:schemeClr val="tx1"/>
                </a:solidFill>
              </a:rPr>
              <a:t>    3.Xulosa</a:t>
            </a:r>
            <a:endParaRPr lang="ru-RU" cap="none" dirty="0"/>
          </a:p>
        </p:txBody>
      </p:sp>
    </p:spTree>
    <p:extLst>
      <p:ext uri="{BB962C8B-B14F-4D97-AF65-F5344CB8AC3E}">
        <p14:creationId xmlns:p14="http://schemas.microsoft.com/office/powerpoint/2010/main" val="469145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924118-670E-4442-9332-3DF3D6F1E602}"/>
              </a:ext>
            </a:extLst>
          </p:cNvPr>
          <p:cNvSpPr>
            <a:spLocks noGrp="1"/>
          </p:cNvSpPr>
          <p:nvPr>
            <p:ph type="ctrTitle"/>
          </p:nvPr>
        </p:nvSpPr>
        <p:spPr>
          <a:xfrm>
            <a:off x="1867547" y="1148996"/>
            <a:ext cx="8791575" cy="2774934"/>
          </a:xfrm>
        </p:spPr>
        <p:txBody>
          <a:bodyPr/>
          <a:lstStyle/>
          <a:p>
            <a:r>
              <a:rPr lang="en-US" cap="none" dirty="0"/>
              <a:t>Van-de-</a:t>
            </a:r>
            <a:r>
              <a:rPr lang="en-US" cap="none" dirty="0" err="1"/>
              <a:t>graaf</a:t>
            </a:r>
            <a:r>
              <a:rPr lang="en-US" cap="none" dirty="0"/>
              <a:t> </a:t>
            </a:r>
            <a:r>
              <a:rPr lang="en-US" cap="none" dirty="0" err="1"/>
              <a:t>generatori</a:t>
            </a:r>
            <a:r>
              <a:rPr lang="en-US" cap="none" dirty="0"/>
              <a:t> </a:t>
            </a:r>
            <a:r>
              <a:rPr lang="en-US" cap="none" dirty="0" err="1"/>
              <a:t>haqida</a:t>
            </a:r>
            <a:r>
              <a:rPr lang="en-US" cap="none" dirty="0"/>
              <a:t> </a:t>
            </a:r>
            <a:r>
              <a:rPr lang="en-US" cap="none" dirty="0" err="1"/>
              <a:t>ma’lumot</a:t>
            </a:r>
            <a:endParaRPr lang="ru-RU" cap="none" dirty="0"/>
          </a:p>
        </p:txBody>
      </p:sp>
    </p:spTree>
    <p:extLst>
      <p:ext uri="{BB962C8B-B14F-4D97-AF65-F5344CB8AC3E}">
        <p14:creationId xmlns:p14="http://schemas.microsoft.com/office/powerpoint/2010/main" val="1285068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a:extLst>
              <a:ext uri="{FF2B5EF4-FFF2-40B4-BE49-F238E27FC236}">
                <a16:creationId xmlns:a16="http://schemas.microsoft.com/office/drawing/2014/main" id="{0AB807FA-5D9B-441E-B6E5-E32D1E84FAE1}"/>
              </a:ext>
            </a:extLst>
          </p:cNvPr>
          <p:cNvPicPr>
            <a:picLocks noGrp="1" noChangeAspect="1"/>
          </p:cNvPicPr>
          <p:nvPr>
            <p:ph idx="1"/>
          </p:nvPr>
        </p:nvPicPr>
        <p:blipFill>
          <a:blip r:embed="rId2"/>
          <a:stretch>
            <a:fillRect/>
          </a:stretch>
        </p:blipFill>
        <p:spPr>
          <a:xfrm>
            <a:off x="6096000" y="592138"/>
            <a:ext cx="4849368" cy="5808662"/>
          </a:xfrm>
        </p:spPr>
      </p:pic>
      <p:sp>
        <p:nvSpPr>
          <p:cNvPr id="4" name="Текст 3">
            <a:extLst>
              <a:ext uri="{FF2B5EF4-FFF2-40B4-BE49-F238E27FC236}">
                <a16:creationId xmlns:a16="http://schemas.microsoft.com/office/drawing/2014/main" id="{D346AA7D-1CFC-4701-8AED-21A8BE56F8CD}"/>
              </a:ext>
            </a:extLst>
          </p:cNvPr>
          <p:cNvSpPr>
            <a:spLocks noGrp="1"/>
          </p:cNvSpPr>
          <p:nvPr>
            <p:ph type="body" sz="half" idx="2"/>
          </p:nvPr>
        </p:nvSpPr>
        <p:spPr>
          <a:xfrm>
            <a:off x="1246632" y="1069848"/>
            <a:ext cx="3756110" cy="4721352"/>
          </a:xfrm>
        </p:spPr>
        <p:txBody>
          <a:bodyPr>
            <a:noAutofit/>
          </a:bodyPr>
          <a:lstStyle/>
          <a:p>
            <a:r>
              <a:rPr lang="en-US" sz="2400" dirty="0" err="1"/>
              <a:t>Birinchi</a:t>
            </a:r>
            <a:r>
              <a:rPr lang="en-US" sz="2400" dirty="0"/>
              <a:t> generator 1929 </a:t>
            </a:r>
            <a:r>
              <a:rPr lang="en-US" sz="2400" dirty="0" err="1"/>
              <a:t>yilda</a:t>
            </a:r>
            <a:r>
              <a:rPr lang="en-US" sz="2400" dirty="0"/>
              <a:t> </a:t>
            </a:r>
            <a:r>
              <a:rPr lang="en-US" sz="2400" dirty="0" err="1"/>
              <a:t>amerikalik</a:t>
            </a:r>
            <a:r>
              <a:rPr lang="en-US" sz="2400" dirty="0"/>
              <a:t> </a:t>
            </a:r>
            <a:r>
              <a:rPr lang="en-US" sz="2400" dirty="0" err="1"/>
              <a:t>fizik</a:t>
            </a:r>
            <a:r>
              <a:rPr lang="en-US" sz="2400" dirty="0"/>
              <a:t> Robert Van de Graaff </a:t>
            </a:r>
            <a:r>
              <a:rPr lang="en-US" sz="2400" dirty="0" err="1"/>
              <a:t>tomonidan</a:t>
            </a:r>
            <a:r>
              <a:rPr lang="en-US" sz="2400" dirty="0"/>
              <a:t> </a:t>
            </a:r>
            <a:r>
              <a:rPr lang="en-US" sz="2400" dirty="0" err="1"/>
              <a:t>ishlab</a:t>
            </a:r>
            <a:r>
              <a:rPr lang="en-US" sz="2400" dirty="0"/>
              <a:t> </a:t>
            </a:r>
            <a:r>
              <a:rPr lang="en-US" sz="2400" dirty="0" err="1"/>
              <a:t>chiqilgan</a:t>
            </a:r>
            <a:r>
              <a:rPr lang="en-US" sz="2400" dirty="0"/>
              <a:t> </a:t>
            </a:r>
            <a:r>
              <a:rPr lang="en-US" sz="2400" dirty="0" err="1"/>
              <a:t>va</a:t>
            </a:r>
            <a:r>
              <a:rPr lang="en-US" sz="2400" dirty="0"/>
              <a:t> 80 </a:t>
            </a:r>
            <a:r>
              <a:rPr lang="en-US" sz="2400" dirty="0" err="1"/>
              <a:t>kilovoltgacha</a:t>
            </a:r>
            <a:r>
              <a:rPr lang="en-US" sz="2400" dirty="0"/>
              <a:t> </a:t>
            </a:r>
            <a:r>
              <a:rPr lang="en-US" sz="2400" dirty="0" err="1"/>
              <a:t>bo'lgan</a:t>
            </a:r>
            <a:r>
              <a:rPr lang="en-US" sz="2400" dirty="0"/>
              <a:t> </a:t>
            </a:r>
            <a:r>
              <a:rPr lang="en-US" sz="2400" dirty="0" err="1"/>
              <a:t>potentsial</a:t>
            </a:r>
            <a:r>
              <a:rPr lang="en-US" sz="2400" dirty="0"/>
              <a:t> </a:t>
            </a:r>
            <a:r>
              <a:rPr lang="en-US" sz="2400" dirty="0" err="1"/>
              <a:t>farqni</a:t>
            </a:r>
            <a:r>
              <a:rPr lang="en-US" sz="2400" dirty="0"/>
              <a:t> </a:t>
            </a:r>
            <a:r>
              <a:rPr lang="en-US" sz="2400" dirty="0" err="1"/>
              <a:t>olish</a:t>
            </a:r>
            <a:r>
              <a:rPr lang="en-US" sz="2400" dirty="0"/>
              <a:t> </a:t>
            </a:r>
            <a:r>
              <a:rPr lang="en-US" sz="2400" dirty="0" err="1"/>
              <a:t>imkonini</a:t>
            </a:r>
            <a:r>
              <a:rPr lang="en-US" sz="2400" dirty="0"/>
              <a:t> </a:t>
            </a:r>
            <a:r>
              <a:rPr lang="en-US" sz="2400" dirty="0" err="1"/>
              <a:t>berdi</a:t>
            </a:r>
            <a:r>
              <a:rPr lang="en-US" sz="2400" dirty="0"/>
              <a:t>. 1931 </a:t>
            </a:r>
            <a:r>
              <a:rPr lang="en-US" sz="2400" dirty="0" err="1"/>
              <a:t>va</a:t>
            </a:r>
            <a:r>
              <a:rPr lang="en-US" sz="2400" dirty="0"/>
              <a:t> 1933 </a:t>
            </a:r>
            <a:r>
              <a:rPr lang="en-US" sz="2400" dirty="0" err="1"/>
              <a:t>yillarda</a:t>
            </a:r>
            <a:r>
              <a:rPr lang="en-US" sz="2400" dirty="0"/>
              <a:t> u </a:t>
            </a:r>
            <a:r>
              <a:rPr lang="en-US" sz="2400" dirty="0" err="1"/>
              <a:t>yanada</a:t>
            </a:r>
            <a:r>
              <a:rPr lang="en-US" sz="2400" dirty="0"/>
              <a:t> </a:t>
            </a:r>
            <a:r>
              <a:rPr lang="en-US" sz="2400" dirty="0" err="1"/>
              <a:t>kuchli</a:t>
            </a:r>
            <a:r>
              <a:rPr lang="en-US" sz="2400" dirty="0"/>
              <a:t> </a:t>
            </a:r>
            <a:r>
              <a:rPr lang="en-US" sz="2400" dirty="0" err="1"/>
              <a:t>generatorlarni</a:t>
            </a:r>
            <a:r>
              <a:rPr lang="en-US" sz="2400" dirty="0"/>
              <a:t> </a:t>
            </a:r>
            <a:r>
              <a:rPr lang="en-US" sz="2400" dirty="0" err="1"/>
              <a:t>qurdi</a:t>
            </a:r>
            <a:r>
              <a:rPr lang="en-US" sz="2400" dirty="0"/>
              <a:t>, </a:t>
            </a:r>
            <a:r>
              <a:rPr lang="en-US" sz="2400" dirty="0" err="1"/>
              <a:t>bu</a:t>
            </a:r>
            <a:r>
              <a:rPr lang="en-US" sz="2400" dirty="0"/>
              <a:t> </a:t>
            </a:r>
            <a:r>
              <a:rPr lang="en-US" sz="2400" dirty="0" err="1"/>
              <a:t>esa</a:t>
            </a:r>
            <a:r>
              <a:rPr lang="en-US" sz="2400" dirty="0"/>
              <a:t> </a:t>
            </a:r>
            <a:r>
              <a:rPr lang="en-US" sz="2400" dirty="0" err="1"/>
              <a:t>mos</a:t>
            </a:r>
            <a:r>
              <a:rPr lang="en-US" sz="2400" dirty="0"/>
              <a:t> </a:t>
            </a:r>
            <a:r>
              <a:rPr lang="en-US" sz="2400" dirty="0" err="1"/>
              <a:t>ravishda</a:t>
            </a:r>
            <a:r>
              <a:rPr lang="en-US" sz="2400" dirty="0"/>
              <a:t> 1 million </a:t>
            </a:r>
            <a:r>
              <a:rPr lang="en-US" sz="2400" dirty="0" err="1"/>
              <a:t>va</a:t>
            </a:r>
            <a:r>
              <a:rPr lang="en-US" sz="2400" dirty="0"/>
              <a:t> 7 million volt </a:t>
            </a:r>
            <a:r>
              <a:rPr lang="en-US" sz="2400" dirty="0" err="1"/>
              <a:t>kuchlanishga</a:t>
            </a:r>
            <a:r>
              <a:rPr lang="en-US" sz="2400" dirty="0"/>
              <a:t> </a:t>
            </a:r>
            <a:r>
              <a:rPr lang="en-US" sz="2400" dirty="0" err="1"/>
              <a:t>erishish</a:t>
            </a:r>
            <a:r>
              <a:rPr lang="en-US" sz="2400" dirty="0"/>
              <a:t> </a:t>
            </a:r>
            <a:r>
              <a:rPr lang="en-US" sz="2400" dirty="0" err="1"/>
              <a:t>imkonini</a:t>
            </a:r>
            <a:r>
              <a:rPr lang="en-US" sz="2400" dirty="0"/>
              <a:t> </a:t>
            </a:r>
            <a:r>
              <a:rPr lang="en-US" sz="2400" dirty="0" err="1"/>
              <a:t>berdi</a:t>
            </a:r>
            <a:r>
              <a:rPr lang="en-US" sz="2400" dirty="0"/>
              <a:t>.</a:t>
            </a:r>
          </a:p>
        </p:txBody>
      </p:sp>
      <p:sp>
        <p:nvSpPr>
          <p:cNvPr id="7" name="Rectangle 1">
            <a:extLst>
              <a:ext uri="{FF2B5EF4-FFF2-40B4-BE49-F238E27FC236}">
                <a16:creationId xmlns:a16="http://schemas.microsoft.com/office/drawing/2014/main" id="{6C5A0A1D-768A-48A9-98CA-47D0F1CD8737}"/>
              </a:ext>
            </a:extLst>
          </p:cNvPr>
          <p:cNvSpPr>
            <a:spLocks noChangeArrowheads="1"/>
          </p:cNvSpPr>
          <p:nvPr/>
        </p:nvSpPr>
        <p:spPr bwMode="auto">
          <a:xfrm>
            <a:off x="0" y="80486"/>
            <a:ext cx="65" cy="29622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1904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55008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C62DF6-1073-47AE-BA23-CE2DDEA5DBAA}"/>
              </a:ext>
            </a:extLst>
          </p:cNvPr>
          <p:cNvSpPr>
            <a:spLocks noGrp="1"/>
          </p:cNvSpPr>
          <p:nvPr>
            <p:ph type="title"/>
          </p:nvPr>
        </p:nvSpPr>
        <p:spPr/>
        <p:txBody>
          <a:bodyPr/>
          <a:lstStyle/>
          <a:p>
            <a:r>
              <a:rPr lang="en-US" dirty="0"/>
              <a:t>Van - de - </a:t>
            </a:r>
            <a:r>
              <a:rPr lang="en-US" dirty="0" err="1"/>
              <a:t>graaf</a:t>
            </a:r>
            <a:r>
              <a:rPr lang="en-US" dirty="0"/>
              <a:t> </a:t>
            </a:r>
            <a:r>
              <a:rPr lang="en-US" dirty="0" err="1"/>
              <a:t>generatori</a:t>
            </a:r>
            <a:endParaRPr lang="ru-RU" dirty="0"/>
          </a:p>
        </p:txBody>
      </p:sp>
      <p:sp>
        <p:nvSpPr>
          <p:cNvPr id="4" name="Объект 3">
            <a:extLst>
              <a:ext uri="{FF2B5EF4-FFF2-40B4-BE49-F238E27FC236}">
                <a16:creationId xmlns:a16="http://schemas.microsoft.com/office/drawing/2014/main" id="{42683810-924F-4AE4-8139-4D6BDEC9CB83}"/>
              </a:ext>
            </a:extLst>
          </p:cNvPr>
          <p:cNvSpPr>
            <a:spLocks noGrp="1"/>
          </p:cNvSpPr>
          <p:nvPr>
            <p:ph sz="half" idx="2"/>
          </p:nvPr>
        </p:nvSpPr>
        <p:spPr>
          <a:xfrm>
            <a:off x="8049491" y="1884218"/>
            <a:ext cx="3768436" cy="3495649"/>
          </a:xfrm>
        </p:spPr>
        <p:txBody>
          <a:bodyPr>
            <a:noAutofit/>
          </a:bodyPr>
          <a:lstStyle/>
          <a:p>
            <a:pPr marL="0" indent="0">
              <a:buNone/>
            </a:pPr>
            <a:r>
              <a:rPr lang="en-US" sz="2800" dirty="0"/>
              <a:t>Van-De-Graaf </a:t>
            </a:r>
            <a:r>
              <a:rPr lang="en-US" sz="2800" dirty="0" err="1"/>
              <a:t>generatori</a:t>
            </a:r>
            <a:r>
              <a:rPr lang="en-US" sz="2800" dirty="0"/>
              <a:t> </a:t>
            </a:r>
            <a:r>
              <a:rPr lang="en-US" sz="2800" dirty="0" err="1"/>
              <a:t>quyidagilardan</a:t>
            </a:r>
            <a:r>
              <a:rPr lang="en-US" sz="2800" dirty="0"/>
              <a:t> </a:t>
            </a:r>
            <a:r>
              <a:rPr lang="en-US" sz="2800" dirty="0" err="1"/>
              <a:t>iborat</a:t>
            </a:r>
            <a:r>
              <a:rPr lang="en-US" sz="2800" dirty="0"/>
              <a:t>:</a:t>
            </a:r>
          </a:p>
          <a:p>
            <a:pPr marL="0" indent="0">
              <a:buNone/>
            </a:pPr>
            <a:r>
              <a:rPr lang="en-US" sz="2800" dirty="0" err="1"/>
              <a:t>Alyuminiy</a:t>
            </a:r>
            <a:r>
              <a:rPr lang="en-US" sz="2800" dirty="0"/>
              <a:t> </a:t>
            </a:r>
            <a:r>
              <a:rPr lang="en-US" sz="2800" dirty="0" err="1"/>
              <a:t>rolik</a:t>
            </a:r>
            <a:r>
              <a:rPr lang="en-US" sz="2800" dirty="0"/>
              <a:t>;</a:t>
            </a:r>
          </a:p>
          <a:p>
            <a:pPr marL="0" indent="0">
              <a:buNone/>
            </a:pPr>
            <a:r>
              <a:rPr lang="en-US" sz="2800" dirty="0" err="1"/>
              <a:t>Plastik</a:t>
            </a:r>
            <a:r>
              <a:rPr lang="en-US" sz="2800" dirty="0"/>
              <a:t> </a:t>
            </a:r>
            <a:r>
              <a:rPr lang="en-US" sz="2800" dirty="0" err="1"/>
              <a:t>rolik</a:t>
            </a:r>
            <a:r>
              <a:rPr lang="en-US" sz="2800" dirty="0"/>
              <a:t>;</a:t>
            </a:r>
          </a:p>
          <a:p>
            <a:pPr marL="0" indent="0">
              <a:buNone/>
            </a:pPr>
            <a:r>
              <a:rPr lang="en-US" sz="2800" dirty="0" err="1"/>
              <a:t>Kauchuk</a:t>
            </a:r>
            <a:r>
              <a:rPr lang="en-US" sz="2800" dirty="0"/>
              <a:t> </a:t>
            </a:r>
            <a:r>
              <a:rPr lang="en-US" sz="2800" dirty="0" err="1"/>
              <a:t>kamar</a:t>
            </a:r>
            <a:r>
              <a:rPr lang="en-US" sz="2800" dirty="0"/>
              <a:t>;</a:t>
            </a:r>
          </a:p>
          <a:p>
            <a:pPr marL="0" indent="0">
              <a:buNone/>
            </a:pPr>
            <a:r>
              <a:rPr lang="en-US" sz="2800" dirty="0" err="1"/>
              <a:t>Izolatsiya</a:t>
            </a:r>
            <a:r>
              <a:rPr lang="en-US" sz="2800" dirty="0"/>
              <a:t> </a:t>
            </a:r>
            <a:r>
              <a:rPr lang="en-US" sz="2800" dirty="0" err="1"/>
              <a:t>qiluvchi</a:t>
            </a:r>
            <a:r>
              <a:rPr lang="en-US" sz="2800" dirty="0"/>
              <a:t> </a:t>
            </a:r>
            <a:r>
              <a:rPr lang="en-US" sz="2800" dirty="0" err="1"/>
              <a:t>stend</a:t>
            </a:r>
            <a:endParaRPr lang="ru-RU" sz="2800" dirty="0"/>
          </a:p>
        </p:txBody>
      </p:sp>
      <p:pic>
        <p:nvPicPr>
          <p:cNvPr id="14" name="Объект 13">
            <a:extLst>
              <a:ext uri="{FF2B5EF4-FFF2-40B4-BE49-F238E27FC236}">
                <a16:creationId xmlns:a16="http://schemas.microsoft.com/office/drawing/2014/main" id="{66CCE8E5-F158-4F52-B9EE-C22FEB4EA76C}"/>
              </a:ext>
            </a:extLst>
          </p:cNvPr>
          <p:cNvPicPr>
            <a:picLocks noGrp="1" noChangeAspect="1"/>
          </p:cNvPicPr>
          <p:nvPr>
            <p:ph sz="half" idx="1"/>
          </p:nvPr>
        </p:nvPicPr>
        <p:blipFill>
          <a:blip r:embed="rId2"/>
          <a:stretch>
            <a:fillRect/>
          </a:stretch>
        </p:blipFill>
        <p:spPr>
          <a:xfrm>
            <a:off x="997527" y="1884218"/>
            <a:ext cx="6899564" cy="4355263"/>
          </a:xfrm>
        </p:spPr>
      </p:pic>
    </p:spTree>
    <p:extLst>
      <p:ext uri="{BB962C8B-B14F-4D97-AF65-F5344CB8AC3E}">
        <p14:creationId xmlns:p14="http://schemas.microsoft.com/office/powerpoint/2010/main" val="3811552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7E31D3-3090-4771-A831-7E6989F0D385}"/>
              </a:ext>
            </a:extLst>
          </p:cNvPr>
          <p:cNvSpPr>
            <a:spLocks noGrp="1"/>
          </p:cNvSpPr>
          <p:nvPr>
            <p:ph type="title"/>
          </p:nvPr>
        </p:nvSpPr>
        <p:spPr>
          <a:xfrm>
            <a:off x="1146705" y="609601"/>
            <a:ext cx="3856037" cy="730927"/>
          </a:xfrm>
        </p:spPr>
        <p:txBody>
          <a:bodyPr>
            <a:normAutofit fontScale="90000"/>
          </a:bodyPr>
          <a:lstStyle/>
          <a:p>
            <a:r>
              <a:rPr lang="en-US" dirty="0"/>
              <a:t>Van-de-</a:t>
            </a:r>
            <a:r>
              <a:rPr lang="en-US" dirty="0" err="1"/>
              <a:t>graaf</a:t>
            </a:r>
            <a:r>
              <a:rPr lang="en-US" dirty="0"/>
              <a:t> </a:t>
            </a:r>
            <a:r>
              <a:rPr lang="en-US" dirty="0" err="1"/>
              <a:t>generatori</a:t>
            </a:r>
            <a:endParaRPr lang="ru-RU" dirty="0"/>
          </a:p>
        </p:txBody>
      </p:sp>
      <p:pic>
        <p:nvPicPr>
          <p:cNvPr id="6" name="Объект 5">
            <a:extLst>
              <a:ext uri="{FF2B5EF4-FFF2-40B4-BE49-F238E27FC236}">
                <a16:creationId xmlns:a16="http://schemas.microsoft.com/office/drawing/2014/main" id="{E6D44208-5AB4-4EAA-A6AD-DC08959A9799}"/>
              </a:ext>
            </a:extLst>
          </p:cNvPr>
          <p:cNvPicPr>
            <a:picLocks noGrp="1" noChangeAspect="1"/>
          </p:cNvPicPr>
          <p:nvPr>
            <p:ph idx="1"/>
          </p:nvPr>
        </p:nvPicPr>
        <p:blipFill>
          <a:blip r:embed="rId2"/>
          <a:stretch>
            <a:fillRect/>
          </a:stretch>
        </p:blipFill>
        <p:spPr>
          <a:xfrm>
            <a:off x="5291091" y="150920"/>
            <a:ext cx="5754203" cy="5894773"/>
          </a:xfrm>
        </p:spPr>
      </p:pic>
      <p:sp>
        <p:nvSpPr>
          <p:cNvPr id="4" name="Текст 3">
            <a:extLst>
              <a:ext uri="{FF2B5EF4-FFF2-40B4-BE49-F238E27FC236}">
                <a16:creationId xmlns:a16="http://schemas.microsoft.com/office/drawing/2014/main" id="{4AEBC345-51AA-4667-944C-74D2BD03F3C4}"/>
              </a:ext>
            </a:extLst>
          </p:cNvPr>
          <p:cNvSpPr>
            <a:spLocks noGrp="1"/>
          </p:cNvSpPr>
          <p:nvPr>
            <p:ph type="body" sz="half" idx="2"/>
          </p:nvPr>
        </p:nvSpPr>
        <p:spPr>
          <a:xfrm>
            <a:off x="1146705" y="1340528"/>
            <a:ext cx="3856037" cy="4907871"/>
          </a:xfrm>
        </p:spPr>
        <p:txBody>
          <a:bodyPr>
            <a:normAutofit fontScale="92500" lnSpcReduction="10000"/>
          </a:bodyPr>
          <a:lstStyle/>
          <a:p>
            <a:r>
              <a:rPr lang="en-US" sz="2400" dirty="0"/>
              <a:t>Van-De-Graaf Generator (VDG)megavolt </a:t>
            </a:r>
            <a:r>
              <a:rPr lang="en-US" sz="2400" dirty="0" err="1"/>
              <a:t>diapazoniga</a:t>
            </a:r>
            <a:r>
              <a:rPr lang="en-US" sz="2400" dirty="0"/>
              <a:t> </a:t>
            </a:r>
            <a:r>
              <a:rPr lang="en-US" sz="2400" dirty="0" err="1"/>
              <a:t>erisha</a:t>
            </a:r>
            <a:r>
              <a:rPr lang="en-US" sz="2400" dirty="0"/>
              <a:t> </a:t>
            </a:r>
            <a:r>
              <a:rPr lang="en-US" sz="2400" dirty="0" err="1"/>
              <a:t>oladigan</a:t>
            </a:r>
            <a:r>
              <a:rPr lang="en-US" sz="2400" dirty="0"/>
              <a:t> </a:t>
            </a:r>
            <a:r>
              <a:rPr lang="en-US" sz="2400" dirty="0" err="1"/>
              <a:t>ajoyib</a:t>
            </a:r>
            <a:r>
              <a:rPr lang="en-US" sz="2400" dirty="0"/>
              <a:t> </a:t>
            </a:r>
            <a:r>
              <a:rPr lang="en-US" sz="2400" dirty="0" err="1"/>
              <a:t>mashina</a:t>
            </a:r>
            <a:r>
              <a:rPr lang="en-US" sz="2400" dirty="0"/>
              <a:t> </a:t>
            </a:r>
            <a:r>
              <a:rPr lang="en-US" sz="2400" dirty="0" err="1"/>
              <a:t>bo'lib</a:t>
            </a:r>
            <a:r>
              <a:rPr lang="en-US" sz="2400" dirty="0"/>
              <a:t>, </a:t>
            </a:r>
            <a:r>
              <a:rPr lang="en-US" sz="2400" dirty="0" err="1"/>
              <a:t>shahar</a:t>
            </a:r>
            <a:r>
              <a:rPr lang="en-US" sz="2400" dirty="0"/>
              <a:t> </a:t>
            </a:r>
            <a:r>
              <a:rPr lang="en-US" sz="2400" dirty="0" err="1"/>
              <a:t>tezlatgichlarida</a:t>
            </a:r>
            <a:r>
              <a:rPr lang="en-US" sz="2400" dirty="0"/>
              <a:t> </a:t>
            </a:r>
            <a:r>
              <a:rPr lang="en-US" sz="2400" dirty="0" err="1"/>
              <a:t>ishlatilgan</a:t>
            </a:r>
            <a:r>
              <a:rPr lang="en-US" sz="2400" dirty="0"/>
              <a:t>. </a:t>
            </a:r>
            <a:r>
              <a:rPr lang="en-US" sz="2400" dirty="0" err="1"/>
              <a:t>Bunday</a:t>
            </a:r>
            <a:r>
              <a:rPr lang="en-US" sz="2400" dirty="0"/>
              <a:t> </a:t>
            </a:r>
            <a:r>
              <a:rPr lang="en-US" sz="2400" dirty="0" err="1"/>
              <a:t>qurilmaning</a:t>
            </a:r>
            <a:r>
              <a:rPr lang="en-US" sz="2400" dirty="0"/>
              <a:t> </a:t>
            </a:r>
            <a:r>
              <a:rPr lang="en-US" sz="2400" dirty="0" err="1"/>
              <a:t>eng</a:t>
            </a:r>
            <a:r>
              <a:rPr lang="en-US" sz="2400" dirty="0"/>
              <a:t> </a:t>
            </a:r>
            <a:r>
              <a:rPr lang="en-US" sz="2400" dirty="0" err="1"/>
              <a:t>mashhur</a:t>
            </a:r>
            <a:r>
              <a:rPr lang="en-US" sz="2400" dirty="0"/>
              <a:t> </a:t>
            </a:r>
            <a:r>
              <a:rPr lang="en-US" sz="2400" dirty="0" err="1"/>
              <a:t>namunasi</a:t>
            </a:r>
            <a:r>
              <a:rPr lang="en-US" sz="2400" dirty="0"/>
              <a:t> Westinghouse Atom Smasher (Van de Graaff </a:t>
            </a:r>
            <a:r>
              <a:rPr lang="en-US" sz="2400" dirty="0" err="1"/>
              <a:t>yadro</a:t>
            </a:r>
            <a:r>
              <a:rPr lang="en-US" sz="2400" dirty="0"/>
              <a:t> </a:t>
            </a:r>
            <a:r>
              <a:rPr lang="en-US" sz="2400" dirty="0" err="1"/>
              <a:t>tezlatgichi</a:t>
            </a:r>
            <a:r>
              <a:rPr lang="en-US" sz="2400" dirty="0"/>
              <a:t>) </a:t>
            </a:r>
            <a:r>
              <a:rPr lang="en-US" sz="2400" dirty="0" err="1"/>
              <a:t>bo'lib</a:t>
            </a:r>
            <a:r>
              <a:rPr lang="en-US" sz="2400" dirty="0"/>
              <a:t>, u </a:t>
            </a:r>
            <a:r>
              <a:rPr lang="en-US" sz="2400" dirty="0" err="1"/>
              <a:t>birinchi</a:t>
            </a:r>
            <a:r>
              <a:rPr lang="en-US" sz="2400" dirty="0"/>
              <a:t> </a:t>
            </a:r>
            <a:r>
              <a:rPr lang="en-US" sz="2400" dirty="0" err="1"/>
              <a:t>qayd</a:t>
            </a:r>
            <a:r>
              <a:rPr lang="en-US" sz="2400" dirty="0"/>
              <a:t> </a:t>
            </a:r>
            <a:r>
              <a:rPr lang="en-US" sz="2400" dirty="0" err="1"/>
              <a:t>etilgan</a:t>
            </a:r>
            <a:r>
              <a:rPr lang="en-US" sz="2400" dirty="0"/>
              <a:t> </a:t>
            </a:r>
            <a:r>
              <a:rPr lang="en-US" sz="2400" dirty="0" err="1"/>
              <a:t>fotoparchalanish</a:t>
            </a:r>
            <a:r>
              <a:rPr lang="en-US" sz="2400" dirty="0"/>
              <a:t> </a:t>
            </a:r>
            <a:r>
              <a:rPr lang="en-US" sz="2400" dirty="0" err="1"/>
              <a:t>jarayonini</a:t>
            </a:r>
            <a:r>
              <a:rPr lang="en-US" sz="2400" dirty="0"/>
              <a:t> </a:t>
            </a:r>
            <a:r>
              <a:rPr lang="en-US" sz="2400" dirty="0" err="1"/>
              <a:t>keltirib</a:t>
            </a:r>
            <a:r>
              <a:rPr lang="en-US" sz="2400" dirty="0"/>
              <a:t> </a:t>
            </a:r>
            <a:r>
              <a:rPr lang="en-US" sz="2400" dirty="0" err="1"/>
              <a:t>chiqarish</a:t>
            </a:r>
            <a:r>
              <a:rPr lang="en-US" sz="2400" dirty="0"/>
              <a:t> </a:t>
            </a:r>
            <a:r>
              <a:rPr lang="en-US" sz="2400" dirty="0" err="1"/>
              <a:t>uchun</a:t>
            </a:r>
            <a:r>
              <a:rPr lang="en-US" sz="2400" dirty="0"/>
              <a:t> </a:t>
            </a:r>
            <a:r>
              <a:rPr lang="en-US" sz="2400" dirty="0" err="1"/>
              <a:t>ishlatilgan</a:t>
            </a:r>
            <a:r>
              <a:rPr lang="en-US" sz="2400" dirty="0"/>
              <a:t>.</a:t>
            </a:r>
          </a:p>
          <a:p>
            <a:endParaRPr lang="ru-RU" sz="2000" dirty="0"/>
          </a:p>
        </p:txBody>
      </p:sp>
    </p:spTree>
    <p:extLst>
      <p:ext uri="{BB962C8B-B14F-4D97-AF65-F5344CB8AC3E}">
        <p14:creationId xmlns:p14="http://schemas.microsoft.com/office/powerpoint/2010/main" val="1087257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id="{8FE13497-239C-4C15-840F-52F4AAD9B1E8}"/>
              </a:ext>
            </a:extLst>
          </p:cNvPr>
          <p:cNvSpPr>
            <a:spLocks noGrp="1"/>
          </p:cNvSpPr>
          <p:nvPr>
            <p:ph type="body" sz="half" idx="2"/>
          </p:nvPr>
        </p:nvSpPr>
        <p:spPr>
          <a:xfrm>
            <a:off x="488273" y="736847"/>
            <a:ext cx="5607728" cy="5054353"/>
          </a:xfrm>
        </p:spPr>
        <p:txBody>
          <a:bodyPr>
            <a:normAutofit/>
          </a:bodyPr>
          <a:lstStyle/>
          <a:p>
            <a:r>
              <a:rPr lang="en-US" sz="2000" dirty="0" err="1"/>
              <a:t>Strukturaviy</a:t>
            </a:r>
            <a:r>
              <a:rPr lang="en-US" sz="2000" dirty="0"/>
              <a:t> </a:t>
            </a:r>
            <a:r>
              <a:rPr lang="en-US" sz="2000" dirty="0" err="1"/>
              <a:t>ravishda</a:t>
            </a:r>
            <a:r>
              <a:rPr lang="en-US" sz="2000" dirty="0"/>
              <a:t>, generator </a:t>
            </a:r>
            <a:r>
              <a:rPr lang="en-US" sz="2000" dirty="0" err="1"/>
              <a:t>uning</a:t>
            </a:r>
            <a:r>
              <a:rPr lang="en-US" sz="2000" dirty="0"/>
              <a:t> </a:t>
            </a:r>
            <a:r>
              <a:rPr lang="en-US" sz="2000" dirty="0" err="1"/>
              <a:t>ichida</a:t>
            </a:r>
            <a:r>
              <a:rPr lang="en-US" sz="2000" dirty="0"/>
              <a:t> </a:t>
            </a:r>
            <a:r>
              <a:rPr lang="en-US" sz="2000" dirty="0" err="1"/>
              <a:t>aylanadigan</a:t>
            </a:r>
            <a:r>
              <a:rPr lang="en-US" sz="2000" dirty="0"/>
              <a:t> </a:t>
            </a:r>
            <a:r>
              <a:rPr lang="en-US" sz="2000" dirty="0" err="1"/>
              <a:t>dielektrik</a:t>
            </a:r>
            <a:r>
              <a:rPr lang="en-US" sz="2000" dirty="0"/>
              <a:t> </a:t>
            </a:r>
            <a:r>
              <a:rPr lang="en-US" sz="2000" dirty="0" err="1"/>
              <a:t>lenta</a:t>
            </a:r>
            <a:r>
              <a:rPr lang="en-US" sz="2000" dirty="0"/>
              <a:t> </a:t>
            </a:r>
            <a:r>
              <a:rPr lang="en-US" sz="2000" dirty="0" err="1"/>
              <a:t>bo'lgan</a:t>
            </a:r>
            <a:r>
              <a:rPr lang="en-US" sz="2000" dirty="0"/>
              <a:t> </a:t>
            </a:r>
            <a:r>
              <a:rPr lang="en-US" sz="2000" dirty="0" err="1"/>
              <a:t>quvurdir</a:t>
            </a:r>
            <a:r>
              <a:rPr lang="en-US" sz="2000" dirty="0"/>
              <a:t>. </a:t>
            </a:r>
            <a:r>
              <a:rPr lang="en-US" sz="2000" dirty="0" err="1"/>
              <a:t>Quvurning</a:t>
            </a:r>
            <a:r>
              <a:rPr lang="en-US" sz="2000" dirty="0"/>
              <a:t> </a:t>
            </a:r>
            <a:r>
              <a:rPr lang="en-US" sz="2000" dirty="0" err="1"/>
              <a:t>yuqori</a:t>
            </a:r>
            <a:r>
              <a:rPr lang="en-US" sz="2000" dirty="0"/>
              <a:t> </a:t>
            </a:r>
            <a:r>
              <a:rPr lang="en-US" sz="2000" dirty="0" err="1"/>
              <a:t>va</a:t>
            </a:r>
            <a:r>
              <a:rPr lang="en-US" sz="2000" dirty="0"/>
              <a:t> </a:t>
            </a:r>
            <a:r>
              <a:rPr lang="en-US" sz="2000" dirty="0" err="1"/>
              <a:t>pastki</a:t>
            </a:r>
            <a:r>
              <a:rPr lang="en-US" sz="2000" dirty="0"/>
              <a:t> </a:t>
            </a:r>
            <a:r>
              <a:rPr lang="en-US" sz="2000" dirty="0" err="1"/>
              <a:t>qismida</a:t>
            </a:r>
            <a:r>
              <a:rPr lang="en-US" sz="2000" dirty="0"/>
              <a:t> </a:t>
            </a:r>
            <a:r>
              <a:rPr lang="en-US" sz="2000" dirty="0" err="1"/>
              <a:t>joylashgan</a:t>
            </a:r>
            <a:r>
              <a:rPr lang="en-US" sz="2000" dirty="0"/>
              <a:t> </a:t>
            </a:r>
            <a:r>
              <a:rPr lang="en-US" sz="2000" dirty="0" err="1"/>
              <a:t>ikkita</a:t>
            </a:r>
            <a:r>
              <a:rPr lang="en-US" sz="2000" dirty="0"/>
              <a:t> </a:t>
            </a:r>
            <a:r>
              <a:rPr lang="en-US" sz="2000" dirty="0" err="1"/>
              <a:t>rulo</a:t>
            </a:r>
            <a:r>
              <a:rPr lang="en-US" sz="2000" dirty="0"/>
              <a:t>, </a:t>
            </a:r>
            <a:r>
              <a:rPr lang="en-US" sz="2000" dirty="0" err="1"/>
              <a:t>lentaning</a:t>
            </a:r>
            <a:r>
              <a:rPr lang="en-US" sz="2000" dirty="0"/>
              <a:t> </a:t>
            </a:r>
            <a:r>
              <a:rPr lang="en-US" sz="2000" dirty="0" err="1"/>
              <a:t>kerakli</a:t>
            </a:r>
            <a:r>
              <a:rPr lang="en-US" sz="2000" dirty="0"/>
              <a:t> </a:t>
            </a:r>
            <a:r>
              <a:rPr lang="en-US" sz="2000" dirty="0" err="1"/>
              <a:t>kuchlanishini</a:t>
            </a:r>
            <a:r>
              <a:rPr lang="en-US" sz="2000" dirty="0"/>
              <a:t> </a:t>
            </a:r>
            <a:r>
              <a:rPr lang="en-US" sz="2000" dirty="0" err="1"/>
              <a:t>ta'minlaydi</a:t>
            </a:r>
            <a:r>
              <a:rPr lang="en-US" sz="2000" dirty="0"/>
              <a:t>, </a:t>
            </a:r>
            <a:r>
              <a:rPr lang="en-US" sz="2000" dirty="0" err="1"/>
              <a:t>pastki</a:t>
            </a:r>
            <a:r>
              <a:rPr lang="en-US" sz="2000" dirty="0"/>
              <a:t> </a:t>
            </a:r>
            <a:r>
              <a:rPr lang="en-US" sz="2000" dirty="0" err="1"/>
              <a:t>rolik</a:t>
            </a:r>
            <a:r>
              <a:rPr lang="en-US" sz="2000" dirty="0"/>
              <a:t> ham </a:t>
            </a:r>
            <a:r>
              <a:rPr lang="en-US" sz="2000" dirty="0" err="1"/>
              <a:t>haydovchi</a:t>
            </a:r>
            <a:r>
              <a:rPr lang="en-US" sz="2000" dirty="0"/>
              <a:t> </a:t>
            </a:r>
            <a:r>
              <a:rPr lang="en-US" sz="2000" dirty="0" err="1"/>
              <a:t>bo'lib</a:t>
            </a:r>
            <a:r>
              <a:rPr lang="en-US" sz="2000" dirty="0"/>
              <a:t>, </a:t>
            </a:r>
            <a:r>
              <a:rPr lang="en-US" sz="2000" dirty="0" err="1"/>
              <a:t>lentani</a:t>
            </a:r>
            <a:r>
              <a:rPr lang="en-US" sz="2000" dirty="0"/>
              <a:t> </a:t>
            </a:r>
            <a:r>
              <a:rPr lang="en-US" sz="2000" dirty="0" err="1"/>
              <a:t>aylantiradigan</a:t>
            </a:r>
            <a:r>
              <a:rPr lang="en-US" sz="2000" dirty="0"/>
              <a:t> </a:t>
            </a:r>
            <a:r>
              <a:rPr lang="en-US" sz="2000" dirty="0" err="1"/>
              <a:t>vosita</a:t>
            </a:r>
            <a:r>
              <a:rPr lang="en-US" sz="2000" dirty="0"/>
              <a:t> </a:t>
            </a:r>
            <a:r>
              <a:rPr lang="en-US" sz="2000" dirty="0" err="1"/>
              <a:t>miliga</a:t>
            </a:r>
            <a:r>
              <a:rPr lang="en-US" sz="2000" dirty="0"/>
              <a:t> </a:t>
            </a:r>
            <a:r>
              <a:rPr lang="en-US" sz="2000" dirty="0" err="1"/>
              <a:t>ulanadi</a:t>
            </a:r>
            <a:r>
              <a:rPr lang="en-US" sz="2000" dirty="0"/>
              <a:t>; </a:t>
            </a:r>
            <a:r>
              <a:rPr lang="en-US" sz="2000" dirty="0" err="1"/>
              <a:t>quvurning</a:t>
            </a:r>
            <a:r>
              <a:rPr lang="en-US" sz="2000" dirty="0"/>
              <a:t> </a:t>
            </a:r>
            <a:r>
              <a:rPr lang="en-US" sz="2000" dirty="0" err="1"/>
              <a:t>yuqori</a:t>
            </a:r>
            <a:r>
              <a:rPr lang="en-US" sz="2000" dirty="0"/>
              <a:t> </a:t>
            </a:r>
            <a:r>
              <a:rPr lang="en-US" sz="2000" dirty="0" err="1"/>
              <a:t>qismida</a:t>
            </a:r>
            <a:r>
              <a:rPr lang="en-US" sz="2000" dirty="0"/>
              <a:t> </a:t>
            </a:r>
            <a:r>
              <a:rPr lang="en-US" sz="2000" dirty="0" err="1"/>
              <a:t>zaryad</a:t>
            </a:r>
            <a:r>
              <a:rPr lang="en-US" sz="2000" dirty="0"/>
              <a:t> </a:t>
            </a:r>
            <a:r>
              <a:rPr lang="en-US" sz="2000" dirty="0" err="1"/>
              <a:t>akkumulyatori</a:t>
            </a:r>
            <a:r>
              <a:rPr lang="en-US" sz="2000" dirty="0"/>
              <a:t> </a:t>
            </a:r>
            <a:r>
              <a:rPr lang="en-US" sz="2000" dirty="0" err="1"/>
              <a:t>bo'lib</a:t>
            </a:r>
            <a:r>
              <a:rPr lang="en-US" sz="2000" dirty="0"/>
              <a:t> </a:t>
            </a:r>
            <a:r>
              <a:rPr lang="en-US" sz="2000" dirty="0" err="1"/>
              <a:t>xizmat</a:t>
            </a:r>
            <a:r>
              <a:rPr lang="en-US" sz="2000" dirty="0"/>
              <a:t> </a:t>
            </a:r>
            <a:r>
              <a:rPr lang="en-US" sz="2000" dirty="0" err="1"/>
              <a:t>qiladigan</a:t>
            </a:r>
            <a:r>
              <a:rPr lang="en-US" sz="2000" dirty="0"/>
              <a:t> </a:t>
            </a:r>
            <a:r>
              <a:rPr lang="en-US" sz="2000" dirty="0" err="1"/>
              <a:t>massiv</a:t>
            </a:r>
            <a:r>
              <a:rPr lang="en-US" sz="2000" dirty="0"/>
              <a:t> </a:t>
            </a:r>
            <a:r>
              <a:rPr lang="en-US" sz="2000" dirty="0" err="1"/>
              <a:t>metall</a:t>
            </a:r>
            <a:r>
              <a:rPr lang="en-US" sz="2000" dirty="0"/>
              <a:t> shar </a:t>
            </a:r>
            <a:r>
              <a:rPr lang="en-US" sz="2000" dirty="0" err="1"/>
              <a:t>o'rnatilgan.Sharning</a:t>
            </a:r>
            <a:r>
              <a:rPr lang="en-US" sz="2000" dirty="0"/>
              <a:t> </a:t>
            </a:r>
            <a:r>
              <a:rPr lang="en-US" sz="2000" dirty="0" err="1"/>
              <a:t>shakli</a:t>
            </a:r>
            <a:r>
              <a:rPr lang="en-US" sz="2000" dirty="0"/>
              <a:t> </a:t>
            </a:r>
            <a:r>
              <a:rPr lang="en-US" sz="2000" dirty="0" err="1"/>
              <a:t>bu</a:t>
            </a:r>
            <a:r>
              <a:rPr lang="en-US" sz="2000" dirty="0"/>
              <a:t> </a:t>
            </a:r>
            <a:r>
              <a:rPr lang="en-US" sz="2000" dirty="0" err="1"/>
              <a:t>maqsad</a:t>
            </a:r>
            <a:r>
              <a:rPr lang="en-US" sz="2000" dirty="0"/>
              <a:t> </a:t>
            </a:r>
            <a:r>
              <a:rPr lang="en-US" sz="2000" dirty="0" err="1"/>
              <a:t>uchun</a:t>
            </a:r>
            <a:r>
              <a:rPr lang="en-US" sz="2000" dirty="0"/>
              <a:t> </a:t>
            </a:r>
            <a:r>
              <a:rPr lang="en-US" sz="2000" dirty="0" err="1"/>
              <a:t>eng</a:t>
            </a:r>
            <a:r>
              <a:rPr lang="en-US" sz="2000" dirty="0"/>
              <a:t> </a:t>
            </a:r>
            <a:r>
              <a:rPr lang="en-US" sz="2000" dirty="0" err="1"/>
              <a:t>mos</a:t>
            </a:r>
            <a:r>
              <a:rPr lang="en-US" sz="2000" dirty="0"/>
              <a:t> </a:t>
            </a:r>
            <a:r>
              <a:rPr lang="en-US" sz="2000" dirty="0" err="1"/>
              <a:t>keladi</a:t>
            </a:r>
            <a:r>
              <a:rPr lang="en-US" sz="2000" dirty="0"/>
              <a:t>, </a:t>
            </a:r>
            <a:r>
              <a:rPr lang="en-US" sz="2000" dirty="0" err="1"/>
              <a:t>chunki</a:t>
            </a:r>
            <a:r>
              <a:rPr lang="en-US" sz="2000" dirty="0"/>
              <a:t> </a:t>
            </a:r>
            <a:r>
              <a:rPr lang="en-US" sz="2000" dirty="0" err="1"/>
              <a:t>uning</a:t>
            </a:r>
            <a:r>
              <a:rPr lang="en-US" sz="2000" dirty="0"/>
              <a:t> </a:t>
            </a:r>
            <a:r>
              <a:rPr lang="en-US" sz="2000" dirty="0" err="1"/>
              <a:t>o'tkir</a:t>
            </a:r>
            <a:r>
              <a:rPr lang="en-US" sz="2000" dirty="0"/>
              <a:t> </a:t>
            </a:r>
            <a:r>
              <a:rPr lang="en-US" sz="2000" dirty="0" err="1"/>
              <a:t>o'simtalari</a:t>
            </a:r>
            <a:r>
              <a:rPr lang="en-US" sz="2000" dirty="0"/>
              <a:t> </a:t>
            </a:r>
            <a:r>
              <a:rPr lang="en-US" sz="2000" dirty="0" err="1"/>
              <a:t>yo'q</a:t>
            </a:r>
            <a:r>
              <a:rPr lang="en-US" sz="2000" dirty="0"/>
              <a:t> </a:t>
            </a:r>
            <a:r>
              <a:rPr lang="en-US" sz="2000" dirty="0" err="1"/>
              <a:t>va</a:t>
            </a:r>
            <a:r>
              <a:rPr lang="en-US" sz="2000" dirty="0"/>
              <a:t> </a:t>
            </a:r>
            <a:r>
              <a:rPr lang="en-US" sz="2000" dirty="0" err="1"/>
              <a:t>shuning</a:t>
            </a:r>
            <a:r>
              <a:rPr lang="en-US" sz="2000" dirty="0"/>
              <a:t> </a:t>
            </a:r>
            <a:r>
              <a:rPr lang="en-US" sz="2000" dirty="0" err="1"/>
              <a:t>uchun</a:t>
            </a:r>
            <a:r>
              <a:rPr lang="en-US" sz="2000" dirty="0"/>
              <a:t> </a:t>
            </a:r>
            <a:r>
              <a:rPr lang="en-US" sz="2000" dirty="0" err="1"/>
              <a:t>zaryad</a:t>
            </a:r>
            <a:r>
              <a:rPr lang="en-US" sz="2000" dirty="0"/>
              <a:t> </a:t>
            </a:r>
            <a:r>
              <a:rPr lang="en-US" sz="2000" dirty="0" err="1"/>
              <a:t>eng</a:t>
            </a:r>
            <a:r>
              <a:rPr lang="en-US" sz="2000" dirty="0"/>
              <a:t> </a:t>
            </a:r>
            <a:r>
              <a:rPr lang="en-US" sz="2000" dirty="0" err="1"/>
              <a:t>samarali</a:t>
            </a:r>
            <a:r>
              <a:rPr lang="en-US" sz="2000" dirty="0"/>
              <a:t> </a:t>
            </a:r>
            <a:r>
              <a:rPr lang="en-US" sz="2000" dirty="0" err="1"/>
              <a:t>tarzda</a:t>
            </a:r>
            <a:r>
              <a:rPr lang="en-US" sz="2000" dirty="0"/>
              <a:t> </a:t>
            </a:r>
            <a:r>
              <a:rPr lang="en-US" sz="2000" dirty="0" err="1"/>
              <a:t>to'planadi</a:t>
            </a:r>
            <a:r>
              <a:rPr lang="en-US" sz="2000" dirty="0"/>
              <a:t>.</a:t>
            </a:r>
            <a:endParaRPr lang="ru-RU" sz="2000" dirty="0"/>
          </a:p>
        </p:txBody>
      </p:sp>
      <p:pic>
        <p:nvPicPr>
          <p:cNvPr id="12" name="Рисунок 11">
            <a:extLst>
              <a:ext uri="{FF2B5EF4-FFF2-40B4-BE49-F238E27FC236}">
                <a16:creationId xmlns:a16="http://schemas.microsoft.com/office/drawing/2014/main" id="{CEC7928F-8243-4408-B6BC-34C878FE7E35}"/>
              </a:ext>
            </a:extLst>
          </p:cNvPr>
          <p:cNvPicPr>
            <a:picLocks noGrp="1" noChangeAspect="1"/>
          </p:cNvPicPr>
          <p:nvPr>
            <p:ph type="pic" idx="1"/>
          </p:nvPr>
        </p:nvPicPr>
        <p:blipFill>
          <a:blip r:embed="rId2"/>
          <a:srcRect t="6026" b="6026"/>
          <a:stretch>
            <a:fillRect/>
          </a:stretch>
        </p:blipFill>
        <p:spPr>
          <a:xfrm>
            <a:off x="6329362" y="497151"/>
            <a:ext cx="5007421" cy="5504154"/>
          </a:xfrm>
        </p:spPr>
      </p:pic>
    </p:spTree>
    <p:extLst>
      <p:ext uri="{BB962C8B-B14F-4D97-AF65-F5344CB8AC3E}">
        <p14:creationId xmlns:p14="http://schemas.microsoft.com/office/powerpoint/2010/main" val="1652784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E702C0-D7A6-4FAE-81DC-D3B9C7F8B3B9}"/>
              </a:ext>
            </a:extLst>
          </p:cNvPr>
          <p:cNvSpPr>
            <a:spLocks noGrp="1"/>
          </p:cNvSpPr>
          <p:nvPr>
            <p:ph type="ctrTitle"/>
          </p:nvPr>
        </p:nvSpPr>
        <p:spPr>
          <a:xfrm>
            <a:off x="1876424" y="1122362"/>
            <a:ext cx="8791575" cy="3067897"/>
          </a:xfrm>
        </p:spPr>
        <p:txBody>
          <a:bodyPr/>
          <a:lstStyle/>
          <a:p>
            <a:r>
              <a:rPr lang="en-US" cap="none" dirty="0"/>
              <a:t>Van-de-</a:t>
            </a:r>
            <a:r>
              <a:rPr lang="en-US" cap="none" dirty="0" err="1"/>
              <a:t>graaf</a:t>
            </a:r>
            <a:r>
              <a:rPr lang="en-US" cap="none" dirty="0"/>
              <a:t> </a:t>
            </a:r>
            <a:r>
              <a:rPr lang="en-US" cap="none" dirty="0" err="1"/>
              <a:t>generatorining</a:t>
            </a:r>
            <a:r>
              <a:rPr lang="en-US" cap="none" dirty="0"/>
              <a:t> </a:t>
            </a:r>
            <a:r>
              <a:rPr lang="en-US" cap="none" dirty="0" err="1"/>
              <a:t>kamchiliklari</a:t>
            </a:r>
            <a:endParaRPr lang="ru-RU" cap="none" dirty="0"/>
          </a:p>
        </p:txBody>
      </p:sp>
    </p:spTree>
    <p:extLst>
      <p:ext uri="{BB962C8B-B14F-4D97-AF65-F5344CB8AC3E}">
        <p14:creationId xmlns:p14="http://schemas.microsoft.com/office/powerpoint/2010/main" val="4327012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TM04033919[[fn=Контур]]</Template>
  <TotalTime>197</TotalTime>
  <Words>569</Words>
  <Application>Microsoft Office PowerPoint</Application>
  <PresentationFormat>Широкоэкранный</PresentationFormat>
  <Paragraphs>28</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Times New Roman</vt:lpstr>
      <vt:lpstr>Tw Cen MT</vt:lpstr>
      <vt:lpstr>Контур</vt:lpstr>
      <vt:lpstr>MIRZO ULUG’BEK NOMIDAGI O’ZBEKISTON MILLIY UNIVERSITETI FIZIKA FAKULTETI TIBBIYOT FIZIKASI YO’NALISHI 2-KURS TF-2301 GURUH TALABALARI  MARDONOVA MUNAVVAR VA TEMIROVA JASMINANING TEZLATGICHLAR FIZIKASI FANIDAN TAQDIMOTI  </vt:lpstr>
      <vt:lpstr>Taqdimot mavzusi: Van-De-Graaf generatori yangi avlodlari</vt:lpstr>
      <vt:lpstr>                                                Reja:   </vt:lpstr>
      <vt:lpstr>Van-de-graaf generatori haqida ma’lumot</vt:lpstr>
      <vt:lpstr>Презентация PowerPoint</vt:lpstr>
      <vt:lpstr>Van - de - graaf generatori</vt:lpstr>
      <vt:lpstr>Van-de-graaf generatori</vt:lpstr>
      <vt:lpstr>Презентация PowerPoint</vt:lpstr>
      <vt:lpstr>Van-de-graaf generatorining kamchiliklari</vt:lpstr>
      <vt:lpstr>Презентация PowerPoint</vt:lpstr>
      <vt:lpstr>Van-De-Graaf generatori</vt:lpstr>
      <vt:lpstr>Van de graaff generatorlarining yangi avlodi texnologik yutuqlar bilan bog'liq ravishda yanada samarali va xavfsizroq ishlashga qaratilgan. Yangi avlod van de graaff generatorlarida quyidagi yangiliklar mavjud bo’ladi. yuqori samaradorlik, yangi dizaynlar energiya yo'qotishlarini kamaytirib, yuqori kuchlanishlar yaratish imkonini beradi. Bunday generatorlar ko'proq elektr energiyasini samarali tarzda yig’adi. Kichikroq o'lchamlar: ilgari katta va og'ir bo'lgan generatorlar endi kompyuter texnikasi va boshqa maxsus uskunalar uchun moslashgan kichikroq o'lchamlarda ishlab chiqilmoqda.      </vt:lpstr>
      <vt:lpstr>Презентация PowerPoint</vt:lpstr>
      <vt:lpstr>Umumiy tushunchalar</vt:lpstr>
      <vt:lpstr>Презентация PowerPoint</vt:lpstr>
      <vt:lpstr> Van de graaff generatorlari yuqori energiyali zarrachalar yaratishda ishlatilganligi uchun zarrachalar tezlashtirish tizimlarida muhim o‘rin tutadi. Ular ko‘plab ilmiy eksperimentlarda zarrachalar va ma'lumotlar uzatishning yangi usullarini ishlab chiqishda yordam beradi.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Mirzo Ulug’bek nomidagi o’zbekiston Milliy universiteti fizika fakulteti tibbiyot fizikasi yo’nalishi 2-kurs tf-2301 guruh talabalari  Mardonova munavvar va temirova jasmina</dc:title>
  <dc:creator>HP</dc:creator>
  <cp:lastModifiedBy>Acer</cp:lastModifiedBy>
  <cp:revision>10</cp:revision>
  <dcterms:created xsi:type="dcterms:W3CDTF">2025-03-11T16:24:48Z</dcterms:created>
  <dcterms:modified xsi:type="dcterms:W3CDTF">2025-04-01T10:18:57Z</dcterms:modified>
</cp:coreProperties>
</file>