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10491" y="2133600"/>
            <a:ext cx="8911687" cy="1280890"/>
          </a:xfrm>
        </p:spPr>
        <p:txBody>
          <a:bodyPr/>
          <a:lstStyle/>
          <a:p>
            <a:pPr algn="ctr"/>
            <a:r>
              <a:rPr lang="en-US" dirty="0" err="1"/>
              <a:t>Loyihalashda</a:t>
            </a:r>
            <a:r>
              <a:rPr lang="en-US" dirty="0"/>
              <a:t> </a:t>
            </a:r>
            <a:r>
              <a:rPr lang="en-US" dirty="0" err="1"/>
              <a:t>standartlar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56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Reja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Loyihalashda</a:t>
            </a:r>
            <a:r>
              <a:rPr lang="en-US" sz="3200" dirty="0" smtClean="0"/>
              <a:t> </a:t>
            </a:r>
            <a:r>
              <a:rPr lang="en-US" sz="3200" dirty="0" err="1" smtClean="0"/>
              <a:t>nega</a:t>
            </a:r>
            <a:r>
              <a:rPr lang="en-US" sz="3200" dirty="0" smtClean="0"/>
              <a:t> </a:t>
            </a:r>
            <a:r>
              <a:rPr lang="en-US" sz="3200" dirty="0" err="1" smtClean="0"/>
              <a:t>kerak</a:t>
            </a:r>
            <a:endParaRPr lang="en-US" sz="3200" dirty="0"/>
          </a:p>
          <a:p>
            <a:r>
              <a:rPr lang="en-US" sz="3200" dirty="0" err="1" smtClean="0"/>
              <a:t>Loyihalashda</a:t>
            </a:r>
            <a:r>
              <a:rPr lang="en-US" sz="3200" dirty="0" smtClean="0"/>
              <a:t> </a:t>
            </a:r>
            <a:r>
              <a:rPr lang="en-US" sz="3200" dirty="0" err="1"/>
              <a:t>asosiy</a:t>
            </a:r>
            <a:r>
              <a:rPr lang="en-US" sz="3200" dirty="0"/>
              <a:t> </a:t>
            </a:r>
            <a:r>
              <a:rPr lang="en-US" sz="3200" dirty="0" err="1" smtClean="0"/>
              <a:t>standartlar</a:t>
            </a:r>
            <a:endParaRPr lang="en-US" sz="3200" dirty="0" smtClean="0"/>
          </a:p>
          <a:p>
            <a:r>
              <a:rPr lang="en-US" sz="3200" dirty="0" err="1"/>
              <a:t>Standartlarning</a:t>
            </a:r>
            <a:r>
              <a:rPr lang="en-US" sz="3200" dirty="0"/>
              <a:t> </a:t>
            </a:r>
            <a:r>
              <a:rPr lang="en-US" sz="3200" dirty="0" err="1" smtClean="0"/>
              <a:t>afzalliklari</a:t>
            </a:r>
            <a:endParaRPr lang="en-US" sz="3200" dirty="0" smtClean="0"/>
          </a:p>
          <a:p>
            <a:r>
              <a:rPr lang="en-US" sz="3200" dirty="0" err="1" smtClean="0"/>
              <a:t>Loyihalashda</a:t>
            </a:r>
            <a:r>
              <a:rPr lang="en-US" sz="3200" dirty="0" smtClean="0"/>
              <a:t> </a:t>
            </a:r>
            <a:r>
              <a:rPr lang="en-US" sz="3200" dirty="0" err="1"/>
              <a:t>standartlarning</a:t>
            </a:r>
            <a:r>
              <a:rPr lang="en-US" sz="3200" dirty="0"/>
              <a:t> </a:t>
            </a:r>
            <a:r>
              <a:rPr lang="en-US" sz="3200" dirty="0" err="1"/>
              <a:t>qo'llanishi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kelajakdagi</a:t>
            </a:r>
            <a:r>
              <a:rPr lang="en-US" sz="3200" dirty="0"/>
              <a:t> </a:t>
            </a:r>
            <a:r>
              <a:rPr lang="en-US" sz="3200" dirty="0" err="1"/>
              <a:t>rivojlanish</a:t>
            </a:r>
            <a:r>
              <a:rPr lang="en-US" sz="3200" dirty="0"/>
              <a:t> </a:t>
            </a:r>
            <a:r>
              <a:rPr lang="en-US" sz="3200" dirty="0" err="1"/>
              <a:t>yo'nalishlari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2088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Loyihalashda</a:t>
            </a:r>
            <a:r>
              <a:rPr lang="en-US" dirty="0" smtClean="0"/>
              <a:t> </a:t>
            </a:r>
            <a:r>
              <a:rPr lang="en-US" dirty="0" err="1" smtClean="0"/>
              <a:t>standartlash</a:t>
            </a:r>
            <a:r>
              <a:rPr lang="en-US" dirty="0" smtClean="0"/>
              <a:t> </a:t>
            </a:r>
            <a:r>
              <a:rPr lang="en-US" dirty="0" err="1" smtClean="0"/>
              <a:t>nega</a:t>
            </a:r>
            <a:r>
              <a:rPr lang="en-US" dirty="0" smtClean="0"/>
              <a:t> </a:t>
            </a:r>
            <a:r>
              <a:rPr lang="en-US" dirty="0" err="1" smtClean="0"/>
              <a:t>kerak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Izchillikni</a:t>
            </a:r>
            <a:r>
              <a:rPr lang="en-US" sz="2400" b="1" dirty="0"/>
              <a:t> </a:t>
            </a:r>
            <a:r>
              <a:rPr lang="en-US" sz="2400" b="1" dirty="0" err="1"/>
              <a:t>ta'minlash</a:t>
            </a:r>
            <a:r>
              <a:rPr lang="en-US" sz="2400" dirty="0"/>
              <a:t>: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loyiha</a:t>
            </a:r>
            <a:r>
              <a:rPr lang="en-US" sz="2400" dirty="0"/>
              <a:t> </a:t>
            </a:r>
            <a:r>
              <a:rPr lang="en-US" sz="2400" dirty="0" err="1"/>
              <a:t>jarayonlarida</a:t>
            </a:r>
            <a:r>
              <a:rPr lang="en-US" sz="2400" dirty="0"/>
              <a:t> </a:t>
            </a:r>
            <a:r>
              <a:rPr lang="en-US" sz="2400" dirty="0" err="1"/>
              <a:t>izchillikni</a:t>
            </a:r>
            <a:r>
              <a:rPr lang="en-US" sz="2400" dirty="0"/>
              <a:t> </a:t>
            </a:r>
            <a:r>
              <a:rPr lang="en-US" sz="2400" dirty="0" err="1"/>
              <a:t>ta'minlaydi</a:t>
            </a:r>
            <a:r>
              <a:rPr lang="en-US" sz="2400" dirty="0"/>
              <a:t>. </a:t>
            </a:r>
            <a:r>
              <a:rPr lang="en-US" sz="2400" dirty="0" err="1"/>
              <a:t>Ular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bosqichda</a:t>
            </a:r>
            <a:r>
              <a:rPr lang="en-US" sz="2400" dirty="0"/>
              <a:t> </a:t>
            </a:r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ishlash</a:t>
            </a:r>
            <a:r>
              <a:rPr lang="en-US" sz="2400" dirty="0"/>
              <a:t> </a:t>
            </a:r>
            <a:r>
              <a:rPr lang="en-US" sz="2400" dirty="0" err="1"/>
              <a:t>kerakligini</a:t>
            </a:r>
            <a:r>
              <a:rPr lang="en-US" sz="2400" dirty="0"/>
              <a:t> </a:t>
            </a:r>
            <a:r>
              <a:rPr lang="en-US" sz="2400" dirty="0" err="1"/>
              <a:t>belgilab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barcha</a:t>
            </a:r>
            <a:r>
              <a:rPr lang="en-US" sz="2400" dirty="0"/>
              <a:t> </a:t>
            </a:r>
            <a:r>
              <a:rPr lang="en-US" sz="2400" dirty="0" err="1"/>
              <a:t>ishtirokchilarning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xil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sifatli</a:t>
            </a:r>
            <a:r>
              <a:rPr lang="en-US" sz="2400" dirty="0"/>
              <a:t> </a:t>
            </a:r>
            <a:r>
              <a:rPr lang="en-US" sz="2400" dirty="0" err="1"/>
              <a:t>natijalar</a:t>
            </a:r>
            <a:r>
              <a:rPr lang="en-US" sz="2400" dirty="0"/>
              <a:t> </a:t>
            </a:r>
            <a:r>
              <a:rPr lang="en-US" sz="2400" dirty="0" err="1"/>
              <a:t>olishiga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. Bu </a:t>
            </a:r>
            <a:r>
              <a:rPr lang="en-US" sz="2400" dirty="0" err="1"/>
              <a:t>dizaynning</a:t>
            </a:r>
            <a:r>
              <a:rPr lang="en-US" sz="2400" dirty="0"/>
              <a:t> </a:t>
            </a:r>
            <a:r>
              <a:rPr lang="en-US" sz="2400" dirty="0" err="1"/>
              <a:t>to'g'riligi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sifatini</a:t>
            </a:r>
            <a:r>
              <a:rPr lang="en-US" sz="2400" dirty="0"/>
              <a:t> </a:t>
            </a:r>
            <a:r>
              <a:rPr lang="en-US" sz="2400" dirty="0" err="1"/>
              <a:t>nazorat</a:t>
            </a:r>
            <a:r>
              <a:rPr lang="en-US" sz="2400" dirty="0"/>
              <a:t> </a:t>
            </a:r>
            <a:r>
              <a:rPr lang="en-US" sz="2400" dirty="0" err="1"/>
              <a:t>qilishni</a:t>
            </a:r>
            <a:r>
              <a:rPr lang="en-US" sz="2400" dirty="0"/>
              <a:t> </a:t>
            </a:r>
            <a:r>
              <a:rPr lang="en-US" sz="2400" dirty="0" err="1"/>
              <a:t>osonlashtiradi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91491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Xatoliklarni</a:t>
            </a:r>
            <a:r>
              <a:rPr lang="en-US" b="1" dirty="0"/>
              <a:t> </a:t>
            </a:r>
            <a:r>
              <a:rPr lang="en-US" b="1" dirty="0" err="1"/>
              <a:t>kamaytirish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Standartlarga</a:t>
            </a:r>
            <a:r>
              <a:rPr lang="en-US" sz="2400" dirty="0" smtClean="0"/>
              <a:t> </a:t>
            </a:r>
            <a:r>
              <a:rPr lang="en-US" sz="2400" dirty="0" err="1"/>
              <a:t>rioya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 </a:t>
            </a:r>
            <a:r>
              <a:rPr lang="en-US" sz="2400" dirty="0" err="1"/>
              <a:t>loyiha</a:t>
            </a:r>
            <a:r>
              <a:rPr lang="en-US" sz="2400" dirty="0"/>
              <a:t> </a:t>
            </a:r>
            <a:r>
              <a:rPr lang="en-US" sz="2400" dirty="0" err="1"/>
              <a:t>jarayonida</a:t>
            </a:r>
            <a:r>
              <a:rPr lang="en-US" sz="2400" dirty="0"/>
              <a:t> </a:t>
            </a:r>
            <a:r>
              <a:rPr lang="en-US" sz="2400" dirty="0" err="1"/>
              <a:t>xatoliklarni</a:t>
            </a:r>
            <a:r>
              <a:rPr lang="en-US" sz="2400" dirty="0"/>
              <a:t> </a:t>
            </a:r>
            <a:r>
              <a:rPr lang="en-US" sz="2400" dirty="0" err="1"/>
              <a:t>kamaytiradi</a:t>
            </a:r>
            <a:r>
              <a:rPr lang="en-US" sz="2400" dirty="0"/>
              <a:t>, </a:t>
            </a:r>
            <a:r>
              <a:rPr lang="en-US" sz="2400" dirty="0" err="1"/>
              <a:t>chunki</a:t>
            </a:r>
            <a:r>
              <a:rPr lang="en-US" sz="2400" dirty="0"/>
              <a:t> </a:t>
            </a:r>
            <a:r>
              <a:rPr lang="en-US" sz="2400" dirty="0" err="1"/>
              <a:t>ular</a:t>
            </a:r>
            <a:r>
              <a:rPr lang="en-US" sz="2400" dirty="0"/>
              <a:t> </a:t>
            </a:r>
            <a:r>
              <a:rPr lang="en-US" sz="2400" dirty="0" err="1"/>
              <a:t>ilgari</a:t>
            </a:r>
            <a:r>
              <a:rPr lang="en-US" sz="2400" dirty="0"/>
              <a:t> </a:t>
            </a:r>
            <a:r>
              <a:rPr lang="en-US" sz="2400" dirty="0" err="1"/>
              <a:t>amalga</a:t>
            </a:r>
            <a:r>
              <a:rPr lang="en-US" sz="2400" dirty="0"/>
              <a:t> </a:t>
            </a:r>
            <a:r>
              <a:rPr lang="en-US" sz="2400" dirty="0" err="1"/>
              <a:t>oshirilgan</a:t>
            </a:r>
            <a:r>
              <a:rPr lang="en-US" sz="2400" dirty="0"/>
              <a:t> </a:t>
            </a:r>
            <a:r>
              <a:rPr lang="en-US" sz="2400" dirty="0" err="1"/>
              <a:t>tajriba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sinovlarga</a:t>
            </a:r>
            <a:r>
              <a:rPr lang="en-US" sz="2400" dirty="0"/>
              <a:t> </a:t>
            </a:r>
            <a:r>
              <a:rPr lang="en-US" sz="2400" dirty="0" err="1"/>
              <a:t>asoslanadi</a:t>
            </a:r>
            <a:r>
              <a:rPr lang="en-US" sz="2400" dirty="0"/>
              <a:t>. Bu </a:t>
            </a:r>
            <a:r>
              <a:rPr lang="en-US" sz="2400" dirty="0" err="1"/>
              <a:t>nafaqat</a:t>
            </a:r>
            <a:r>
              <a:rPr lang="en-US" sz="2400" dirty="0"/>
              <a:t> </a:t>
            </a:r>
            <a:r>
              <a:rPr lang="en-US" sz="2400" dirty="0" err="1"/>
              <a:t>mahsulotning</a:t>
            </a:r>
            <a:r>
              <a:rPr lang="en-US" sz="2400" dirty="0"/>
              <a:t> </a:t>
            </a:r>
            <a:r>
              <a:rPr lang="en-US" sz="2400" dirty="0" err="1"/>
              <a:t>sifati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xavfsizligini</a:t>
            </a:r>
            <a:r>
              <a:rPr lang="en-US" sz="2400" dirty="0"/>
              <a:t> </a:t>
            </a:r>
            <a:r>
              <a:rPr lang="en-US" sz="2400" dirty="0" err="1"/>
              <a:t>oshiradi</a:t>
            </a:r>
            <a:r>
              <a:rPr lang="en-US" sz="2400" dirty="0"/>
              <a:t>, </a:t>
            </a:r>
            <a:r>
              <a:rPr lang="en-US" sz="2400" dirty="0" err="1"/>
              <a:t>balki</a:t>
            </a:r>
            <a:r>
              <a:rPr lang="en-US" sz="2400" dirty="0"/>
              <a:t> </a:t>
            </a:r>
            <a:r>
              <a:rPr lang="en-US" sz="2400" dirty="0" err="1"/>
              <a:t>qo'shimcha</a:t>
            </a:r>
            <a:r>
              <a:rPr lang="en-US" sz="2400" dirty="0"/>
              <a:t> </a:t>
            </a:r>
            <a:r>
              <a:rPr lang="en-US" sz="2400" dirty="0" err="1"/>
              <a:t>xarajatlarni</a:t>
            </a:r>
            <a:r>
              <a:rPr lang="en-US" sz="2400" dirty="0"/>
              <a:t> ham </a:t>
            </a:r>
            <a:r>
              <a:rPr lang="en-US" sz="2400" dirty="0" err="1"/>
              <a:t>kamaytiradi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24513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O'zaro</a:t>
            </a:r>
            <a:r>
              <a:rPr lang="en-US" b="1" dirty="0"/>
              <a:t> </a:t>
            </a:r>
            <a:r>
              <a:rPr lang="en-US" b="1" dirty="0" err="1"/>
              <a:t>ishlashni</a:t>
            </a:r>
            <a:r>
              <a:rPr lang="en-US" b="1" dirty="0"/>
              <a:t> </a:t>
            </a:r>
            <a:r>
              <a:rPr lang="en-US" b="1" dirty="0" err="1"/>
              <a:t>ta'minlash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Loyihalash</a:t>
            </a:r>
            <a:r>
              <a:rPr lang="en-US" sz="2400" dirty="0"/>
              <a:t> </a:t>
            </a:r>
            <a:r>
              <a:rPr lang="en-US" sz="2400" dirty="0" err="1"/>
              <a:t>jarayonida</a:t>
            </a:r>
            <a:r>
              <a:rPr lang="en-US" sz="2400" dirty="0"/>
              <a:t>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mutaxassislar</a:t>
            </a:r>
            <a:r>
              <a:rPr lang="en-US" sz="2400" dirty="0"/>
              <a:t>, </a:t>
            </a:r>
            <a:r>
              <a:rPr lang="en-US" sz="2400" dirty="0" err="1"/>
              <a:t>jamoalar</a:t>
            </a:r>
            <a:r>
              <a:rPr lang="en-US" sz="2400" dirty="0"/>
              <a:t> </a:t>
            </a:r>
            <a:r>
              <a:rPr lang="en-US" sz="2400" dirty="0" err="1"/>
              <a:t>yoki</a:t>
            </a:r>
            <a:r>
              <a:rPr lang="en-US" sz="2400" dirty="0"/>
              <a:t> </a:t>
            </a:r>
            <a:r>
              <a:rPr lang="en-US" sz="2400" dirty="0" err="1"/>
              <a:t>hatto</a:t>
            </a:r>
            <a:r>
              <a:rPr lang="en-US" sz="2400" dirty="0"/>
              <a:t>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kompaniyalar</a:t>
            </a:r>
            <a:r>
              <a:rPr lang="en-US" sz="2400" dirty="0"/>
              <a:t> </a:t>
            </a:r>
            <a:r>
              <a:rPr lang="en-US" sz="2400" dirty="0" err="1"/>
              <a:t>birgalikda</a:t>
            </a:r>
            <a:r>
              <a:rPr lang="en-US" sz="2400" dirty="0"/>
              <a:t> </a:t>
            </a:r>
            <a:r>
              <a:rPr lang="en-US" sz="2400" dirty="0" err="1"/>
              <a:t>ishlashadi</a:t>
            </a:r>
            <a:r>
              <a:rPr lang="en-US" sz="2400" dirty="0"/>
              <a:t>.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guruhlar</a:t>
            </a:r>
            <a:r>
              <a:rPr lang="en-US" sz="2400" dirty="0"/>
              <a:t> </a:t>
            </a:r>
            <a:r>
              <a:rPr lang="en-US" sz="2400" dirty="0" err="1"/>
              <a:t>o'rtasida</a:t>
            </a:r>
            <a:r>
              <a:rPr lang="en-US" sz="2400" dirty="0"/>
              <a:t> </a:t>
            </a:r>
            <a:r>
              <a:rPr lang="en-US" sz="2400" dirty="0" err="1"/>
              <a:t>o'zaro</a:t>
            </a:r>
            <a:r>
              <a:rPr lang="en-US" sz="2400" dirty="0"/>
              <a:t> </a:t>
            </a:r>
            <a:r>
              <a:rPr lang="en-US" sz="2400" dirty="0" err="1"/>
              <a:t>ishlashni</a:t>
            </a:r>
            <a:r>
              <a:rPr lang="en-US" sz="2400" dirty="0"/>
              <a:t> </a:t>
            </a:r>
            <a:r>
              <a:rPr lang="en-US" sz="2400" dirty="0" err="1"/>
              <a:t>ta'minlab</a:t>
            </a:r>
            <a:r>
              <a:rPr lang="en-US" sz="2400" dirty="0"/>
              <a:t>,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xil</a:t>
            </a:r>
            <a:r>
              <a:rPr lang="en-US" sz="2400" dirty="0"/>
              <a:t> </a:t>
            </a:r>
            <a:r>
              <a:rPr lang="en-US" sz="2400" dirty="0" err="1"/>
              <a:t>xujjatlar</a:t>
            </a:r>
            <a:r>
              <a:rPr lang="en-US" sz="2400" dirty="0"/>
              <a:t>, </a:t>
            </a:r>
            <a:r>
              <a:rPr lang="en-US" sz="2400" dirty="0" err="1"/>
              <a:t>tizimlar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usullarni</a:t>
            </a:r>
            <a:r>
              <a:rPr lang="en-US" sz="2400" dirty="0"/>
              <a:t> </a:t>
            </a:r>
            <a:r>
              <a:rPr lang="en-US" sz="2400" dirty="0" err="1"/>
              <a:t>ishlatishga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, </a:t>
            </a:r>
            <a:r>
              <a:rPr lang="en-US" sz="2400" dirty="0" err="1"/>
              <a:t>shuning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o'zaro</a:t>
            </a:r>
            <a:r>
              <a:rPr lang="en-US" sz="2400" dirty="0"/>
              <a:t> </a:t>
            </a:r>
            <a:r>
              <a:rPr lang="en-US" sz="2400" dirty="0" err="1"/>
              <a:t>kelishmovchiliklar</a:t>
            </a:r>
            <a:r>
              <a:rPr lang="en-US" sz="2400" dirty="0"/>
              <a:t> </a:t>
            </a:r>
            <a:r>
              <a:rPr lang="en-US" sz="2400" dirty="0" err="1"/>
              <a:t>kamayadi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86064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Xalqaro</a:t>
            </a:r>
            <a:r>
              <a:rPr lang="en-US" b="1" dirty="0"/>
              <a:t> </a:t>
            </a:r>
            <a:r>
              <a:rPr lang="en-US" b="1" dirty="0" err="1"/>
              <a:t>miqyosda</a:t>
            </a:r>
            <a:r>
              <a:rPr lang="en-US" b="1" dirty="0"/>
              <a:t> </a:t>
            </a:r>
            <a:r>
              <a:rPr lang="en-US" b="1" dirty="0" err="1"/>
              <a:t>qabul</a:t>
            </a:r>
            <a:r>
              <a:rPr lang="en-US" b="1" dirty="0"/>
              <a:t> </a:t>
            </a:r>
            <a:r>
              <a:rPr lang="en-US" b="1" dirty="0" err="1"/>
              <a:t>qilish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raqobatbardoshlik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Standartlarga</a:t>
            </a:r>
            <a:r>
              <a:rPr lang="en-US" sz="2400" dirty="0"/>
              <a:t> </a:t>
            </a:r>
            <a:r>
              <a:rPr lang="en-US" sz="2400" dirty="0" err="1"/>
              <a:t>rioya</a:t>
            </a:r>
            <a:r>
              <a:rPr lang="en-US" sz="2400" dirty="0"/>
              <a:t> </a:t>
            </a:r>
            <a:r>
              <a:rPr lang="en-US" sz="2400" dirty="0" err="1"/>
              <a:t>qilgan</a:t>
            </a:r>
            <a:r>
              <a:rPr lang="en-US" sz="2400" dirty="0"/>
              <a:t> </a:t>
            </a:r>
            <a:r>
              <a:rPr lang="en-US" sz="2400" dirty="0" err="1"/>
              <a:t>mahsulotlar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loyihalar</a:t>
            </a:r>
            <a:r>
              <a:rPr lang="en-US" sz="2400" dirty="0"/>
              <a:t> global </a:t>
            </a:r>
            <a:r>
              <a:rPr lang="en-US" sz="2400" dirty="0" err="1"/>
              <a:t>bozorga</a:t>
            </a:r>
            <a:r>
              <a:rPr lang="en-US" sz="2400" dirty="0"/>
              <a:t> </a:t>
            </a:r>
            <a:r>
              <a:rPr lang="en-US" sz="2400" dirty="0" err="1"/>
              <a:t>chiqishga</a:t>
            </a:r>
            <a:r>
              <a:rPr lang="en-US" sz="2400" dirty="0"/>
              <a:t> </a:t>
            </a:r>
            <a:r>
              <a:rPr lang="en-US" sz="2400" dirty="0" err="1"/>
              <a:t>tayyor</a:t>
            </a:r>
            <a:r>
              <a:rPr lang="en-US" sz="2400" dirty="0"/>
              <a:t> </a:t>
            </a:r>
            <a:r>
              <a:rPr lang="en-US" sz="2400" dirty="0" err="1"/>
              <a:t>bo'ladi</a:t>
            </a:r>
            <a:r>
              <a:rPr lang="en-US" sz="2400" dirty="0"/>
              <a:t>.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dizaynning</a:t>
            </a:r>
            <a:r>
              <a:rPr lang="en-US" sz="2400" dirty="0"/>
              <a:t> </a:t>
            </a:r>
            <a:r>
              <a:rPr lang="en-US" sz="2400" dirty="0" err="1"/>
              <a:t>umumiy</a:t>
            </a:r>
            <a:r>
              <a:rPr lang="en-US" sz="2400" dirty="0"/>
              <a:t> </a:t>
            </a:r>
            <a:r>
              <a:rPr lang="en-US" sz="2400" dirty="0" err="1"/>
              <a:t>talablariga</a:t>
            </a:r>
            <a:r>
              <a:rPr lang="en-US" sz="2400" dirty="0"/>
              <a:t> </a:t>
            </a:r>
            <a:r>
              <a:rPr lang="en-US" sz="2400" dirty="0" err="1"/>
              <a:t>javob</a:t>
            </a:r>
            <a:r>
              <a:rPr lang="en-US" sz="2400" dirty="0"/>
              <a:t> </a:t>
            </a:r>
            <a:r>
              <a:rPr lang="en-US" sz="2400" dirty="0" err="1"/>
              <a:t>berishini</a:t>
            </a:r>
            <a:r>
              <a:rPr lang="en-US" sz="2400" dirty="0"/>
              <a:t> </a:t>
            </a:r>
            <a:r>
              <a:rPr lang="en-US" sz="2400" dirty="0" err="1"/>
              <a:t>ta'minlaydi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mahsulotni</a:t>
            </a:r>
            <a:r>
              <a:rPr lang="en-US" sz="2400" dirty="0"/>
              <a:t> </a:t>
            </a:r>
            <a:r>
              <a:rPr lang="en-US" sz="2400" dirty="0" err="1"/>
              <a:t>ko'proq</a:t>
            </a:r>
            <a:r>
              <a:rPr lang="en-US" sz="2400" dirty="0"/>
              <a:t> </a:t>
            </a:r>
            <a:r>
              <a:rPr lang="en-US" sz="2400" dirty="0" err="1"/>
              <a:t>bozorga</a:t>
            </a:r>
            <a:r>
              <a:rPr lang="en-US" sz="2400" dirty="0"/>
              <a:t> </a:t>
            </a:r>
            <a:r>
              <a:rPr lang="en-US" sz="2400" dirty="0" err="1"/>
              <a:t>chiqarishda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4318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Barqarorlik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samaradorlik</a:t>
            </a:r>
            <a:r>
              <a:rPr lang="en-US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loyihalash</a:t>
            </a:r>
            <a:r>
              <a:rPr lang="en-US" sz="2400" dirty="0"/>
              <a:t> </a:t>
            </a:r>
            <a:r>
              <a:rPr lang="en-US" sz="2400" dirty="0" err="1"/>
              <a:t>jarayonlarida</a:t>
            </a:r>
            <a:r>
              <a:rPr lang="en-US" sz="2400" dirty="0"/>
              <a:t> </a:t>
            </a:r>
            <a:r>
              <a:rPr lang="en-US" sz="2400" dirty="0" err="1"/>
              <a:t>resurslardan</a:t>
            </a:r>
            <a:r>
              <a:rPr lang="en-US" sz="2400" dirty="0"/>
              <a:t> </a:t>
            </a:r>
            <a:r>
              <a:rPr lang="en-US" sz="2400" dirty="0" err="1"/>
              <a:t>samarali</a:t>
            </a:r>
            <a:r>
              <a:rPr lang="en-US" sz="2400" dirty="0"/>
              <a:t> </a:t>
            </a:r>
            <a:r>
              <a:rPr lang="en-US" sz="2400" dirty="0" err="1"/>
              <a:t>foydalanishni</a:t>
            </a:r>
            <a:r>
              <a:rPr lang="en-US" sz="2400" dirty="0"/>
              <a:t> </a:t>
            </a:r>
            <a:r>
              <a:rPr lang="en-US" sz="2400" dirty="0" err="1"/>
              <a:t>ta'minlaydi</a:t>
            </a:r>
            <a:r>
              <a:rPr lang="en-US" sz="2400" dirty="0"/>
              <a:t>. </a:t>
            </a:r>
            <a:r>
              <a:rPr lang="en-US" sz="2400" dirty="0" err="1"/>
              <a:t>Ular</a:t>
            </a:r>
            <a:r>
              <a:rPr lang="en-US" sz="2400" dirty="0"/>
              <a:t> </a:t>
            </a:r>
            <a:r>
              <a:rPr lang="en-US" sz="2400" dirty="0" err="1"/>
              <a:t>ishlash</a:t>
            </a:r>
            <a:r>
              <a:rPr lang="en-US" sz="2400" dirty="0"/>
              <a:t> </a:t>
            </a:r>
            <a:r>
              <a:rPr lang="en-US" sz="2400" dirty="0" err="1"/>
              <a:t>jarayonlarini</a:t>
            </a:r>
            <a:r>
              <a:rPr lang="en-US" sz="2400" dirty="0"/>
              <a:t> </a:t>
            </a:r>
            <a:r>
              <a:rPr lang="en-US" sz="2400" dirty="0" err="1"/>
              <a:t>optimallashtiradi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isrofgarchilikni</a:t>
            </a:r>
            <a:r>
              <a:rPr lang="en-US" sz="2400" dirty="0"/>
              <a:t> </a:t>
            </a:r>
            <a:r>
              <a:rPr lang="en-US" sz="2400" dirty="0" err="1"/>
              <a:t>kamaytiradi</a:t>
            </a:r>
            <a:r>
              <a:rPr lang="en-US" sz="2400" dirty="0"/>
              <a:t>. Bu </a:t>
            </a:r>
            <a:r>
              <a:rPr lang="en-US" sz="2400" dirty="0" err="1"/>
              <a:t>o'z</a:t>
            </a:r>
            <a:r>
              <a:rPr lang="en-US" sz="2400" dirty="0"/>
              <a:t> </a:t>
            </a:r>
            <a:r>
              <a:rPr lang="en-US" sz="2400" dirty="0" err="1"/>
              <a:t>navbatida</a:t>
            </a:r>
            <a:r>
              <a:rPr lang="en-US" sz="2400" dirty="0"/>
              <a:t> </a:t>
            </a:r>
            <a:r>
              <a:rPr lang="en-US" sz="2400" dirty="0" err="1"/>
              <a:t>ekologik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iqtisodiy</a:t>
            </a:r>
            <a:r>
              <a:rPr lang="en-US" sz="2400" dirty="0"/>
              <a:t> </a:t>
            </a:r>
            <a:r>
              <a:rPr lang="en-US" sz="2400" dirty="0" err="1"/>
              <a:t>samaradorlikni</a:t>
            </a:r>
            <a:r>
              <a:rPr lang="en-US" sz="2400" dirty="0"/>
              <a:t> </a:t>
            </a:r>
            <a:r>
              <a:rPr lang="en-US" sz="2400" dirty="0" err="1"/>
              <a:t>oshiradi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45570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ISO </a:t>
            </a:r>
            <a:r>
              <a:rPr lang="en-US" dirty="0" err="1"/>
              <a:t>standart</a:t>
            </a:r>
            <a:r>
              <a:rPr lang="en-US" dirty="0"/>
              <a:t> </a:t>
            </a:r>
            <a:r>
              <a:rPr lang="en-US" dirty="0" err="1" smtClean="0"/>
              <a:t>nima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 ISO (International Organization for Standardization) —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standartlashtirish</a:t>
            </a:r>
            <a:r>
              <a:rPr lang="en-US" sz="2400" dirty="0"/>
              <a:t> </a:t>
            </a:r>
            <a:r>
              <a:rPr lang="en-US" sz="2400" dirty="0" err="1"/>
              <a:t>tashkiloti</a:t>
            </a:r>
            <a:r>
              <a:rPr lang="en-US" sz="2400" dirty="0"/>
              <a:t> </a:t>
            </a:r>
            <a:r>
              <a:rPr lang="en-US" sz="2400" dirty="0" err="1"/>
              <a:t>bo'lib</a:t>
            </a:r>
            <a:r>
              <a:rPr lang="en-US" sz="2400" dirty="0"/>
              <a:t>,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sohalarda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darajada</a:t>
            </a:r>
            <a:r>
              <a:rPr lang="en-US" sz="2400" dirty="0"/>
              <a:t> </a:t>
            </a:r>
            <a:r>
              <a:rPr lang="en-US" sz="2400" dirty="0" err="1"/>
              <a:t>umumiy</a:t>
            </a:r>
            <a:r>
              <a:rPr lang="en-US" sz="2400" dirty="0"/>
              <a:t> </a:t>
            </a:r>
            <a:r>
              <a:rPr lang="en-US" sz="2400" dirty="0" err="1"/>
              <a:t>qoidalar</a:t>
            </a:r>
            <a:r>
              <a:rPr lang="en-US" sz="2400" dirty="0"/>
              <a:t>, </a:t>
            </a:r>
            <a:r>
              <a:rPr lang="en-US" sz="2400" dirty="0" err="1"/>
              <a:t>talablar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protseduralarni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chiqadi</a:t>
            </a:r>
            <a:r>
              <a:rPr lang="en-US" sz="2400" dirty="0"/>
              <a:t>. ISO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sohalarda</a:t>
            </a:r>
            <a:r>
              <a:rPr lang="en-US" sz="2400" dirty="0"/>
              <a:t> </a:t>
            </a:r>
            <a:r>
              <a:rPr lang="en-US" sz="2400" dirty="0" err="1"/>
              <a:t>mahsulotlarning</a:t>
            </a:r>
            <a:r>
              <a:rPr lang="en-US" sz="2400" dirty="0"/>
              <a:t>, </a:t>
            </a:r>
            <a:r>
              <a:rPr lang="en-US" sz="2400" dirty="0" err="1"/>
              <a:t>xizmatlarning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tizimlarning</a:t>
            </a:r>
            <a:r>
              <a:rPr lang="en-US" sz="2400" dirty="0"/>
              <a:t> </a:t>
            </a:r>
            <a:r>
              <a:rPr lang="en-US" sz="2400" dirty="0" err="1"/>
              <a:t>sifatini</a:t>
            </a:r>
            <a:r>
              <a:rPr lang="en-US" sz="2400" dirty="0"/>
              <a:t>, </a:t>
            </a:r>
            <a:r>
              <a:rPr lang="en-US" sz="2400" dirty="0" err="1"/>
              <a:t>xavfsizligini</a:t>
            </a:r>
            <a:r>
              <a:rPr lang="en-US" sz="2400" dirty="0"/>
              <a:t>, </a:t>
            </a:r>
            <a:r>
              <a:rPr lang="en-US" sz="2400" dirty="0" err="1"/>
              <a:t>samaradorligini</a:t>
            </a:r>
            <a:r>
              <a:rPr lang="en-US" sz="2400" dirty="0"/>
              <a:t> </a:t>
            </a:r>
            <a:r>
              <a:rPr lang="en-US" sz="2400" dirty="0" err="1"/>
              <a:t>ta'minlashga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9087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ISO </a:t>
            </a:r>
            <a:r>
              <a:rPr lang="en-US" dirty="0" err="1"/>
              <a:t>nega</a:t>
            </a:r>
            <a:r>
              <a:rPr lang="en-US" dirty="0"/>
              <a:t> </a:t>
            </a:r>
            <a:r>
              <a:rPr lang="en-US" dirty="0" err="1"/>
              <a:t>kerak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Mahsulot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xizmatlarning</a:t>
            </a:r>
            <a:r>
              <a:rPr lang="en-US" sz="2400" dirty="0"/>
              <a:t> </a:t>
            </a:r>
            <a:r>
              <a:rPr lang="en-US" sz="2400" dirty="0" err="1"/>
              <a:t>sifatini</a:t>
            </a:r>
            <a:r>
              <a:rPr lang="en-US" sz="2400" dirty="0"/>
              <a:t> </a:t>
            </a:r>
            <a:r>
              <a:rPr lang="en-US" sz="2400" dirty="0" err="1"/>
              <a:t>oshirish</a:t>
            </a:r>
            <a:r>
              <a:rPr lang="en-US" sz="2400" dirty="0"/>
              <a:t>: ISO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mahsulotlar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xizmatlar</a:t>
            </a:r>
            <a:r>
              <a:rPr lang="en-US" sz="2400" dirty="0"/>
              <a:t> </a:t>
            </a:r>
            <a:r>
              <a:rPr lang="en-US" sz="2400" dirty="0" err="1"/>
              <a:t>yuqori</a:t>
            </a:r>
            <a:r>
              <a:rPr lang="en-US" sz="2400" dirty="0"/>
              <a:t> </a:t>
            </a:r>
            <a:r>
              <a:rPr lang="en-US" sz="2400" dirty="0" err="1"/>
              <a:t>sifatda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chiqarilishini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taqdim</a:t>
            </a:r>
            <a:r>
              <a:rPr lang="en-US" sz="2400" dirty="0"/>
              <a:t> </a:t>
            </a:r>
            <a:r>
              <a:rPr lang="en-US" sz="2400" dirty="0" err="1"/>
              <a:t>etilishini</a:t>
            </a:r>
            <a:r>
              <a:rPr lang="en-US" sz="2400" dirty="0"/>
              <a:t> </a:t>
            </a:r>
            <a:r>
              <a:rPr lang="en-US" sz="2400" dirty="0" err="1"/>
              <a:t>ta'minlaydi</a:t>
            </a:r>
            <a:r>
              <a:rPr lang="en-US" sz="2400" dirty="0"/>
              <a:t>. Bu </a:t>
            </a:r>
            <a:r>
              <a:rPr lang="en-US" sz="2400" dirty="0" err="1"/>
              <a:t>xaridorlar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iste'molchilar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ishonchlilikni</a:t>
            </a:r>
            <a:r>
              <a:rPr lang="en-US" sz="2400" dirty="0"/>
              <a:t> </a:t>
            </a:r>
            <a:r>
              <a:rPr lang="en-US" sz="2400" dirty="0" err="1"/>
              <a:t>oshiradi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Xalqaro</a:t>
            </a:r>
            <a:r>
              <a:rPr lang="en-US" sz="2400" dirty="0" smtClean="0"/>
              <a:t> </a:t>
            </a:r>
            <a:r>
              <a:rPr lang="en-US" sz="2400" dirty="0" err="1"/>
              <a:t>muvofiqlik</a:t>
            </a:r>
            <a:r>
              <a:rPr lang="en-US" sz="2400" dirty="0"/>
              <a:t>: ISO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butun</a:t>
            </a:r>
            <a:r>
              <a:rPr lang="en-US" sz="2400" dirty="0"/>
              <a:t> </a:t>
            </a:r>
            <a:r>
              <a:rPr lang="en-US" sz="2400" dirty="0" err="1"/>
              <a:t>dunyo</a:t>
            </a:r>
            <a:r>
              <a:rPr lang="en-US" sz="2400" dirty="0"/>
              <a:t> </a:t>
            </a:r>
            <a:r>
              <a:rPr lang="en-US" sz="2400" dirty="0" err="1"/>
              <a:t>bo'ylab</a:t>
            </a:r>
            <a:r>
              <a:rPr lang="en-US" sz="2400" dirty="0"/>
              <a:t> </a:t>
            </a:r>
            <a:r>
              <a:rPr lang="en-US" sz="2400" dirty="0" err="1"/>
              <a:t>o'xshash</a:t>
            </a:r>
            <a:r>
              <a:rPr lang="en-US" sz="2400" dirty="0"/>
              <a:t> </a:t>
            </a:r>
            <a:r>
              <a:rPr lang="en-US" sz="2400" dirty="0" err="1"/>
              <a:t>talablar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qoidalarni</a:t>
            </a:r>
            <a:r>
              <a:rPr lang="en-US" sz="2400" dirty="0"/>
              <a:t> </a:t>
            </a:r>
            <a:r>
              <a:rPr lang="en-US" sz="2400" dirty="0" err="1"/>
              <a:t>belgilab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mamlakatlar</a:t>
            </a:r>
            <a:r>
              <a:rPr lang="en-US" sz="2400" dirty="0"/>
              <a:t> </a:t>
            </a:r>
            <a:r>
              <a:rPr lang="en-US" sz="2400" dirty="0" err="1"/>
              <a:t>o'rtasidagi</a:t>
            </a:r>
            <a:r>
              <a:rPr lang="en-US" sz="2400" dirty="0"/>
              <a:t> </a:t>
            </a:r>
            <a:r>
              <a:rPr lang="en-US" sz="2400" dirty="0" err="1"/>
              <a:t>savdo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hamkorlikni</a:t>
            </a:r>
            <a:r>
              <a:rPr lang="en-US" sz="2400" dirty="0"/>
              <a:t> </a:t>
            </a:r>
            <a:r>
              <a:rPr lang="en-US" sz="2400" dirty="0" err="1"/>
              <a:t>osonlashtiradi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84113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Jarayonlarni</a:t>
            </a:r>
            <a:r>
              <a:rPr lang="en-US" sz="2400" dirty="0"/>
              <a:t> </a:t>
            </a:r>
            <a:r>
              <a:rPr lang="en-US" sz="2400" dirty="0" err="1"/>
              <a:t>optimallashtirish</a:t>
            </a:r>
            <a:r>
              <a:rPr lang="en-US" sz="2400" dirty="0"/>
              <a:t>: ISO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tashkilotlarning</a:t>
            </a:r>
            <a:r>
              <a:rPr lang="en-US" sz="2400" dirty="0"/>
              <a:t> </a:t>
            </a:r>
            <a:r>
              <a:rPr lang="en-US" sz="2400" dirty="0" err="1"/>
              <a:t>ichki</a:t>
            </a:r>
            <a:r>
              <a:rPr lang="en-US" sz="2400" dirty="0"/>
              <a:t> </a:t>
            </a:r>
            <a:r>
              <a:rPr lang="en-US" sz="2400" dirty="0" err="1"/>
              <a:t>jarayonlarini</a:t>
            </a:r>
            <a:r>
              <a:rPr lang="en-US" sz="2400" dirty="0"/>
              <a:t> </a:t>
            </a:r>
            <a:r>
              <a:rPr lang="en-US" sz="2400" dirty="0" err="1"/>
              <a:t>samarali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izchil</a:t>
            </a:r>
            <a:r>
              <a:rPr lang="en-US" sz="2400" dirty="0"/>
              <a:t> </a:t>
            </a:r>
            <a:r>
              <a:rPr lang="en-US" sz="2400" dirty="0" err="1"/>
              <a:t>qilishga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xarajatlarni</a:t>
            </a:r>
            <a:r>
              <a:rPr lang="en-US" sz="2400" dirty="0"/>
              <a:t> </a:t>
            </a:r>
            <a:r>
              <a:rPr lang="en-US" sz="2400" dirty="0" err="1"/>
              <a:t>kamaytirish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samaradorlikni</a:t>
            </a:r>
            <a:r>
              <a:rPr lang="en-US" sz="2400" dirty="0"/>
              <a:t> </a:t>
            </a:r>
            <a:r>
              <a:rPr lang="en-US" sz="2400" dirty="0" err="1"/>
              <a:t>oshirishga</a:t>
            </a:r>
            <a:r>
              <a:rPr lang="en-US" sz="2400" dirty="0"/>
              <a:t> </a:t>
            </a:r>
            <a:r>
              <a:rPr lang="en-US" sz="2400" dirty="0" err="1"/>
              <a:t>olib</a:t>
            </a:r>
            <a:r>
              <a:rPr lang="en-US" sz="2400" dirty="0"/>
              <a:t> </a:t>
            </a:r>
            <a:r>
              <a:rPr lang="en-US" sz="2400" dirty="0" err="1"/>
              <a:t>keladi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Xavfsizlik</a:t>
            </a:r>
            <a:r>
              <a:rPr lang="en-US" sz="2400" dirty="0" smtClean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barqarorlikni</a:t>
            </a:r>
            <a:r>
              <a:rPr lang="en-US" sz="2400" dirty="0"/>
              <a:t> </a:t>
            </a:r>
            <a:r>
              <a:rPr lang="en-US" sz="2400" dirty="0" err="1"/>
              <a:t>ta'minlash</a:t>
            </a:r>
            <a:r>
              <a:rPr lang="en-US" sz="2400" dirty="0"/>
              <a:t>: ISO </a:t>
            </a:r>
            <a:r>
              <a:rPr lang="en-US" sz="2400" dirty="0" err="1"/>
              <a:t>xavfsizlikka</a:t>
            </a:r>
            <a:r>
              <a:rPr lang="en-US" sz="2400" dirty="0"/>
              <a:t> </a:t>
            </a:r>
            <a:r>
              <a:rPr lang="en-US" sz="2400" dirty="0" err="1"/>
              <a:t>oid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, </a:t>
            </a:r>
            <a:r>
              <a:rPr lang="en-US" sz="2400" dirty="0" err="1"/>
              <a:t>masalan</a:t>
            </a:r>
            <a:r>
              <a:rPr lang="en-US" sz="2400" dirty="0"/>
              <a:t>, ISO 45001 (</a:t>
            </a:r>
            <a:r>
              <a:rPr lang="en-US" sz="2400" dirty="0" err="1"/>
              <a:t>Mehnat</a:t>
            </a:r>
            <a:r>
              <a:rPr lang="en-US" sz="2400" dirty="0"/>
              <a:t> </a:t>
            </a:r>
            <a:r>
              <a:rPr lang="en-US" sz="2400" dirty="0" err="1"/>
              <a:t>xavfsizligi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sog'liqni</a:t>
            </a:r>
            <a:r>
              <a:rPr lang="en-US" sz="2400" dirty="0"/>
              <a:t> </a:t>
            </a:r>
            <a:r>
              <a:rPr lang="en-US" sz="2400" dirty="0" err="1"/>
              <a:t>saqlash</a:t>
            </a:r>
            <a:r>
              <a:rPr lang="en-US" sz="2400" dirty="0"/>
              <a:t>), </a:t>
            </a:r>
            <a:r>
              <a:rPr lang="en-US" sz="2400" dirty="0" err="1"/>
              <a:t>ishchilar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atrof-muhitni</a:t>
            </a:r>
            <a:r>
              <a:rPr lang="en-US" sz="2400" dirty="0"/>
              <a:t> </a:t>
            </a:r>
            <a:r>
              <a:rPr lang="en-US" sz="2400" dirty="0" err="1"/>
              <a:t>himoya</a:t>
            </a:r>
            <a:r>
              <a:rPr lang="en-US" sz="2400" dirty="0"/>
              <a:t> </a:t>
            </a:r>
            <a:r>
              <a:rPr lang="en-US" sz="2400" dirty="0" err="1"/>
              <a:t>qilishga</a:t>
            </a:r>
            <a:r>
              <a:rPr lang="en-US" sz="2400" dirty="0"/>
              <a:t> </a:t>
            </a:r>
            <a:r>
              <a:rPr lang="en-US" sz="2400" dirty="0" err="1"/>
              <a:t>qaratilgan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291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ISO </a:t>
            </a:r>
            <a:r>
              <a:rPr lang="en-US" dirty="0" err="1"/>
              <a:t>qayerdan</a:t>
            </a:r>
            <a:r>
              <a:rPr lang="en-US" dirty="0"/>
              <a:t> </a:t>
            </a:r>
            <a:r>
              <a:rPr lang="en-US" dirty="0" err="1"/>
              <a:t>keldi</a:t>
            </a:r>
            <a:r>
              <a:rPr lang="en-US" dirty="0" smtClean="0"/>
              <a:t>?	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ISO </a:t>
            </a:r>
            <a:r>
              <a:rPr lang="en-US" sz="2400" dirty="0" err="1"/>
              <a:t>tashkiloti</a:t>
            </a:r>
            <a:r>
              <a:rPr lang="en-US" sz="2400" dirty="0"/>
              <a:t> 1947 </a:t>
            </a:r>
            <a:r>
              <a:rPr lang="en-US" sz="2400" dirty="0" err="1"/>
              <a:t>yilda</a:t>
            </a:r>
            <a:r>
              <a:rPr lang="en-US" sz="2400" dirty="0"/>
              <a:t> </a:t>
            </a:r>
            <a:r>
              <a:rPr lang="en-US" sz="2400" dirty="0" err="1"/>
              <a:t>tashkil</a:t>
            </a:r>
            <a:r>
              <a:rPr lang="en-US" sz="2400" dirty="0"/>
              <a:t> </a:t>
            </a:r>
            <a:r>
              <a:rPr lang="en-US" sz="2400" dirty="0" err="1"/>
              <a:t>etilgan</a:t>
            </a:r>
            <a:r>
              <a:rPr lang="en-US" sz="2400" dirty="0"/>
              <a:t>. U </a:t>
            </a:r>
            <a:r>
              <a:rPr lang="en-US" sz="2400" dirty="0" err="1"/>
              <a:t>dunyoning</a:t>
            </a:r>
            <a:r>
              <a:rPr lang="en-US" sz="2400" dirty="0"/>
              <a:t>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mamlakatlaridan</a:t>
            </a:r>
            <a:r>
              <a:rPr lang="en-US" sz="2400" dirty="0"/>
              <a:t> </a:t>
            </a:r>
            <a:r>
              <a:rPr lang="en-US" sz="2400" dirty="0" err="1"/>
              <a:t>kelgan</a:t>
            </a:r>
            <a:r>
              <a:rPr lang="en-US" sz="2400" dirty="0"/>
              <a:t> </a:t>
            </a:r>
            <a:r>
              <a:rPr lang="en-US" sz="2400" dirty="0" err="1"/>
              <a:t>ekspertlar</a:t>
            </a:r>
            <a:r>
              <a:rPr lang="en-US" sz="2400" dirty="0"/>
              <a:t> </a:t>
            </a:r>
            <a:r>
              <a:rPr lang="en-US" sz="2400" dirty="0" err="1"/>
              <a:t>tomonidan</a:t>
            </a:r>
            <a:r>
              <a:rPr lang="en-US" sz="2400" dirty="0"/>
              <a:t> </a:t>
            </a:r>
            <a:r>
              <a:rPr lang="en-US" sz="2400" dirty="0" err="1"/>
              <a:t>qurilgan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hozirda</a:t>
            </a:r>
            <a:r>
              <a:rPr lang="en-US" sz="2400" dirty="0"/>
              <a:t> </a:t>
            </a:r>
            <a:r>
              <a:rPr lang="en-US" sz="2400" dirty="0" err="1"/>
              <a:t>uning</a:t>
            </a:r>
            <a:r>
              <a:rPr lang="en-US" sz="2400" dirty="0"/>
              <a:t> </a:t>
            </a:r>
            <a:r>
              <a:rPr lang="en-US" sz="2400" dirty="0" err="1"/>
              <a:t>a'zolariga</a:t>
            </a:r>
            <a:r>
              <a:rPr lang="en-US" sz="2400" dirty="0"/>
              <a:t> 160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ortiq</a:t>
            </a:r>
            <a:r>
              <a:rPr lang="en-US" sz="2400" dirty="0"/>
              <a:t> </a:t>
            </a:r>
            <a:r>
              <a:rPr lang="en-US" sz="2400" dirty="0" err="1"/>
              <a:t>mamlakatlar</a:t>
            </a:r>
            <a:r>
              <a:rPr lang="en-US" sz="2400" dirty="0"/>
              <a:t> </a:t>
            </a:r>
            <a:r>
              <a:rPr lang="en-US" sz="2400" dirty="0" err="1"/>
              <a:t>kiradi</a:t>
            </a:r>
            <a:r>
              <a:rPr lang="en-US" sz="2400" dirty="0"/>
              <a:t>. </a:t>
            </a:r>
            <a:r>
              <a:rPr lang="en-US" sz="2400" dirty="0" err="1"/>
              <a:t>Tashkilotning</a:t>
            </a:r>
            <a:r>
              <a:rPr lang="en-US" sz="2400" dirty="0"/>
              <a:t> </a:t>
            </a:r>
            <a:r>
              <a:rPr lang="en-US" sz="2400" dirty="0" err="1"/>
              <a:t>asosiy</a:t>
            </a:r>
            <a:r>
              <a:rPr lang="en-US" sz="2400" dirty="0"/>
              <a:t> </a:t>
            </a:r>
            <a:r>
              <a:rPr lang="en-US" sz="2400" dirty="0" err="1"/>
              <a:t>maqsadi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darajada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xil</a:t>
            </a:r>
            <a:r>
              <a:rPr lang="en-US" sz="2400" dirty="0"/>
              <a:t> </a:t>
            </a:r>
            <a:r>
              <a:rPr lang="en-US" sz="2400" dirty="0" err="1"/>
              <a:t>standartlarni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amalga</a:t>
            </a:r>
            <a:r>
              <a:rPr lang="en-US" sz="2400" dirty="0"/>
              <a:t> </a:t>
            </a:r>
            <a:r>
              <a:rPr lang="en-US" sz="2400" dirty="0" err="1"/>
              <a:t>oshirishdir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01964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ISO </a:t>
            </a:r>
            <a:r>
              <a:rPr lang="en-US" dirty="0" err="1"/>
              <a:t>kim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chiqdi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9395" y="1905000"/>
            <a:ext cx="8915400" cy="3777622"/>
          </a:xfrm>
        </p:spPr>
        <p:txBody>
          <a:bodyPr>
            <a:normAutofit/>
          </a:bodyPr>
          <a:lstStyle/>
          <a:p>
            <a:r>
              <a:rPr lang="en-US" sz="2400" dirty="0"/>
              <a:t>ISO </a:t>
            </a:r>
            <a:r>
              <a:rPr lang="en-US" sz="2400" dirty="0" err="1"/>
              <a:t>tashkiloti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mutaxassislar</a:t>
            </a:r>
            <a:r>
              <a:rPr lang="en-US" sz="2400" dirty="0"/>
              <a:t>, </a:t>
            </a:r>
            <a:r>
              <a:rPr lang="en-US" sz="2400" dirty="0" err="1"/>
              <a:t>ilmiy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sanoat</a:t>
            </a:r>
            <a:r>
              <a:rPr lang="en-US" sz="2400" dirty="0"/>
              <a:t> </a:t>
            </a:r>
            <a:r>
              <a:rPr lang="en-US" sz="2400" dirty="0" err="1"/>
              <a:t>sohalaridagi</a:t>
            </a:r>
            <a:r>
              <a:rPr lang="en-US" sz="2400" dirty="0"/>
              <a:t> </a:t>
            </a:r>
            <a:r>
              <a:rPr lang="en-US" sz="2400" dirty="0" err="1"/>
              <a:t>ekspertlar</a:t>
            </a:r>
            <a:r>
              <a:rPr lang="en-US" sz="2400" dirty="0"/>
              <a:t> </a:t>
            </a:r>
            <a:r>
              <a:rPr lang="en-US" sz="2400" dirty="0" err="1"/>
              <a:t>tomonidan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chiqilgan</a:t>
            </a:r>
            <a:r>
              <a:rPr lang="en-US" sz="2400" dirty="0"/>
              <a:t>. </a:t>
            </a:r>
            <a:r>
              <a:rPr lang="en-US" sz="2400" dirty="0" err="1"/>
              <a:t>ISOning</a:t>
            </a:r>
            <a:r>
              <a:rPr lang="en-US" sz="2400" dirty="0"/>
              <a:t> </a:t>
            </a:r>
            <a:r>
              <a:rPr lang="en-US" sz="2400" dirty="0" err="1"/>
              <a:t>a'zo</a:t>
            </a:r>
            <a:r>
              <a:rPr lang="en-US" sz="2400" dirty="0"/>
              <a:t> </a:t>
            </a:r>
            <a:r>
              <a:rPr lang="en-US" sz="2400" dirty="0" err="1"/>
              <a:t>davlatlaridagi</a:t>
            </a:r>
            <a:r>
              <a:rPr lang="en-US" sz="2400" dirty="0"/>
              <a:t> </a:t>
            </a:r>
            <a:r>
              <a:rPr lang="en-US" sz="2400" dirty="0" err="1"/>
              <a:t>milliy</a:t>
            </a:r>
            <a:r>
              <a:rPr lang="en-US" sz="2400" dirty="0"/>
              <a:t> </a:t>
            </a:r>
            <a:r>
              <a:rPr lang="en-US" sz="2400" dirty="0" err="1"/>
              <a:t>standartlashtirish</a:t>
            </a:r>
            <a:r>
              <a:rPr lang="en-US" sz="2400" dirty="0"/>
              <a:t> </a:t>
            </a:r>
            <a:r>
              <a:rPr lang="en-US" sz="2400" dirty="0" err="1"/>
              <a:t>tashkilotlari</a:t>
            </a:r>
            <a:r>
              <a:rPr lang="en-US" sz="2400" dirty="0"/>
              <a:t> </a:t>
            </a:r>
            <a:r>
              <a:rPr lang="en-US" sz="2400" dirty="0" err="1"/>
              <a:t>o'z</a:t>
            </a:r>
            <a:r>
              <a:rPr lang="en-US" sz="2400" dirty="0"/>
              <a:t> </a:t>
            </a:r>
            <a:r>
              <a:rPr lang="en-US" sz="2400" dirty="0" err="1"/>
              <a:t>mamlakatlarida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standartlarni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chiqadi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keyin</a:t>
            </a:r>
            <a:r>
              <a:rPr lang="en-US" sz="2400" dirty="0"/>
              <a:t> global </a:t>
            </a:r>
            <a:r>
              <a:rPr lang="en-US" sz="2400" dirty="0" err="1"/>
              <a:t>darajada</a:t>
            </a:r>
            <a:r>
              <a:rPr lang="en-US" sz="2400" dirty="0"/>
              <a:t> </a:t>
            </a:r>
            <a:r>
              <a:rPr lang="en-US" sz="2400" dirty="0" err="1"/>
              <a:t>harmonizatsiya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ISOga</a:t>
            </a:r>
            <a:r>
              <a:rPr lang="en-US" sz="2400" dirty="0"/>
              <a:t> </a:t>
            </a:r>
            <a:r>
              <a:rPr lang="en-US" sz="2400" dirty="0" err="1"/>
              <a:t>taqdim</a:t>
            </a:r>
            <a:r>
              <a:rPr lang="en-US" sz="2400" dirty="0"/>
              <a:t> </a:t>
            </a:r>
            <a:r>
              <a:rPr lang="en-US" sz="2400" dirty="0" err="1"/>
              <a:t>etiladi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ISO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nafaqat</a:t>
            </a:r>
            <a:r>
              <a:rPr lang="en-US" sz="2400" dirty="0"/>
              <a:t> </a:t>
            </a:r>
            <a:r>
              <a:rPr lang="en-US" sz="2400" dirty="0" err="1"/>
              <a:t>sanoat</a:t>
            </a:r>
            <a:r>
              <a:rPr lang="en-US" sz="2400" dirty="0"/>
              <a:t> </a:t>
            </a:r>
            <a:r>
              <a:rPr lang="en-US" sz="2400" dirty="0" err="1"/>
              <a:t>sohalarida</a:t>
            </a:r>
            <a:r>
              <a:rPr lang="en-US" sz="2400" dirty="0"/>
              <a:t>, </a:t>
            </a:r>
            <a:r>
              <a:rPr lang="en-US" sz="2400" dirty="0" err="1"/>
              <a:t>balki</a:t>
            </a:r>
            <a:r>
              <a:rPr lang="en-US" sz="2400" dirty="0"/>
              <a:t> </a:t>
            </a:r>
            <a:r>
              <a:rPr lang="en-US" sz="2400" dirty="0" err="1"/>
              <a:t>xizmat</a:t>
            </a:r>
            <a:r>
              <a:rPr lang="en-US" sz="2400" dirty="0"/>
              <a:t> </a:t>
            </a:r>
            <a:r>
              <a:rPr lang="en-US" sz="2400" dirty="0" err="1"/>
              <a:t>ko'rsatish</a:t>
            </a:r>
            <a:r>
              <a:rPr lang="en-US" sz="2400" dirty="0"/>
              <a:t>, </a:t>
            </a:r>
            <a:r>
              <a:rPr lang="en-US" sz="2400" dirty="0" err="1"/>
              <a:t>sog'liqni</a:t>
            </a:r>
            <a:r>
              <a:rPr lang="en-US" sz="2400" dirty="0"/>
              <a:t> </a:t>
            </a:r>
            <a:r>
              <a:rPr lang="en-US" sz="2400" dirty="0" err="1"/>
              <a:t>saqlash</a:t>
            </a:r>
            <a:r>
              <a:rPr lang="en-US" sz="2400" dirty="0"/>
              <a:t>, </a:t>
            </a:r>
            <a:r>
              <a:rPr lang="en-US" sz="2400" dirty="0" err="1"/>
              <a:t>axborot</a:t>
            </a:r>
            <a:r>
              <a:rPr lang="en-US" sz="2400" dirty="0"/>
              <a:t> </a:t>
            </a:r>
            <a:r>
              <a:rPr lang="en-US" sz="2400" dirty="0" err="1"/>
              <a:t>texnologiyalari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boshqa</a:t>
            </a:r>
            <a:r>
              <a:rPr lang="en-US" sz="2400" dirty="0"/>
              <a:t> </a:t>
            </a:r>
            <a:r>
              <a:rPr lang="en-US" sz="2400" dirty="0" err="1"/>
              <a:t>ko'plab</a:t>
            </a:r>
            <a:r>
              <a:rPr lang="en-US" sz="2400" dirty="0"/>
              <a:t> </a:t>
            </a:r>
            <a:r>
              <a:rPr lang="en-US" sz="2400" dirty="0" err="1"/>
              <a:t>sohalarda</a:t>
            </a:r>
            <a:r>
              <a:rPr lang="en-US" sz="2400" dirty="0"/>
              <a:t> ham </a:t>
            </a:r>
            <a:r>
              <a:rPr lang="en-US" sz="2400" dirty="0" err="1"/>
              <a:t>qo'llaniladi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37296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O’zbekiston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O'zbekistonda</a:t>
            </a:r>
            <a:r>
              <a:rPr lang="en-US" sz="3200" dirty="0"/>
              <a:t> ISO </a:t>
            </a:r>
            <a:r>
              <a:rPr lang="en-US" sz="3200" dirty="0" err="1"/>
              <a:t>standartlari</a:t>
            </a:r>
            <a:r>
              <a:rPr lang="en-US" sz="3200" dirty="0"/>
              <a:t> </a:t>
            </a:r>
            <a:r>
              <a:rPr lang="en-US" sz="3200" dirty="0" err="1"/>
              <a:t>ishlab</a:t>
            </a:r>
            <a:r>
              <a:rPr lang="en-US" sz="3200" dirty="0"/>
              <a:t> </a:t>
            </a:r>
            <a:r>
              <a:rPr lang="en-US" sz="3200" dirty="0" err="1"/>
              <a:t>chiqadigan</a:t>
            </a:r>
            <a:r>
              <a:rPr lang="en-US" sz="3200" dirty="0"/>
              <a:t> </a:t>
            </a:r>
            <a:r>
              <a:rPr lang="en-US" sz="3200" dirty="0" err="1"/>
              <a:t>tashkilot</a:t>
            </a:r>
            <a:r>
              <a:rPr lang="en-US" sz="3200" dirty="0"/>
              <a:t> </a:t>
            </a:r>
            <a:r>
              <a:rPr lang="en-US" sz="3200" b="1" dirty="0" err="1"/>
              <a:t>O'zbekiston</a:t>
            </a:r>
            <a:r>
              <a:rPr lang="en-US" sz="3200" b="1" dirty="0"/>
              <a:t> </a:t>
            </a:r>
            <a:r>
              <a:rPr lang="en-US" sz="3200" b="1" dirty="0" err="1"/>
              <a:t>Standartlashtirish</a:t>
            </a:r>
            <a:r>
              <a:rPr lang="en-US" sz="3200" b="1" dirty="0"/>
              <a:t>, </a:t>
            </a:r>
            <a:r>
              <a:rPr lang="en-US" sz="3200" b="1" dirty="0" err="1"/>
              <a:t>Metrologiya</a:t>
            </a:r>
            <a:r>
              <a:rPr lang="en-US" sz="3200" b="1" dirty="0"/>
              <a:t> </a:t>
            </a:r>
            <a:r>
              <a:rPr lang="en-US" sz="3200" b="1" dirty="0" err="1"/>
              <a:t>va</a:t>
            </a:r>
            <a:r>
              <a:rPr lang="en-US" sz="3200" b="1" dirty="0"/>
              <a:t> </a:t>
            </a:r>
            <a:r>
              <a:rPr lang="en-US" sz="3200" b="1" dirty="0" err="1"/>
              <a:t>Sertifikatlash</a:t>
            </a:r>
            <a:r>
              <a:rPr lang="en-US" sz="3200" b="1" dirty="0"/>
              <a:t> </a:t>
            </a:r>
            <a:r>
              <a:rPr lang="en-US" sz="3200" b="1" dirty="0" err="1"/>
              <a:t>Agentligi</a:t>
            </a:r>
            <a:r>
              <a:rPr lang="en-US" sz="3200" dirty="0"/>
              <a:t> (O'ZSTAND) </a:t>
            </a:r>
            <a:r>
              <a:rPr lang="en-US" sz="3200" dirty="0" err="1"/>
              <a:t>bo'lib</a:t>
            </a:r>
            <a:r>
              <a:rPr lang="en-US" sz="3200" dirty="0"/>
              <a:t>, u ISO </a:t>
            </a:r>
            <a:r>
              <a:rPr lang="en-US" sz="3200" dirty="0" err="1"/>
              <a:t>standartlarini</a:t>
            </a:r>
            <a:r>
              <a:rPr lang="en-US" sz="3200" dirty="0"/>
              <a:t> </a:t>
            </a:r>
            <a:r>
              <a:rPr lang="en-US" sz="3200" dirty="0" err="1"/>
              <a:t>milliy</a:t>
            </a:r>
            <a:r>
              <a:rPr lang="en-US" sz="3200" dirty="0"/>
              <a:t> </a:t>
            </a:r>
            <a:r>
              <a:rPr lang="en-US" sz="3200" dirty="0" err="1"/>
              <a:t>darajada</a:t>
            </a:r>
            <a:r>
              <a:rPr lang="en-US" sz="3200" dirty="0"/>
              <a:t> </a:t>
            </a:r>
            <a:r>
              <a:rPr lang="en-US" sz="3200" dirty="0" err="1"/>
              <a:t>qo'llash</a:t>
            </a:r>
            <a:r>
              <a:rPr lang="en-US" sz="3200" dirty="0"/>
              <a:t> </a:t>
            </a:r>
            <a:r>
              <a:rPr lang="en-US" sz="3200" dirty="0" err="1"/>
              <a:t>va</a:t>
            </a:r>
            <a:r>
              <a:rPr lang="en-US" sz="3200" dirty="0"/>
              <a:t> </a:t>
            </a:r>
            <a:r>
              <a:rPr lang="en-US" sz="3200" dirty="0" err="1"/>
              <a:t>moslashtirish</a:t>
            </a:r>
            <a:r>
              <a:rPr lang="en-US" sz="3200" dirty="0"/>
              <a:t> </a:t>
            </a:r>
            <a:r>
              <a:rPr lang="en-US" sz="3200" dirty="0" err="1"/>
              <a:t>bilan</a:t>
            </a:r>
            <a:r>
              <a:rPr lang="en-US" sz="3200" dirty="0"/>
              <a:t> </a:t>
            </a:r>
            <a:r>
              <a:rPr lang="en-US" sz="3200" dirty="0" err="1"/>
              <a:t>shug'ullanadi</a:t>
            </a:r>
            <a:r>
              <a:rPr lang="en-US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87874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Loyihalashda</a:t>
            </a:r>
            <a:r>
              <a:rPr lang="en-US" dirty="0"/>
              <a:t> </a:t>
            </a:r>
            <a:r>
              <a:rPr lang="en-US" dirty="0" err="1"/>
              <a:t>asosiy</a:t>
            </a:r>
            <a:r>
              <a:rPr lang="en-US" dirty="0"/>
              <a:t> </a:t>
            </a:r>
            <a:r>
              <a:rPr lang="en-US" dirty="0" err="1"/>
              <a:t>standartlar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ISO 10303 (STEP): Bu </a:t>
            </a:r>
            <a:r>
              <a:rPr lang="en-US" sz="2400" dirty="0" err="1"/>
              <a:t>standart</a:t>
            </a:r>
            <a:r>
              <a:rPr lang="en-US" sz="2400" dirty="0"/>
              <a:t> </a:t>
            </a:r>
            <a:r>
              <a:rPr lang="en-US" sz="2400" dirty="0" err="1"/>
              <a:t>mahsulot</a:t>
            </a:r>
            <a:r>
              <a:rPr lang="en-US" sz="2400" dirty="0"/>
              <a:t> </a:t>
            </a:r>
            <a:r>
              <a:rPr lang="en-US" sz="2400" dirty="0" err="1"/>
              <a:t>ma'lumotlarini</a:t>
            </a:r>
            <a:r>
              <a:rPr lang="en-US" sz="2400" dirty="0"/>
              <a:t> </a:t>
            </a:r>
            <a:r>
              <a:rPr lang="en-US" sz="2400" dirty="0" err="1"/>
              <a:t>almashish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standart</a:t>
            </a:r>
            <a:r>
              <a:rPr lang="en-US" sz="2400" dirty="0"/>
              <a:t>. U </a:t>
            </a:r>
            <a:r>
              <a:rPr lang="en-US" sz="2400" dirty="0" err="1"/>
              <a:t>loyihalashtirishda</a:t>
            </a:r>
            <a:r>
              <a:rPr lang="en-US" sz="2400" dirty="0"/>
              <a:t> </a:t>
            </a:r>
            <a:r>
              <a:rPr lang="en-US" sz="2400" dirty="0" err="1"/>
              <a:t>foydalaniladigan</a:t>
            </a:r>
            <a:r>
              <a:rPr lang="en-US" sz="2400" dirty="0"/>
              <a:t> </a:t>
            </a:r>
            <a:r>
              <a:rPr lang="en-US" sz="2400" dirty="0" err="1"/>
              <a:t>asosiy</a:t>
            </a:r>
            <a:r>
              <a:rPr lang="en-US" sz="2400" dirty="0"/>
              <a:t> </a:t>
            </a:r>
            <a:r>
              <a:rPr lang="en-US" sz="2400" dirty="0" err="1"/>
              <a:t>formatlar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ularning</a:t>
            </a:r>
            <a:r>
              <a:rPr lang="en-US" sz="2400" dirty="0"/>
              <a:t> </a:t>
            </a:r>
            <a:r>
              <a:rPr lang="en-US" sz="2400" dirty="0" err="1"/>
              <a:t>afzalliklari</a:t>
            </a:r>
            <a:r>
              <a:rPr lang="en-US" sz="2400" dirty="0"/>
              <a:t> </a:t>
            </a:r>
            <a:r>
              <a:rPr lang="en-US" sz="2400" dirty="0" err="1"/>
              <a:t>haqida.ISO</a:t>
            </a:r>
            <a:r>
              <a:rPr lang="en-US" sz="2400" dirty="0"/>
              <a:t> 9001: </a:t>
            </a:r>
            <a:r>
              <a:rPr lang="en-US" sz="2400" dirty="0" err="1"/>
              <a:t>Sifatni</a:t>
            </a:r>
            <a:r>
              <a:rPr lang="en-US" sz="2400" dirty="0"/>
              <a:t> </a:t>
            </a:r>
            <a:r>
              <a:rPr lang="en-US" sz="2400" dirty="0" err="1"/>
              <a:t>boshqarish</a:t>
            </a:r>
            <a:r>
              <a:rPr lang="en-US" sz="2400" dirty="0"/>
              <a:t>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ularning</a:t>
            </a:r>
            <a:r>
              <a:rPr lang="en-US" sz="2400" dirty="0"/>
              <a:t> CAD </a:t>
            </a:r>
            <a:r>
              <a:rPr lang="en-US" sz="2400" dirty="0" err="1"/>
              <a:t>dasturlarida</a:t>
            </a:r>
            <a:r>
              <a:rPr lang="en-US" sz="2400" dirty="0"/>
              <a:t> </a:t>
            </a:r>
            <a:r>
              <a:rPr lang="en-US" sz="2400" dirty="0" err="1"/>
              <a:t>samaradorlikni</a:t>
            </a:r>
            <a:r>
              <a:rPr lang="en-US" sz="2400" dirty="0"/>
              <a:t> </a:t>
            </a:r>
            <a:r>
              <a:rPr lang="en-US" sz="2400" dirty="0" err="1"/>
              <a:t>oshirishga</a:t>
            </a:r>
            <a:r>
              <a:rPr lang="en-US" sz="2400" dirty="0"/>
              <a:t> </a:t>
            </a:r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berishi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37753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ISO 128: </a:t>
            </a:r>
            <a:r>
              <a:rPr lang="en-US" sz="2400" dirty="0" err="1"/>
              <a:t>Chizma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grafiklarga</a:t>
            </a:r>
            <a:r>
              <a:rPr lang="en-US" sz="2400" dirty="0"/>
              <a:t> </a:t>
            </a:r>
            <a:r>
              <a:rPr lang="en-US" sz="2400" dirty="0" err="1"/>
              <a:t>qo'yiladigan</a:t>
            </a:r>
            <a:r>
              <a:rPr lang="en-US" sz="2400" dirty="0"/>
              <a:t> </a:t>
            </a:r>
            <a:r>
              <a:rPr lang="en-US" sz="2400" dirty="0" err="1"/>
              <a:t>talablarga</a:t>
            </a:r>
            <a:r>
              <a:rPr lang="en-US" sz="2400" dirty="0"/>
              <a:t> </a:t>
            </a:r>
            <a:r>
              <a:rPr lang="en-US" sz="2400" dirty="0" err="1"/>
              <a:t>oid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. </a:t>
            </a:r>
            <a:r>
              <a:rPr lang="en-US" sz="2400" dirty="0" err="1"/>
              <a:t>Loyihalar</a:t>
            </a:r>
            <a:r>
              <a:rPr lang="en-US" sz="2400" dirty="0"/>
              <a:t> </a:t>
            </a:r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tasvirlanishi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belgilar</a:t>
            </a:r>
            <a:r>
              <a:rPr lang="en-US" sz="2400" dirty="0"/>
              <a:t> </a:t>
            </a:r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qo'llanilishi</a:t>
            </a:r>
            <a:r>
              <a:rPr lang="en-US" sz="2400" dirty="0"/>
              <a:t> </a:t>
            </a:r>
            <a:r>
              <a:rPr lang="en-US" sz="2400" dirty="0" err="1"/>
              <a:t>kerakligi.DIN</a:t>
            </a:r>
            <a:r>
              <a:rPr lang="en-US" sz="2400" dirty="0"/>
              <a:t> 276 </a:t>
            </a:r>
            <a:r>
              <a:rPr lang="en-US" sz="2400" dirty="0" err="1"/>
              <a:t>va</a:t>
            </a:r>
            <a:r>
              <a:rPr lang="en-US" sz="2400" dirty="0"/>
              <a:t> 277: </a:t>
            </a:r>
            <a:r>
              <a:rPr lang="en-US" sz="2400" dirty="0" err="1"/>
              <a:t>Qurilish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me'morchilik</a:t>
            </a:r>
            <a:r>
              <a:rPr lang="en-US" sz="2400" dirty="0"/>
              <a:t> </a:t>
            </a:r>
            <a:r>
              <a:rPr lang="en-US" sz="2400" dirty="0" err="1"/>
              <a:t>sohasida</a:t>
            </a:r>
            <a:r>
              <a:rPr lang="en-US" sz="2400" dirty="0"/>
              <a:t> </a:t>
            </a:r>
            <a:r>
              <a:rPr lang="en-US" sz="2400" dirty="0" err="1"/>
              <a:t>qo'llaniladigan</a:t>
            </a:r>
            <a:r>
              <a:rPr lang="en-US" sz="2400" dirty="0"/>
              <a:t> </a:t>
            </a:r>
            <a:r>
              <a:rPr lang="en-US" sz="2400" dirty="0" err="1"/>
              <a:t>moliyaviy</a:t>
            </a:r>
            <a:r>
              <a:rPr lang="en-US" sz="2400" dirty="0"/>
              <a:t> </a:t>
            </a:r>
            <a:r>
              <a:rPr lang="en-US" sz="2400" dirty="0" err="1"/>
              <a:t>hisoblash</a:t>
            </a:r>
            <a:r>
              <a:rPr lang="en-US" sz="2400" dirty="0"/>
              <a:t> </a:t>
            </a:r>
            <a:r>
              <a:rPr lang="en-US" sz="2400" dirty="0" err="1"/>
              <a:t>standartlari.ANSI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ASME Y14.5: </a:t>
            </a:r>
            <a:r>
              <a:rPr lang="en-US" sz="2400" dirty="0" err="1"/>
              <a:t>Geometrik</a:t>
            </a:r>
            <a:r>
              <a:rPr lang="en-US" sz="2400" dirty="0"/>
              <a:t> </a:t>
            </a:r>
            <a:r>
              <a:rPr lang="en-US" sz="2400" dirty="0" err="1"/>
              <a:t>chizma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tolerantlikka</a:t>
            </a:r>
            <a:r>
              <a:rPr lang="en-US" sz="2400" dirty="0"/>
              <a:t> </a:t>
            </a:r>
            <a:r>
              <a:rPr lang="en-US" sz="2400" dirty="0" err="1"/>
              <a:t>oid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, </a:t>
            </a:r>
            <a:r>
              <a:rPr lang="en-US" sz="2400" dirty="0" err="1"/>
              <a:t>o'lchovlarni</a:t>
            </a:r>
            <a:r>
              <a:rPr lang="en-US" sz="2400" dirty="0"/>
              <a:t> </a:t>
            </a:r>
            <a:r>
              <a:rPr lang="en-US" sz="2400" dirty="0" err="1"/>
              <a:t>belgilash</a:t>
            </a:r>
            <a:r>
              <a:rPr lang="en-US" sz="2400" dirty="0"/>
              <a:t> </a:t>
            </a:r>
            <a:r>
              <a:rPr lang="en-US" sz="2400" dirty="0" err="1"/>
              <a:t>tartibi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58173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qilib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samaradorlikni</a:t>
            </a:r>
            <a:r>
              <a:rPr lang="en-US" sz="2400" dirty="0"/>
              <a:t> </a:t>
            </a:r>
            <a:r>
              <a:rPr lang="en-US" sz="2400" dirty="0" err="1"/>
              <a:t>oshiradi</a:t>
            </a:r>
            <a:r>
              <a:rPr lang="en-US" sz="2400" dirty="0"/>
              <a:t>, </a:t>
            </a:r>
            <a:r>
              <a:rPr lang="en-US" sz="2400" dirty="0" err="1"/>
              <a:t>loyihani</a:t>
            </a:r>
            <a:r>
              <a:rPr lang="en-US" sz="2400" dirty="0"/>
              <a:t> </a:t>
            </a:r>
            <a:r>
              <a:rPr lang="en-US" sz="2400" dirty="0" err="1"/>
              <a:t>soddalashtiradi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universallikni</a:t>
            </a:r>
            <a:r>
              <a:rPr lang="en-US" sz="2400" dirty="0"/>
              <a:t> </a:t>
            </a:r>
            <a:r>
              <a:rPr lang="en-US" sz="2400" dirty="0" err="1"/>
              <a:t>ta'minlaydi.Xalqaro</a:t>
            </a:r>
            <a:r>
              <a:rPr lang="en-US" sz="2400" dirty="0"/>
              <a:t> </a:t>
            </a:r>
            <a:r>
              <a:rPr lang="en-US" sz="2400" dirty="0" err="1"/>
              <a:t>miqyosda</a:t>
            </a:r>
            <a:r>
              <a:rPr lang="en-US" sz="2400" dirty="0"/>
              <a:t> </a:t>
            </a:r>
            <a:r>
              <a:rPr lang="en-US" sz="2400" dirty="0" err="1"/>
              <a:t>hamkorlikni</a:t>
            </a:r>
            <a:r>
              <a:rPr lang="en-US" sz="2400" dirty="0"/>
              <a:t> </a:t>
            </a:r>
            <a:r>
              <a:rPr lang="en-US" sz="2400" dirty="0" err="1"/>
              <a:t>yaxshilashda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mahsulot</a:t>
            </a:r>
            <a:r>
              <a:rPr lang="en-US" sz="2400" dirty="0"/>
              <a:t> </a:t>
            </a:r>
            <a:r>
              <a:rPr lang="en-US" sz="2400" dirty="0" err="1"/>
              <a:t>sifatini</a:t>
            </a:r>
            <a:r>
              <a:rPr lang="en-US" sz="2400" dirty="0"/>
              <a:t> </a:t>
            </a:r>
            <a:r>
              <a:rPr lang="en-US" sz="2400" dirty="0" err="1"/>
              <a:t>oshirishda</a:t>
            </a:r>
            <a:r>
              <a:rPr lang="en-US" sz="2400" dirty="0"/>
              <a:t> </a:t>
            </a:r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o‘rin</a:t>
            </a:r>
            <a:r>
              <a:rPr lang="en-US" sz="2400" dirty="0"/>
              <a:t> </a:t>
            </a:r>
            <a:r>
              <a:rPr lang="en-US" sz="2400" dirty="0" err="1"/>
              <a:t>tutishi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3562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Loyihalashda</a:t>
            </a:r>
            <a:r>
              <a:rPr lang="en-US" dirty="0"/>
              <a:t> </a:t>
            </a:r>
            <a:r>
              <a:rPr lang="en-US" dirty="0" err="1"/>
              <a:t>standartlarning</a:t>
            </a:r>
            <a:r>
              <a:rPr lang="en-US" dirty="0"/>
              <a:t> </a:t>
            </a:r>
            <a:r>
              <a:rPr lang="en-US" dirty="0" err="1"/>
              <a:t>qo'llanishi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kelajakdagi</a:t>
            </a:r>
            <a:r>
              <a:rPr lang="en-US" dirty="0"/>
              <a:t> </a:t>
            </a:r>
            <a:r>
              <a:rPr lang="en-US" dirty="0" err="1"/>
              <a:t>rivojlanish</a:t>
            </a:r>
            <a:r>
              <a:rPr lang="en-US" dirty="0"/>
              <a:t> </a:t>
            </a:r>
            <a:r>
              <a:rPr lang="en-US" dirty="0" err="1"/>
              <a:t>yo'nalishlari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Texnologik</a:t>
            </a:r>
            <a:r>
              <a:rPr lang="en-US" sz="2400" dirty="0"/>
              <a:t> </a:t>
            </a:r>
            <a:r>
              <a:rPr lang="en-US" sz="2400" dirty="0" err="1"/>
              <a:t>yutuqlar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raqamli</a:t>
            </a:r>
            <a:r>
              <a:rPr lang="en-US" sz="2400" dirty="0"/>
              <a:t> </a:t>
            </a:r>
            <a:r>
              <a:rPr lang="en-US" sz="2400" dirty="0" err="1"/>
              <a:t>qurilmalar</a:t>
            </a:r>
            <a:r>
              <a:rPr lang="en-US" sz="2400" dirty="0"/>
              <a:t> </a:t>
            </a:r>
            <a:r>
              <a:rPr lang="en-US" sz="2400" dirty="0" err="1"/>
              <a:t>bilan</a:t>
            </a:r>
            <a:r>
              <a:rPr lang="en-US" sz="2400" dirty="0"/>
              <a:t> CAD </a:t>
            </a:r>
            <a:r>
              <a:rPr lang="en-US" sz="2400" dirty="0" err="1"/>
              <a:t>sohasidagi</a:t>
            </a:r>
            <a:r>
              <a:rPr lang="en-US" sz="2400" dirty="0"/>
              <a:t> </a:t>
            </a:r>
            <a:r>
              <a:rPr lang="en-US" sz="2400" dirty="0" err="1"/>
              <a:t>standartlarning</a:t>
            </a:r>
            <a:r>
              <a:rPr lang="en-US" sz="2400" dirty="0"/>
              <a:t> </a:t>
            </a:r>
            <a:r>
              <a:rPr lang="en-US" sz="2400" dirty="0" err="1"/>
              <a:t>yangilanishi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rivojlanishi.Yaqin</a:t>
            </a:r>
            <a:r>
              <a:rPr lang="en-US" sz="2400" dirty="0"/>
              <a:t> </a:t>
            </a:r>
            <a:r>
              <a:rPr lang="en-US" sz="2400" dirty="0" err="1"/>
              <a:t>kelajakda</a:t>
            </a:r>
            <a:r>
              <a:rPr lang="en-US" sz="2400" dirty="0"/>
              <a:t> </a:t>
            </a:r>
            <a:r>
              <a:rPr lang="en-US" sz="2400" dirty="0" err="1"/>
              <a:t>qanday</a:t>
            </a:r>
            <a:r>
              <a:rPr lang="en-US" sz="2400" dirty="0"/>
              <a:t> </a:t>
            </a:r>
            <a:r>
              <a:rPr lang="en-US" sz="2400" dirty="0" err="1"/>
              <a:t>yangi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chiqilishi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ularning</a:t>
            </a:r>
            <a:r>
              <a:rPr lang="en-US" sz="2400" dirty="0"/>
              <a:t> </a:t>
            </a:r>
            <a:r>
              <a:rPr lang="en-US" sz="2400" dirty="0" err="1"/>
              <a:t>loyihalashtirish</a:t>
            </a:r>
            <a:r>
              <a:rPr lang="en-US" sz="2400" dirty="0"/>
              <a:t> </a:t>
            </a:r>
            <a:r>
              <a:rPr lang="en-US" sz="2400" dirty="0" err="1"/>
              <a:t>jarayoniga</a:t>
            </a:r>
            <a:r>
              <a:rPr lang="en-US" sz="2400" dirty="0"/>
              <a:t> </a:t>
            </a:r>
            <a:r>
              <a:rPr lang="en-US" sz="2400" dirty="0" err="1"/>
              <a:t>ta'siri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27515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Chizma</a:t>
            </a:r>
            <a:r>
              <a:rPr lang="en-US" sz="2400" b="1" dirty="0"/>
              <a:t> </a:t>
            </a:r>
            <a:r>
              <a:rPr lang="en-US" sz="2400" b="1" dirty="0" err="1"/>
              <a:t>Sifatini</a:t>
            </a:r>
            <a:r>
              <a:rPr lang="en-US" sz="2400" b="1" dirty="0"/>
              <a:t> </a:t>
            </a:r>
            <a:r>
              <a:rPr lang="en-US" sz="2400" b="1" dirty="0" err="1"/>
              <a:t>Oshirish</a:t>
            </a:r>
            <a:r>
              <a:rPr lang="en-US" sz="2400" dirty="0"/>
              <a:t>: CAD </a:t>
            </a:r>
            <a:r>
              <a:rPr lang="en-US" sz="2400" dirty="0" err="1"/>
              <a:t>dasturlarida</a:t>
            </a:r>
            <a:r>
              <a:rPr lang="en-US" sz="2400" dirty="0"/>
              <a:t> </a:t>
            </a:r>
            <a:r>
              <a:rPr lang="en-US" sz="2400" dirty="0" err="1"/>
              <a:t>foydalaniladigan</a:t>
            </a:r>
            <a:r>
              <a:rPr lang="en-US" sz="2400" dirty="0"/>
              <a:t> ISO, ANSI, DIN </a:t>
            </a:r>
            <a:r>
              <a:rPr lang="en-US" sz="2400" dirty="0" err="1"/>
              <a:t>kabi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chizma</a:t>
            </a:r>
            <a:r>
              <a:rPr lang="en-US" sz="2400" dirty="0"/>
              <a:t> </a:t>
            </a:r>
            <a:r>
              <a:rPr lang="en-US" sz="2400" dirty="0" err="1"/>
              <a:t>sifatini</a:t>
            </a:r>
            <a:r>
              <a:rPr lang="en-US" sz="2400" dirty="0"/>
              <a:t> </a:t>
            </a:r>
            <a:r>
              <a:rPr lang="en-US" sz="2400" dirty="0" err="1"/>
              <a:t>nazorat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formatlarga</a:t>
            </a:r>
            <a:r>
              <a:rPr lang="en-US" sz="2400" dirty="0"/>
              <a:t> </a:t>
            </a:r>
            <a:r>
              <a:rPr lang="en-US" sz="2400" dirty="0" err="1"/>
              <a:t>muvofiqlashtirishda</a:t>
            </a:r>
            <a:r>
              <a:rPr lang="en-US" sz="2400" dirty="0"/>
              <a:t> </a:t>
            </a:r>
            <a:r>
              <a:rPr lang="en-US" sz="2400" dirty="0" err="1"/>
              <a:t>qo‘llaniladi</a:t>
            </a:r>
            <a:r>
              <a:rPr lang="en-US" sz="2400" dirty="0"/>
              <a:t>. Bu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loyihani</a:t>
            </a:r>
            <a:r>
              <a:rPr lang="en-US" sz="2400" dirty="0"/>
              <a:t> </a:t>
            </a:r>
            <a:r>
              <a:rPr lang="en-US" sz="2400" dirty="0" err="1"/>
              <a:t>universallashtirish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boshqa</a:t>
            </a:r>
            <a:r>
              <a:rPr lang="en-US" sz="2400" dirty="0"/>
              <a:t> </a:t>
            </a:r>
            <a:r>
              <a:rPr lang="en-US" sz="2400" dirty="0" err="1"/>
              <a:t>davlatlar</a:t>
            </a:r>
            <a:r>
              <a:rPr lang="en-US" sz="2400" dirty="0"/>
              <a:t> </a:t>
            </a:r>
            <a:r>
              <a:rPr lang="en-US" sz="2400" dirty="0" err="1"/>
              <a:t>bilan</a:t>
            </a:r>
            <a:r>
              <a:rPr lang="en-US" sz="2400" dirty="0"/>
              <a:t> </a:t>
            </a:r>
            <a:r>
              <a:rPr lang="en-US" sz="2400" dirty="0" err="1"/>
              <a:t>hamkorlikda</a:t>
            </a:r>
            <a:r>
              <a:rPr lang="en-US" sz="2400" dirty="0"/>
              <a:t> </a:t>
            </a:r>
            <a:r>
              <a:rPr lang="en-US" sz="2400" dirty="0" err="1"/>
              <a:t>ishlashni</a:t>
            </a:r>
            <a:r>
              <a:rPr lang="en-US" sz="2400" dirty="0"/>
              <a:t> </a:t>
            </a:r>
            <a:r>
              <a:rPr lang="en-US" sz="2400" dirty="0" err="1"/>
              <a:t>yengillashtiradi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02214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Xatolarni</a:t>
            </a:r>
            <a:r>
              <a:rPr lang="en-US" sz="2400" b="1" dirty="0"/>
              <a:t> </a:t>
            </a:r>
            <a:r>
              <a:rPr lang="en-US" sz="2400" b="1" dirty="0" err="1"/>
              <a:t>Qayta</a:t>
            </a:r>
            <a:r>
              <a:rPr lang="en-US" sz="2400" b="1" dirty="0"/>
              <a:t> </a:t>
            </a:r>
            <a:r>
              <a:rPr lang="en-US" sz="2400" b="1" dirty="0" err="1"/>
              <a:t>Ko‘rib</a:t>
            </a:r>
            <a:r>
              <a:rPr lang="en-US" sz="2400" b="1" dirty="0"/>
              <a:t> </a:t>
            </a:r>
            <a:r>
              <a:rPr lang="en-US" sz="2400" b="1" dirty="0" err="1"/>
              <a:t>Chiqish</a:t>
            </a:r>
            <a:r>
              <a:rPr lang="en-US" sz="2400" dirty="0"/>
              <a:t>: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yordamida</a:t>
            </a:r>
            <a:r>
              <a:rPr lang="en-US" sz="2400" dirty="0"/>
              <a:t>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loyihalarda</a:t>
            </a:r>
            <a:r>
              <a:rPr lang="en-US" sz="2400" dirty="0"/>
              <a:t> </a:t>
            </a:r>
            <a:r>
              <a:rPr lang="en-US" sz="2400" dirty="0" err="1"/>
              <a:t>xatolar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o'zgarishlarni</a:t>
            </a:r>
            <a:r>
              <a:rPr lang="en-US" sz="2400" dirty="0"/>
              <a:t> </a:t>
            </a:r>
            <a:r>
              <a:rPr lang="en-US" sz="2400" dirty="0" err="1"/>
              <a:t>osonroq</a:t>
            </a:r>
            <a:r>
              <a:rPr lang="en-US" sz="2400" dirty="0"/>
              <a:t> </a:t>
            </a:r>
            <a:r>
              <a:rPr lang="en-US" sz="2400" dirty="0" err="1"/>
              <a:t>aniqlash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bartaraf</a:t>
            </a:r>
            <a:r>
              <a:rPr lang="en-US" sz="2400" dirty="0"/>
              <a:t> </a:t>
            </a:r>
            <a:r>
              <a:rPr lang="en-US" sz="2400" dirty="0" err="1"/>
              <a:t>etish</a:t>
            </a:r>
            <a:r>
              <a:rPr lang="en-US" sz="2400" dirty="0"/>
              <a:t> </a:t>
            </a:r>
            <a:r>
              <a:rPr lang="en-US" sz="2400" dirty="0" err="1"/>
              <a:t>mumkin</a:t>
            </a:r>
            <a:r>
              <a:rPr lang="en-US" sz="2400" dirty="0"/>
              <a:t>. ISO 10303 </a:t>
            </a:r>
            <a:r>
              <a:rPr lang="en-US" sz="2400" dirty="0" err="1"/>
              <a:t>kabi</a:t>
            </a:r>
            <a:r>
              <a:rPr lang="en-US" sz="2400" dirty="0"/>
              <a:t> </a:t>
            </a:r>
            <a:r>
              <a:rPr lang="en-US" sz="2400" dirty="0" err="1"/>
              <a:t>formatlar</a:t>
            </a:r>
            <a:r>
              <a:rPr lang="en-US" sz="2400" dirty="0"/>
              <a:t> </a:t>
            </a:r>
            <a:r>
              <a:rPr lang="en-US" sz="2400" dirty="0" err="1"/>
              <a:t>loyihaning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bosqichini</a:t>
            </a:r>
            <a:r>
              <a:rPr lang="en-US" sz="2400" dirty="0"/>
              <a:t> </a:t>
            </a:r>
            <a:r>
              <a:rPr lang="en-US" sz="2400" dirty="0" err="1"/>
              <a:t>umumiy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formatda</a:t>
            </a:r>
            <a:r>
              <a:rPr lang="en-US" sz="2400" dirty="0"/>
              <a:t> </a:t>
            </a:r>
            <a:r>
              <a:rPr lang="en-US" sz="2400" dirty="0" err="1"/>
              <a:t>saqlash</a:t>
            </a:r>
            <a:r>
              <a:rPr lang="en-US" sz="2400" dirty="0"/>
              <a:t> </a:t>
            </a:r>
            <a:r>
              <a:rPr lang="en-US" sz="2400" dirty="0" err="1"/>
              <a:t>imkonini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xatolarni</a:t>
            </a:r>
            <a:r>
              <a:rPr lang="en-US" sz="2400" dirty="0"/>
              <a:t> </a:t>
            </a:r>
            <a:r>
              <a:rPr lang="en-US" sz="2400" dirty="0" err="1"/>
              <a:t>kamaytiradi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yangiliklar</a:t>
            </a:r>
            <a:r>
              <a:rPr lang="en-US" sz="2400" dirty="0"/>
              <a:t> </a:t>
            </a:r>
            <a:r>
              <a:rPr lang="en-US" sz="2400" dirty="0" err="1"/>
              <a:t>kiritishda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07505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Loyihalarni</a:t>
            </a:r>
            <a:r>
              <a:rPr lang="en-US" sz="2400" b="1" dirty="0"/>
              <a:t> </a:t>
            </a:r>
            <a:r>
              <a:rPr lang="en-US" sz="2400" b="1" dirty="0" err="1"/>
              <a:t>Tezkor</a:t>
            </a:r>
            <a:r>
              <a:rPr lang="en-US" sz="2400" b="1" dirty="0"/>
              <a:t> </a:t>
            </a:r>
            <a:r>
              <a:rPr lang="en-US" sz="2400" b="1" dirty="0" err="1"/>
              <a:t>Taqqoslash</a:t>
            </a:r>
            <a:r>
              <a:rPr lang="en-US" sz="2400" b="1" dirty="0"/>
              <a:t> </a:t>
            </a:r>
            <a:r>
              <a:rPr lang="en-US" sz="2400" b="1" dirty="0" err="1"/>
              <a:t>va</a:t>
            </a:r>
            <a:r>
              <a:rPr lang="en-US" sz="2400" b="1" dirty="0"/>
              <a:t> </a:t>
            </a:r>
            <a:r>
              <a:rPr lang="en-US" sz="2400" b="1" dirty="0" err="1"/>
              <a:t>Baholash</a:t>
            </a:r>
            <a:r>
              <a:rPr lang="en-US" sz="2400" dirty="0"/>
              <a:t>: </a:t>
            </a:r>
            <a:r>
              <a:rPr lang="en-US" sz="2400" dirty="0" err="1"/>
              <a:t>Loyihalarda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bo‘yicha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chiqilgan</a:t>
            </a:r>
            <a:r>
              <a:rPr lang="en-US" sz="2400" dirty="0"/>
              <a:t> </a:t>
            </a:r>
            <a:r>
              <a:rPr lang="en-US" sz="2400" dirty="0" err="1"/>
              <a:t>chizma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modellarni</a:t>
            </a:r>
            <a:r>
              <a:rPr lang="en-US" sz="2400" dirty="0"/>
              <a:t> </a:t>
            </a:r>
            <a:r>
              <a:rPr lang="en-US" sz="2400" dirty="0" err="1"/>
              <a:t>tezkor</a:t>
            </a:r>
            <a:r>
              <a:rPr lang="en-US" sz="2400" dirty="0"/>
              <a:t> </a:t>
            </a:r>
            <a:r>
              <a:rPr lang="en-US" sz="2400" dirty="0" err="1"/>
              <a:t>taqqoslash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baholash</a:t>
            </a:r>
            <a:r>
              <a:rPr lang="en-US" sz="2400" dirty="0"/>
              <a:t> </a:t>
            </a:r>
            <a:r>
              <a:rPr lang="en-US" sz="2400" dirty="0" err="1"/>
              <a:t>orqali</a:t>
            </a:r>
            <a:r>
              <a:rPr lang="en-US" sz="2400" dirty="0"/>
              <a:t> </a:t>
            </a:r>
            <a:r>
              <a:rPr lang="en-US" sz="2400" dirty="0" err="1"/>
              <a:t>sifatni</a:t>
            </a:r>
            <a:r>
              <a:rPr lang="en-US" sz="2400" dirty="0"/>
              <a:t> </a:t>
            </a:r>
            <a:r>
              <a:rPr lang="en-US" sz="2400" dirty="0" err="1"/>
              <a:t>nazorat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 </a:t>
            </a:r>
            <a:r>
              <a:rPr lang="en-US" sz="2400" dirty="0" err="1"/>
              <a:t>mumkin</a:t>
            </a:r>
            <a:r>
              <a:rPr lang="en-US" sz="2400" dirty="0"/>
              <a:t>. </a:t>
            </a:r>
            <a:r>
              <a:rPr lang="en-US" sz="2400" dirty="0" err="1"/>
              <a:t>Masalan</a:t>
            </a:r>
            <a:r>
              <a:rPr lang="en-US" sz="2400" dirty="0"/>
              <a:t>, ISO 9001 </a:t>
            </a:r>
            <a:r>
              <a:rPr lang="en-US" sz="2400" dirty="0" err="1"/>
              <a:t>sifatlilikni</a:t>
            </a:r>
            <a:r>
              <a:rPr lang="en-US" sz="2400" dirty="0"/>
              <a:t> </a:t>
            </a:r>
            <a:r>
              <a:rPr lang="en-US" sz="2400" dirty="0" err="1"/>
              <a:t>boshqarish</a:t>
            </a:r>
            <a:r>
              <a:rPr lang="en-US" sz="2400" dirty="0"/>
              <a:t> </a:t>
            </a:r>
            <a:r>
              <a:rPr lang="en-US" sz="2400" dirty="0" err="1"/>
              <a:t>tizimida</a:t>
            </a:r>
            <a:r>
              <a:rPr lang="en-US" sz="2400" dirty="0"/>
              <a:t> </a:t>
            </a:r>
            <a:r>
              <a:rPr lang="en-US" sz="2400" dirty="0" err="1"/>
              <a:t>keng</a:t>
            </a:r>
            <a:r>
              <a:rPr lang="en-US" sz="2400" dirty="0"/>
              <a:t> </a:t>
            </a:r>
            <a:r>
              <a:rPr lang="en-US" sz="2400" dirty="0" err="1"/>
              <a:t>qo‘llanilib</a:t>
            </a:r>
            <a:r>
              <a:rPr lang="en-US" sz="2400" dirty="0"/>
              <a:t>, CAD </a:t>
            </a:r>
            <a:r>
              <a:rPr lang="en-US" sz="2400" dirty="0" err="1"/>
              <a:t>jarayonlarini</a:t>
            </a:r>
            <a:r>
              <a:rPr lang="en-US" sz="2400" dirty="0"/>
              <a:t> </a:t>
            </a:r>
            <a:r>
              <a:rPr lang="en-US" sz="2400" dirty="0" err="1"/>
              <a:t>baholash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tekshirishni</a:t>
            </a:r>
            <a:r>
              <a:rPr lang="en-US" sz="2400" dirty="0"/>
              <a:t> </a:t>
            </a:r>
            <a:r>
              <a:rPr lang="en-US" sz="2400" dirty="0" err="1"/>
              <a:t>soddalashtiradi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37089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Samaradorlikni</a:t>
            </a:r>
            <a:r>
              <a:rPr lang="en-US" sz="2400" b="1" dirty="0"/>
              <a:t> </a:t>
            </a:r>
            <a:r>
              <a:rPr lang="en-US" sz="2400" b="1" dirty="0" err="1"/>
              <a:t>Oshirish</a:t>
            </a:r>
            <a:r>
              <a:rPr lang="en-US" sz="2400" dirty="0"/>
              <a:t>: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dizayn</a:t>
            </a:r>
            <a:r>
              <a:rPr lang="en-US" sz="2400" dirty="0"/>
              <a:t> </a:t>
            </a:r>
            <a:r>
              <a:rPr lang="en-US" sz="2400" dirty="0" err="1"/>
              <a:t>jarayonini</a:t>
            </a:r>
            <a:r>
              <a:rPr lang="en-US" sz="2400" dirty="0"/>
              <a:t> </a:t>
            </a:r>
            <a:r>
              <a:rPr lang="en-US" sz="2400" dirty="0" err="1"/>
              <a:t>tartibga</a:t>
            </a:r>
            <a:r>
              <a:rPr lang="en-US" sz="2400" dirty="0"/>
              <a:t> </a:t>
            </a:r>
            <a:r>
              <a:rPr lang="en-US" sz="2400" dirty="0" err="1"/>
              <a:t>solib</a:t>
            </a:r>
            <a:r>
              <a:rPr lang="en-US" sz="2400" dirty="0"/>
              <a:t>, </a:t>
            </a:r>
            <a:r>
              <a:rPr lang="en-US" sz="2400" dirty="0" err="1"/>
              <a:t>ish</a:t>
            </a:r>
            <a:r>
              <a:rPr lang="en-US" sz="2400" dirty="0"/>
              <a:t> </a:t>
            </a:r>
            <a:r>
              <a:rPr lang="en-US" sz="2400" dirty="0" err="1"/>
              <a:t>samaradorligini</a:t>
            </a:r>
            <a:r>
              <a:rPr lang="en-US" sz="2400" dirty="0"/>
              <a:t> </a:t>
            </a:r>
            <a:r>
              <a:rPr lang="en-US" sz="2400" dirty="0" err="1"/>
              <a:t>oshiradi</a:t>
            </a:r>
            <a:r>
              <a:rPr lang="en-US" sz="2400" dirty="0"/>
              <a:t>. </a:t>
            </a:r>
            <a:r>
              <a:rPr lang="en-US" sz="2400" dirty="0" err="1"/>
              <a:t>Ayniqsa</a:t>
            </a:r>
            <a:r>
              <a:rPr lang="en-US" sz="2400" dirty="0"/>
              <a:t>, </a:t>
            </a:r>
            <a:r>
              <a:rPr lang="en-US" sz="2400" dirty="0" err="1"/>
              <a:t>mashinasozlik</a:t>
            </a:r>
            <a:r>
              <a:rPr lang="en-US" sz="2400" dirty="0"/>
              <a:t>, </a:t>
            </a:r>
            <a:r>
              <a:rPr lang="en-US" sz="2400" dirty="0" err="1"/>
              <a:t>elektronika</a:t>
            </a:r>
            <a:r>
              <a:rPr lang="en-US" sz="2400" dirty="0"/>
              <a:t>, </a:t>
            </a:r>
            <a:r>
              <a:rPr lang="en-US" sz="2400" dirty="0" err="1"/>
              <a:t>arxitektura</a:t>
            </a:r>
            <a:r>
              <a:rPr lang="en-US" sz="2400" dirty="0"/>
              <a:t> </a:t>
            </a:r>
            <a:r>
              <a:rPr lang="en-US" sz="2400" dirty="0" err="1"/>
              <a:t>kabi</a:t>
            </a:r>
            <a:r>
              <a:rPr lang="en-US" sz="2400" dirty="0"/>
              <a:t> </a:t>
            </a:r>
            <a:r>
              <a:rPr lang="en-US" sz="2400" dirty="0" err="1"/>
              <a:t>sohalarda</a:t>
            </a:r>
            <a:r>
              <a:rPr lang="en-US" sz="2400" dirty="0"/>
              <a:t> </a:t>
            </a:r>
            <a:r>
              <a:rPr lang="en-US" sz="2400" dirty="0" err="1"/>
              <a:t>asosiy</a:t>
            </a:r>
            <a:r>
              <a:rPr lang="en-US" sz="2400" dirty="0"/>
              <a:t> CAD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jarayonni</a:t>
            </a:r>
            <a:r>
              <a:rPr lang="en-US" sz="2400" dirty="0"/>
              <a:t> </a:t>
            </a:r>
            <a:r>
              <a:rPr lang="en-US" sz="2400" dirty="0" err="1"/>
              <a:t>soddalashtirib</a:t>
            </a:r>
            <a:r>
              <a:rPr lang="en-US" sz="2400" dirty="0"/>
              <a:t>,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chiqarishni</a:t>
            </a:r>
            <a:r>
              <a:rPr lang="en-US" sz="2400" dirty="0"/>
              <a:t> </a:t>
            </a:r>
            <a:r>
              <a:rPr lang="en-US" sz="2400" dirty="0" err="1"/>
              <a:t>tezlashtirishda</a:t>
            </a:r>
            <a:r>
              <a:rPr lang="en-US" sz="2400" dirty="0"/>
              <a:t> </a:t>
            </a:r>
            <a:r>
              <a:rPr lang="en-US" sz="2400" dirty="0" err="1"/>
              <a:t>katta</a:t>
            </a:r>
            <a:r>
              <a:rPr lang="en-US" sz="2400" dirty="0"/>
              <a:t> </a:t>
            </a:r>
            <a:r>
              <a:rPr lang="en-US" sz="2400" dirty="0" err="1"/>
              <a:t>ahamiyatga</a:t>
            </a:r>
            <a:r>
              <a:rPr lang="en-US" sz="2400" dirty="0"/>
              <a:t> </a:t>
            </a:r>
            <a:r>
              <a:rPr lang="en-US" sz="2400" dirty="0" err="1"/>
              <a:t>ega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39485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Raqamli</a:t>
            </a:r>
            <a:r>
              <a:rPr lang="en-US" sz="2400" b="1" dirty="0"/>
              <a:t> </a:t>
            </a:r>
            <a:r>
              <a:rPr lang="en-US" sz="2400" b="1" dirty="0" err="1"/>
              <a:t>Ikkizliklar</a:t>
            </a:r>
            <a:r>
              <a:rPr lang="en-US" sz="2400" b="1" dirty="0"/>
              <a:t> (Digital Twins)</a:t>
            </a:r>
            <a:r>
              <a:rPr lang="en-US" sz="2400" dirty="0"/>
              <a:t>: </a:t>
            </a:r>
            <a:r>
              <a:rPr lang="en-US" sz="2400" dirty="0" err="1"/>
              <a:t>Yaqin</a:t>
            </a:r>
            <a:r>
              <a:rPr lang="en-US" sz="2400" dirty="0"/>
              <a:t> </a:t>
            </a:r>
            <a:r>
              <a:rPr lang="en-US" sz="2400" dirty="0" err="1"/>
              <a:t>kelajakda</a:t>
            </a:r>
            <a:r>
              <a:rPr lang="en-US" sz="2400" dirty="0"/>
              <a:t> </a:t>
            </a:r>
            <a:r>
              <a:rPr lang="en-US" sz="2400" dirty="0" err="1"/>
              <a:t>raqamli</a:t>
            </a:r>
            <a:r>
              <a:rPr lang="en-US" sz="2400" dirty="0"/>
              <a:t> </a:t>
            </a:r>
            <a:r>
              <a:rPr lang="en-US" sz="2400" dirty="0" err="1"/>
              <a:t>ikkizliklar</a:t>
            </a:r>
            <a:r>
              <a:rPr lang="en-US" sz="2400" dirty="0"/>
              <a:t> </a:t>
            </a:r>
            <a:r>
              <a:rPr lang="en-US" sz="2400" dirty="0" err="1"/>
              <a:t>texnologiyasi</a:t>
            </a:r>
            <a:r>
              <a:rPr lang="en-US" sz="2400" dirty="0"/>
              <a:t> (</a:t>
            </a:r>
            <a:r>
              <a:rPr lang="en-US" sz="2400" dirty="0" err="1"/>
              <a:t>fizik</a:t>
            </a:r>
            <a:r>
              <a:rPr lang="en-US" sz="2400" dirty="0"/>
              <a:t> </a:t>
            </a:r>
            <a:r>
              <a:rPr lang="en-US" sz="2400" dirty="0" err="1"/>
              <a:t>ob’yektlarning</a:t>
            </a:r>
            <a:r>
              <a:rPr lang="en-US" sz="2400" dirty="0"/>
              <a:t> </a:t>
            </a:r>
            <a:r>
              <a:rPr lang="en-US" sz="2400" dirty="0" err="1"/>
              <a:t>raqamli</a:t>
            </a:r>
            <a:r>
              <a:rPr lang="en-US" sz="2400" dirty="0"/>
              <a:t> </a:t>
            </a:r>
            <a:r>
              <a:rPr lang="en-US" sz="2400" dirty="0" err="1"/>
              <a:t>nusxalarini</a:t>
            </a:r>
            <a:r>
              <a:rPr lang="en-US" sz="2400" dirty="0"/>
              <a:t> </a:t>
            </a:r>
            <a:r>
              <a:rPr lang="en-US" sz="2400" dirty="0" err="1"/>
              <a:t>yaratish</a:t>
            </a:r>
            <a:r>
              <a:rPr lang="en-US" sz="2400" dirty="0"/>
              <a:t>) </a:t>
            </a:r>
            <a:r>
              <a:rPr lang="en-US" sz="2400" dirty="0" err="1"/>
              <a:t>yanada</a:t>
            </a:r>
            <a:r>
              <a:rPr lang="en-US" sz="2400" dirty="0"/>
              <a:t> </a:t>
            </a:r>
            <a:r>
              <a:rPr lang="en-US" sz="2400" dirty="0" err="1"/>
              <a:t>rivojlanib</a:t>
            </a:r>
            <a:r>
              <a:rPr lang="en-US" sz="2400" dirty="0"/>
              <a:t>, </a:t>
            </a:r>
            <a:r>
              <a:rPr lang="en-US" sz="2400" dirty="0" err="1"/>
              <a:t>standartlar</a:t>
            </a:r>
            <a:r>
              <a:rPr lang="en-US" sz="2400" dirty="0"/>
              <a:t> ham </a:t>
            </a:r>
            <a:r>
              <a:rPr lang="en-US" sz="2400" dirty="0" err="1"/>
              <a:t>ushbu</a:t>
            </a:r>
            <a:r>
              <a:rPr lang="en-US" sz="2400" dirty="0"/>
              <a:t> </a:t>
            </a:r>
            <a:r>
              <a:rPr lang="en-US" sz="2400" dirty="0" err="1"/>
              <a:t>texnologiyaga</a:t>
            </a:r>
            <a:r>
              <a:rPr lang="en-US" sz="2400" dirty="0"/>
              <a:t> </a:t>
            </a:r>
            <a:r>
              <a:rPr lang="en-US" sz="2400" dirty="0" err="1"/>
              <a:t>moslashtiriladi</a:t>
            </a:r>
            <a:r>
              <a:rPr lang="en-US" sz="2400" dirty="0"/>
              <a:t>. CAD </a:t>
            </a:r>
            <a:r>
              <a:rPr lang="en-US" sz="2400" dirty="0" err="1"/>
              <a:t>chizmalarining</a:t>
            </a:r>
            <a:r>
              <a:rPr lang="en-US" sz="2400" dirty="0"/>
              <a:t> </a:t>
            </a:r>
            <a:r>
              <a:rPr lang="en-US" sz="2400" dirty="0" err="1"/>
              <a:t>raqamli</a:t>
            </a:r>
            <a:r>
              <a:rPr lang="en-US" sz="2400" dirty="0"/>
              <a:t> </a:t>
            </a:r>
            <a:r>
              <a:rPr lang="en-US" sz="2400" dirty="0" err="1"/>
              <a:t>ikki</a:t>
            </a:r>
            <a:r>
              <a:rPr lang="en-US" sz="2400" dirty="0"/>
              <a:t> </a:t>
            </a:r>
            <a:r>
              <a:rPr lang="en-US" sz="2400" dirty="0" err="1"/>
              <a:t>nusxalari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asosida</a:t>
            </a:r>
            <a:r>
              <a:rPr lang="en-US" sz="2400" dirty="0"/>
              <a:t> </a:t>
            </a:r>
            <a:r>
              <a:rPr lang="en-US" sz="2400" dirty="0" err="1"/>
              <a:t>yaratilishi</a:t>
            </a:r>
            <a:r>
              <a:rPr lang="en-US" sz="2400" dirty="0"/>
              <a:t>, </a:t>
            </a:r>
            <a:r>
              <a:rPr lang="en-US" sz="2400" dirty="0" err="1"/>
              <a:t>ular</a:t>
            </a:r>
            <a:r>
              <a:rPr lang="en-US" sz="2400" dirty="0"/>
              <a:t> </a:t>
            </a:r>
            <a:r>
              <a:rPr lang="en-US" sz="2400" dirty="0" err="1"/>
              <a:t>orqali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chiqarishni</a:t>
            </a:r>
            <a:r>
              <a:rPr lang="en-US" sz="2400" dirty="0"/>
              <a:t> </a:t>
            </a:r>
            <a:r>
              <a:rPr lang="en-US" sz="2400" dirty="0" err="1"/>
              <a:t>boshqarish</a:t>
            </a:r>
            <a:r>
              <a:rPr lang="en-US" sz="2400" dirty="0"/>
              <a:t>, </a:t>
            </a:r>
            <a:r>
              <a:rPr lang="en-US" sz="2400" dirty="0" err="1"/>
              <a:t>nazorat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 </a:t>
            </a:r>
            <a:r>
              <a:rPr lang="en-US" sz="2400" dirty="0" err="1"/>
              <a:t>jarayonlarini</a:t>
            </a:r>
            <a:r>
              <a:rPr lang="en-US" sz="2400" dirty="0"/>
              <a:t> </a:t>
            </a:r>
            <a:r>
              <a:rPr lang="en-US" sz="2400" dirty="0" err="1"/>
              <a:t>takomillashtiradi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33405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Kiberxavfsizlik</a:t>
            </a:r>
            <a:r>
              <a:rPr lang="en-US" sz="2400" b="1" dirty="0"/>
              <a:t> </a:t>
            </a:r>
            <a:r>
              <a:rPr lang="en-US" sz="2400" b="1" dirty="0" err="1"/>
              <a:t>va</a:t>
            </a:r>
            <a:r>
              <a:rPr lang="en-US" sz="2400" b="1" dirty="0"/>
              <a:t> </a:t>
            </a:r>
            <a:r>
              <a:rPr lang="en-US" sz="2400" b="1" dirty="0" err="1"/>
              <a:t>Ma’lumotni</a:t>
            </a:r>
            <a:r>
              <a:rPr lang="en-US" sz="2400" b="1" dirty="0"/>
              <a:t> </a:t>
            </a:r>
            <a:r>
              <a:rPr lang="en-US" sz="2400" b="1" dirty="0" err="1"/>
              <a:t>Himoyalash</a:t>
            </a:r>
            <a:r>
              <a:rPr lang="en-US" sz="2400" b="1" dirty="0"/>
              <a:t> </a:t>
            </a:r>
            <a:r>
              <a:rPr lang="en-US" sz="2400" b="1" dirty="0" err="1"/>
              <a:t>Standartlari</a:t>
            </a:r>
            <a:r>
              <a:rPr lang="en-US" sz="2400" dirty="0"/>
              <a:t>: </a:t>
            </a:r>
            <a:r>
              <a:rPr lang="en-US" sz="2400" dirty="0" err="1"/>
              <a:t>Yangi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chiqilayotgan</a:t>
            </a:r>
            <a:r>
              <a:rPr lang="en-US" sz="2400" dirty="0"/>
              <a:t> </a:t>
            </a:r>
            <a:r>
              <a:rPr lang="en-US" sz="2400" dirty="0" err="1"/>
              <a:t>loyihalar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chizmalarni</a:t>
            </a:r>
            <a:r>
              <a:rPr lang="en-US" sz="2400" dirty="0"/>
              <a:t> </a:t>
            </a:r>
            <a:r>
              <a:rPr lang="en-US" sz="2400" dirty="0" err="1"/>
              <a:t>xavfsiz</a:t>
            </a:r>
            <a:r>
              <a:rPr lang="en-US" sz="2400" dirty="0"/>
              <a:t> </a:t>
            </a:r>
            <a:r>
              <a:rPr lang="en-US" sz="2400" dirty="0" err="1"/>
              <a:t>saqlash</a:t>
            </a:r>
            <a:r>
              <a:rPr lang="en-US" sz="2400" dirty="0"/>
              <a:t>, </a:t>
            </a:r>
            <a:r>
              <a:rPr lang="en-US" sz="2400" dirty="0" err="1"/>
              <a:t>ulardagi</a:t>
            </a:r>
            <a:r>
              <a:rPr lang="en-US" sz="2400" dirty="0"/>
              <a:t> </a:t>
            </a:r>
            <a:r>
              <a:rPr lang="en-US" sz="2400" dirty="0" err="1"/>
              <a:t>ma’lumotlarning</a:t>
            </a:r>
            <a:r>
              <a:rPr lang="en-US" sz="2400" dirty="0"/>
              <a:t> </a:t>
            </a:r>
            <a:r>
              <a:rPr lang="en-US" sz="2400" dirty="0" err="1"/>
              <a:t>xavfsizligini</a:t>
            </a:r>
            <a:r>
              <a:rPr lang="en-US" sz="2400" dirty="0"/>
              <a:t> </a:t>
            </a:r>
            <a:r>
              <a:rPr lang="en-US" sz="2400" dirty="0" err="1"/>
              <a:t>ta’minlash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kiberxavfsizlik</a:t>
            </a:r>
            <a:r>
              <a:rPr lang="en-US" sz="2400" dirty="0"/>
              <a:t> </a:t>
            </a:r>
            <a:r>
              <a:rPr lang="en-US" sz="2400" dirty="0" err="1"/>
              <a:t>standartlariga</a:t>
            </a:r>
            <a:r>
              <a:rPr lang="en-US" sz="2400" dirty="0"/>
              <a:t> </a:t>
            </a:r>
            <a:r>
              <a:rPr lang="en-US" sz="2400" dirty="0" err="1"/>
              <a:t>e’tibor</a:t>
            </a:r>
            <a:r>
              <a:rPr lang="en-US" sz="2400" dirty="0"/>
              <a:t> </a:t>
            </a:r>
            <a:r>
              <a:rPr lang="en-US" sz="2400" dirty="0" err="1"/>
              <a:t>kuchaytirilmoqda</a:t>
            </a:r>
            <a:r>
              <a:rPr lang="en-US" sz="2400" dirty="0"/>
              <a:t>. </a:t>
            </a:r>
            <a:r>
              <a:rPr lang="en-US" sz="2400" dirty="0" err="1"/>
              <a:t>Kelgusida</a:t>
            </a:r>
            <a:r>
              <a:rPr lang="en-US" sz="2400" dirty="0"/>
              <a:t> </a:t>
            </a:r>
            <a:r>
              <a:rPr lang="en-US" sz="2400" dirty="0" err="1"/>
              <a:t>ma’lumotlar</a:t>
            </a:r>
            <a:r>
              <a:rPr lang="en-US" sz="2400" dirty="0"/>
              <a:t> </a:t>
            </a:r>
            <a:r>
              <a:rPr lang="en-US" sz="2400" dirty="0" err="1"/>
              <a:t>almashinuvi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saqlashda</a:t>
            </a:r>
            <a:r>
              <a:rPr lang="en-US" sz="2400" dirty="0"/>
              <a:t> </a:t>
            </a:r>
            <a:r>
              <a:rPr lang="en-US" sz="2400" dirty="0" err="1"/>
              <a:t>yangi</a:t>
            </a:r>
            <a:r>
              <a:rPr lang="en-US" sz="2400" dirty="0"/>
              <a:t> </a:t>
            </a:r>
            <a:r>
              <a:rPr lang="en-US" sz="2400" dirty="0" err="1"/>
              <a:t>xavfsizlik</a:t>
            </a:r>
            <a:r>
              <a:rPr lang="en-US" sz="2400" dirty="0"/>
              <a:t>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chiqilishi</a:t>
            </a:r>
            <a:r>
              <a:rPr lang="en-US" sz="2400" dirty="0"/>
              <a:t> </a:t>
            </a:r>
            <a:r>
              <a:rPr lang="en-US" sz="2400" dirty="0" err="1"/>
              <a:t>kutilmoqda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32424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Sun'iy</a:t>
            </a:r>
            <a:r>
              <a:rPr lang="en-US" sz="2400" dirty="0"/>
              <a:t> </a:t>
            </a:r>
            <a:r>
              <a:rPr lang="en-US" sz="2400" dirty="0" err="1"/>
              <a:t>Intellekt</a:t>
            </a:r>
            <a:r>
              <a:rPr lang="en-US" sz="2400" dirty="0"/>
              <a:t> (AI) </a:t>
            </a:r>
            <a:r>
              <a:rPr lang="en-US" sz="2400" dirty="0" err="1"/>
              <a:t>Yordamida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Yaratish</a:t>
            </a:r>
            <a:r>
              <a:rPr lang="en-US" sz="2400" dirty="0"/>
              <a:t>: </a:t>
            </a:r>
            <a:r>
              <a:rPr lang="en-US" sz="2400" dirty="0" err="1"/>
              <a:t>Sun'iy</a:t>
            </a:r>
            <a:r>
              <a:rPr lang="en-US" sz="2400" dirty="0"/>
              <a:t> </a:t>
            </a:r>
            <a:r>
              <a:rPr lang="en-US" sz="2400" dirty="0" err="1"/>
              <a:t>intellekt</a:t>
            </a:r>
            <a:r>
              <a:rPr lang="en-US" sz="2400" dirty="0"/>
              <a:t> </a:t>
            </a:r>
            <a:r>
              <a:rPr lang="en-US" sz="2400" dirty="0" err="1"/>
              <a:t>yordamida</a:t>
            </a:r>
            <a:r>
              <a:rPr lang="en-US" sz="2400" dirty="0"/>
              <a:t> </a:t>
            </a:r>
            <a:r>
              <a:rPr lang="en-US" sz="2400" dirty="0" err="1"/>
              <a:t>loyihalash</a:t>
            </a:r>
            <a:r>
              <a:rPr lang="en-US" sz="2400" dirty="0"/>
              <a:t> </a:t>
            </a:r>
            <a:r>
              <a:rPr lang="en-US" sz="2400" dirty="0" err="1"/>
              <a:t>jarayonlarida</a:t>
            </a:r>
            <a:r>
              <a:rPr lang="en-US" sz="2400" dirty="0"/>
              <a:t> </a:t>
            </a:r>
            <a:r>
              <a:rPr lang="en-US" sz="2400" dirty="0" err="1"/>
              <a:t>ma’lumotlarni</a:t>
            </a:r>
            <a:r>
              <a:rPr lang="en-US" sz="2400" dirty="0"/>
              <a:t> </a:t>
            </a:r>
            <a:r>
              <a:rPr lang="en-US" sz="2400" dirty="0" err="1"/>
              <a:t>tahlil</a:t>
            </a:r>
            <a:r>
              <a:rPr lang="en-US" sz="2400" dirty="0"/>
              <a:t> </a:t>
            </a:r>
            <a:r>
              <a:rPr lang="en-US" sz="2400" dirty="0" err="1"/>
              <a:t>qilish</a:t>
            </a:r>
            <a:r>
              <a:rPr lang="en-US" sz="2400" dirty="0"/>
              <a:t>, </a:t>
            </a:r>
            <a:r>
              <a:rPr lang="en-US" sz="2400" dirty="0" err="1"/>
              <a:t>optimallashtirish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avtomatlashtirish</a:t>
            </a:r>
            <a:r>
              <a:rPr lang="en-US" sz="2400" dirty="0"/>
              <a:t> </a:t>
            </a:r>
            <a:r>
              <a:rPr lang="en-US" sz="2400" dirty="0" err="1"/>
              <a:t>imkoniyatlari</a:t>
            </a:r>
            <a:r>
              <a:rPr lang="en-US" sz="2400" dirty="0"/>
              <a:t> </a:t>
            </a:r>
            <a:r>
              <a:rPr lang="en-US" sz="2400" dirty="0" err="1"/>
              <a:t>kengaymoqda</a:t>
            </a:r>
            <a:r>
              <a:rPr lang="en-US" sz="2400" dirty="0"/>
              <a:t>. AI </a:t>
            </a:r>
            <a:r>
              <a:rPr lang="en-US" sz="2400" dirty="0" err="1"/>
              <a:t>orqali</a:t>
            </a:r>
            <a:r>
              <a:rPr lang="en-US" sz="2400" dirty="0"/>
              <a:t> </a:t>
            </a:r>
            <a:r>
              <a:rPr lang="en-US" sz="2400" dirty="0" err="1"/>
              <a:t>standartlarni</a:t>
            </a:r>
            <a:r>
              <a:rPr lang="en-US" sz="2400" dirty="0"/>
              <a:t> </a:t>
            </a:r>
            <a:r>
              <a:rPr lang="en-US" sz="2400" dirty="0" err="1"/>
              <a:t>takomillashtirish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tahlillar</a:t>
            </a:r>
            <a:r>
              <a:rPr lang="en-US" sz="2400" dirty="0"/>
              <a:t> </a:t>
            </a:r>
            <a:r>
              <a:rPr lang="en-US" sz="2400" dirty="0" err="1"/>
              <a:t>asosida</a:t>
            </a:r>
            <a:r>
              <a:rPr lang="en-US" sz="2400" dirty="0"/>
              <a:t> </a:t>
            </a:r>
            <a:r>
              <a:rPr lang="en-US" sz="2400" dirty="0" err="1"/>
              <a:t>yangi</a:t>
            </a:r>
            <a:r>
              <a:rPr lang="en-US" sz="2400" dirty="0"/>
              <a:t> </a:t>
            </a:r>
            <a:r>
              <a:rPr lang="en-US" sz="2400" dirty="0" err="1"/>
              <a:t>qoidalar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chiqilishi</a:t>
            </a:r>
            <a:r>
              <a:rPr lang="en-US" sz="2400" dirty="0"/>
              <a:t> </a:t>
            </a:r>
            <a:r>
              <a:rPr lang="en-US" sz="2400" dirty="0" err="1"/>
              <a:t>mumkin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425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Kengaytirilgan</a:t>
            </a:r>
            <a:r>
              <a:rPr lang="en-US" sz="2400" b="1" dirty="0"/>
              <a:t> </a:t>
            </a:r>
            <a:r>
              <a:rPr lang="en-US" sz="2400" b="1" dirty="0" err="1"/>
              <a:t>Va</a:t>
            </a:r>
            <a:r>
              <a:rPr lang="en-US" sz="2400" b="1" dirty="0"/>
              <a:t> Virtual </a:t>
            </a:r>
            <a:r>
              <a:rPr lang="en-US" sz="2400" b="1" dirty="0" err="1"/>
              <a:t>Reallik</a:t>
            </a:r>
            <a:r>
              <a:rPr lang="en-US" sz="2400" b="1" dirty="0"/>
              <a:t> (AR/VR)</a:t>
            </a:r>
            <a:r>
              <a:rPr lang="en-US" sz="2400" dirty="0"/>
              <a:t>: </a:t>
            </a:r>
            <a:r>
              <a:rPr lang="en-US" sz="2400" dirty="0" err="1"/>
              <a:t>Kengaytirilgan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virtual </a:t>
            </a:r>
            <a:r>
              <a:rPr lang="en-US" sz="2400" dirty="0" err="1"/>
              <a:t>reallik</a:t>
            </a:r>
            <a:r>
              <a:rPr lang="en-US" sz="2400" dirty="0"/>
              <a:t> </a:t>
            </a:r>
            <a:r>
              <a:rPr lang="en-US" sz="2400" dirty="0" err="1"/>
              <a:t>texnologiyalari</a:t>
            </a:r>
            <a:r>
              <a:rPr lang="en-US" sz="2400" dirty="0"/>
              <a:t> </a:t>
            </a:r>
            <a:r>
              <a:rPr lang="en-US" sz="2400" dirty="0" err="1"/>
              <a:t>yordamida</a:t>
            </a:r>
            <a:r>
              <a:rPr lang="en-US" sz="2400" dirty="0"/>
              <a:t> </a:t>
            </a:r>
            <a:r>
              <a:rPr lang="en-US" sz="2400" dirty="0" err="1"/>
              <a:t>chizmalarni</a:t>
            </a:r>
            <a:r>
              <a:rPr lang="en-US" sz="2400" dirty="0"/>
              <a:t> </a:t>
            </a:r>
            <a:r>
              <a:rPr lang="en-US" sz="2400" dirty="0" err="1"/>
              <a:t>yanada</a:t>
            </a:r>
            <a:r>
              <a:rPr lang="en-US" sz="2400" dirty="0"/>
              <a:t> </a:t>
            </a:r>
            <a:r>
              <a:rPr lang="en-US" sz="2400" dirty="0" err="1"/>
              <a:t>chuqurroq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aniq</a:t>
            </a:r>
            <a:r>
              <a:rPr lang="en-US" sz="2400" dirty="0"/>
              <a:t> </a:t>
            </a:r>
            <a:r>
              <a:rPr lang="en-US" sz="2400" dirty="0" err="1"/>
              <a:t>ko'rish</a:t>
            </a:r>
            <a:r>
              <a:rPr lang="en-US" sz="2400" dirty="0"/>
              <a:t> </a:t>
            </a:r>
            <a:r>
              <a:rPr lang="en-US" sz="2400" dirty="0" err="1"/>
              <a:t>imkoniyatlari</a:t>
            </a:r>
            <a:r>
              <a:rPr lang="en-US" sz="2400" dirty="0"/>
              <a:t> </a:t>
            </a:r>
            <a:r>
              <a:rPr lang="en-US" sz="2400" dirty="0" err="1"/>
              <a:t>paydo</a:t>
            </a:r>
            <a:r>
              <a:rPr lang="en-US" sz="2400" dirty="0"/>
              <a:t> </a:t>
            </a:r>
            <a:r>
              <a:rPr lang="en-US" sz="2400" dirty="0" err="1"/>
              <a:t>bo'ldi</a:t>
            </a:r>
            <a:r>
              <a:rPr lang="en-US" sz="2400" dirty="0"/>
              <a:t>. Bu </a:t>
            </a:r>
            <a:r>
              <a:rPr lang="en-US" sz="2400" dirty="0" err="1"/>
              <a:t>jarayonda</a:t>
            </a:r>
            <a:r>
              <a:rPr lang="en-US" sz="2400" dirty="0"/>
              <a:t> </a:t>
            </a:r>
            <a:r>
              <a:rPr lang="en-US" sz="2400" dirty="0" err="1"/>
              <a:t>muvofiqlashtirilgan</a:t>
            </a:r>
            <a:r>
              <a:rPr lang="en-US" sz="2400" dirty="0"/>
              <a:t> </a:t>
            </a:r>
            <a:r>
              <a:rPr lang="en-US" sz="2400" dirty="0" err="1"/>
              <a:t>standartlar</a:t>
            </a:r>
            <a:r>
              <a:rPr lang="en-US" sz="2400" dirty="0"/>
              <a:t> </a:t>
            </a:r>
            <a:r>
              <a:rPr lang="en-US" sz="2400" dirty="0" err="1"/>
              <a:t>yordamida</a:t>
            </a:r>
            <a:r>
              <a:rPr lang="en-US" sz="2400" dirty="0"/>
              <a:t> </a:t>
            </a:r>
            <a:r>
              <a:rPr lang="en-US" sz="2400" dirty="0" err="1"/>
              <a:t>chizmalarni</a:t>
            </a:r>
            <a:r>
              <a:rPr lang="en-US" sz="2400" dirty="0"/>
              <a:t> AR/VR </a:t>
            </a:r>
            <a:r>
              <a:rPr lang="en-US" sz="2400" dirty="0" err="1"/>
              <a:t>orqali</a:t>
            </a:r>
            <a:r>
              <a:rPr lang="en-US" sz="2400" dirty="0"/>
              <a:t> </a:t>
            </a:r>
            <a:r>
              <a:rPr lang="en-US" sz="2400" dirty="0" err="1"/>
              <a:t>ko‘rib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yanada</a:t>
            </a:r>
            <a:r>
              <a:rPr lang="en-US" sz="2400" dirty="0"/>
              <a:t> </a:t>
            </a:r>
            <a:r>
              <a:rPr lang="en-US" sz="2400" dirty="0" err="1"/>
              <a:t>aniq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samarali</a:t>
            </a:r>
            <a:r>
              <a:rPr lang="en-US" sz="2400" dirty="0"/>
              <a:t> </a:t>
            </a:r>
            <a:r>
              <a:rPr lang="en-US" sz="2400" dirty="0" err="1"/>
              <a:t>bo‘ladi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5109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Muvofiqlikni</a:t>
            </a:r>
            <a:r>
              <a:rPr lang="en-US" sz="2400" b="1" dirty="0"/>
              <a:t> </a:t>
            </a:r>
            <a:r>
              <a:rPr lang="en-US" sz="2400" b="1" dirty="0" err="1"/>
              <a:t>Avtomatlashtirish</a:t>
            </a:r>
            <a:r>
              <a:rPr lang="en-US" sz="2400" dirty="0"/>
              <a:t>: </a:t>
            </a:r>
            <a:r>
              <a:rPr lang="en-US" sz="2400" dirty="0" err="1"/>
              <a:t>Ko‘plab</a:t>
            </a:r>
            <a:r>
              <a:rPr lang="en-US" sz="2400" dirty="0"/>
              <a:t> </a:t>
            </a:r>
            <a:r>
              <a:rPr lang="en-US" sz="2400" dirty="0" err="1"/>
              <a:t>yangi</a:t>
            </a:r>
            <a:r>
              <a:rPr lang="en-US" sz="2400" dirty="0"/>
              <a:t> </a:t>
            </a:r>
            <a:r>
              <a:rPr lang="en-US" sz="2400" dirty="0" err="1"/>
              <a:t>dasturlar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tizimlar</a:t>
            </a:r>
            <a:r>
              <a:rPr lang="en-US" sz="2400" dirty="0"/>
              <a:t> </a:t>
            </a:r>
            <a:r>
              <a:rPr lang="en-US" sz="2400" dirty="0" err="1"/>
              <a:t>loyihalarni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standartlarga</a:t>
            </a:r>
            <a:r>
              <a:rPr lang="en-US" sz="2400" dirty="0"/>
              <a:t> </a:t>
            </a:r>
            <a:r>
              <a:rPr lang="en-US" sz="2400" dirty="0" err="1"/>
              <a:t>muvofiq</a:t>
            </a:r>
            <a:r>
              <a:rPr lang="en-US" sz="2400" dirty="0"/>
              <a:t> </a:t>
            </a:r>
            <a:r>
              <a:rPr lang="en-US" sz="2400" dirty="0" err="1"/>
              <a:t>qilib</a:t>
            </a:r>
            <a:r>
              <a:rPr lang="en-US" sz="2400" dirty="0"/>
              <a:t> </a:t>
            </a:r>
            <a:r>
              <a:rPr lang="en-US" sz="2400" dirty="0" err="1"/>
              <a:t>avtomatik</a:t>
            </a:r>
            <a:r>
              <a:rPr lang="en-US" sz="2400" dirty="0"/>
              <a:t> </a:t>
            </a:r>
            <a:r>
              <a:rPr lang="en-US" sz="2400" dirty="0" err="1"/>
              <a:t>tahlil</a:t>
            </a:r>
            <a:r>
              <a:rPr lang="en-US" sz="2400" dirty="0"/>
              <a:t> </a:t>
            </a:r>
            <a:r>
              <a:rPr lang="en-US" sz="2400" dirty="0" err="1"/>
              <a:t>qiladi</a:t>
            </a:r>
            <a:r>
              <a:rPr lang="en-US" sz="2400" dirty="0"/>
              <a:t>. Bu </a:t>
            </a:r>
            <a:r>
              <a:rPr lang="en-US" sz="2400" dirty="0" err="1"/>
              <a:t>esa</a:t>
            </a:r>
            <a:r>
              <a:rPr lang="en-US" sz="2400" dirty="0"/>
              <a:t> </a:t>
            </a:r>
            <a:r>
              <a:rPr lang="en-US" sz="2400" dirty="0" err="1"/>
              <a:t>dasturiy</a:t>
            </a:r>
            <a:r>
              <a:rPr lang="en-US" sz="2400" dirty="0"/>
              <a:t> </a:t>
            </a:r>
            <a:r>
              <a:rPr lang="en-US" sz="2400" dirty="0" err="1"/>
              <a:t>loyihalash</a:t>
            </a:r>
            <a:r>
              <a:rPr lang="en-US" sz="2400" dirty="0"/>
              <a:t> </a:t>
            </a:r>
            <a:r>
              <a:rPr lang="en-US" sz="2400" dirty="0" err="1"/>
              <a:t>tizimlarining</a:t>
            </a:r>
            <a:r>
              <a:rPr lang="en-US" sz="2400" dirty="0"/>
              <a:t> </a:t>
            </a:r>
            <a:r>
              <a:rPr lang="en-US" sz="2400" dirty="0" err="1"/>
              <a:t>standartlarga</a:t>
            </a:r>
            <a:r>
              <a:rPr lang="en-US" sz="2400" dirty="0"/>
              <a:t> </a:t>
            </a:r>
            <a:r>
              <a:rPr lang="en-US" sz="2400" dirty="0" err="1"/>
              <a:t>mos</a:t>
            </a:r>
            <a:r>
              <a:rPr lang="en-US" sz="2400" dirty="0"/>
              <a:t> </a:t>
            </a:r>
            <a:r>
              <a:rPr lang="en-US" sz="2400" dirty="0" err="1"/>
              <a:t>bo'lishini</a:t>
            </a:r>
            <a:r>
              <a:rPr lang="en-US" sz="2400" dirty="0"/>
              <a:t> </a:t>
            </a:r>
            <a:r>
              <a:rPr lang="en-US" sz="2400" dirty="0" err="1"/>
              <a:t>ta'minlashda</a:t>
            </a:r>
            <a:r>
              <a:rPr lang="en-US" sz="2400" dirty="0"/>
              <a:t> </a:t>
            </a:r>
            <a:r>
              <a:rPr lang="en-US" sz="2400" dirty="0" err="1"/>
              <a:t>katta</a:t>
            </a:r>
            <a:r>
              <a:rPr lang="en-US" sz="2400" dirty="0"/>
              <a:t> </a:t>
            </a:r>
            <a:r>
              <a:rPr lang="en-US" sz="2400" dirty="0" err="1"/>
              <a:t>yordam</a:t>
            </a:r>
            <a:r>
              <a:rPr lang="en-US" sz="2400" dirty="0"/>
              <a:t> </a:t>
            </a:r>
            <a:r>
              <a:rPr lang="en-US" sz="2400" dirty="0" err="1"/>
              <a:t>beradi</a:t>
            </a:r>
            <a:r>
              <a:rPr lang="en-US" sz="2400" dirty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7425893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</TotalTime>
  <Words>989</Words>
  <Application>Microsoft Office PowerPoint</Application>
  <PresentationFormat>Широкоэкранный</PresentationFormat>
  <Paragraphs>45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Century Gothic</vt:lpstr>
      <vt:lpstr>Wingdings 3</vt:lpstr>
      <vt:lpstr>Легкий дым</vt:lpstr>
      <vt:lpstr>Loyihalashda standartlar</vt:lpstr>
      <vt:lpstr>Reja </vt:lpstr>
      <vt:lpstr>Loyihalashda standartlash nega kerak</vt:lpstr>
      <vt:lpstr>Xatoliklarni kamaytirish:</vt:lpstr>
      <vt:lpstr>O'zaro ishlashni ta'minlash:</vt:lpstr>
      <vt:lpstr>Xalqaro miqyosda qabul qilish va raqobatbardoshlik:</vt:lpstr>
      <vt:lpstr>Barqarorlik va samaradorlik:</vt:lpstr>
      <vt:lpstr>ISO standart nima</vt:lpstr>
      <vt:lpstr>ISO nega kerak?</vt:lpstr>
      <vt:lpstr>Презентация PowerPoint</vt:lpstr>
      <vt:lpstr>ISO qayerdan keldi? </vt:lpstr>
      <vt:lpstr>ISO kim ishlab chiqdi?</vt:lpstr>
      <vt:lpstr>ISO va O’zbekiston</vt:lpstr>
      <vt:lpstr>Loyihalashda asosiy standartlar</vt:lpstr>
      <vt:lpstr>Презентация PowerPoint</vt:lpstr>
      <vt:lpstr>Презентация PowerPoint</vt:lpstr>
      <vt:lpstr>Loyihalashda standartlarning qo'llanishi va kelajakdagi rivojlanish yo'nalishlari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Loyihalashda standartlar</dc:title>
  <dc:creator>Sardorbek</dc:creator>
  <cp:lastModifiedBy>Sardorbek</cp:lastModifiedBy>
  <cp:revision>4</cp:revision>
  <dcterms:created xsi:type="dcterms:W3CDTF">2024-10-30T17:45:33Z</dcterms:created>
  <dcterms:modified xsi:type="dcterms:W3CDTF">2024-11-22T06:48:43Z</dcterms:modified>
</cp:coreProperties>
</file>