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2" r:id="rId1"/>
  </p:sldMasterIdLst>
  <p:sldIdLst>
    <p:sldId id="256" r:id="rId2"/>
    <p:sldId id="257" r:id="rId3"/>
    <p:sldId id="258" r:id="rId4"/>
    <p:sldId id="260" r:id="rId5"/>
    <p:sldId id="261" r:id="rId6"/>
    <p:sldId id="262" r:id="rId7"/>
    <p:sldId id="263" r:id="rId8"/>
    <p:sldId id="271" r:id="rId9"/>
    <p:sldId id="264" r:id="rId10"/>
    <p:sldId id="265" r:id="rId11"/>
    <p:sldId id="272" r:id="rId12"/>
    <p:sldId id="266" r:id="rId13"/>
    <p:sldId id="267" r:id="rId14"/>
    <p:sldId id="268" r:id="rId15"/>
    <p:sldId id="269" r:id="rId16"/>
    <p:sldId id="27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5" d="100"/>
          <a:sy n="85" d="100"/>
        </p:scale>
        <p:origin x="-59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ru-RU"/>
              <a:t>Образец заголовка</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B61BEF0D-F0BB-DE4B-95CE-6DB70DBA9567}" type="datetimeFigureOut">
              <a:rPr lang="en-US" smtClean="0"/>
              <a:pPr/>
              <a:t>3/25/2026</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D57F1E4F-1CFF-5643-939E-217C01CDF565}" type="slidenum">
              <a:rPr lang="en-US" smtClean="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21911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48149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01738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89735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B61BEF0D-F0BB-DE4B-95CE-6DB70DBA9567}" type="datetimeFigureOut">
              <a:rPr lang="en-US" smtClean="0"/>
              <a:pPr/>
              <a:t>3/25/2026</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D57F1E4F-1CFF-5643-939E-217C01CDF565}" type="slidenum">
              <a:rPr lang="en-US" smtClean="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33054674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3/25/2026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30045303"/>
      </p:ext>
    </p:extLst>
  </p:cSld>
  <p:clrMapOvr>
    <a:masterClrMapping/>
  </p:clrMapOvr>
  <p:extLst>
    <p:ext uri="{DCECCB84-F9BA-43D5-87BE-67443E8EF086}">
      <p15:sldGuideLst xmlns=""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57300" y="2909102"/>
            <a:ext cx="4800600" cy="299639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633864" y="2909102"/>
            <a:ext cx="4800600" cy="299639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95911000"/>
      </p:ext>
    </p:extLst>
  </p:cSld>
  <p:clrMapOvr>
    <a:masterClrMapping/>
  </p:clrMapOvr>
  <p:extLst>
    <p:ext uri="{DCECCB84-F9BA-43D5-87BE-67443E8EF086}">
      <p15:sldGuideLst xmlns=""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90755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3/25/2026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45533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ru-RU"/>
              <a:t>Образец заголовка</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65051" y="6375679"/>
            <a:ext cx="1233355" cy="348462"/>
          </a:xfrm>
        </p:spPr>
        <p:txBody>
          <a:bodyPr/>
          <a:lstStyle/>
          <a:p>
            <a:fld id="{B61BEF0D-F0BB-DE4B-95CE-6DB70DBA9567}" type="datetimeFigureOut">
              <a:rPr lang="en-US" smtClean="0"/>
              <a:pPr/>
              <a:t>3/25/2026</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D57F1E4F-1CFF-5643-939E-217C01CDF565}" type="slidenum">
              <a:rPr lang="en-US" smtClean="0"/>
              <a:pPr/>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10346367"/>
      </p:ext>
    </p:extLst>
  </p:cSld>
  <p:clrMapOvr>
    <a:masterClrMapping/>
  </p:clrMapOvr>
  <p:extLst>
    <p:ext uri="{DCECCB84-F9BA-43D5-87BE-67443E8EF086}">
      <p15:sldGuideLst xmlns=""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ru-RU"/>
              <a:t>Образец заголовка</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65950" y="6375679"/>
            <a:ext cx="1232456" cy="348462"/>
          </a:xfrm>
        </p:spPr>
        <p:txBody>
          <a:bodyPr/>
          <a:lstStyle/>
          <a:p>
            <a:fld id="{B61BEF0D-F0BB-DE4B-95CE-6DB70DBA9567}" type="datetimeFigureOut">
              <a:rPr lang="en-US" smtClean="0"/>
              <a:pPr/>
              <a:t>3/25/2026</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75684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B61BEF0D-F0BB-DE4B-95CE-6DB70DBA9567}" type="datetimeFigureOut">
              <a:rPr lang="en-US" smtClean="0"/>
              <a:pPr/>
              <a:t>3/25/2026</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D57F1E4F-1CFF-5643-939E-217C01CDF565}" type="slidenum">
              <a:rPr lang="en-US" smtClean="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203544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uzpedia.uz/pedia/vavilovcherenkov_nurlanishi" TargetMode="External"/><Relationship Id="rId2" Type="http://schemas.openxmlformats.org/officeDocument/2006/relationships/hyperlink" Target="https://uz.wikipedia.org/wiki/Vavilov-Cherenkov_nurlanishi" TargetMode="External"/><Relationship Id="rId1" Type="http://schemas.openxmlformats.org/officeDocument/2006/relationships/slideLayout" Target="../slideLayouts/slideLayout7.xml"/><Relationship Id="rId5" Type="http://schemas.openxmlformats.org/officeDocument/2006/relationships/hyperlink" Target="https://chatgpt.com/share/69b69320-9814-800c-85db-ecd048c3a70e" TargetMode="External"/><Relationship Id="rId4" Type="http://schemas.openxmlformats.org/officeDocument/2006/relationships/hyperlink" Target="https://www.energy.gov/ne/articles/cherenkov-radiation-explained?utm_source=chatgpt.com"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B9A953C-56AF-C799-5391-128BDD126DC2}"/>
              </a:ext>
            </a:extLst>
          </p:cNvPr>
          <p:cNvSpPr>
            <a:spLocks noGrp="1"/>
          </p:cNvSpPr>
          <p:nvPr>
            <p:ph type="ctrTitle"/>
          </p:nvPr>
        </p:nvSpPr>
        <p:spPr>
          <a:xfrm>
            <a:off x="1875738" y="2479939"/>
            <a:ext cx="8591394" cy="1898121"/>
          </a:xfrm>
        </p:spPr>
        <p:txBody>
          <a:bodyPr/>
          <a:lstStyle/>
          <a:p>
            <a:r>
              <a:rPr lang="uz-Latn-UZ" sz="4800" dirty="0">
                <a:latin typeface="Freestyle Script" panose="030804020302050B0404" pitchFamily="66" charset="0"/>
              </a:rPr>
              <a:t>Vavilov-cherenkov </a:t>
            </a:r>
            <a:r>
              <a:rPr lang="uz-Latn-UZ" sz="4800" dirty="0" smtClean="0">
                <a:latin typeface="Freestyle Script" panose="030804020302050B0404" pitchFamily="66" charset="0"/>
              </a:rPr>
              <a:t>nurlanish</a:t>
            </a:r>
            <a:r>
              <a:rPr lang="en-US" sz="4800" dirty="0" err="1" smtClean="0">
                <a:latin typeface="Freestyle Script" panose="030804020302050B0404" pitchFamily="66" charset="0"/>
              </a:rPr>
              <a:t>i</a:t>
            </a:r>
            <a:r>
              <a:rPr lang="en-US" sz="4800" dirty="0" smtClean="0">
                <a:latin typeface="Freestyle Script" panose="030804020302050B0404" pitchFamily="66" charset="0"/>
              </a:rPr>
              <a:t>. </a:t>
            </a:r>
            <a:r>
              <a:rPr lang="en-US" sz="4800" dirty="0" err="1" smtClean="0">
                <a:latin typeface="Freestyle Script" panose="030804020302050B0404" pitchFamily="66" charset="0"/>
              </a:rPr>
              <a:t>Elektronlarning</a:t>
            </a:r>
            <a:r>
              <a:rPr lang="en-US" sz="4800" dirty="0">
                <a:latin typeface="Freestyle Script" panose="030804020302050B0404" pitchFamily="66" charset="0"/>
              </a:rPr>
              <a:t> </a:t>
            </a:r>
            <a:r>
              <a:rPr lang="en-US" sz="4800" dirty="0" err="1" smtClean="0">
                <a:latin typeface="Freestyle Script" panose="030804020302050B0404" pitchFamily="66" charset="0"/>
              </a:rPr>
              <a:t>sochilishi</a:t>
            </a:r>
            <a:r>
              <a:rPr lang="en-US" sz="4800" dirty="0" smtClean="0">
                <a:latin typeface="Freestyle Script" panose="030804020302050B0404" pitchFamily="66" charset="0"/>
              </a:rPr>
              <a:t>. </a:t>
            </a:r>
            <a:endParaRPr lang="ru-RU" sz="4800" dirty="0"/>
          </a:p>
        </p:txBody>
      </p:sp>
      <p:sp>
        <p:nvSpPr>
          <p:cNvPr id="3" name="Подзаголовок 2">
            <a:extLst>
              <a:ext uri="{FF2B5EF4-FFF2-40B4-BE49-F238E27FC236}">
                <a16:creationId xmlns="" xmlns:a16="http://schemas.microsoft.com/office/drawing/2014/main" id="{31858F4F-CB83-0135-59C6-5CC098CF5C1D}"/>
              </a:ext>
            </a:extLst>
          </p:cNvPr>
          <p:cNvSpPr>
            <a:spLocks noGrp="1"/>
          </p:cNvSpPr>
          <p:nvPr>
            <p:ph type="subTitle" idx="1"/>
          </p:nvPr>
        </p:nvSpPr>
        <p:spPr/>
        <p:txBody>
          <a:bodyPr>
            <a:normAutofit lnSpcReduction="10000"/>
          </a:bodyPr>
          <a:lstStyle/>
          <a:p>
            <a:r>
              <a:rPr lang="uz-Latn-UZ" dirty="0">
                <a:solidFill>
                  <a:srgbClr val="00B050"/>
                </a:solidFill>
                <a:latin typeface="Times New Roman" panose="02020603050405020304" pitchFamily="18" charset="0"/>
                <a:cs typeface="Times New Roman" panose="02020603050405020304" pitchFamily="18" charset="0"/>
              </a:rPr>
              <a:t>Bajardi</a:t>
            </a:r>
            <a:r>
              <a:rPr lang="uz-Latn-UZ" dirty="0">
                <a:latin typeface="Times New Roman" panose="02020603050405020304" pitchFamily="18" charset="0"/>
                <a:cs typeface="Times New Roman" panose="02020603050405020304" pitchFamily="18" charset="0"/>
              </a:rPr>
              <a:t>:musayeva madina </a:t>
            </a:r>
          </a:p>
          <a:p>
            <a:r>
              <a:rPr lang="uz-Latn-UZ" dirty="0">
                <a:latin typeface="Times New Roman" panose="02020603050405020304" pitchFamily="18" charset="0"/>
                <a:cs typeface="Times New Roman" panose="02020603050405020304" pitchFamily="18" charset="0"/>
              </a:rPr>
              <a:t>Rasuljonova gulchexra</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06669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 xmlns:a16="http://schemas.microsoft.com/office/drawing/2014/main" id="{DBB9D3FC-07DD-3793-0847-EF81F7196BF5}"/>
                  </a:ext>
                </a:extLst>
              </p:cNvPr>
              <p:cNvSpPr txBox="1"/>
              <p:nvPr/>
            </p:nvSpPr>
            <p:spPr>
              <a:xfrm>
                <a:off x="935421" y="135899"/>
                <a:ext cx="10878207" cy="5687006"/>
              </a:xfrm>
              <a:prstGeom prst="rect">
                <a:avLst/>
              </a:prstGeom>
              <a:noFill/>
            </p:spPr>
            <p:txBody>
              <a:bodyPr wrap="square">
                <a:spAutoFit/>
              </a:bodyPr>
              <a:lstStyle/>
              <a:p>
                <a:pPr marL="0" indent="0">
                  <a:buNone/>
                </a:pPr>
                <a:r>
                  <a:rPr lang="uz-Latn-UZ" sz="2400" b="1" dirty="0">
                    <a:latin typeface="Times New Roman" panose="02020603050405020304" pitchFamily="18" charset="0"/>
                    <a:cs typeface="Times New Roman" panose="02020603050405020304" pitchFamily="18" charset="0"/>
                  </a:rPr>
                  <a:t>3.Vavilov-Chernkov nurlanishing xususiyatlari.</a:t>
                </a:r>
              </a:p>
              <a:p>
                <a:r>
                  <a:rPr lang="uz-Latn-UZ" sz="2400" dirty="0">
                    <a:latin typeface="Times New Roman" panose="02020603050405020304" pitchFamily="18" charset="0"/>
                    <a:cs typeface="Times New Roman" panose="02020603050405020304" pitchFamily="18" charset="0"/>
                  </a:rPr>
                  <a:t>   Zarracha tomonidan Cherenkov nurlanishining chastota spektri Frank-Tamm formulasi bilan ifodalanadi:</a:t>
                </a:r>
              </a:p>
              <a:p>
                <a:pPr/>
                <a14:m>
                  <m:oMathPara xmlns:m="http://schemas.openxmlformats.org/officeDocument/2006/math">
                    <m:oMathParaPr>
                      <m:jc m:val="centerGroup"/>
                    </m:oMathParaPr>
                    <m:oMath xmlns:m="http://schemas.openxmlformats.org/officeDocument/2006/math">
                      <m:f>
                        <m:fPr>
                          <m:ctrlPr>
                            <a:rPr lang="uz-Latn-UZ" sz="2400" b="0" i="1" smtClean="0">
                              <a:latin typeface="Cambria Math"/>
                              <a:cs typeface="Times New Roman" panose="02020603050405020304" pitchFamily="18" charset="0"/>
                            </a:rPr>
                          </m:ctrlPr>
                        </m:fPr>
                        <m:num>
                          <m:sSup>
                            <m:sSupPr>
                              <m:ctrlPr>
                                <a:rPr lang="uz-Latn-UZ" sz="2400" i="1" smtClean="0">
                                  <a:latin typeface="Cambria Math"/>
                                  <a:cs typeface="Times New Roman" panose="02020603050405020304" pitchFamily="18" charset="0"/>
                                </a:rPr>
                              </m:ctrlPr>
                            </m:sSupPr>
                            <m:e>
                              <m:r>
                                <a:rPr lang="uz-Latn-UZ" sz="2400" b="0" i="1" smtClean="0">
                                  <a:latin typeface="Cambria Math" panose="02040503050406030204" pitchFamily="18" charset="0"/>
                                  <a:cs typeface="Times New Roman" panose="02020603050405020304" pitchFamily="18" charset="0"/>
                                </a:rPr>
                                <m:t>𝑑</m:t>
                              </m:r>
                            </m:e>
                            <m:sup>
                              <m:r>
                                <a:rPr lang="uz-Latn-UZ" sz="2400" b="0" i="1" smtClean="0">
                                  <a:latin typeface="Cambria Math" panose="02040503050406030204" pitchFamily="18" charset="0"/>
                                  <a:cs typeface="Times New Roman" panose="02020603050405020304" pitchFamily="18" charset="0"/>
                                </a:rPr>
                                <m:t>2</m:t>
                              </m:r>
                            </m:sup>
                          </m:sSup>
                          <m:r>
                            <a:rPr lang="uz-Latn-UZ" sz="2400" b="0" i="1" smtClean="0">
                              <a:latin typeface="Cambria Math" panose="02040503050406030204" pitchFamily="18" charset="0"/>
                              <a:cs typeface="Times New Roman" panose="02020603050405020304" pitchFamily="18" charset="0"/>
                            </a:rPr>
                            <m:t>𝐸</m:t>
                          </m:r>
                        </m:num>
                        <m:den>
                          <m:r>
                            <a:rPr lang="uz-Latn-UZ" sz="2400" b="0" i="1" smtClean="0">
                              <a:latin typeface="Cambria Math" panose="02040503050406030204" pitchFamily="18" charset="0"/>
                              <a:cs typeface="Times New Roman" panose="02020603050405020304" pitchFamily="18" charset="0"/>
                            </a:rPr>
                            <m:t>𝑑𝑥𝑑</m:t>
                          </m:r>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𝜔</m:t>
                          </m:r>
                        </m:den>
                      </m:f>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uz-Latn-UZ" sz="2400" b="0" i="1" smtClean="0">
                              <a:latin typeface="Cambria Math"/>
                              <a:ea typeface="Cambria Math" panose="02040503050406030204" pitchFamily="18" charset="0"/>
                              <a:cs typeface="Times New Roman" panose="02020603050405020304" pitchFamily="18" charset="0"/>
                            </a:rPr>
                          </m:ctrlPr>
                        </m:fPr>
                        <m:num>
                          <m:sSup>
                            <m:sSupPr>
                              <m:ctrlPr>
                                <a:rPr lang="uz-Latn-UZ" sz="2400" b="0" i="1" smtClean="0">
                                  <a:latin typeface="Cambria Math"/>
                                  <a:ea typeface="Cambria Math" panose="02040503050406030204" pitchFamily="18" charset="0"/>
                                  <a:cs typeface="Times New Roman" panose="02020603050405020304" pitchFamily="18" charset="0"/>
                                </a:rPr>
                              </m:ctrlPr>
                            </m:sSupPr>
                            <m:e>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𝑞</m:t>
                              </m:r>
                            </m:e>
                            <m:sup>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2</m:t>
                              </m:r>
                            </m:sup>
                          </m:sSup>
                        </m:num>
                        <m:den>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4</m:t>
                          </m:r>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𝜋</m:t>
                          </m:r>
                        </m:den>
                      </m:f>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𝜇</m:t>
                      </m:r>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m:t>
                      </m:r>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𝜔</m:t>
                      </m:r>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m:t>
                      </m:r>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𝜔</m:t>
                      </m:r>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(1−</m:t>
                      </m:r>
                      <m:f>
                        <m:fPr>
                          <m:ctrlPr>
                            <a:rPr lang="uz-Latn-UZ" sz="2400" b="0" i="1" smtClean="0">
                              <a:latin typeface="Cambria Math"/>
                              <a:ea typeface="Cambria Math" panose="02040503050406030204" pitchFamily="18" charset="0"/>
                              <a:cs typeface="Times New Roman" panose="02020603050405020304" pitchFamily="18" charset="0"/>
                            </a:rPr>
                          </m:ctrlPr>
                        </m:fPr>
                        <m:num>
                          <m:sSup>
                            <m:sSupPr>
                              <m:ctrlPr>
                                <a:rPr lang="uz-Latn-UZ" sz="2400" b="0" i="1" smtClean="0">
                                  <a:latin typeface="Cambria Math"/>
                                  <a:ea typeface="Cambria Math" panose="02040503050406030204" pitchFamily="18" charset="0"/>
                                  <a:cs typeface="Times New Roman" panose="02020603050405020304" pitchFamily="18" charset="0"/>
                                </a:rPr>
                              </m:ctrlPr>
                            </m:sSupPr>
                            <m:e>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𝑐</m:t>
                              </m:r>
                            </m:e>
                            <m:sup>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2</m:t>
                              </m:r>
                            </m:sup>
                          </m:sSup>
                        </m:num>
                        <m:den>
                          <m:sSup>
                            <m:sSupPr>
                              <m:ctrlPr>
                                <a:rPr lang="uz-Latn-UZ" sz="2400" b="0" i="1" smtClean="0">
                                  <a:latin typeface="Cambria Math"/>
                                  <a:ea typeface="Cambria Math" panose="02040503050406030204" pitchFamily="18" charset="0"/>
                                  <a:cs typeface="Times New Roman" panose="02020603050405020304" pitchFamily="18" charset="0"/>
                                </a:rPr>
                              </m:ctrlPr>
                            </m:sSupPr>
                            <m:e>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𝑣</m:t>
                              </m:r>
                            </m:e>
                            <m:sup>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2</m:t>
                              </m:r>
                            </m:sup>
                          </m:sSup>
                          <m:sSup>
                            <m:sSupPr>
                              <m:ctrlPr>
                                <a:rPr lang="uz-Latn-UZ" sz="2400" b="0" i="1" smtClean="0">
                                  <a:latin typeface="Cambria Math"/>
                                  <a:ea typeface="Cambria Math" panose="02040503050406030204" pitchFamily="18" charset="0"/>
                                  <a:cs typeface="Times New Roman" panose="02020603050405020304" pitchFamily="18" charset="0"/>
                                </a:rPr>
                              </m:ctrlPr>
                            </m:sSupPr>
                            <m:e>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𝑛</m:t>
                              </m:r>
                            </m:e>
                            <m:sup>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2</m:t>
                              </m:r>
                            </m:sup>
                          </m:sSup>
                          <m:d>
                            <m:dPr>
                              <m:ctrlPr>
                                <a:rPr lang="uz-Latn-UZ" sz="2400" b="0" i="1" smtClean="0">
                                  <a:latin typeface="Cambria Math"/>
                                  <a:ea typeface="Cambria Math" panose="02040503050406030204" pitchFamily="18" charset="0"/>
                                  <a:cs typeface="Times New Roman" panose="02020603050405020304" pitchFamily="18" charset="0"/>
                                </a:rPr>
                              </m:ctrlPr>
                            </m:dPr>
                            <m:e>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𝜔</m:t>
                              </m:r>
                            </m:e>
                          </m:d>
                        </m:den>
                      </m:f>
                      <m:r>
                        <a:rPr lang="uz-Latn-UZ" sz="2400" b="0" i="1" smtClean="0">
                          <a:latin typeface="Cambria Math" panose="02040503050406030204" pitchFamily="18" charset="0"/>
                          <a:ea typeface="Cambria Math" panose="02040503050406030204" pitchFamily="18" charset="0"/>
                          <a:cs typeface="Times New Roman" panose="02020603050405020304" pitchFamily="18" charset="0"/>
                        </a:rPr>
                        <m:t>)</m:t>
                      </m:r>
                    </m:oMath>
                  </m:oMathPara>
                </a14:m>
                <a:endParaRPr lang="uz-Latn-UZ" sz="2400" dirty="0">
                  <a:latin typeface="Times New Roman" panose="02020603050405020304" pitchFamily="18" charset="0"/>
                  <a:cs typeface="Times New Roman" panose="02020603050405020304" pitchFamily="18" charset="0"/>
                </a:endParaRPr>
              </a:p>
              <a:p>
                <a:r>
                  <a:rPr lang="uz-Latn-UZ" sz="2400" dirty="0">
                    <a:latin typeface="Times New Roman" panose="02020603050405020304" pitchFamily="18" charset="0"/>
                    <a:cs typeface="Times New Roman" panose="02020603050405020304" pitchFamily="18" charset="0"/>
                  </a:rPr>
                  <a:t>Frank-Tamm formulasi energiya miqdorini tavsiflaydi E Cherenkov nurlanishidan chiqarilgan uzunlik birligi uchun x va chastota boʻyicha </a:t>
                </a:r>
                <a:r>
                  <a:rPr lang="el-GR" sz="2400" dirty="0">
                    <a:latin typeface="Times New Roman" panose="02020603050405020304" pitchFamily="18" charset="0"/>
                    <a:cs typeface="Times New Roman" panose="02020603050405020304" pitchFamily="18" charset="0"/>
                  </a:rPr>
                  <a:t>ω</a:t>
                </a:r>
                <a:r>
                  <a:rPr lang="uz-Latn-UZ" sz="2400" dirty="0">
                    <a:latin typeface="Times New Roman" panose="02020603050405020304" pitchFamily="18" charset="0"/>
                    <a:cs typeface="Times New Roman" panose="02020603050405020304" pitchFamily="18" charset="0"/>
                  </a:rPr>
                  <a:t>.</a:t>
                </a:r>
                <a:r>
                  <a:rPr lang="el-GR" sz="2400" dirty="0">
                    <a:latin typeface="Times New Roman" panose="02020603050405020304" pitchFamily="18" charset="0"/>
                    <a:cs typeface="Times New Roman" panose="02020603050405020304" pitchFamily="18" charset="0"/>
                  </a:rPr>
                  <a:t>μ</a:t>
                </a:r>
                <a:r>
                  <a:rPr lang="uz-Latn-UZ" sz="2400" dirty="0">
                    <a:latin typeface="Times New Roman" panose="02020603050405020304" pitchFamily="18" charset="0"/>
                    <a:cs typeface="Times New Roman" panose="02020603050405020304" pitchFamily="18" charset="0"/>
                  </a:rPr>
                  <a:t>(</a:t>
                </a:r>
                <a:r>
                  <a:rPr lang="el-GR" sz="2400" dirty="0">
                    <a:latin typeface="Times New Roman" panose="02020603050405020304" pitchFamily="18" charset="0"/>
                    <a:cs typeface="Times New Roman" panose="02020603050405020304" pitchFamily="18" charset="0"/>
                  </a:rPr>
                  <a:t>ω</a:t>
                </a:r>
                <a:r>
                  <a:rPr lang="uz-Latn-UZ" sz="2400" dirty="0">
                    <a:latin typeface="Times New Roman" panose="02020603050405020304" pitchFamily="18" charset="0"/>
                    <a:cs typeface="Times New Roman" panose="02020603050405020304" pitchFamily="18" charset="0"/>
                  </a:rPr>
                  <a:t>)oʻtkazuvchanlik hisoblanadi va n(</a:t>
                </a:r>
                <a14:m>
                  <m:oMath xmlns:m="http://schemas.openxmlformats.org/officeDocument/2006/math">
                    <m:r>
                      <a:rPr lang="uz-Latn-UZ" sz="2400" i="1" smtClean="0">
                        <a:latin typeface="Cambria Math" panose="02040503050406030204" pitchFamily="18" charset="0"/>
                        <a:ea typeface="Cambria Math" panose="02040503050406030204" pitchFamily="18" charset="0"/>
                        <a:cs typeface="Times New Roman" panose="02020603050405020304" pitchFamily="18" charset="0"/>
                      </a:rPr>
                      <m:t>𝜔</m:t>
                    </m:r>
                  </m:oMath>
                </a14:m>
                <a:r>
                  <a:rPr lang="uz-Latn-UZ" sz="2400" dirty="0">
                    <a:latin typeface="Times New Roman" panose="02020603050405020304" pitchFamily="18" charset="0"/>
                    <a:cs typeface="Times New Roman" panose="02020603050405020304" pitchFamily="18" charset="0"/>
                  </a:rPr>
                  <a:t>)zaryadlangan zarracha harakatlanadigan materialning sinishi indeksidir</a:t>
                </a:r>
                <a:r>
                  <a:rPr lang="uz-Latn-UZ"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uz-Latn-UZ" sz="2400" dirty="0" smtClean="0">
                    <a:latin typeface="Times New Roman" panose="02020603050405020304" pitchFamily="18" charset="0"/>
                    <a:cs typeface="Times New Roman" panose="02020603050405020304" pitchFamily="18" charset="0"/>
                  </a:rPr>
                  <a:t>q </a:t>
                </a:r>
                <a:r>
                  <a:rPr lang="uz-Latn-UZ" sz="2400" dirty="0">
                    <a:latin typeface="Times New Roman" panose="02020603050405020304" pitchFamily="18" charset="0"/>
                    <a:cs typeface="Times New Roman" panose="02020603050405020304" pitchFamily="18" charset="0"/>
                  </a:rPr>
                  <a:t>zarrachaning elektr zaryadidir, v zarracha tezligi va c yorug’likning vakumdagi tezligidir.</a:t>
                </a:r>
              </a:p>
              <a:p>
                <a:r>
                  <a:rPr lang="uz-Latn-UZ" sz="2400" dirty="0">
                    <a:latin typeface="Times New Roman" panose="02020603050405020304" pitchFamily="18" charset="0"/>
                    <a:cs typeface="Times New Roman" panose="02020603050405020304" pitchFamily="18" charset="0"/>
                  </a:rPr>
                  <a:t>  Xarakterli spektral choʻqqilarga ega boʻlgan flüoresan yoki emissiya spektrlaridan farqli oʻlaroq, Cherenkov nurlanishi doimiydir. Koʻrinadigan spektr atrofida chastota birligiga nisbiy intensivlik chastotaga taxminan proportsionaldir. Yaʼni, yuqori chastotalar (qisqaroq toʻlqin uzunliklari) Cherenkov nurlanishida kuchliroqdir. Shuning uchun koʻrinadigan Cherenkov nurlanishi yorqin koʻk rangda boʻlishi kuzatiladi.</a:t>
                </a:r>
                <a:r>
                  <a:rPr lang="uz-Latn-UZ" sz="2000" dirty="0">
                    <a:latin typeface="Times New Roman" panose="02020603050405020304" pitchFamily="18" charset="0"/>
                    <a:cs typeface="Times New Roman" panose="02020603050405020304" pitchFamily="18" charset="0"/>
                  </a:rPr>
                  <a:t> </a:t>
                </a:r>
              </a:p>
            </p:txBody>
          </p:sp>
        </mc:Choice>
        <mc:Fallback xmlns="">
          <p:sp>
            <p:nvSpPr>
              <p:cNvPr id="3" name="TextBox 2">
                <a:extLst>
                  <a:ext uri="{FF2B5EF4-FFF2-40B4-BE49-F238E27FC236}">
                    <a16:creationId xmlns:a16="http://schemas.microsoft.com/office/drawing/2014/main" xmlns:a14="http://schemas.microsoft.com/office/drawing/2010/main" xmlns="" id="{DBB9D3FC-07DD-3793-0847-EF81F7196BF5}"/>
                  </a:ext>
                </a:extLst>
              </p:cNvPr>
              <p:cNvSpPr txBox="1">
                <a:spLocks noRot="1" noChangeAspect="1" noMove="1" noResize="1" noEditPoints="1" noAdjustHandles="1" noChangeArrowheads="1" noChangeShapeType="1" noTextEdit="1"/>
              </p:cNvSpPr>
              <p:nvPr/>
            </p:nvSpPr>
            <p:spPr>
              <a:xfrm>
                <a:off x="935421" y="135899"/>
                <a:ext cx="10878207" cy="5687006"/>
              </a:xfrm>
              <a:prstGeom prst="rect">
                <a:avLst/>
              </a:prstGeom>
              <a:blipFill rotWithShape="1">
                <a:blip r:embed="rId2"/>
                <a:stretch>
                  <a:fillRect l="-840" t="-857" r="-1176" b="-1501"/>
                </a:stretch>
              </a:blipFill>
            </p:spPr>
            <p:txBody>
              <a:bodyPr/>
              <a:lstStyle/>
              <a:p>
                <a:r>
                  <a:rPr lang="ru-RU">
                    <a:noFill/>
                  </a:rPr>
                  <a:t> </a:t>
                </a:r>
              </a:p>
            </p:txBody>
          </p:sp>
        </mc:Fallback>
      </mc:AlternateContent>
    </p:spTree>
    <p:extLst>
      <p:ext uri="{BB962C8B-B14F-4D97-AF65-F5344CB8AC3E}">
        <p14:creationId xmlns:p14="http://schemas.microsoft.com/office/powerpoint/2010/main" val="3271518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16423" y="775517"/>
            <a:ext cx="9726706" cy="5693866"/>
          </a:xfrm>
          <a:prstGeom prst="rect">
            <a:avLst/>
          </a:prstGeom>
        </p:spPr>
        <p:txBody>
          <a:bodyPr wrap="square">
            <a:spAutoFit/>
          </a:bodyPr>
          <a:lstStyle/>
          <a:p>
            <a:r>
              <a:rPr lang="uz-Latn-UZ" sz="2800" dirty="0">
                <a:latin typeface="Times New Roman" panose="02020603050405020304" pitchFamily="18" charset="0"/>
                <a:cs typeface="Times New Roman" panose="02020603050405020304" pitchFamily="18" charset="0"/>
              </a:rPr>
              <a:t>Darhaqiqat, Cherenkov nurlanishining aksariyati ultrabinafsha spektrda - faqat etarlicha tezlashtirilgan zaryadlar bilan u hatto koʻrinadigan boʻladi; inson koʻzining sezgirligi yashil rangda eng yuqori darajaga etadi va spektrning binafsha qismida juda past boʻladi.</a:t>
            </a:r>
          </a:p>
          <a:p>
            <a:r>
              <a:rPr lang="uz-Latn-UZ" sz="2800" dirty="0">
                <a:latin typeface="Times New Roman" panose="02020603050405020304" pitchFamily="18" charset="0"/>
                <a:cs typeface="Times New Roman" panose="02020603050405020304" pitchFamily="18" charset="0"/>
              </a:rPr>
              <a:t>  Ovozli bomlar va kamon zarbalarida boʻlgani kabi, zarba konusining burchagi toʻgʻridan-toʻgʻri buzilish tezligiga bogʻliq. Cherenkov radiatsiyasining emissiyasi uchun chegara tezligida Cherenkov burchagi nolga teng. Zarracha tezligi yorugʻlik tezligiga yaqinlashganda burchak maksimal boʻladi. Demak, kuzatilgan tushish burchaklaridan Cherenkov nurlanish hosil qiluvchi zaryadning yoʻnalishi va tezligini hisoblash uchun foydalanish mumkin.</a:t>
            </a:r>
          </a:p>
        </p:txBody>
      </p:sp>
    </p:spTree>
    <p:extLst>
      <p:ext uri="{BB962C8B-B14F-4D97-AF65-F5344CB8AC3E}">
        <p14:creationId xmlns:p14="http://schemas.microsoft.com/office/powerpoint/2010/main" val="1951260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0E241B20-8FF5-6612-997A-1C75B0F9B92E}"/>
              </a:ext>
            </a:extLst>
          </p:cNvPr>
          <p:cNvSpPr txBox="1"/>
          <p:nvPr/>
        </p:nvSpPr>
        <p:spPr>
          <a:xfrm>
            <a:off x="809297" y="177940"/>
            <a:ext cx="10972800" cy="2616101"/>
          </a:xfrm>
          <a:prstGeom prst="rect">
            <a:avLst/>
          </a:prstGeom>
          <a:noFill/>
        </p:spPr>
        <p:txBody>
          <a:bodyPr wrap="square">
            <a:spAutoFit/>
          </a:bodyPr>
          <a:lstStyle/>
          <a:p>
            <a:pPr marL="0" indent="0">
              <a:buNone/>
            </a:pPr>
            <a:r>
              <a:rPr lang="uz-Latn-UZ" sz="2400" b="1" dirty="0">
                <a:latin typeface="Times New Roman" panose="02020603050405020304" pitchFamily="18" charset="0"/>
                <a:cs typeface="Times New Roman" panose="02020603050405020304" pitchFamily="18" charset="0"/>
              </a:rPr>
              <a:t>4.Vavilov-Cherenkov nurlanishing amaliy qo’llanilishi.</a:t>
            </a:r>
          </a:p>
          <a:p>
            <a:r>
              <a:rPr lang="uz-Latn-UZ" sz="2000" b="1" dirty="0">
                <a:latin typeface="Times New Roman" panose="02020603050405020304" pitchFamily="18" charset="0"/>
                <a:cs typeface="Times New Roman" panose="02020603050405020304" pitchFamily="18" charset="0"/>
              </a:rPr>
              <a:t>Belgilangan biomolekulalarni aniqlash.</a:t>
            </a:r>
          </a:p>
          <a:p>
            <a:r>
              <a:rPr lang="uz-Latn-UZ" sz="2000" dirty="0">
                <a:latin typeface="Times New Roman" panose="02020603050405020304" pitchFamily="18" charset="0"/>
                <a:cs typeface="Times New Roman" panose="02020603050405020304" pitchFamily="18" charset="0"/>
              </a:rPr>
              <a:t>   Cherenkov nurlanishi biomolekulalarning kam miqdori va past konsentratsiyasini aniqlashni osonlashtirish uchun keng foydalaniladi. Fosfor-32 kabi radioaktiv atomlar biomolekulalarga fermentativ va sintetik vositalar yordamida osonlik bilan kiritiladi hamda keyinchalik biologik yoʻllarni tushuntirish va biologik molekulalarning oʻzaro taʼsirini tavsiflash uchun, misol uchun, yaqinlik konstantalari va dissotsiatsiya tezligini aniqlash uchun osonlikcha kichik miqdorda aniqlanishi mumkin.</a:t>
            </a:r>
          </a:p>
          <a:p>
            <a:endParaRPr lang="uz-Latn-UZ" sz="2000"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 xmlns:a16="http://schemas.microsoft.com/office/drawing/2014/main" id="{6D4B4FBD-0A53-5CDA-2909-EEFE42C01B9D}"/>
              </a:ext>
            </a:extLst>
          </p:cNvPr>
          <p:cNvPicPr>
            <a:picLocks noChangeAspect="1"/>
          </p:cNvPicPr>
          <p:nvPr/>
        </p:nvPicPr>
        <p:blipFill>
          <a:blip r:embed="rId2"/>
          <a:stretch>
            <a:fillRect/>
          </a:stretch>
        </p:blipFill>
        <p:spPr>
          <a:xfrm>
            <a:off x="2410774" y="2554014"/>
            <a:ext cx="7370451" cy="4230414"/>
          </a:xfrm>
          <a:prstGeom prst="rect">
            <a:avLst/>
          </a:prstGeom>
        </p:spPr>
      </p:pic>
    </p:spTree>
    <p:extLst>
      <p:ext uri="{BB962C8B-B14F-4D97-AF65-F5344CB8AC3E}">
        <p14:creationId xmlns:p14="http://schemas.microsoft.com/office/powerpoint/2010/main" val="802403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02018D5B-EBF0-5A46-F2A5-9C8CB0FBE20A}"/>
              </a:ext>
            </a:extLst>
          </p:cNvPr>
          <p:cNvPicPr>
            <a:picLocks noChangeAspect="1"/>
          </p:cNvPicPr>
          <p:nvPr/>
        </p:nvPicPr>
        <p:blipFill>
          <a:blip r:embed="rId2"/>
          <a:stretch>
            <a:fillRect/>
          </a:stretch>
        </p:blipFill>
        <p:spPr>
          <a:xfrm>
            <a:off x="1303282" y="94594"/>
            <a:ext cx="5686097" cy="4508938"/>
          </a:xfrm>
          <a:prstGeom prst="rect">
            <a:avLst/>
          </a:prstGeom>
        </p:spPr>
      </p:pic>
      <p:sp>
        <p:nvSpPr>
          <p:cNvPr id="5" name="TextBox 4">
            <a:extLst>
              <a:ext uri="{FF2B5EF4-FFF2-40B4-BE49-F238E27FC236}">
                <a16:creationId xmlns="" xmlns:a16="http://schemas.microsoft.com/office/drawing/2014/main" id="{4D7787AF-A426-66B6-7EB6-0CAF8E6F5889}"/>
              </a:ext>
            </a:extLst>
          </p:cNvPr>
          <p:cNvSpPr txBox="1"/>
          <p:nvPr/>
        </p:nvSpPr>
        <p:spPr>
          <a:xfrm>
            <a:off x="966952" y="4603532"/>
            <a:ext cx="10909738" cy="2246769"/>
          </a:xfrm>
          <a:prstGeom prst="rect">
            <a:avLst/>
          </a:prstGeom>
          <a:noFill/>
        </p:spPr>
        <p:txBody>
          <a:bodyPr wrap="square">
            <a:spAutoFit/>
          </a:bodyPr>
          <a:lstStyle/>
          <a:p>
            <a:r>
              <a:rPr lang="ru-RU" sz="2000" dirty="0" err="1">
                <a:latin typeface="Times New Roman" panose="02020603050405020304" pitchFamily="18" charset="0"/>
                <a:cs typeface="Times New Roman" panose="02020603050405020304" pitchFamily="18" charset="0"/>
              </a:rPr>
              <a:t>Cherenkov</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nurlanishi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yuqori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energiyali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zaryadlangan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zarralarni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aniqlash</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uchun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ishlatiladi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Ochiq</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hovuz</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reaktorlarida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parchalanish</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mahsulotlari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parchalanishi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natijasida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beta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zarralari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katta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energiyali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elektronlar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chiqariladi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Zanjir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reaksiyasi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toʻxtatilgandan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soʻng</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porlash</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davom</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etadi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qisqa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umr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koʻradigan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mahsulotlar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parchalanishi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bilan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xiralashadi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Xuddi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shunday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Cherenkov</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nurlanishi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sarflangan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yoqilgʻi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tayoqlarining</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qolgan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radioaktivligini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tavsiflashi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mumkin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Ushbu</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hodisa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yadroviy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xavfsizlik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maqsadlarida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ishlatilgan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yoqilgʻi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havzalarida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foydalaniladigan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yadro</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yoqilgʻisi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mavjudligini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tekshirish</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maqsadida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ishlatiladi</a:t>
            </a:r>
            <a:r>
              <a:rPr lang="ru-RU"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935998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68717F8E-6C4A-70A2-C958-E2F20C8F17CA}"/>
              </a:ext>
            </a:extLst>
          </p:cNvPr>
          <p:cNvSpPr txBox="1"/>
          <p:nvPr/>
        </p:nvSpPr>
        <p:spPr>
          <a:xfrm>
            <a:off x="1334814" y="1105223"/>
            <a:ext cx="10331669" cy="4247317"/>
          </a:xfrm>
          <a:prstGeom prst="rect">
            <a:avLst/>
          </a:prstGeom>
          <a:noFill/>
        </p:spPr>
        <p:txBody>
          <a:bodyPr wrap="square">
            <a:spAutoFit/>
          </a:bodyPr>
          <a:lstStyle/>
          <a:p>
            <a:r>
              <a:rPr lang="uz-Latn-UZ" sz="5400" b="1" dirty="0">
                <a:latin typeface="Times New Roman" panose="02020603050405020304" pitchFamily="18" charset="0"/>
                <a:cs typeface="Times New Roman" panose="02020603050405020304" pitchFamily="18" charset="0"/>
              </a:rPr>
              <a:t>                     Xulosa</a:t>
            </a:r>
          </a:p>
          <a:p>
            <a:r>
              <a:rPr lang="uz-Latn-UZ"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Vavilov</a:t>
            </a:r>
            <a:r>
              <a:rPr lang="ru-RU" sz="2400" dirty="0">
                <a:latin typeface="Times New Roman" panose="02020603050405020304" pitchFamily="18" charset="0"/>
                <a:cs typeface="Times New Roman" panose="02020603050405020304" pitchFamily="18" charset="0"/>
              </a:rPr>
              <a:t>–</a:t>
            </a:r>
            <a:r>
              <a:rPr lang="ru-RU" sz="2400" dirty="0" err="1">
                <a:latin typeface="Times New Roman" panose="02020603050405020304" pitchFamily="18" charset="0"/>
                <a:cs typeface="Times New Roman" panose="02020603050405020304" pitchFamily="18" charset="0"/>
              </a:rPr>
              <a:t>Cherenkov</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nurlanishi</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zaryadlangan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zarracha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muhit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ichida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yorug‘lik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tezligidan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harakat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qilganda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hosil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bo‘ladigan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elektromagnit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nurlanish</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bo‘lib</a:t>
            </a:r>
            <a:r>
              <a:rPr lang="ru-RU" sz="2400" dirty="0">
                <a:latin typeface="Times New Roman" panose="02020603050405020304" pitchFamily="18" charset="0"/>
                <a:cs typeface="Times New Roman" panose="02020603050405020304" pitchFamily="18" charset="0"/>
              </a:rPr>
              <a:t>, u </a:t>
            </a:r>
            <a:r>
              <a:rPr lang="ru-RU" sz="2400" dirty="0" err="1">
                <a:latin typeface="Times New Roman" panose="02020603050405020304" pitchFamily="18" charset="0"/>
                <a:cs typeface="Times New Roman" panose="02020603050405020304" pitchFamily="18" charset="0"/>
              </a:rPr>
              <a:t>ko‘pincha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ko‘k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rangda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ko‘rinadi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nurlanish</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konus</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shaklida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tarqaladi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va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spektri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uzluksiz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bo‘lib</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qisqa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to‘lqinlarda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intensivligi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kattalashadi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Hodisa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zarrachalar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tezligini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o‘lchash</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yadro</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reaktorlaridagi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ko‘k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nurlanishni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tushuntirish</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va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Cherenkov</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detektorlari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orqali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elementar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zarrachalarni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aniqlash</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ilmiy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va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amaliy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sohalarda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keng</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qo‘llaniladi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Shu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sababli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Vavilov</a:t>
            </a:r>
            <a:r>
              <a:rPr lang="ru-RU" sz="2400" dirty="0">
                <a:latin typeface="Times New Roman" panose="02020603050405020304" pitchFamily="18" charset="0"/>
                <a:cs typeface="Times New Roman" panose="02020603050405020304" pitchFamily="18" charset="0"/>
              </a:rPr>
              <a:t>–</a:t>
            </a:r>
            <a:r>
              <a:rPr lang="ru-RU" sz="2400" dirty="0" err="1">
                <a:latin typeface="Times New Roman" panose="02020603050405020304" pitchFamily="18" charset="0"/>
                <a:cs typeface="Times New Roman" panose="02020603050405020304" pitchFamily="18" charset="0"/>
              </a:rPr>
              <a:t>Cherenkov</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nurlanishi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zamonaviy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fizikada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nafaqat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nazariy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balki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amaliy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jihatdan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alohida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ahamiyatga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ega</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668095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CC0E6EB9-F9A1-E77F-C3BB-5237AD60DD95}"/>
              </a:ext>
            </a:extLst>
          </p:cNvPr>
          <p:cNvSpPr txBox="1"/>
          <p:nvPr/>
        </p:nvSpPr>
        <p:spPr>
          <a:xfrm>
            <a:off x="1103586" y="890016"/>
            <a:ext cx="9459311" cy="3108543"/>
          </a:xfrm>
          <a:prstGeom prst="rect">
            <a:avLst/>
          </a:prstGeom>
          <a:noFill/>
        </p:spPr>
        <p:txBody>
          <a:bodyPr wrap="square">
            <a:spAutoFit/>
          </a:bodyPr>
          <a:lstStyle/>
          <a:p>
            <a:r>
              <a:rPr lang="uz-Latn-UZ" sz="2800" b="1" dirty="0">
                <a:latin typeface="Times New Roman" panose="02020603050405020304" pitchFamily="18" charset="0"/>
                <a:cs typeface="Times New Roman" panose="02020603050405020304" pitchFamily="18" charset="0"/>
              </a:rPr>
              <a:t>    Foydalanilgan adabiyotlar:</a:t>
            </a:r>
          </a:p>
          <a:p>
            <a:pPr marL="457200" indent="-457200">
              <a:buAutoNum type="arabicPeriod"/>
            </a:pPr>
            <a:r>
              <a:rPr lang="uz-Latn-UZ" sz="2400" dirty="0">
                <a:latin typeface="Times New Roman" panose="02020603050405020304" pitchFamily="18" charset="0"/>
                <a:cs typeface="Times New Roman" panose="02020603050405020304" pitchFamily="18" charset="0"/>
                <a:hlinkClick r:id="rId2"/>
              </a:rPr>
              <a:t>https://uz.wikipedia.org/wiki/Vavilov-Cherenkov_nurlanishi</a:t>
            </a:r>
            <a:endParaRPr lang="uz-Latn-UZ" sz="2400" dirty="0">
              <a:latin typeface="Times New Roman" panose="02020603050405020304" pitchFamily="18" charset="0"/>
              <a:cs typeface="Times New Roman" panose="02020603050405020304" pitchFamily="18" charset="0"/>
            </a:endParaRPr>
          </a:p>
          <a:p>
            <a:r>
              <a:rPr lang="uz-Latn-UZ" sz="2400" dirty="0">
                <a:latin typeface="Times New Roman" panose="02020603050405020304" pitchFamily="18" charset="0"/>
                <a:cs typeface="Times New Roman" panose="02020603050405020304" pitchFamily="18" charset="0"/>
              </a:rPr>
              <a:t>2. </a:t>
            </a:r>
            <a:r>
              <a:rPr lang="uz-Latn-UZ" sz="2400" dirty="0">
                <a:latin typeface="Times New Roman" panose="02020603050405020304" pitchFamily="18" charset="0"/>
                <a:cs typeface="Times New Roman" panose="02020603050405020304" pitchFamily="18" charset="0"/>
                <a:hlinkClick r:id="rId3"/>
              </a:rPr>
              <a:t>https://uzpedia.uz/pedia/vavilovcherenkov_nurlanishi</a:t>
            </a:r>
            <a:endParaRPr lang="uz-Latn-UZ" sz="2400" dirty="0">
              <a:latin typeface="Times New Roman" panose="02020603050405020304" pitchFamily="18" charset="0"/>
              <a:cs typeface="Times New Roman" panose="02020603050405020304" pitchFamily="18" charset="0"/>
            </a:endParaRPr>
          </a:p>
          <a:p>
            <a:r>
              <a:rPr lang="uz-Latn-UZ" sz="2400" dirty="0">
                <a:latin typeface="Times New Roman" panose="02020603050405020304" pitchFamily="18" charset="0"/>
                <a:cs typeface="Times New Roman" panose="02020603050405020304" pitchFamily="18" charset="0"/>
              </a:rPr>
              <a:t>3. </a:t>
            </a:r>
            <a:r>
              <a:rPr lang="uz-Latn-UZ" sz="2400" dirty="0">
                <a:latin typeface="Times New Roman" panose="02020603050405020304" pitchFamily="18" charset="0"/>
                <a:cs typeface="Times New Roman" panose="02020603050405020304" pitchFamily="18" charset="0"/>
                <a:hlinkClick r:id="rId4"/>
              </a:rPr>
              <a:t>https://www.energy.gov/ne/articles/cherenkov-radiation-explained?utm_source=chatgpt.com</a:t>
            </a:r>
            <a:endParaRPr lang="uz-Latn-UZ" sz="2400" dirty="0">
              <a:latin typeface="Times New Roman" panose="02020603050405020304" pitchFamily="18" charset="0"/>
              <a:cs typeface="Times New Roman" panose="02020603050405020304" pitchFamily="18" charset="0"/>
            </a:endParaRPr>
          </a:p>
          <a:p>
            <a:r>
              <a:rPr lang="uz-Latn-UZ" sz="2400" dirty="0">
                <a:latin typeface="Times New Roman" panose="02020603050405020304" pitchFamily="18" charset="0"/>
                <a:cs typeface="Times New Roman" panose="02020603050405020304" pitchFamily="18" charset="0"/>
              </a:rPr>
              <a:t>4. </a:t>
            </a:r>
            <a:r>
              <a:rPr lang="uz-Latn-UZ" sz="2400" dirty="0">
                <a:latin typeface="Times New Roman" panose="02020603050405020304" pitchFamily="18" charset="0"/>
                <a:cs typeface="Times New Roman" panose="02020603050405020304" pitchFamily="18" charset="0"/>
                <a:hlinkClick r:id="rId5"/>
              </a:rPr>
              <a:t>https://chatgpt.com/share/69b69320-9814-800c-85db-ecd048c3a70e</a:t>
            </a:r>
            <a:endParaRPr lang="uz-Latn-UZ" sz="2400" dirty="0">
              <a:latin typeface="Times New Roman" panose="02020603050405020304" pitchFamily="18" charset="0"/>
              <a:cs typeface="Times New Roman" panose="02020603050405020304" pitchFamily="18" charset="0"/>
            </a:endParaRPr>
          </a:p>
          <a:p>
            <a:r>
              <a:rPr lang="uz-Latn-UZ" sz="2400" dirty="0">
                <a:latin typeface="Times New Roman" panose="02020603050405020304" pitchFamily="18" charset="0"/>
                <a:cs typeface="Times New Roman" panose="02020603050405020304" pitchFamily="18" charset="0"/>
              </a:rPr>
              <a:t>5.T.M Mo’minov,A.B.Xoliqulov,SH.x.Xushmurodov “Atom yadrosi va elementar zarralar fizikasi” Toshkent 2009 (216-221-betlar).</a:t>
            </a:r>
          </a:p>
        </p:txBody>
      </p:sp>
    </p:spTree>
    <p:extLst>
      <p:ext uri="{BB962C8B-B14F-4D97-AF65-F5344CB8AC3E}">
        <p14:creationId xmlns:p14="http://schemas.microsoft.com/office/powerpoint/2010/main" val="6242737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B01F7ADD-CBFF-DF86-BC65-A8CE1E961AED}"/>
              </a:ext>
            </a:extLst>
          </p:cNvPr>
          <p:cNvSpPr txBox="1"/>
          <p:nvPr/>
        </p:nvSpPr>
        <p:spPr>
          <a:xfrm>
            <a:off x="3174124" y="3059668"/>
            <a:ext cx="6993952" cy="769441"/>
          </a:xfrm>
          <a:prstGeom prst="rect">
            <a:avLst/>
          </a:prstGeom>
          <a:noFill/>
        </p:spPr>
        <p:txBody>
          <a:bodyPr wrap="square">
            <a:spAutoFit/>
          </a:bodyPr>
          <a:lstStyle/>
          <a:p>
            <a:r>
              <a:rPr lang="ru-RU" sz="4400" b="1" dirty="0" err="1">
                <a:solidFill>
                  <a:srgbClr val="FF0000"/>
                </a:solidFill>
                <a:latin typeface="Times New Roman" panose="02020603050405020304" pitchFamily="18" charset="0"/>
                <a:cs typeface="Times New Roman" panose="02020603050405020304" pitchFamily="18" charset="0"/>
              </a:rPr>
              <a:t>E'tiboringiz</a:t>
            </a:r>
            <a:r>
              <a:rPr lang="ru-RU" sz="4400" b="1" dirty="0">
                <a:solidFill>
                  <a:srgbClr val="FF0000"/>
                </a:solidFill>
                <a:latin typeface="Times New Roman" panose="02020603050405020304" pitchFamily="18" charset="0"/>
                <a:cs typeface="Times New Roman" panose="02020603050405020304" pitchFamily="18" charset="0"/>
              </a:rPr>
              <a:t> </a:t>
            </a:r>
            <a:r>
              <a:rPr lang="ru-RU" sz="4400" b="1" dirty="0" err="1">
                <a:solidFill>
                  <a:srgbClr val="FF0000"/>
                </a:solidFill>
                <a:latin typeface="Times New Roman" panose="02020603050405020304" pitchFamily="18" charset="0"/>
                <a:cs typeface="Times New Roman" panose="02020603050405020304" pitchFamily="18" charset="0"/>
              </a:rPr>
              <a:t>uchun</a:t>
            </a:r>
            <a:r>
              <a:rPr lang="ru-RU" sz="4400" b="1" dirty="0">
                <a:solidFill>
                  <a:srgbClr val="FF0000"/>
                </a:solidFill>
                <a:latin typeface="Times New Roman" panose="02020603050405020304" pitchFamily="18" charset="0"/>
                <a:cs typeface="Times New Roman" panose="02020603050405020304" pitchFamily="18" charset="0"/>
              </a:rPr>
              <a:t> </a:t>
            </a:r>
            <a:r>
              <a:rPr lang="ru-RU" sz="4400" b="1" dirty="0" err="1">
                <a:solidFill>
                  <a:srgbClr val="FF0000"/>
                </a:solidFill>
                <a:latin typeface="Times New Roman" panose="02020603050405020304" pitchFamily="18" charset="0"/>
                <a:cs typeface="Times New Roman" panose="02020603050405020304" pitchFamily="18" charset="0"/>
              </a:rPr>
              <a:t>ra</a:t>
            </a:r>
            <a:r>
              <a:rPr lang="uz-Latn-UZ" sz="4400" b="1" dirty="0">
                <a:solidFill>
                  <a:srgbClr val="FF0000"/>
                </a:solidFill>
                <a:latin typeface="Times New Roman" panose="02020603050405020304" pitchFamily="18" charset="0"/>
                <a:cs typeface="Times New Roman" panose="02020603050405020304" pitchFamily="18" charset="0"/>
              </a:rPr>
              <a:t>x</a:t>
            </a:r>
            <a:r>
              <a:rPr lang="ru-RU" sz="4400" b="1" dirty="0" err="1">
                <a:solidFill>
                  <a:srgbClr val="FF0000"/>
                </a:solidFill>
                <a:latin typeface="Times New Roman" panose="02020603050405020304" pitchFamily="18" charset="0"/>
                <a:cs typeface="Times New Roman" panose="02020603050405020304" pitchFamily="18" charset="0"/>
              </a:rPr>
              <a:t>mat</a:t>
            </a:r>
            <a:r>
              <a:rPr lang="uz-Latn-UZ" sz="4400" b="1">
                <a:solidFill>
                  <a:srgbClr val="FF0000"/>
                </a:solidFill>
                <a:latin typeface="Times New Roman" panose="02020603050405020304" pitchFamily="18" charset="0"/>
                <a:cs typeface="Times New Roman" panose="02020603050405020304" pitchFamily="18" charset="0"/>
              </a:rPr>
              <a:t>.</a:t>
            </a:r>
            <a:endParaRPr lang="ru-RU" sz="4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97968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BB2F36B-6EE9-4B9D-63A5-CFE65F762F64}"/>
              </a:ext>
            </a:extLst>
          </p:cNvPr>
          <p:cNvSpPr>
            <a:spLocks noGrp="1"/>
          </p:cNvSpPr>
          <p:nvPr>
            <p:ph type="title"/>
          </p:nvPr>
        </p:nvSpPr>
        <p:spPr>
          <a:xfrm>
            <a:off x="1251678" y="1065557"/>
            <a:ext cx="10178322" cy="1492132"/>
          </a:xfrm>
        </p:spPr>
        <p:txBody>
          <a:bodyPr/>
          <a:lstStyle/>
          <a:p>
            <a:r>
              <a:rPr lang="uz-Latn-UZ" dirty="0"/>
              <a:t>                    Reja:</a:t>
            </a:r>
            <a:endParaRPr lang="ru-RU" dirty="0"/>
          </a:p>
        </p:txBody>
      </p:sp>
      <p:sp>
        <p:nvSpPr>
          <p:cNvPr id="3" name="Объект 2">
            <a:extLst>
              <a:ext uri="{FF2B5EF4-FFF2-40B4-BE49-F238E27FC236}">
                <a16:creationId xmlns="" xmlns:a16="http://schemas.microsoft.com/office/drawing/2014/main" id="{6433BF4B-7956-D485-4E51-A3BB47048DE6}"/>
              </a:ext>
            </a:extLst>
          </p:cNvPr>
          <p:cNvSpPr>
            <a:spLocks noGrp="1"/>
          </p:cNvSpPr>
          <p:nvPr>
            <p:ph idx="1"/>
          </p:nvPr>
        </p:nvSpPr>
        <p:spPr>
          <a:xfrm>
            <a:off x="1251678" y="2012732"/>
            <a:ext cx="10178322" cy="3593591"/>
          </a:xfrm>
        </p:spPr>
        <p:txBody>
          <a:bodyPr/>
          <a:lstStyle/>
          <a:p>
            <a:pPr marL="0" indent="0">
              <a:buNone/>
            </a:pPr>
            <a:r>
              <a:rPr lang="uz-Latn-UZ" dirty="0">
                <a:latin typeface="Times New Roman" panose="02020603050405020304" pitchFamily="18" charset="0"/>
                <a:cs typeface="Times New Roman" panose="02020603050405020304" pitchFamily="18" charset="0"/>
              </a:rPr>
              <a:t>1.Vavilov-Cherenlov nurlanishi haqida umumiy tushuncha.</a:t>
            </a:r>
          </a:p>
          <a:p>
            <a:pPr marL="0" indent="0">
              <a:buNone/>
            </a:pPr>
            <a:r>
              <a:rPr lang="uz-Latn-UZ" dirty="0">
                <a:latin typeface="Times New Roman" panose="02020603050405020304" pitchFamily="18" charset="0"/>
                <a:cs typeface="Times New Roman" panose="02020603050405020304" pitchFamily="18" charset="0"/>
              </a:rPr>
              <a:t>2.Vavilov –Cherenkov nurlanishing fizik tabiati va hosil b’lish shartlari.</a:t>
            </a:r>
          </a:p>
          <a:p>
            <a:pPr marL="0" indent="0">
              <a:buNone/>
            </a:pPr>
            <a:r>
              <a:rPr lang="uz-Latn-UZ" dirty="0">
                <a:latin typeface="Times New Roman" panose="02020603050405020304" pitchFamily="18" charset="0"/>
                <a:cs typeface="Times New Roman" panose="02020603050405020304" pitchFamily="18" charset="0"/>
              </a:rPr>
              <a:t>3.Vavilov-Chernkov nurlanishing xususiyatlari.</a:t>
            </a:r>
          </a:p>
          <a:p>
            <a:pPr marL="0" indent="0">
              <a:buNone/>
            </a:pPr>
            <a:r>
              <a:rPr lang="uz-Latn-UZ" dirty="0">
                <a:latin typeface="Times New Roman" panose="02020603050405020304" pitchFamily="18" charset="0"/>
                <a:cs typeface="Times New Roman" panose="02020603050405020304" pitchFamily="18" charset="0"/>
              </a:rPr>
              <a:t>4.Vavilov-Cherenkov nurlanishing amaliy qo’llanilishi.</a:t>
            </a:r>
          </a:p>
          <a:p>
            <a:pPr marL="0" indent="0">
              <a:buNone/>
            </a:pPr>
            <a:r>
              <a:rPr lang="uz-Latn-UZ" dirty="0">
                <a:latin typeface="Times New Roman" panose="02020603050405020304" pitchFamily="18" charset="0"/>
                <a:cs typeface="Times New Roman" panose="02020603050405020304" pitchFamily="18" charset="0"/>
              </a:rPr>
              <a:t>5</a:t>
            </a:r>
            <a:r>
              <a:rPr lang="uz-Latn-UZ"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uz-Latn-UZ" dirty="0" smtClean="0">
                <a:latin typeface="Times New Roman" panose="02020603050405020304" pitchFamily="18" charset="0"/>
                <a:cs typeface="Times New Roman" panose="02020603050405020304" pitchFamily="18" charset="0"/>
              </a:rPr>
              <a:t>Xulosa</a:t>
            </a:r>
            <a:r>
              <a:rPr lang="uz-Latn-UZ"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96733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4637EAA-9D65-EEF2-9E52-5E338D9C0437}"/>
              </a:ext>
            </a:extLst>
          </p:cNvPr>
          <p:cNvSpPr>
            <a:spLocks noGrp="1"/>
          </p:cNvSpPr>
          <p:nvPr>
            <p:ph type="title"/>
          </p:nvPr>
        </p:nvSpPr>
        <p:spPr>
          <a:xfrm>
            <a:off x="885496" y="151157"/>
            <a:ext cx="10949152" cy="836815"/>
          </a:xfrm>
        </p:spPr>
        <p:txBody>
          <a:bodyPr>
            <a:normAutofit fontScale="90000"/>
          </a:bodyPr>
          <a:lstStyle/>
          <a:p>
            <a:r>
              <a:rPr lang="uz-Latn-UZ" sz="4000" b="1" dirty="0">
                <a:latin typeface="Times New Roman" panose="02020603050405020304" pitchFamily="18" charset="0"/>
                <a:cs typeface="Times New Roman" panose="02020603050405020304" pitchFamily="18" charset="0"/>
              </a:rPr>
              <a:t>1.</a:t>
            </a:r>
            <a:r>
              <a:rPr lang="uz-Latn-UZ" sz="3100" b="1" dirty="0">
                <a:latin typeface="Times New Roman" panose="02020603050405020304" pitchFamily="18" charset="0"/>
                <a:cs typeface="Times New Roman" panose="02020603050405020304" pitchFamily="18" charset="0"/>
              </a:rPr>
              <a:t>Vavilov-Cherenlov nurlanishi haqida umumiy tushuncha</a:t>
            </a:r>
            <a:r>
              <a:rPr lang="uz-Latn-UZ" sz="3100" dirty="0">
                <a:latin typeface="Times New Roman" panose="02020603050405020304" pitchFamily="18" charset="0"/>
                <a:cs typeface="Times New Roman" panose="02020603050405020304" pitchFamily="18" charset="0"/>
              </a:rPr>
              <a:t>.</a:t>
            </a:r>
            <a:br>
              <a:rPr lang="uz-Latn-UZ" sz="3100" dirty="0">
                <a:latin typeface="Times New Roman" panose="02020603050405020304" pitchFamily="18" charset="0"/>
                <a:cs typeface="Times New Roman" panose="02020603050405020304" pitchFamily="18" charset="0"/>
              </a:rPr>
            </a:br>
            <a:endParaRPr lang="ru-RU" sz="3100" dirty="0"/>
          </a:p>
        </p:txBody>
      </p:sp>
      <p:sp>
        <p:nvSpPr>
          <p:cNvPr id="3" name="Объект 2">
            <a:extLst>
              <a:ext uri="{FF2B5EF4-FFF2-40B4-BE49-F238E27FC236}">
                <a16:creationId xmlns="" xmlns:a16="http://schemas.microsoft.com/office/drawing/2014/main" id="{3A955810-8403-574A-3ECE-6A36BA3F26A0}"/>
              </a:ext>
            </a:extLst>
          </p:cNvPr>
          <p:cNvSpPr>
            <a:spLocks noGrp="1"/>
          </p:cNvSpPr>
          <p:nvPr>
            <p:ph idx="1"/>
          </p:nvPr>
        </p:nvSpPr>
        <p:spPr>
          <a:xfrm>
            <a:off x="885496" y="1093076"/>
            <a:ext cx="10949152" cy="5764923"/>
          </a:xfrm>
        </p:spPr>
        <p:txBody>
          <a:bodyPr>
            <a:normAutofit fontScale="92500" lnSpcReduction="10000"/>
          </a:bodyPr>
          <a:lstStyle/>
          <a:p>
            <a:pPr marL="0" indent="0">
              <a:buNone/>
            </a:pPr>
            <a:r>
              <a:rPr lang="uz-Latn-UZ" dirty="0">
                <a:latin typeface="Times New Roman" panose="02020603050405020304" pitchFamily="18" charset="0"/>
                <a:cs typeface="Times New Roman" panose="02020603050405020304" pitchFamily="18" charset="0"/>
              </a:rPr>
              <a:t>     </a:t>
            </a:r>
            <a:r>
              <a:rPr lang="uz-Latn-UZ" b="1" dirty="0">
                <a:latin typeface="Times New Roman" panose="02020603050405020304" pitchFamily="18" charset="0"/>
                <a:cs typeface="Times New Roman" panose="02020603050405020304" pitchFamily="18" charset="0"/>
              </a:rPr>
              <a:t>Cherenkov nurlanishi </a:t>
            </a:r>
            <a:r>
              <a:rPr lang="uz-Latn-UZ" dirty="0">
                <a:latin typeface="Times New Roman" panose="02020603050405020304" pitchFamily="18" charset="0"/>
                <a:cs typeface="Times New Roman" panose="02020603050405020304" pitchFamily="18" charset="0"/>
              </a:rPr>
              <a:t>- Vavilov-Cherenkov effekti zaryadlangan zarracha (masalan, elektron) dielektrik muhitdan oʻsha muhitdagi yorugʻlikning faza tezligidan (muhitda toʻlqin jabhasining tarqalish tezligidan) katta tezlikda oʻtganda chiqariladigan elektromagnit nurlanishdir Cherenkov nurlanishining klassik namunasi suv osti yadroviy reaktorining xarakterli koʻk nuridir. Uning sababi tovushli portlashning sababiga oʻxshaydi, tovushdan tezroq harakat sodir boʻlganda oʻtkir ovoz eshitiladi. Bu hodisa sovet fizigi Pavel Cherenkov sharafiga nomlangan.</a:t>
            </a:r>
            <a:endParaRPr lang="uz-Latn-UZ" b="1" dirty="0">
              <a:latin typeface="Times New Roman" panose="02020603050405020304" pitchFamily="18" charset="0"/>
              <a:cs typeface="Times New Roman" panose="02020603050405020304" pitchFamily="18" charset="0"/>
            </a:endParaRPr>
          </a:p>
          <a:p>
            <a:pPr marL="0" indent="0">
              <a:buNone/>
            </a:pPr>
            <a:r>
              <a:rPr lang="uz-Latn-UZ" b="1" dirty="0">
                <a:latin typeface="Times New Roman" panose="02020603050405020304" pitchFamily="18" charset="0"/>
                <a:cs typeface="Times New Roman" panose="02020603050405020304" pitchFamily="18" charset="0"/>
              </a:rPr>
              <a:t>TARIXI:</a:t>
            </a:r>
          </a:p>
          <a:p>
            <a:pPr marL="0" indent="0">
              <a:buNone/>
            </a:pPr>
            <a:r>
              <a:rPr lang="uz-Latn-UZ" dirty="0">
                <a:latin typeface="Times New Roman" panose="02020603050405020304" pitchFamily="18" charset="0"/>
                <a:cs typeface="Times New Roman" panose="02020603050405020304" pitchFamily="18" charset="0"/>
              </a:rPr>
              <a:t>     Radiatsiya 1958 - yilgi Nobel mukofoti sovrindori sovet olimi Pavel Cherenkov sharafiga nomlangan, u 1934 - yilda Lebedev institutida Sergey Vavilov rahbarligida uni birinchi boʻlib eksperimental ravishda aniqlagan. Shuning uchun u Vavilov-Cherenkov nurlanishi sifatida ham tanilgan. Cherenkov tajribalar davomida suvdagi radioaktiv preparat atrofida zaif mavimsi nurni koʻrdi. Uning doktorlik dissertatsiyasi odatdagidek kamroq energiyali koʻrinadigan yorugʻlik oʻrniga gamma nurlari bilan qoʻzgʻatilgan uran tuzi eritmalarining lyuminestsensiyasiga bagʻishlangan. U nurlanishning anizotropiyasini kashf etdi va mavimsi porlash lyuminestsent hodisa emas degan xulosaga keldi.</a:t>
            </a:r>
          </a:p>
          <a:p>
            <a:pPr marL="0" indent="0">
              <a:buNone/>
            </a:pPr>
            <a:r>
              <a:rPr lang="uz-Latn-UZ" dirty="0">
                <a:latin typeface="Times New Roman" panose="02020603050405020304" pitchFamily="18" charset="0"/>
                <a:cs typeface="Times New Roman" panose="02020603050405020304" pitchFamily="18" charset="0"/>
              </a:rPr>
              <a:t>      Keyinchalik bu taʼsir nazariyasi 1937-yilda Eynshteynning maxsus nisbiylik nazariyasi doirasida Cherenkovning hamkasblari Igor Tamm va Ilya Frank tomonidan 1958-yilgi Nobel mukofoti sovrindorlari tomonidan ishlab chiqilgan.</a:t>
            </a:r>
          </a:p>
          <a:p>
            <a:pPr marL="0" indent="0">
              <a:buNone/>
            </a:pPr>
            <a:endParaRPr lang="uz-Latn-U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9739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2567C4D9-3C9F-1884-B7BF-DC19427EA651}"/>
              </a:ext>
            </a:extLst>
          </p:cNvPr>
          <p:cNvSpPr txBox="1"/>
          <p:nvPr/>
        </p:nvSpPr>
        <p:spPr>
          <a:xfrm>
            <a:off x="893379" y="199973"/>
            <a:ext cx="10836166" cy="6370975"/>
          </a:xfrm>
          <a:prstGeom prst="rect">
            <a:avLst/>
          </a:prstGeom>
          <a:noFill/>
        </p:spPr>
        <p:txBody>
          <a:bodyPr wrap="square">
            <a:spAutoFit/>
          </a:bodyPr>
          <a:lstStyle/>
          <a:p>
            <a:r>
              <a:rPr lang="uz-Latn-UZ" sz="20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Cherenkov</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radiatsiyasi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konusning</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toʻlqinli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jabhalari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sifatida</a:t>
            </a:r>
            <a:r>
              <a:rPr lang="ru-RU" sz="2400" dirty="0">
                <a:latin typeface="Times New Roman" panose="02020603050405020304" pitchFamily="18" charset="0"/>
                <a:cs typeface="Times New Roman" panose="02020603050405020304" pitchFamily="18" charset="0"/>
              </a:rPr>
              <a:t> 1888—1889-yillar </a:t>
            </a:r>
            <a:r>
              <a:rPr lang="ru-RU" sz="2400" dirty="0" err="1">
                <a:latin typeface="Times New Roman" panose="02020603050405020304" pitchFamily="18" charset="0"/>
                <a:cs typeface="Times New Roman" panose="02020603050405020304" pitchFamily="18" charset="0"/>
              </a:rPr>
              <a:t>oraligʻida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chop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etilgan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maqolalarida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ingliz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polimati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Oliver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Xevisayd</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va</a:t>
            </a:r>
            <a:r>
              <a:rPr lang="ru-RU" sz="2400" dirty="0">
                <a:latin typeface="Times New Roman" panose="02020603050405020304" pitchFamily="18" charset="0"/>
                <a:cs typeface="Times New Roman" panose="02020603050405020304" pitchFamily="18" charset="0"/>
              </a:rPr>
              <a:t> 1904-yilda </a:t>
            </a:r>
            <a:r>
              <a:rPr lang="ru-RU" sz="2400" dirty="0" err="1">
                <a:latin typeface="Times New Roman" panose="02020603050405020304" pitchFamily="18" charset="0"/>
                <a:cs typeface="Times New Roman" panose="02020603050405020304" pitchFamily="18" charset="0"/>
              </a:rPr>
              <a:t>Arnold</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Sommerfeld</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tomonidan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nazariy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jihatdan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bashorat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qilingan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ammo</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ikkalasi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nisbiylik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nazariyasining</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oʻta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yorugʻlik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zarralarini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cheklashidan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keyin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tezda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rad</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etildi</a:t>
            </a:r>
            <a:r>
              <a:rPr lang="ru-RU" sz="2400" dirty="0">
                <a:latin typeface="Times New Roman" panose="02020603050405020304" pitchFamily="18" charset="0"/>
                <a:cs typeface="Times New Roman" panose="02020603050405020304" pitchFamily="18" charset="0"/>
              </a:rPr>
              <a:t>. 1970-yillar. </a:t>
            </a:r>
            <a:r>
              <a:rPr lang="ru-RU" sz="2400" dirty="0" err="1">
                <a:latin typeface="Times New Roman" panose="02020603050405020304" pitchFamily="18" charset="0"/>
                <a:cs typeface="Times New Roman" panose="02020603050405020304" pitchFamily="18" charset="0"/>
              </a:rPr>
              <a:t>Mari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Kyuri</a:t>
            </a:r>
            <a:r>
              <a:rPr lang="ru-RU" sz="2400" dirty="0">
                <a:latin typeface="Times New Roman" panose="02020603050405020304" pitchFamily="18" charset="0"/>
                <a:cs typeface="Times New Roman" panose="02020603050405020304" pitchFamily="18" charset="0"/>
              </a:rPr>
              <a:t> 1910-yilda </a:t>
            </a:r>
            <a:r>
              <a:rPr lang="ru-RU" sz="2400" dirty="0" err="1">
                <a:latin typeface="Times New Roman" panose="02020603050405020304" pitchFamily="18" charset="0"/>
                <a:cs typeface="Times New Roman" panose="02020603050405020304" pitchFamily="18" charset="0"/>
              </a:rPr>
              <a:t>yuqori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konsentrlangan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radiy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eritmasida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och</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koʻk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nurni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kuzatgan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lekin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uning</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manbasini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tekshirmagan</a:t>
            </a:r>
            <a:r>
              <a:rPr lang="ru-RU" sz="2400" dirty="0">
                <a:latin typeface="Times New Roman" panose="02020603050405020304" pitchFamily="18" charset="0"/>
                <a:cs typeface="Times New Roman" panose="02020603050405020304" pitchFamily="18" charset="0"/>
              </a:rPr>
              <a:t>. 1926-yilda </a:t>
            </a:r>
            <a:r>
              <a:rPr lang="ru-RU" sz="2400" dirty="0" err="1">
                <a:latin typeface="Times New Roman" panose="02020603050405020304" pitchFamily="18" charset="0"/>
                <a:cs typeface="Times New Roman" panose="02020603050405020304" pitchFamily="18" charset="0"/>
              </a:rPr>
              <a:t>fransuz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radioterapevti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Lyusen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Mallet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uzluksiz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spektrga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boʻlgan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radiyli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nurlantiruvchi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suvning</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yorqin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nurlanishini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tasvirlab</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berdi</a:t>
            </a:r>
            <a:r>
              <a:rPr lang="ru-RU" sz="2400" dirty="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a:p>
            <a:r>
              <a:rPr lang="uz-Latn-UZ"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2019-yilda </a:t>
            </a:r>
            <a:r>
              <a:rPr lang="ru-RU" sz="2400" dirty="0" err="1">
                <a:latin typeface="Times New Roman" panose="02020603050405020304" pitchFamily="18" charset="0"/>
                <a:cs typeface="Times New Roman" panose="02020603050405020304" pitchFamily="18" charset="0"/>
              </a:rPr>
              <a:t>Dartmut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va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Dartmut-Xitkokning</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Norris</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paxta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saratoni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markazi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tadqiqotchilari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guruhi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radiatsiya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terapiyasidan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oʻtayotgan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bemorlarning</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shishasimon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hazilida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Cherenkov</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nuri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paydo</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boʻlishini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aniqladilar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Yorugʻlik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biologik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tizimlardan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yorugʻlik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emissiyasini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koʻrish</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uchun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maxsus</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ishlab</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chiqilgan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CDose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deb</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nomlangan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kamera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tasvirlash</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tizimi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yordamida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kuzatildi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Oʻnlab</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yillar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davomida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bemorlar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miya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saratoni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uchun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radiatsiya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muolajalarini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olayotganda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yorqin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yoki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koʻk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yorugʻlik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chaqnashi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hodisalar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haqida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xabar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berishgan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ammo</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taʼsir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hech</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qachon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eksperimental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ravishda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kuzatilmagan</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51132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extBox 4">
                <a:extLst>
                  <a:ext uri="{FF2B5EF4-FFF2-40B4-BE49-F238E27FC236}">
                    <a16:creationId xmlns="" xmlns:a16="http://schemas.microsoft.com/office/drawing/2014/main" id="{DB24A80E-4C52-AFDD-8EBD-B1C746FEC62C}"/>
                  </a:ext>
                </a:extLst>
              </p:cNvPr>
              <p:cNvSpPr txBox="1"/>
              <p:nvPr/>
            </p:nvSpPr>
            <p:spPr>
              <a:xfrm>
                <a:off x="956441" y="197096"/>
                <a:ext cx="10962289" cy="5940088"/>
              </a:xfrm>
              <a:prstGeom prst="rect">
                <a:avLst/>
              </a:prstGeom>
              <a:noFill/>
            </p:spPr>
            <p:txBody>
              <a:bodyPr wrap="square">
                <a:spAutoFit/>
              </a:bodyPr>
              <a:lstStyle/>
              <a:p>
                <a:pPr marL="0" indent="0">
                  <a:buNone/>
                </a:pPr>
                <a:r>
                  <a:rPr lang="uz-Latn-UZ" sz="2400" b="1" dirty="0">
                    <a:latin typeface="Times New Roman" panose="02020603050405020304" pitchFamily="18" charset="0"/>
                    <a:cs typeface="Times New Roman" panose="02020603050405020304" pitchFamily="18" charset="0"/>
                  </a:rPr>
                  <a:t>2.Vavilov –Cherenkov nurlanishing fizik tabiati va hosil b’lish shartlari.</a:t>
                </a:r>
              </a:p>
              <a:p>
                <a:r>
                  <a:rPr lang="uz-Latn-UZ" sz="2400" b="1" dirty="0">
                    <a:latin typeface="Times New Roman" panose="02020603050405020304" pitchFamily="18" charset="0"/>
                    <a:cs typeface="Times New Roman" panose="02020603050405020304" pitchFamily="18" charset="0"/>
                  </a:rPr>
                  <a:t>    </a:t>
                </a:r>
                <a:r>
                  <a:rPr lang="uz-Latn-UZ" sz="2400" dirty="0">
                    <a:latin typeface="Times New Roman" panose="02020603050405020304" pitchFamily="18" charset="0"/>
                    <a:cs typeface="Times New Roman" panose="02020603050405020304" pitchFamily="18" charset="0"/>
                  </a:rPr>
                  <a:t>Vavilov- Chernkov nurlanishi zarydlangan zarrchalar(maslan elektron va praton)muhit ichida harkatlanganda paydo bo’ladi.Odatda nurlanish atom va molekulalarda qobiq  elektronlaming bir energetik holatidan ikkinchisiga o‘tishi natijasida hosil  bo‘ladi va ularning nurlanishi </a:t>
                </a:r>
                <a14:m>
                  <m:oMath xmlns:m="http://schemas.openxmlformats.org/officeDocument/2006/math">
                    <m:r>
                      <a:rPr lang="uz-Latn-UZ" sz="2400" b="0" i="1" smtClean="0">
                        <a:latin typeface="Cambria Math" panose="02040503050406030204" pitchFamily="18" charset="0"/>
                        <a:cs typeface="Times New Roman" panose="02020603050405020304" pitchFamily="18" charset="0"/>
                      </a:rPr>
                      <m:t>𝑡</m:t>
                    </m:r>
                    <m:r>
                      <a:rPr lang="uz-Latn-UZ" sz="2400" b="0" i="1" smtClean="0">
                        <a:latin typeface="Cambria Math" panose="02040503050406030204" pitchFamily="18" charset="0"/>
                        <a:cs typeface="Times New Roman" panose="02020603050405020304" pitchFamily="18" charset="0"/>
                      </a:rPr>
                      <m:t>=</m:t>
                    </m:r>
                    <m:sSup>
                      <m:sSupPr>
                        <m:ctrlPr>
                          <a:rPr lang="uz-Latn-UZ" sz="2400" b="0" i="1" smtClean="0">
                            <a:latin typeface="Cambria Math"/>
                            <a:cs typeface="Times New Roman" panose="02020603050405020304" pitchFamily="18" charset="0"/>
                          </a:rPr>
                        </m:ctrlPr>
                      </m:sSupPr>
                      <m:e>
                        <m:r>
                          <a:rPr lang="uz-Latn-UZ" sz="2400" b="0" i="1" smtClean="0">
                            <a:latin typeface="Cambria Math" panose="02040503050406030204" pitchFamily="18" charset="0"/>
                            <a:cs typeface="Times New Roman" panose="02020603050405020304" pitchFamily="18" charset="0"/>
                          </a:rPr>
                          <m:t>10</m:t>
                        </m:r>
                      </m:e>
                      <m:sup>
                        <m:r>
                          <a:rPr lang="uz-Latn-UZ" sz="2400" b="0" i="1" smtClean="0">
                            <a:latin typeface="Cambria Math" panose="02040503050406030204" pitchFamily="18" charset="0"/>
                            <a:cs typeface="Times New Roman" panose="02020603050405020304" pitchFamily="18" charset="0"/>
                          </a:rPr>
                          <m:t>−10</m:t>
                        </m:r>
                      </m:sup>
                    </m:sSup>
                  </m:oMath>
                </a14:m>
                <a:r>
                  <a:rPr lang="uz-Latn-UZ" sz="2400" dirty="0">
                    <a:latin typeface="Times New Roman" panose="02020603050405020304" pitchFamily="18" charset="0"/>
                    <a:cs typeface="Times New Roman" panose="02020603050405020304" pitchFamily="18" charset="0"/>
                  </a:rPr>
                  <a:t> s davom etadi. Nurlanish intensivligi  tashqi </a:t>
                </a:r>
                <a:r>
                  <a:rPr lang="uz-Latn-UZ" sz="2400" dirty="0" smtClean="0">
                    <a:latin typeface="Times New Roman" panose="02020603050405020304" pitchFamily="18" charset="0"/>
                    <a:cs typeface="Times New Roman" panose="02020603050405020304" pitchFamily="18" charset="0"/>
                  </a:rPr>
                  <a:t>parametrlarga</a:t>
                </a:r>
                <a:r>
                  <a:rPr lang="en-US" sz="2400" dirty="0" smtClean="0">
                    <a:latin typeface="Times New Roman" panose="02020603050405020304" pitchFamily="18" charset="0"/>
                    <a:cs typeface="Times New Roman" panose="02020603050405020304" pitchFamily="18" charset="0"/>
                  </a:rPr>
                  <a:t> - </a:t>
                </a:r>
                <a:r>
                  <a:rPr lang="uz-Latn-UZ" sz="2400" dirty="0" smtClean="0">
                    <a:latin typeface="Times New Roman" panose="02020603050405020304" pitchFamily="18" charset="0"/>
                    <a:cs typeface="Times New Roman" panose="02020603050405020304" pitchFamily="18" charset="0"/>
                  </a:rPr>
                  <a:t>muhit </a:t>
                </a:r>
                <a:r>
                  <a:rPr lang="uz-Latn-UZ" sz="2400" dirty="0">
                    <a:latin typeface="Times New Roman" panose="02020603050405020304" pitchFamily="18" charset="0"/>
                    <a:cs typeface="Times New Roman" panose="02020603050405020304" pitchFamily="18" charset="0"/>
                  </a:rPr>
                  <a:t>tozaligiga, temperatura o'zgarishlariga </a:t>
                </a:r>
                <a:r>
                  <a:rPr lang="uz-Latn-UZ" sz="2400" dirty="0" smtClean="0">
                    <a:latin typeface="Times New Roman" panose="02020603050405020304" pitchFamily="18" charset="0"/>
                    <a:cs typeface="Times New Roman" panose="02020603050405020304" pitchFamily="18" charset="0"/>
                  </a:rPr>
                  <a:t>bog</a:t>
                </a:r>
                <a:r>
                  <a:rPr lang="en-US" sz="2400" dirty="0" smtClean="0">
                    <a:latin typeface="Times New Roman" panose="02020603050405020304" pitchFamily="18" charset="0"/>
                    <a:cs typeface="Times New Roman" panose="02020603050405020304" pitchFamily="18" charset="0"/>
                  </a:rPr>
                  <a:t>’</a:t>
                </a:r>
                <a:r>
                  <a:rPr lang="uz-Latn-UZ" sz="2400" dirty="0" smtClean="0">
                    <a:latin typeface="Times New Roman" panose="02020603050405020304" pitchFamily="18" charset="0"/>
                    <a:cs typeface="Times New Roman" panose="02020603050405020304" pitchFamily="18" charset="0"/>
                  </a:rPr>
                  <a:t>liq  bo‘ladi</a:t>
                </a:r>
                <a:r>
                  <a:rPr lang="uz-Latn-UZ" sz="2400" dirty="0">
                    <a:latin typeface="Times New Roman" panose="02020603050405020304" pitchFamily="18" charset="0"/>
                    <a:cs typeface="Times New Roman" panose="02020603050405020304" pitchFamily="18" charset="0"/>
                  </a:rPr>
                  <a:t>. Lekin bu yangi Vavilov-Cherenkov nurlanishi tashqi parametrlarga  </a:t>
                </a:r>
                <a:r>
                  <a:rPr lang="uz-Latn-UZ" sz="2400" dirty="0" smtClean="0">
                    <a:latin typeface="Times New Roman" panose="02020603050405020304" pitchFamily="18" charset="0"/>
                    <a:cs typeface="Times New Roman" panose="02020603050405020304" pitchFamily="18" charset="0"/>
                  </a:rPr>
                  <a:t>bog‘</a:t>
                </a:r>
                <a:r>
                  <a:rPr lang="en-US" sz="2400" dirty="0" smtClean="0">
                    <a:latin typeface="Times New Roman" panose="02020603050405020304" pitchFamily="18" charset="0"/>
                    <a:cs typeface="Times New Roman" panose="02020603050405020304" pitchFamily="18" charset="0"/>
                  </a:rPr>
                  <a:t>l</a:t>
                </a:r>
                <a:r>
                  <a:rPr lang="uz-Latn-UZ" sz="2400" dirty="0" smtClean="0">
                    <a:latin typeface="Times New Roman" panose="02020603050405020304" pitchFamily="18" charset="0"/>
                    <a:cs typeface="Times New Roman" panose="02020603050405020304" pitchFamily="18" charset="0"/>
                  </a:rPr>
                  <a:t>iq </a:t>
                </a:r>
                <a:r>
                  <a:rPr lang="uz-Latn-UZ" sz="2400" dirty="0">
                    <a:latin typeface="Times New Roman" panose="02020603050405020304" pitchFamily="18" charset="0"/>
                    <a:cs typeface="Times New Roman" panose="02020603050405020304" pitchFamily="18" charset="0"/>
                  </a:rPr>
                  <a:t>emas, bu nurlanishlarning quyidagicha o’ziga xos xususiyatlarga  ega ekanligi aniqlandi: </a:t>
                </a:r>
              </a:p>
              <a:p>
                <a:r>
                  <a:rPr lang="uz-Latn-UZ" sz="2400" dirty="0">
                    <a:latin typeface="Times New Roman" panose="02020603050405020304" pitchFamily="18" charset="0"/>
                    <a:cs typeface="Times New Roman" panose="02020603050405020304" pitchFamily="18" charset="0"/>
                  </a:rPr>
                  <a:t>1) Nurlanish magnit maydonida kuchli qutblanadi, demak nurlanishni  </a:t>
                </a:r>
              </a:p>
              <a:p>
                <a:r>
                  <a:rPr lang="uz-Latn-UZ" sz="2400" dirty="0">
                    <a:latin typeface="Times New Roman" panose="02020603050405020304" pitchFamily="18" charset="0"/>
                    <a:cs typeface="Times New Roman" panose="02020603050405020304" pitchFamily="18" charset="0"/>
                  </a:rPr>
                  <a:t>gamma kvantlar emas, balki zaryadli zarralar vujudga keltiradi; </a:t>
                </a:r>
              </a:p>
              <a:p>
                <a:r>
                  <a:rPr lang="uz-Latn-UZ" sz="2400" dirty="0">
                    <a:latin typeface="Times New Roman" panose="02020603050405020304" pitchFamily="18" charset="0"/>
                    <a:cs typeface="Times New Roman" panose="02020603050405020304" pitchFamily="18" charset="0"/>
                  </a:rPr>
                  <a:t>2) Nurlanish intensivligi muhit zaryadi Z ga bog‘liq emas, demak  </a:t>
                </a:r>
              </a:p>
              <a:p>
                <a:r>
                  <a:rPr lang="uz-Latn-UZ" sz="2400" dirty="0">
                    <a:latin typeface="Times New Roman" panose="02020603050405020304" pitchFamily="18" charset="0"/>
                    <a:cs typeface="Times New Roman" panose="02020603050405020304" pitchFamily="18" charset="0"/>
                  </a:rPr>
                  <a:t>bu radiatsion nurlanish emas; </a:t>
                </a:r>
              </a:p>
              <a:p>
                <a:r>
                  <a:rPr lang="uz-Latn-UZ" sz="2400" dirty="0">
                    <a:latin typeface="Times New Roman" panose="02020603050405020304" pitchFamily="18" charset="0"/>
                    <a:cs typeface="Times New Roman" panose="02020603050405020304" pitchFamily="18" charset="0"/>
                  </a:rPr>
                  <a:t>3) Nurlanish uni hosil qilayotgan birlamchi zarra yo‘nalashiga nisbatam ma’lum burchak ostida hosil bo’ladi.</a:t>
                </a:r>
              </a:p>
              <a:p>
                <a:r>
                  <a:rPr lang="uz-Latn-UZ" sz="2000" dirty="0">
                    <a:latin typeface="Times New Roman" panose="02020603050405020304" pitchFamily="18" charset="0"/>
                    <a:cs typeface="Times New Roman" panose="02020603050405020304" pitchFamily="18" charset="0"/>
                  </a:rPr>
                  <a:t>   </a:t>
                </a:r>
              </a:p>
            </p:txBody>
          </p:sp>
        </mc:Choice>
        <mc:Fallback xmlns="">
          <p:sp>
            <p:nvSpPr>
              <p:cNvPr id="5" name="TextBox 4">
                <a:extLst>
                  <a:ext uri="{FF2B5EF4-FFF2-40B4-BE49-F238E27FC236}">
                    <a16:creationId xmlns:a16="http://schemas.microsoft.com/office/drawing/2014/main" xmlns:a14="http://schemas.microsoft.com/office/drawing/2010/main" xmlns="" id="{DB24A80E-4C52-AFDD-8EBD-B1C746FEC62C}"/>
                  </a:ext>
                </a:extLst>
              </p:cNvPr>
              <p:cNvSpPr txBox="1">
                <a:spLocks noRot="1" noChangeAspect="1" noMove="1" noResize="1" noEditPoints="1" noAdjustHandles="1" noChangeArrowheads="1" noChangeShapeType="1" noTextEdit="1"/>
              </p:cNvSpPr>
              <p:nvPr/>
            </p:nvSpPr>
            <p:spPr>
              <a:xfrm>
                <a:off x="956441" y="197096"/>
                <a:ext cx="10962289" cy="5940088"/>
              </a:xfrm>
              <a:prstGeom prst="rect">
                <a:avLst/>
              </a:prstGeom>
              <a:blipFill rotWithShape="1">
                <a:blip r:embed="rId2"/>
                <a:stretch>
                  <a:fillRect l="-890" t="-821" r="-1168"/>
                </a:stretch>
              </a:blipFill>
            </p:spPr>
            <p:txBody>
              <a:bodyPr/>
              <a:lstStyle/>
              <a:p>
                <a:r>
                  <a:rPr lang="ru-RU">
                    <a:noFill/>
                  </a:rPr>
                  <a:t> </a:t>
                </a:r>
              </a:p>
            </p:txBody>
          </p:sp>
        </mc:Fallback>
      </mc:AlternateContent>
    </p:spTree>
    <p:extLst>
      <p:ext uri="{BB962C8B-B14F-4D97-AF65-F5344CB8AC3E}">
        <p14:creationId xmlns:p14="http://schemas.microsoft.com/office/powerpoint/2010/main" val="1747268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68453096-CD27-4321-50B5-60A72649FC30}"/>
              </a:ext>
            </a:extLst>
          </p:cNvPr>
          <p:cNvPicPr>
            <a:picLocks noChangeAspect="1"/>
          </p:cNvPicPr>
          <p:nvPr/>
        </p:nvPicPr>
        <p:blipFill>
          <a:blip r:embed="rId2"/>
          <a:stretch>
            <a:fillRect/>
          </a:stretch>
        </p:blipFill>
        <p:spPr>
          <a:xfrm>
            <a:off x="1271751" y="1550893"/>
            <a:ext cx="4107073" cy="3662238"/>
          </a:xfrm>
          <a:prstGeom prst="rect">
            <a:avLst/>
          </a:prstGeom>
        </p:spPr>
      </p:pic>
      <p:pic>
        <p:nvPicPr>
          <p:cNvPr id="5" name="Рисунок 4">
            <a:extLst>
              <a:ext uri="{FF2B5EF4-FFF2-40B4-BE49-F238E27FC236}">
                <a16:creationId xmlns="" xmlns:a16="http://schemas.microsoft.com/office/drawing/2014/main" id="{8D02D0C8-B6C5-3F1F-9781-F98F0C4FD97D}"/>
              </a:ext>
            </a:extLst>
          </p:cNvPr>
          <p:cNvPicPr>
            <a:picLocks noChangeAspect="1"/>
          </p:cNvPicPr>
          <p:nvPr/>
        </p:nvPicPr>
        <p:blipFill>
          <a:blip r:embed="rId3"/>
          <a:stretch>
            <a:fillRect/>
          </a:stretch>
        </p:blipFill>
        <p:spPr>
          <a:xfrm>
            <a:off x="6001406" y="1550893"/>
            <a:ext cx="5645305" cy="3662237"/>
          </a:xfrm>
          <a:prstGeom prst="rect">
            <a:avLst/>
          </a:prstGeom>
        </p:spPr>
      </p:pic>
      <p:sp>
        <p:nvSpPr>
          <p:cNvPr id="7" name="TextBox 6">
            <a:extLst>
              <a:ext uri="{FF2B5EF4-FFF2-40B4-BE49-F238E27FC236}">
                <a16:creationId xmlns="" xmlns:a16="http://schemas.microsoft.com/office/drawing/2014/main" id="{3D1C295B-E05E-CC1A-E7A4-E90738E28C33}"/>
              </a:ext>
            </a:extLst>
          </p:cNvPr>
          <p:cNvSpPr txBox="1"/>
          <p:nvPr/>
        </p:nvSpPr>
        <p:spPr>
          <a:xfrm>
            <a:off x="1271751" y="5637725"/>
            <a:ext cx="10268607" cy="707886"/>
          </a:xfrm>
          <a:prstGeom prst="rect">
            <a:avLst/>
          </a:prstGeom>
          <a:noFill/>
        </p:spPr>
        <p:txBody>
          <a:bodyPr wrap="square">
            <a:spAutoFit/>
          </a:bodyPr>
          <a:lstStyle/>
          <a:p>
            <a:r>
              <a:rPr lang="ru-RU" sz="2000" dirty="0" err="1">
                <a:latin typeface="Times New Roman" panose="02020603050405020304" pitchFamily="18" charset="0"/>
                <a:cs typeface="Times New Roman" panose="02020603050405020304" pitchFamily="18" charset="0"/>
              </a:rPr>
              <a:t>Yadro</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reaktorlarida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kuzatiladigan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ko‘k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rangli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yorug‘lik</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zaryadlangan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zarrachalar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suv</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muhitida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yorug‘lik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tezligidan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tez</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harakat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qilganda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hosil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bo‘ladigan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Vavilov</a:t>
            </a:r>
            <a:r>
              <a:rPr lang="ru-RU"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Cherenkov</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nurlanishidir</a:t>
            </a:r>
            <a:r>
              <a:rPr lang="ru-RU" sz="2000" dirty="0">
                <a:latin typeface="Times New Roman" panose="02020603050405020304" pitchFamily="18" charset="0"/>
                <a:cs typeface="Times New Roman" panose="02020603050405020304" pitchFamily="18" charset="0"/>
              </a:rPr>
              <a:t>.</a:t>
            </a:r>
          </a:p>
        </p:txBody>
      </p:sp>
      <p:sp>
        <p:nvSpPr>
          <p:cNvPr id="2" name="Прямоугольник 1"/>
          <p:cNvSpPr/>
          <p:nvPr/>
        </p:nvSpPr>
        <p:spPr>
          <a:xfrm>
            <a:off x="1271751" y="185155"/>
            <a:ext cx="10463049" cy="1200329"/>
          </a:xfrm>
          <a:prstGeom prst="rect">
            <a:avLst/>
          </a:prstGeom>
        </p:spPr>
        <p:txBody>
          <a:bodyPr wrap="square">
            <a:spAutoFit/>
          </a:bodyPr>
          <a:lstStyle/>
          <a:p>
            <a:r>
              <a:rPr lang="uz-Latn-UZ" dirty="0">
                <a:latin typeface="Times New Roman" panose="02020603050405020304" pitchFamily="18" charset="0"/>
                <a:cs typeface="Times New Roman" panose="02020603050405020304" pitchFamily="18" charset="0"/>
              </a:rPr>
              <a:t>Mazkur nurlanish zarracha muhit ichida yorug‘likning shu muhitdagi tarqalish tezligidan tezroq harakat qilganda yuzaga keladi. Bunda zarracha o‘z atrofidagi muhit molekulalarini elektromagnit jihatdan qo‘zg‘atadi va natijada fotonlar ajralib chiqadi. Shu jarayon natijasida ko‘k rangga yaqin bo‘lgan xarakterli nurlanish kuzatiladi.</a:t>
            </a:r>
          </a:p>
        </p:txBody>
      </p:sp>
    </p:spTree>
    <p:extLst>
      <p:ext uri="{BB962C8B-B14F-4D97-AF65-F5344CB8AC3E}">
        <p14:creationId xmlns:p14="http://schemas.microsoft.com/office/powerpoint/2010/main" val="4294209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 xmlns:a16="http://schemas.microsoft.com/office/drawing/2014/main" id="{6CC96492-B0BB-B4DB-7FAB-4087E7CA4CCF}"/>
                  </a:ext>
                </a:extLst>
              </p:cNvPr>
              <p:cNvSpPr txBox="1"/>
              <p:nvPr/>
            </p:nvSpPr>
            <p:spPr>
              <a:xfrm>
                <a:off x="1152428" y="906702"/>
                <a:ext cx="10510345" cy="4852675"/>
              </a:xfrm>
              <a:prstGeom prst="rect">
                <a:avLst/>
              </a:prstGeom>
              <a:noFill/>
            </p:spPr>
            <p:txBody>
              <a:bodyPr wrap="square">
                <a:spAutoFit/>
              </a:bodyPr>
              <a:lstStyle/>
              <a:p>
                <a:r>
                  <a:rPr lang="uz-Latn-UZ" sz="20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Agar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zarra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harakati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muhit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sindirish</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ko‘rsatkichi</a:t>
                </a:r>
                <a:r>
                  <a:rPr lang="ru-RU" sz="2800" dirty="0">
                    <a:latin typeface="Times New Roman" panose="02020603050405020304" pitchFamily="18" charset="0"/>
                    <a:cs typeface="Times New Roman" panose="02020603050405020304" pitchFamily="18" charset="0"/>
                  </a:rPr>
                  <a:t> n &gt; 1 </a:t>
                </a:r>
                <a:r>
                  <a:rPr lang="ru-RU" sz="2800" dirty="0" err="1">
                    <a:latin typeface="Times New Roman" panose="02020603050405020304" pitchFamily="18" charset="0"/>
                    <a:cs typeface="Times New Roman" panose="02020603050405020304" pitchFamily="18" charset="0"/>
                  </a:rPr>
                  <a:t>bo‘lganda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zarraning</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muhitdagi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tezligi</a:t>
                </a:r>
                <a:r>
                  <a:rPr lang="ru-RU" sz="2800" dirty="0">
                    <a:latin typeface="Times New Roman" panose="02020603050405020304" pitchFamily="18" charset="0"/>
                    <a:cs typeface="Times New Roman" panose="02020603050405020304" pitchFamily="18" charset="0"/>
                  </a:rPr>
                  <a:t> </a:t>
                </a:r>
                <a14:m>
                  <m:oMath xmlns:m="http://schemas.openxmlformats.org/officeDocument/2006/math">
                    <m:r>
                      <a:rPr lang="uz-Latn-UZ" sz="2800" b="0" i="1" smtClean="0">
                        <a:latin typeface="Cambria Math" panose="02040503050406030204" pitchFamily="18" charset="0"/>
                        <a:cs typeface="Times New Roman" panose="02020603050405020304" pitchFamily="18" charset="0"/>
                      </a:rPr>
                      <m:t>𝑣</m:t>
                    </m:r>
                  </m:oMath>
                </a14:m>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yorug‘likning</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shu</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muhitda</a:t>
                </a:r>
                <a:r>
                  <a:rPr lang="uz-Latn-UZ"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tarqalish</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fazoviy</a:t>
                </a:r>
                <a:r>
                  <a:rPr lang="ru-RU" sz="2800" dirty="0">
                    <a:latin typeface="Times New Roman" panose="02020603050405020304" pitchFamily="18" charset="0"/>
                    <a:cs typeface="Times New Roman" panose="02020603050405020304" pitchFamily="18" charset="0"/>
                  </a:rPr>
                  <a:t> </a:t>
                </a:r>
                <a:r>
                  <a:rPr lang="uz-Latn-UZ" sz="2800" dirty="0">
                    <a:latin typeface="Times New Roman" panose="02020603050405020304" pitchFamily="18" charset="0"/>
                    <a:cs typeface="Times New Roman" panose="02020603050405020304" pitchFamily="18" charset="0"/>
                  </a:rPr>
                  <a:t>tezligidan katta bo’lishligi</a:t>
                </a:r>
                <a14:m>
                  <m:oMath xmlns:m="http://schemas.openxmlformats.org/officeDocument/2006/math">
                    <m:r>
                      <a:rPr lang="uz-Latn-UZ" sz="2800" b="0" i="0" smtClean="0">
                        <a:latin typeface="Cambria Math" panose="02040503050406030204" pitchFamily="18" charset="0"/>
                        <a:cs typeface="Times New Roman" panose="02020603050405020304" pitchFamily="18" charset="0"/>
                      </a:rPr>
                      <m:t> </m:t>
                    </m:r>
                    <m:r>
                      <a:rPr lang="uz-Latn-UZ" sz="2800" b="1" i="1" smtClean="0">
                        <a:latin typeface="Cambria Math" panose="02040503050406030204" pitchFamily="18" charset="0"/>
                        <a:cs typeface="Times New Roman" panose="02020603050405020304" pitchFamily="18" charset="0"/>
                      </a:rPr>
                      <m:t>𝒗</m:t>
                    </m:r>
                    <m:r>
                      <a:rPr lang="uz-Latn-UZ" sz="2800" b="1" i="1" smtClean="0">
                        <a:latin typeface="Cambria Math" panose="02040503050406030204" pitchFamily="18" charset="0"/>
                        <a:ea typeface="Cambria Math" panose="02040503050406030204" pitchFamily="18" charset="0"/>
                        <a:cs typeface="Times New Roman" panose="02020603050405020304" pitchFamily="18" charset="0"/>
                      </a:rPr>
                      <m:t>&gt;</m:t>
                    </m:r>
                    <m:sSup>
                      <m:sSupPr>
                        <m:ctrlPr>
                          <a:rPr lang="uz-Latn-UZ" sz="2800" b="1" i="1" smtClean="0">
                            <a:latin typeface="Cambria Math"/>
                            <a:cs typeface="Times New Roman" panose="02020603050405020304" pitchFamily="18" charset="0"/>
                          </a:rPr>
                        </m:ctrlPr>
                      </m:sSupPr>
                      <m:e>
                        <m:r>
                          <a:rPr lang="uz-Latn-UZ" sz="2800" b="1" i="1" smtClean="0">
                            <a:latin typeface="Cambria Math" panose="02040503050406030204" pitchFamily="18" charset="0"/>
                            <a:cs typeface="Times New Roman" panose="02020603050405020304" pitchFamily="18" charset="0"/>
                          </a:rPr>
                          <m:t>𝒄</m:t>
                        </m:r>
                      </m:e>
                      <m:sup>
                        <m:r>
                          <a:rPr lang="uz-Latn-UZ" sz="2800" b="1" i="1" smtClean="0">
                            <a:latin typeface="Cambria Math" panose="02040503050406030204" pitchFamily="18" charset="0"/>
                            <a:cs typeface="Times New Roman" panose="02020603050405020304" pitchFamily="18" charset="0"/>
                          </a:rPr>
                          <m:t>′</m:t>
                        </m:r>
                      </m:sup>
                    </m:sSup>
                    <m:r>
                      <a:rPr lang="uz-Latn-UZ" sz="2800" b="1" i="1" smtClean="0">
                        <a:latin typeface="Cambria Math" panose="02040503050406030204" pitchFamily="18" charset="0"/>
                        <a:cs typeface="Times New Roman" panose="02020603050405020304" pitchFamily="18" charset="0"/>
                      </a:rPr>
                      <m:t>=</m:t>
                    </m:r>
                    <m:f>
                      <m:fPr>
                        <m:ctrlPr>
                          <a:rPr lang="uz-Latn-UZ" sz="2800" b="1" i="1" smtClean="0">
                            <a:latin typeface="Cambria Math"/>
                            <a:cs typeface="Times New Roman" panose="02020603050405020304" pitchFamily="18" charset="0"/>
                          </a:rPr>
                        </m:ctrlPr>
                      </m:fPr>
                      <m:num>
                        <m:r>
                          <a:rPr lang="uz-Latn-UZ" sz="2800" b="1" i="1" smtClean="0">
                            <a:latin typeface="Cambria Math" panose="02040503050406030204" pitchFamily="18" charset="0"/>
                            <a:cs typeface="Times New Roman" panose="02020603050405020304" pitchFamily="18" charset="0"/>
                          </a:rPr>
                          <m:t>𝒄</m:t>
                        </m:r>
                      </m:num>
                      <m:den>
                        <m:r>
                          <a:rPr lang="uz-Latn-UZ" sz="2800" b="1" i="1" smtClean="0">
                            <a:latin typeface="Cambria Math" panose="02040503050406030204" pitchFamily="18" charset="0"/>
                            <a:cs typeface="Times New Roman" panose="02020603050405020304" pitchFamily="18" charset="0"/>
                          </a:rPr>
                          <m:t>𝒏</m:t>
                        </m:r>
                      </m:den>
                    </m:f>
                  </m:oMath>
                </a14:m>
                <a:r>
                  <a:rPr lang="ru-RU" sz="2800" b="1" dirty="0">
                    <a:latin typeface="Times New Roman" panose="02020603050405020304" pitchFamily="18" charset="0"/>
                    <a:cs typeface="Times New Roman" panose="02020603050405020304" pitchFamily="18" charset="0"/>
                  </a:rPr>
                  <a:t> </a:t>
                </a:r>
                <a:r>
                  <a:rPr lang="uz-Latn-UZ" sz="2800" b="1" dirty="0">
                    <a:latin typeface="Times New Roman" panose="02020603050405020304" pitchFamily="18" charset="0"/>
                    <a:cs typeface="Times New Roman" panose="02020603050405020304" pitchFamily="18" charset="0"/>
                  </a:rPr>
                  <a:t> </a:t>
                </a:r>
                <a:r>
                  <a:rPr lang="uz-Latn-UZ" sz="2800" dirty="0">
                    <a:latin typeface="Times New Roman" panose="02020603050405020304" pitchFamily="18" charset="0"/>
                    <a:cs typeface="Times New Roman" panose="02020603050405020304" pitchFamily="18" charset="0"/>
                  </a:rPr>
                  <a:t>zarramo’z energiyasini nurlanishga sariflashi </a:t>
                </a:r>
                <a:r>
                  <a:rPr lang="ru-RU" sz="2800" dirty="0" err="1">
                    <a:latin typeface="Times New Roman" panose="02020603050405020304" pitchFamily="18" charset="0"/>
                    <a:cs typeface="Times New Roman" panose="02020603050405020304" pitchFamily="18" charset="0"/>
                  </a:rPr>
                  <a:t>mumkin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bo‘ladi</a:t>
                </a:r>
                <a:r>
                  <a:rPr lang="ru-RU" sz="2800" dirty="0">
                    <a:latin typeface="Times New Roman" panose="02020603050405020304" pitchFamily="18" charset="0"/>
                    <a:cs typeface="Times New Roman" panose="02020603050405020304" pitchFamily="18" charset="0"/>
                  </a:rPr>
                  <a:t>.</a:t>
                </a:r>
                <a:endParaRPr lang="uz-Latn-UZ" sz="2800" dirty="0">
                  <a:latin typeface="Times New Roman" panose="02020603050405020304" pitchFamily="18" charset="0"/>
                  <a:cs typeface="Times New Roman" panose="02020603050405020304" pitchFamily="18" charset="0"/>
                </a:endParaRPr>
              </a:p>
              <a:p>
                <a:r>
                  <a:rPr lang="uz-Latn-U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Vavilov-Cherenkov</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nurlanishi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qayiqni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suvda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tez</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suzib</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orqasidan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tarqatgan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to‘lqiniga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o‘xshaydi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Qayiq</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tezligi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tarqalayotgan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to</a:t>
                </a:r>
                <a:r>
                  <a:rPr lang="uz-Latn-UZ" sz="2800" dirty="0">
                    <a:latin typeface="Times New Roman" panose="02020603050405020304" pitchFamily="18" charset="0"/>
                    <a:cs typeface="Times New Roman" panose="02020603050405020304" pitchFamily="18" charset="0"/>
                  </a:rPr>
                  <a:t>’l</a:t>
                </a:r>
                <a:r>
                  <a:rPr lang="ru-RU" sz="2800" dirty="0" err="1">
                    <a:latin typeface="Times New Roman" panose="02020603050405020304" pitchFamily="18" charset="0"/>
                    <a:cs typeface="Times New Roman" panose="02020603050405020304" pitchFamily="18" charset="0"/>
                  </a:rPr>
                  <a:t>qin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tezligidan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katta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bo‘lsa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to‘lqin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tarqalishi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kechikadi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Qayiq</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orqasidan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kengayib</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boruvchi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to‘lqin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fronti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qanot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hosil</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bo‘ladi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Qayiq</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tezligi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to</a:t>
                </a:r>
                <a:r>
                  <a:rPr lang="uz-Latn-UZ" sz="2800" dirty="0">
                    <a:latin typeface="Times New Roman" panose="02020603050405020304" pitchFamily="18" charset="0"/>
                    <a:cs typeface="Times New Roman" panose="02020603050405020304" pitchFamily="18" charset="0"/>
                  </a:rPr>
                  <a:t>’l</a:t>
                </a:r>
                <a:r>
                  <a:rPr lang="ru-RU" sz="2800" dirty="0" err="1">
                    <a:latin typeface="Times New Roman" panose="02020603050405020304" pitchFamily="18" charset="0"/>
                    <a:cs typeface="Times New Roman" panose="02020603050405020304" pitchFamily="18" charset="0"/>
                  </a:rPr>
                  <a:t>qin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tarqalish</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tezligidan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kichik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yoki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teng</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bo‘lsa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bunday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tulqin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fronti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kuzatilmaydi</a:t>
                </a:r>
                <a:r>
                  <a:rPr lang="ru-RU" sz="2800" dirty="0">
                    <a:latin typeface="Times New Roman" panose="02020603050405020304" pitchFamily="18" charset="0"/>
                    <a:cs typeface="Times New Roman" panose="02020603050405020304" pitchFamily="18" charset="0"/>
                  </a:rPr>
                  <a:t>. </a:t>
                </a:r>
              </a:p>
              <a:p>
                <a:r>
                  <a:rPr lang="uz-Latn-UZ" sz="2000" dirty="0" smtClean="0">
                    <a:latin typeface="Times New Roman" panose="02020603050405020304" pitchFamily="18" charset="0"/>
                    <a:cs typeface="Times New Roman" panose="02020603050405020304" pitchFamily="18" charset="0"/>
                  </a:rPr>
                  <a:t>.</a:t>
                </a:r>
                <a:endParaRPr lang="ru-RU" sz="2000" b="1" dirty="0">
                  <a:latin typeface="Times New Roman" panose="02020603050405020304" pitchFamily="18"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xmlns:a14="http://schemas.microsoft.com/office/drawing/2010/main" xmlns="" id="{6CC96492-B0BB-B4DB-7FAB-4087E7CA4CCF}"/>
                  </a:ext>
                </a:extLst>
              </p:cNvPr>
              <p:cNvSpPr txBox="1">
                <a:spLocks noRot="1" noChangeAspect="1" noMove="1" noResize="1" noEditPoints="1" noAdjustHandles="1" noChangeArrowheads="1" noChangeShapeType="1" noTextEdit="1"/>
              </p:cNvSpPr>
              <p:nvPr/>
            </p:nvSpPr>
            <p:spPr>
              <a:xfrm>
                <a:off x="1152428" y="906702"/>
                <a:ext cx="10510345" cy="4852675"/>
              </a:xfrm>
              <a:prstGeom prst="rect">
                <a:avLst/>
              </a:prstGeom>
              <a:blipFill rotWithShape="1">
                <a:blip r:embed="rId2"/>
                <a:stretch>
                  <a:fillRect l="-1160" t="-1256" b="-1382"/>
                </a:stretch>
              </a:blipFill>
            </p:spPr>
            <p:txBody>
              <a:bodyPr/>
              <a:lstStyle/>
              <a:p>
                <a:r>
                  <a:rPr lang="ru-RU">
                    <a:noFill/>
                  </a:rPr>
                  <a:t> </a:t>
                </a:r>
              </a:p>
            </p:txBody>
          </p:sp>
        </mc:Fallback>
      </mc:AlternateContent>
    </p:spTree>
    <p:extLst>
      <p:ext uri="{BB962C8B-B14F-4D97-AF65-F5344CB8AC3E}">
        <p14:creationId xmlns:p14="http://schemas.microsoft.com/office/powerpoint/2010/main" val="732193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Прямоугольник 1"/>
              <p:cNvSpPr/>
              <p:nvPr/>
            </p:nvSpPr>
            <p:spPr>
              <a:xfrm>
                <a:off x="1165412" y="338901"/>
                <a:ext cx="10623176" cy="4544899"/>
              </a:xfrm>
              <a:prstGeom prst="rect">
                <a:avLst/>
              </a:prstGeom>
            </p:spPr>
            <p:txBody>
              <a:bodyPr wrap="square">
                <a:spAutoFit/>
              </a:bodyPr>
              <a:lstStyle/>
              <a:p>
                <a:r>
                  <a:rPr lang="ru-RU" sz="2800" dirty="0">
                    <a:latin typeface="Times New Roman" panose="02020603050405020304" pitchFamily="18" charset="0"/>
                    <a:cs typeface="Times New Roman" panose="02020603050405020304" pitchFamily="18" charset="0"/>
                  </a:rPr>
                  <a:t>Xuddi </a:t>
                </a:r>
                <a:r>
                  <a:rPr lang="ru-RU" sz="2800" dirty="0" err="1">
                    <a:latin typeface="Times New Roman" panose="02020603050405020304" pitchFamily="18" charset="0"/>
                    <a:cs typeface="Times New Roman" panose="02020603050405020304" pitchFamily="18" charset="0"/>
                  </a:rPr>
                  <a:t>shuningdek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o‘ta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tez</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zaryadli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zarra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muhit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sindirish</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ko‘rsatkichi</a:t>
                </a:r>
                <a:r>
                  <a:rPr lang="ru-RU" sz="2800" dirty="0">
                    <a:latin typeface="Times New Roman" panose="02020603050405020304" pitchFamily="18" charset="0"/>
                    <a:cs typeface="Times New Roman" panose="02020603050405020304" pitchFamily="18" charset="0"/>
                  </a:rPr>
                  <a:t>  n &gt; 1 </a:t>
                </a:r>
                <a:r>
                  <a:rPr lang="ru-RU" sz="2800" dirty="0" err="1">
                    <a:latin typeface="Times New Roman" panose="02020603050405020304" pitchFamily="18" charset="0"/>
                    <a:cs typeface="Times New Roman" panose="02020603050405020304" pitchFamily="18" charset="0"/>
                  </a:rPr>
                  <a:t>bo'lgan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muhitda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tarqalishidan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zarra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elektr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maydoni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ta’sirida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o‘z</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yo'li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atrofidagi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muhit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atomlarini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qutblaydi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Zarra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tezligi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elektromagnit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maydonning</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muhitda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tarqalish</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fazoviy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tezligidan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katta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boMgani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uchun</a:t>
                </a:r>
                <a:r>
                  <a:rPr lang="ru-RU" sz="2800" dirty="0">
                    <a:latin typeface="Times New Roman" panose="02020603050405020304" pitchFamily="18" charset="0"/>
                    <a:cs typeface="Times New Roman" panose="02020603050405020304" pitchFamily="18" charset="0"/>
                  </a:rPr>
                  <a:t>  </a:t>
                </a:r>
              </a:p>
              <a:p>
                <a:r>
                  <a:rPr lang="ru-RU" sz="2800" dirty="0" err="1">
                    <a:latin typeface="Times New Roman" panose="02020603050405020304" pitchFamily="18" charset="0"/>
                    <a:cs typeface="Times New Roman" panose="02020603050405020304" pitchFamily="18" charset="0"/>
                  </a:rPr>
                  <a:t>o‘ta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tez</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zarra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o‘tib</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ketadi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qutblangan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dipol</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kechikib</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qoladi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Kechikkan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dipol</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kechikish</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o‘qi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bo‘yicha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nurlaydi</a:t>
                </a:r>
                <a:r>
                  <a:rPr lang="ru-RU" sz="2800" dirty="0">
                    <a:latin typeface="Times New Roman" panose="02020603050405020304" pitchFamily="18" charset="0"/>
                    <a:cs typeface="Times New Roman" panose="02020603050405020304" pitchFamily="18" charset="0"/>
                  </a:rPr>
                  <a:t>. </a:t>
                </a:r>
                <a:endParaRPr lang="uz-Latn-UZ" sz="2800" dirty="0">
                  <a:latin typeface="Times New Roman" panose="02020603050405020304" pitchFamily="18" charset="0"/>
                  <a:cs typeface="Times New Roman" panose="02020603050405020304" pitchFamily="18" charset="0"/>
                </a:endParaRPr>
              </a:p>
              <a:p>
                <a:r>
                  <a:rPr lang="uz-Latn-UZ" sz="2800" dirty="0">
                    <a:latin typeface="Times New Roman" panose="02020603050405020304" pitchFamily="18" charset="0"/>
                    <a:cs typeface="Times New Roman" panose="02020603050405020304" pitchFamily="18" charset="0"/>
                  </a:rPr>
                  <a:t>  Zarra tezligi </a:t>
                </a:r>
                <a14:m>
                  <m:oMath xmlns:m="http://schemas.openxmlformats.org/officeDocument/2006/math">
                    <m:r>
                      <a:rPr lang="uz-Latn-UZ" sz="2800" b="1" i="1">
                        <a:latin typeface="Cambria Math" panose="02040503050406030204" pitchFamily="18" charset="0"/>
                        <a:cs typeface="Times New Roman" panose="02020603050405020304" pitchFamily="18" charset="0"/>
                      </a:rPr>
                      <m:t>𝒗</m:t>
                    </m:r>
                    <m:r>
                      <a:rPr lang="uz-Latn-UZ" sz="2800" b="1" i="1">
                        <a:latin typeface="Cambria Math" panose="02040503050406030204" pitchFamily="18" charset="0"/>
                        <a:ea typeface="Cambria Math" panose="02040503050406030204" pitchFamily="18" charset="0"/>
                        <a:cs typeface="Times New Roman" panose="02020603050405020304" pitchFamily="18" charset="0"/>
                      </a:rPr>
                      <m:t>≤</m:t>
                    </m:r>
                    <m:sSup>
                      <m:sSupPr>
                        <m:ctrlPr>
                          <a:rPr lang="uz-Latn-UZ" sz="2800" b="1" i="1">
                            <a:latin typeface="Cambria Math"/>
                            <a:ea typeface="Cambria Math" panose="02040503050406030204" pitchFamily="18" charset="0"/>
                            <a:cs typeface="Times New Roman" panose="02020603050405020304" pitchFamily="18" charset="0"/>
                          </a:rPr>
                        </m:ctrlPr>
                      </m:sSupPr>
                      <m:e>
                        <m:r>
                          <a:rPr lang="uz-Latn-UZ" sz="2800" b="1" i="1">
                            <a:latin typeface="Cambria Math" panose="02040503050406030204" pitchFamily="18" charset="0"/>
                            <a:ea typeface="Cambria Math" panose="02040503050406030204" pitchFamily="18" charset="0"/>
                            <a:cs typeface="Times New Roman" panose="02020603050405020304" pitchFamily="18" charset="0"/>
                          </a:rPr>
                          <m:t>𝒄</m:t>
                        </m:r>
                      </m:e>
                      <m:sup>
                        <m:r>
                          <a:rPr lang="uz-Latn-UZ" sz="2800" b="1" i="1">
                            <a:latin typeface="Cambria Math" panose="02040503050406030204" pitchFamily="18" charset="0"/>
                            <a:ea typeface="Cambria Math" panose="02040503050406030204" pitchFamily="18" charset="0"/>
                            <a:cs typeface="Times New Roman" panose="02020603050405020304" pitchFamily="18" charset="0"/>
                          </a:rPr>
                          <m:t>′</m:t>
                        </m:r>
                      </m:sup>
                    </m:sSup>
                  </m:oMath>
                </a14:m>
                <a:r>
                  <a:rPr lang="uz-Latn-UZ" sz="2800" dirty="0">
                    <a:latin typeface="Times New Roman" panose="02020603050405020304" pitchFamily="18" charset="0"/>
                    <a:cs typeface="Times New Roman" panose="02020603050405020304" pitchFamily="18" charset="0"/>
                  </a:rPr>
                  <a:t> bo’lganda zarra o’rniga nisbatan muhit atomlarining qutublanishi simmetrik,* natijalovchi maydon nol , dipol yo’nalishi bir-birini so’ndiradi. Zarra tezligi </a:t>
                </a:r>
                <a14:m>
                  <m:oMath xmlns:m="http://schemas.openxmlformats.org/officeDocument/2006/math">
                    <m:r>
                      <a:rPr lang="uz-Latn-UZ" sz="2800" b="1" i="1">
                        <a:latin typeface="Cambria Math" panose="02040503050406030204" pitchFamily="18" charset="0"/>
                        <a:cs typeface="Times New Roman" panose="02020603050405020304" pitchFamily="18" charset="0"/>
                      </a:rPr>
                      <m:t>𝒗</m:t>
                    </m:r>
                    <m:r>
                      <a:rPr lang="uz-Latn-UZ" sz="2800" b="1" i="1">
                        <a:latin typeface="Cambria Math" panose="02040503050406030204" pitchFamily="18" charset="0"/>
                        <a:ea typeface="Cambria Math" panose="02040503050406030204" pitchFamily="18" charset="0"/>
                        <a:cs typeface="Times New Roman" panose="02020603050405020304" pitchFamily="18" charset="0"/>
                      </a:rPr>
                      <m:t>&gt;</m:t>
                    </m:r>
                    <m:sSup>
                      <m:sSupPr>
                        <m:ctrlPr>
                          <a:rPr lang="uz-Latn-UZ" sz="2800" b="1" i="1">
                            <a:latin typeface="Cambria Math"/>
                            <a:cs typeface="Times New Roman" panose="02020603050405020304" pitchFamily="18" charset="0"/>
                          </a:rPr>
                        </m:ctrlPr>
                      </m:sSupPr>
                      <m:e>
                        <m:r>
                          <a:rPr lang="uz-Latn-UZ" sz="2800" b="1" i="1">
                            <a:latin typeface="Cambria Math" panose="02040503050406030204" pitchFamily="18" charset="0"/>
                            <a:cs typeface="Times New Roman" panose="02020603050405020304" pitchFamily="18" charset="0"/>
                          </a:rPr>
                          <m:t>𝒄</m:t>
                        </m:r>
                      </m:e>
                      <m:sup>
                        <m:r>
                          <a:rPr lang="uz-Latn-UZ" sz="2800" b="1" i="1">
                            <a:latin typeface="Cambria Math" panose="02040503050406030204" pitchFamily="18" charset="0"/>
                            <a:cs typeface="Times New Roman" panose="02020603050405020304" pitchFamily="18" charset="0"/>
                          </a:rPr>
                          <m:t>′</m:t>
                        </m:r>
                      </m:sup>
                    </m:sSup>
                    <m:r>
                      <a:rPr lang="uz-Latn-UZ" sz="2800" b="1" i="1">
                        <a:latin typeface="Cambria Math" panose="02040503050406030204" pitchFamily="18" charset="0"/>
                        <a:cs typeface="Times New Roman" panose="02020603050405020304" pitchFamily="18" charset="0"/>
                      </a:rPr>
                      <m:t>=</m:t>
                    </m:r>
                    <m:f>
                      <m:fPr>
                        <m:ctrlPr>
                          <a:rPr lang="uz-Latn-UZ" sz="2800" b="1" i="1">
                            <a:latin typeface="Cambria Math"/>
                            <a:cs typeface="Times New Roman" panose="02020603050405020304" pitchFamily="18" charset="0"/>
                          </a:rPr>
                        </m:ctrlPr>
                      </m:fPr>
                      <m:num>
                        <m:r>
                          <a:rPr lang="uz-Latn-UZ" sz="2800" b="1" i="1">
                            <a:latin typeface="Cambria Math" panose="02040503050406030204" pitchFamily="18" charset="0"/>
                            <a:cs typeface="Times New Roman" panose="02020603050405020304" pitchFamily="18" charset="0"/>
                          </a:rPr>
                          <m:t>𝒄</m:t>
                        </m:r>
                      </m:num>
                      <m:den>
                        <m:r>
                          <a:rPr lang="uz-Latn-UZ" sz="2800" b="1" i="1">
                            <a:latin typeface="Cambria Math" panose="02040503050406030204" pitchFamily="18" charset="0"/>
                            <a:cs typeface="Times New Roman" panose="02020603050405020304" pitchFamily="18" charset="0"/>
                          </a:rPr>
                          <m:t>𝒏</m:t>
                        </m:r>
                      </m:den>
                    </m:f>
                    <m:r>
                      <a:rPr lang="uz-Latn-UZ" sz="2800" b="1" i="1">
                        <a:latin typeface="Cambria Math" panose="02040503050406030204" pitchFamily="18" charset="0"/>
                        <a:cs typeface="Times New Roman" panose="02020603050405020304" pitchFamily="18" charset="0"/>
                      </a:rPr>
                      <m:t> </m:t>
                    </m:r>
                  </m:oMath>
                </a14:m>
                <a:r>
                  <a:rPr lang="uz-Latn-UZ" sz="2800" b="1" dirty="0">
                    <a:latin typeface="Times New Roman" panose="02020603050405020304" pitchFamily="18" charset="0"/>
                    <a:cs typeface="Times New Roman" panose="02020603050405020304" pitchFamily="18" charset="0"/>
                  </a:rPr>
                  <a:t> </a:t>
                </a:r>
                <a:r>
                  <a:rPr lang="uz-Latn-UZ" sz="2800" dirty="0">
                    <a:latin typeface="Times New Roman" panose="02020603050405020304" pitchFamily="18" charset="0"/>
                    <a:cs typeface="Times New Roman" panose="02020603050405020304" pitchFamily="18" charset="0"/>
                  </a:rPr>
                  <a:t>bo’lganda muhit kechikkan dipollarni kogorent nurlanishlarini hosil qiladi.</a:t>
                </a:r>
                <a:endParaRPr lang="ru-RU" sz="2800" b="1" dirty="0">
                  <a:latin typeface="Times New Roman" panose="02020603050405020304" pitchFamily="18" charset="0"/>
                  <a:cs typeface="Times New Roman" panose="02020603050405020304" pitchFamily="18" charset="0"/>
                </a:endParaRPr>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1165412" y="338901"/>
                <a:ext cx="10623176" cy="4544899"/>
              </a:xfrm>
              <a:prstGeom prst="rect">
                <a:avLst/>
              </a:prstGeom>
              <a:blipFill rotWithShape="1">
                <a:blip r:embed="rId2"/>
                <a:stretch>
                  <a:fillRect l="-1147" t="-1342" r="-1893" b="-2953"/>
                </a:stretch>
              </a:blipFill>
            </p:spPr>
            <p:txBody>
              <a:bodyPr/>
              <a:lstStyle/>
              <a:p>
                <a:r>
                  <a:rPr lang="ru-RU">
                    <a:noFill/>
                  </a:rPr>
                  <a:t> </a:t>
                </a:r>
              </a:p>
            </p:txBody>
          </p:sp>
        </mc:Fallback>
      </mc:AlternateContent>
      <p:pic>
        <p:nvPicPr>
          <p:cNvPr id="3" name="Рисунок 2">
            <a:extLst>
              <a:ext uri="{FF2B5EF4-FFF2-40B4-BE49-F238E27FC236}">
                <a16:creationId xmlns="" xmlns:a16="http://schemas.microsoft.com/office/drawing/2014/main" id="{6822C0AA-C991-1474-435E-444F07187C12}"/>
              </a:ext>
            </a:extLst>
          </p:cNvPr>
          <p:cNvPicPr>
            <a:picLocks noChangeAspect="1"/>
          </p:cNvPicPr>
          <p:nvPr/>
        </p:nvPicPr>
        <p:blipFill>
          <a:blip r:embed="rId3"/>
          <a:stretch>
            <a:fillRect/>
          </a:stretch>
        </p:blipFill>
        <p:spPr>
          <a:xfrm>
            <a:off x="3146612" y="5062156"/>
            <a:ext cx="5208494" cy="1582456"/>
          </a:xfrm>
          <a:prstGeom prst="rect">
            <a:avLst/>
          </a:prstGeom>
        </p:spPr>
      </p:pic>
    </p:spTree>
    <p:extLst>
      <p:ext uri="{BB962C8B-B14F-4D97-AF65-F5344CB8AC3E}">
        <p14:creationId xmlns:p14="http://schemas.microsoft.com/office/powerpoint/2010/main" val="2236757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 xmlns:a16="http://schemas.microsoft.com/office/drawing/2014/main" id="{BAAE444D-7B90-6813-8D92-2D3112C703F1}"/>
                  </a:ext>
                </a:extLst>
              </p:cNvPr>
              <p:cNvSpPr txBox="1"/>
              <p:nvPr/>
            </p:nvSpPr>
            <p:spPr>
              <a:xfrm>
                <a:off x="893379" y="314575"/>
                <a:ext cx="10993821" cy="811954"/>
              </a:xfrm>
              <a:prstGeom prst="rect">
                <a:avLst/>
              </a:prstGeom>
              <a:noFill/>
            </p:spPr>
            <p:txBody>
              <a:bodyPr wrap="square">
                <a:spAutoFit/>
              </a:bodyPr>
              <a:lstStyle/>
              <a:p>
                <a:r>
                  <a:rPr lang="uz-Latn-UZ" sz="2000" dirty="0">
                    <a:latin typeface="Times New Roman" panose="02020603050405020304" pitchFamily="18" charset="0"/>
                    <a:cs typeface="Times New Roman" panose="02020603050405020304" pitchFamily="18" charset="0"/>
                  </a:rPr>
                  <a:t>   Bu nurlanishning tarqalish burchagi quydagicha topiladi. Zaryadli zarra </a:t>
                </a:r>
                <a14:m>
                  <m:oMath xmlns:m="http://schemas.openxmlformats.org/officeDocument/2006/math">
                    <m:r>
                      <a:rPr lang="uz-Latn-UZ" sz="2000" b="0" i="1" smtClean="0">
                        <a:latin typeface="Cambria Math" panose="02040503050406030204" pitchFamily="18" charset="0"/>
                        <a:cs typeface="Times New Roman" panose="02020603050405020304" pitchFamily="18" charset="0"/>
                      </a:rPr>
                      <m:t>𝑛</m:t>
                    </m:r>
                    <m:r>
                      <a:rPr lang="uz-Latn-UZ" sz="2000" b="0" i="1" smtClean="0">
                        <a:latin typeface="Cambria Math" panose="02040503050406030204" pitchFamily="18" charset="0"/>
                        <a:ea typeface="Cambria Math" panose="02040503050406030204" pitchFamily="18" charset="0"/>
                        <a:cs typeface="Times New Roman" panose="02020603050405020304" pitchFamily="18" charset="0"/>
                      </a:rPr>
                      <m:t>&gt;1</m:t>
                    </m:r>
                  </m:oMath>
                </a14:m>
                <a:r>
                  <a:rPr lang="uz-Latn-UZ" sz="2000" dirty="0">
                    <a:latin typeface="Times New Roman" panose="02020603050405020304" pitchFamily="18" charset="0"/>
                    <a:cs typeface="Times New Roman" panose="02020603050405020304" pitchFamily="18" charset="0"/>
                  </a:rPr>
                  <a:t> sindirish ko’rsatkichli muhitda chapdan o’ngga  </a:t>
                </a:r>
                <a14:m>
                  <m:oMath xmlns:m="http://schemas.openxmlformats.org/officeDocument/2006/math">
                    <m:r>
                      <a:rPr lang="uz-Latn-UZ" sz="2000" b="1" i="1" smtClean="0">
                        <a:latin typeface="Cambria Math" panose="02040503050406030204" pitchFamily="18" charset="0"/>
                        <a:cs typeface="Times New Roman" panose="02020603050405020304" pitchFamily="18" charset="0"/>
                      </a:rPr>
                      <m:t>𝒗</m:t>
                    </m:r>
                    <m:r>
                      <a:rPr lang="uz-Latn-UZ" sz="2000" b="1" i="1" smtClean="0">
                        <a:latin typeface="Cambria Math" panose="02040503050406030204" pitchFamily="18" charset="0"/>
                        <a:ea typeface="Cambria Math" panose="02040503050406030204" pitchFamily="18" charset="0"/>
                        <a:cs typeface="Times New Roman" panose="02020603050405020304" pitchFamily="18" charset="0"/>
                      </a:rPr>
                      <m:t>&gt;</m:t>
                    </m:r>
                    <m:sSup>
                      <m:sSupPr>
                        <m:ctrlPr>
                          <a:rPr lang="uz-Latn-UZ" sz="2000" b="1" i="1" smtClean="0">
                            <a:latin typeface="Cambria Math"/>
                            <a:ea typeface="Cambria Math" panose="02040503050406030204" pitchFamily="18" charset="0"/>
                            <a:cs typeface="Times New Roman" panose="02020603050405020304" pitchFamily="18" charset="0"/>
                          </a:rPr>
                        </m:ctrlPr>
                      </m:sSupPr>
                      <m:e>
                        <m:r>
                          <a:rPr lang="uz-Latn-UZ" sz="2000" b="1" i="1" smtClean="0">
                            <a:latin typeface="Cambria Math" panose="02040503050406030204" pitchFamily="18" charset="0"/>
                            <a:ea typeface="Cambria Math" panose="02040503050406030204" pitchFamily="18" charset="0"/>
                            <a:cs typeface="Times New Roman" panose="02020603050405020304" pitchFamily="18" charset="0"/>
                          </a:rPr>
                          <m:t>𝒄</m:t>
                        </m:r>
                      </m:e>
                      <m:sup>
                        <m:r>
                          <a:rPr lang="uz-Latn-UZ" sz="2000" b="1" i="1" smtClean="0">
                            <a:latin typeface="Cambria Math" panose="02040503050406030204" pitchFamily="18" charset="0"/>
                            <a:ea typeface="Cambria Math" panose="02040503050406030204" pitchFamily="18" charset="0"/>
                            <a:cs typeface="Times New Roman" panose="02020603050405020304" pitchFamily="18" charset="0"/>
                          </a:rPr>
                          <m:t>′</m:t>
                        </m:r>
                      </m:sup>
                    </m:sSup>
                    <m:r>
                      <a:rPr lang="uz-Latn-UZ" sz="2000" b="1" i="1"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uz-Latn-UZ" sz="2000" b="1" i="1" smtClean="0">
                            <a:latin typeface="Cambria Math"/>
                            <a:ea typeface="Cambria Math" panose="02040503050406030204" pitchFamily="18" charset="0"/>
                            <a:cs typeface="Times New Roman" panose="02020603050405020304" pitchFamily="18" charset="0"/>
                          </a:rPr>
                        </m:ctrlPr>
                      </m:fPr>
                      <m:num>
                        <m:r>
                          <a:rPr lang="uz-Latn-UZ" sz="2000" b="1" i="1" smtClean="0">
                            <a:latin typeface="Cambria Math" panose="02040503050406030204" pitchFamily="18" charset="0"/>
                            <a:ea typeface="Cambria Math" panose="02040503050406030204" pitchFamily="18" charset="0"/>
                            <a:cs typeface="Times New Roman" panose="02020603050405020304" pitchFamily="18" charset="0"/>
                          </a:rPr>
                          <m:t>𝒄</m:t>
                        </m:r>
                      </m:num>
                      <m:den>
                        <m:r>
                          <a:rPr lang="uz-Latn-UZ" sz="2000" b="1" i="1" smtClean="0">
                            <a:latin typeface="Cambria Math" panose="02040503050406030204" pitchFamily="18" charset="0"/>
                            <a:ea typeface="Cambria Math" panose="02040503050406030204" pitchFamily="18" charset="0"/>
                            <a:cs typeface="Times New Roman" panose="02020603050405020304" pitchFamily="18" charset="0"/>
                          </a:rPr>
                          <m:t>𝒏</m:t>
                        </m:r>
                      </m:den>
                    </m:f>
                  </m:oMath>
                </a14:m>
                <a:r>
                  <a:rPr lang="uz-Latn-UZ" sz="2000" b="1" dirty="0"/>
                  <a:t> </a:t>
                </a:r>
                <a:r>
                  <a:rPr lang="uz-Latn-UZ" sz="2000" dirty="0">
                    <a:latin typeface="Times New Roman" panose="02020603050405020304" pitchFamily="18" charset="0"/>
                    <a:cs typeface="Times New Roman" panose="02020603050405020304" pitchFamily="18" charset="0"/>
                  </a:rPr>
                  <a:t>tezlik bilan harkatlanyotgan bo’lsin .</a:t>
                </a:r>
                <a:endParaRPr lang="ru-RU" sz="2000" dirty="0"/>
              </a:p>
            </p:txBody>
          </p:sp>
        </mc:Choice>
        <mc:Fallback xmlns="">
          <p:sp>
            <p:nvSpPr>
              <p:cNvPr id="3" name="TextBox 2">
                <a:extLst>
                  <a:ext uri="{FF2B5EF4-FFF2-40B4-BE49-F238E27FC236}">
                    <a16:creationId xmlns:a16="http://schemas.microsoft.com/office/drawing/2014/main" id="{BAAE444D-7B90-6813-8D92-2D3112C703F1}"/>
                  </a:ext>
                </a:extLst>
              </p:cNvPr>
              <p:cNvSpPr txBox="1">
                <a:spLocks noRot="1" noChangeAspect="1" noMove="1" noResize="1" noEditPoints="1" noAdjustHandles="1" noChangeArrowheads="1" noChangeShapeType="1" noTextEdit="1"/>
              </p:cNvSpPr>
              <p:nvPr/>
            </p:nvSpPr>
            <p:spPr>
              <a:xfrm>
                <a:off x="893379" y="314575"/>
                <a:ext cx="10993821" cy="811954"/>
              </a:xfrm>
              <a:prstGeom prst="rect">
                <a:avLst/>
              </a:prstGeom>
              <a:blipFill>
                <a:blip r:embed="rId2"/>
                <a:stretch>
                  <a:fillRect l="-610" t="-4511" b="-3759"/>
                </a:stretch>
              </a:blipFill>
            </p:spPr>
            <p:txBody>
              <a:bodyPr/>
              <a:lstStyle/>
              <a:p>
                <a:r>
                  <a:rPr lang="ru-RU">
                    <a:noFill/>
                  </a:rPr>
                  <a:t> </a:t>
                </a:r>
              </a:p>
            </p:txBody>
          </p:sp>
        </mc:Fallback>
      </mc:AlternateContent>
      <p:pic>
        <p:nvPicPr>
          <p:cNvPr id="5" name="Рисунок 4">
            <a:extLst>
              <a:ext uri="{FF2B5EF4-FFF2-40B4-BE49-F238E27FC236}">
                <a16:creationId xmlns="" xmlns:a16="http://schemas.microsoft.com/office/drawing/2014/main" id="{5EA976A4-CD45-FCC3-C180-2857115B2AD9}"/>
              </a:ext>
            </a:extLst>
          </p:cNvPr>
          <p:cNvPicPr>
            <a:picLocks noChangeAspect="1"/>
          </p:cNvPicPr>
          <p:nvPr/>
        </p:nvPicPr>
        <p:blipFill>
          <a:blip r:embed="rId3"/>
          <a:stretch>
            <a:fillRect/>
          </a:stretch>
        </p:blipFill>
        <p:spPr>
          <a:xfrm>
            <a:off x="3111061" y="989895"/>
            <a:ext cx="6342993" cy="1805857"/>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 xmlns:a16="http://schemas.microsoft.com/office/drawing/2014/main" id="{7F3E885A-F693-42A7-EB4B-06E07B766A45}"/>
                  </a:ext>
                </a:extLst>
              </p:cNvPr>
              <p:cNvSpPr txBox="1"/>
              <p:nvPr/>
            </p:nvSpPr>
            <p:spPr>
              <a:xfrm>
                <a:off x="1014247" y="2931651"/>
                <a:ext cx="10752083" cy="3938514"/>
              </a:xfrm>
              <a:prstGeom prst="rect">
                <a:avLst/>
              </a:prstGeom>
              <a:noFill/>
            </p:spPr>
            <p:txBody>
              <a:bodyPr wrap="square">
                <a:spAutoFit/>
              </a:bodyPr>
              <a:lstStyle/>
              <a:p>
                <a:r>
                  <a:rPr lang="uz-Latn-UZ" sz="1800" dirty="0">
                    <a:latin typeface="Times New Roman" panose="02020603050405020304" pitchFamily="18" charset="0"/>
                    <a:cs typeface="Times New Roman" panose="02020603050405020304" pitchFamily="18" charset="0"/>
                  </a:rPr>
                  <a:t> </a:t>
                </a:r>
                <a:r>
                  <a:rPr lang="uz-Latn-UZ" dirty="0">
                    <a:latin typeface="Times New Roman" panose="02020603050405020304" pitchFamily="18" charset="0"/>
                    <a:cs typeface="Times New Roman" panose="02020603050405020304" pitchFamily="18" charset="0"/>
                  </a:rPr>
                  <a:t>  </a:t>
                </a:r>
                <a:r>
                  <a:rPr lang="uz-Latn-UZ" sz="1800" dirty="0">
                    <a:latin typeface="Times New Roman" panose="02020603050405020304" pitchFamily="18" charset="0"/>
                    <a:cs typeface="Times New Roman" panose="02020603050405020304" pitchFamily="18" charset="0"/>
                  </a:rPr>
                  <a:t> </a:t>
                </a:r>
                <a:r>
                  <a:rPr lang="uz-Latn-UZ" sz="2000" dirty="0">
                    <a:latin typeface="Times New Roman" panose="02020603050405020304" pitchFamily="18" charset="0"/>
                    <a:cs typeface="Times New Roman" panose="02020603050405020304" pitchFamily="18" charset="0"/>
                  </a:rPr>
                  <a:t>Zarra   t vaqtdan so’ng </a:t>
                </a:r>
                <a14:m>
                  <m:oMath xmlns:m="http://schemas.openxmlformats.org/officeDocument/2006/math">
                    <m:r>
                      <a:rPr lang="uz-Latn-UZ" sz="2000" b="0" i="1" smtClean="0">
                        <a:latin typeface="Cambria Math" panose="02040503050406030204" pitchFamily="18" charset="0"/>
                        <a:cs typeface="Times New Roman" panose="02020603050405020304" pitchFamily="18" charset="0"/>
                      </a:rPr>
                      <m:t>𝑥</m:t>
                    </m:r>
                    <m:r>
                      <a:rPr lang="uz-Latn-UZ" sz="2000" b="0" i="1" smtClean="0">
                        <a:latin typeface="Cambria Math" panose="02040503050406030204" pitchFamily="18" charset="0"/>
                        <a:cs typeface="Times New Roman" panose="02020603050405020304" pitchFamily="18" charset="0"/>
                      </a:rPr>
                      <m:t>=</m:t>
                    </m:r>
                    <m:r>
                      <a:rPr lang="uz-Latn-UZ" sz="2000" b="0" i="1" smtClean="0">
                        <a:latin typeface="Cambria Math" panose="02040503050406030204" pitchFamily="18" charset="0"/>
                        <a:cs typeface="Times New Roman" panose="02020603050405020304" pitchFamily="18" charset="0"/>
                      </a:rPr>
                      <m:t>𝑣𝑡</m:t>
                    </m:r>
                  </m:oMath>
                </a14:m>
                <a:r>
                  <a:rPr lang="uz-Latn-UZ" sz="2000" dirty="0">
                    <a:latin typeface="Times New Roman" panose="02020603050405020304" pitchFamily="18" charset="0"/>
                    <a:cs typeface="Times New Roman" panose="02020603050405020304" pitchFamily="18" charset="0"/>
                  </a:rPr>
                  <a:t>  nuqtada bo’ladi. Bu vaqt ichida zarra hosil qilgan nurlanishlar to’lqin fronti Ax chizig’ida yotadi . Chunki </a:t>
                </a:r>
                <a14:m>
                  <m:oMath xmlns:m="http://schemas.openxmlformats.org/officeDocument/2006/math">
                    <m:r>
                      <a:rPr lang="uz-Latn-UZ" sz="2000" b="0" i="1" smtClean="0">
                        <a:latin typeface="Cambria Math" panose="02040503050406030204" pitchFamily="18" charset="0"/>
                        <a:cs typeface="Times New Roman" panose="02020603050405020304" pitchFamily="18" charset="0"/>
                      </a:rPr>
                      <m:t>𝑥</m:t>
                    </m:r>
                    <m:r>
                      <a:rPr lang="uz-Latn-UZ" sz="2000" b="0" i="1" smtClean="0">
                        <a:latin typeface="Cambria Math" panose="02040503050406030204" pitchFamily="18" charset="0"/>
                        <a:cs typeface="Times New Roman" panose="02020603050405020304" pitchFamily="18" charset="0"/>
                      </a:rPr>
                      <m:t>=0</m:t>
                    </m:r>
                  </m:oMath>
                </a14:m>
                <a:r>
                  <a:rPr lang="uz-Latn-UZ" sz="2000" dirty="0">
                    <a:latin typeface="Times New Roman" panose="02020603050405020304" pitchFamily="18" charset="0"/>
                    <a:cs typeface="Times New Roman" panose="02020603050405020304" pitchFamily="18" charset="0"/>
                  </a:rPr>
                  <a:t> nuqtada xosil bo’lgan to’lqin t vaqtda </a:t>
                </a:r>
                <a14:m>
                  <m:oMath xmlns:m="http://schemas.openxmlformats.org/officeDocument/2006/math">
                    <m:sSub>
                      <m:sSubPr>
                        <m:ctrlPr>
                          <a:rPr lang="uz-Latn-UZ" sz="2000" i="1" smtClean="0">
                            <a:latin typeface="Cambria Math"/>
                            <a:cs typeface="Times New Roman" panose="02020603050405020304" pitchFamily="18" charset="0"/>
                          </a:rPr>
                        </m:ctrlPr>
                      </m:sSubPr>
                      <m:e>
                        <m:r>
                          <a:rPr lang="uz-Latn-UZ" sz="2000" b="0" i="1" smtClean="0">
                            <a:latin typeface="Cambria Math" panose="02040503050406030204" pitchFamily="18" charset="0"/>
                            <a:cs typeface="Times New Roman" panose="02020603050405020304" pitchFamily="18" charset="0"/>
                          </a:rPr>
                          <m:t>𝑅</m:t>
                        </m:r>
                      </m:e>
                      <m:sub>
                        <m:r>
                          <a:rPr lang="uz-Latn-UZ" sz="2000" b="0" i="1" smtClean="0">
                            <a:latin typeface="Cambria Math" panose="02040503050406030204" pitchFamily="18" charset="0"/>
                            <a:cs typeface="Times New Roman" panose="02020603050405020304" pitchFamily="18" charset="0"/>
                          </a:rPr>
                          <m:t>𝑥</m:t>
                        </m:r>
                      </m:sub>
                    </m:sSub>
                  </m:oMath>
                </a14:m>
                <a:r>
                  <a:rPr lang="uz-Latn-UZ" sz="2000" dirty="0">
                    <a:latin typeface="Times New Roman" panose="02020603050405020304" pitchFamily="18" charset="0"/>
                    <a:cs typeface="Times New Roman" panose="02020603050405020304" pitchFamily="18" charset="0"/>
                  </a:rPr>
                  <a:t>=</a:t>
                </a:r>
                <a14:m>
                  <m:oMath xmlns:m="http://schemas.openxmlformats.org/officeDocument/2006/math">
                    <m:sSup>
                      <m:sSupPr>
                        <m:ctrlPr>
                          <a:rPr lang="uz-Latn-UZ" sz="2000" b="0" i="1" dirty="0" smtClean="0">
                            <a:latin typeface="Cambria Math"/>
                            <a:cs typeface="Times New Roman" panose="02020603050405020304" pitchFamily="18" charset="0"/>
                          </a:rPr>
                        </m:ctrlPr>
                      </m:sSupPr>
                      <m:e>
                        <m:r>
                          <a:rPr lang="uz-Latn-UZ" sz="2000" b="0" i="1" dirty="0" smtClean="0">
                            <a:latin typeface="Cambria Math" panose="02040503050406030204" pitchFamily="18" charset="0"/>
                            <a:cs typeface="Times New Roman" panose="02020603050405020304" pitchFamily="18" charset="0"/>
                          </a:rPr>
                          <m:t>𝑐</m:t>
                        </m:r>
                      </m:e>
                      <m:sup>
                        <m:r>
                          <a:rPr lang="uz-Latn-UZ" sz="2000" b="0" i="1" dirty="0" smtClean="0">
                            <a:latin typeface="Cambria Math" panose="02040503050406030204" pitchFamily="18" charset="0"/>
                            <a:cs typeface="Times New Roman" panose="02020603050405020304" pitchFamily="18" charset="0"/>
                          </a:rPr>
                          <m:t>′</m:t>
                        </m:r>
                      </m:sup>
                    </m:sSup>
                    <m:r>
                      <a:rPr lang="uz-Latn-UZ" sz="2000" b="0" i="1" dirty="0" smtClean="0">
                        <a:latin typeface="Cambria Math" panose="02040503050406030204" pitchFamily="18" charset="0"/>
                        <a:cs typeface="Times New Roman" panose="02020603050405020304" pitchFamily="18" charset="0"/>
                      </a:rPr>
                      <m:t>𝑡</m:t>
                    </m:r>
                  </m:oMath>
                </a14:m>
                <a:r>
                  <a:rPr lang="uz-Latn-UZ" sz="2000" dirty="0">
                    <a:latin typeface="Times New Roman" panose="02020603050405020304" pitchFamily="18" charset="0"/>
                    <a:cs typeface="Times New Roman" panose="02020603050405020304" pitchFamily="18" charset="0"/>
                  </a:rPr>
                  <a:t> masofani , x nuqtada hosil bo’lgan nrlanish esa </a:t>
                </a:r>
                <a14:m>
                  <m:oMath xmlns:m="http://schemas.openxmlformats.org/officeDocument/2006/math">
                    <m:sSub>
                      <m:sSubPr>
                        <m:ctrlPr>
                          <a:rPr lang="uz-Latn-UZ" sz="2000" b="1" i="1" smtClean="0">
                            <a:latin typeface="Cambria Math"/>
                            <a:cs typeface="Times New Roman" panose="02020603050405020304" pitchFamily="18" charset="0"/>
                          </a:rPr>
                        </m:ctrlPr>
                      </m:sSubPr>
                      <m:e>
                        <m:r>
                          <a:rPr lang="uz-Latn-UZ" sz="2000" b="1" i="1" smtClean="0">
                            <a:latin typeface="Cambria Math" panose="02040503050406030204" pitchFamily="18" charset="0"/>
                            <a:cs typeface="Times New Roman" panose="02020603050405020304" pitchFamily="18" charset="0"/>
                          </a:rPr>
                          <m:t>𝑹</m:t>
                        </m:r>
                      </m:e>
                      <m:sub>
                        <m:r>
                          <a:rPr lang="uz-Latn-UZ" sz="2000" b="1" i="1" smtClean="0">
                            <a:latin typeface="Cambria Math" panose="02040503050406030204" pitchFamily="18" charset="0"/>
                            <a:cs typeface="Times New Roman" panose="02020603050405020304" pitchFamily="18" charset="0"/>
                          </a:rPr>
                          <m:t>𝒙</m:t>
                        </m:r>
                      </m:sub>
                    </m:sSub>
                  </m:oMath>
                </a14:m>
                <a:r>
                  <a:rPr lang="uz-Latn-UZ" sz="2000" b="1" dirty="0">
                    <a:latin typeface="Times New Roman" panose="02020603050405020304" pitchFamily="18" charset="0"/>
                    <a:cs typeface="Times New Roman" panose="02020603050405020304" pitchFamily="18" charset="0"/>
                  </a:rPr>
                  <a:t>=</a:t>
                </a:r>
                <a14:m>
                  <m:oMath xmlns:m="http://schemas.openxmlformats.org/officeDocument/2006/math">
                    <m:sSup>
                      <m:sSupPr>
                        <m:ctrlPr>
                          <a:rPr lang="uz-Latn-UZ" sz="2000" b="1" i="1" dirty="0" smtClean="0">
                            <a:latin typeface="Cambria Math"/>
                            <a:cs typeface="Times New Roman" panose="02020603050405020304" pitchFamily="18" charset="0"/>
                          </a:rPr>
                        </m:ctrlPr>
                      </m:sSupPr>
                      <m:e>
                        <m:r>
                          <a:rPr lang="uz-Latn-UZ" sz="2000" b="1" i="1" dirty="0" smtClean="0">
                            <a:latin typeface="Cambria Math" panose="02040503050406030204" pitchFamily="18" charset="0"/>
                            <a:cs typeface="Times New Roman" panose="02020603050405020304" pitchFamily="18" charset="0"/>
                          </a:rPr>
                          <m:t>𝒄</m:t>
                        </m:r>
                      </m:e>
                      <m:sup>
                        <m:r>
                          <a:rPr lang="uz-Latn-UZ" sz="2000" b="1" i="1" dirty="0" smtClean="0">
                            <a:latin typeface="Cambria Math" panose="02040503050406030204" pitchFamily="18" charset="0"/>
                            <a:cs typeface="Times New Roman" panose="02020603050405020304" pitchFamily="18" charset="0"/>
                          </a:rPr>
                          <m:t>′</m:t>
                        </m:r>
                      </m:sup>
                    </m:sSup>
                    <m:d>
                      <m:dPr>
                        <m:ctrlPr>
                          <a:rPr lang="uz-Latn-UZ" sz="2000" b="1" i="1" dirty="0" smtClean="0">
                            <a:latin typeface="Cambria Math"/>
                            <a:cs typeface="Times New Roman" panose="02020603050405020304" pitchFamily="18" charset="0"/>
                          </a:rPr>
                        </m:ctrlPr>
                      </m:dPr>
                      <m:e>
                        <m:r>
                          <a:rPr lang="uz-Latn-UZ" sz="2000" b="1" i="1" dirty="0" smtClean="0">
                            <a:latin typeface="Cambria Math" panose="02040503050406030204" pitchFamily="18" charset="0"/>
                            <a:cs typeface="Times New Roman" panose="02020603050405020304" pitchFamily="18" charset="0"/>
                          </a:rPr>
                          <m:t>𝒕</m:t>
                        </m:r>
                        <m:r>
                          <a:rPr lang="uz-Latn-UZ" sz="2000" b="1" i="1" dirty="0" smtClean="0">
                            <a:latin typeface="Cambria Math" panose="02040503050406030204" pitchFamily="18" charset="0"/>
                            <a:cs typeface="Times New Roman" panose="02020603050405020304" pitchFamily="18" charset="0"/>
                          </a:rPr>
                          <m:t>−</m:t>
                        </m:r>
                        <m:f>
                          <m:fPr>
                            <m:ctrlPr>
                              <a:rPr lang="uz-Latn-UZ" sz="2000" b="1" i="1" dirty="0" smtClean="0">
                                <a:latin typeface="Cambria Math"/>
                                <a:cs typeface="Times New Roman" panose="02020603050405020304" pitchFamily="18" charset="0"/>
                              </a:rPr>
                            </m:ctrlPr>
                          </m:fPr>
                          <m:num>
                            <m:r>
                              <a:rPr lang="uz-Latn-UZ" sz="2000" b="1" i="1" dirty="0" smtClean="0">
                                <a:latin typeface="Cambria Math" panose="02040503050406030204" pitchFamily="18" charset="0"/>
                                <a:cs typeface="Times New Roman" panose="02020603050405020304" pitchFamily="18" charset="0"/>
                              </a:rPr>
                              <m:t>𝒙</m:t>
                            </m:r>
                          </m:num>
                          <m:den>
                            <m:r>
                              <a:rPr lang="uz-Latn-UZ" sz="2000" b="1" i="1" dirty="0" smtClean="0">
                                <a:latin typeface="Cambria Math" panose="02040503050406030204" pitchFamily="18" charset="0"/>
                                <a:cs typeface="Times New Roman" panose="02020603050405020304" pitchFamily="18" charset="0"/>
                              </a:rPr>
                              <m:t>𝒗</m:t>
                            </m:r>
                          </m:den>
                        </m:f>
                      </m:e>
                    </m:d>
                    <m:r>
                      <a:rPr lang="uz-Latn-UZ" sz="2000" b="1" i="1" dirty="0" smtClean="0">
                        <a:latin typeface="Cambria Math" panose="02040503050406030204" pitchFamily="18" charset="0"/>
                        <a:cs typeface="Times New Roman" panose="02020603050405020304" pitchFamily="18" charset="0"/>
                      </a:rPr>
                      <m:t>=</m:t>
                    </m:r>
                    <m:r>
                      <a:rPr lang="uz-Latn-UZ" sz="2000" b="1" i="1" dirty="0" smtClean="0">
                        <a:latin typeface="Cambria Math" panose="02040503050406030204" pitchFamily="18" charset="0"/>
                        <a:cs typeface="Times New Roman" panose="02020603050405020304" pitchFamily="18" charset="0"/>
                      </a:rPr>
                      <m:t>𝟎</m:t>
                    </m:r>
                  </m:oMath>
                </a14:m>
                <a:r>
                  <a:rPr lang="uz-Latn-UZ" sz="2000" b="1" dirty="0">
                    <a:latin typeface="Times New Roman" panose="02020603050405020304" pitchFamily="18" charset="0"/>
                    <a:cs typeface="Times New Roman" panose="02020603050405020304" pitchFamily="18" charset="0"/>
                  </a:rPr>
                  <a:t> </a:t>
                </a:r>
                <a:r>
                  <a:rPr lang="uz-Latn-UZ" sz="2000" dirty="0">
                    <a:latin typeface="Times New Roman" panose="02020603050405020304" pitchFamily="18" charset="0"/>
                    <a:cs typeface="Times New Roman" panose="02020603050405020304" pitchFamily="18" charset="0"/>
                  </a:rPr>
                  <a:t>masofani o’tadi. Hosil bo’lga to’lqin fro’nti 2j konus tomonidan iborat va :</a:t>
                </a:r>
              </a:p>
              <a:p>
                <a:pPr/>
                <a14:m>
                  <m:oMathPara xmlns:m="http://schemas.openxmlformats.org/officeDocument/2006/math">
                    <m:oMathParaPr>
                      <m:jc m:val="centerGroup"/>
                    </m:oMathParaPr>
                    <m:oMath xmlns:m="http://schemas.openxmlformats.org/officeDocument/2006/math">
                      <m:r>
                        <a:rPr lang="uz-Latn-UZ" sz="2000" b="1" i="1" smtClean="0">
                          <a:latin typeface="Cambria Math" panose="02040503050406030204" pitchFamily="18" charset="0"/>
                          <a:cs typeface="Times New Roman" panose="02020603050405020304" pitchFamily="18" charset="0"/>
                        </a:rPr>
                        <m:t>𝒔𝒊𝒏</m:t>
                      </m:r>
                      <m:r>
                        <a:rPr lang="uz-Latn-UZ" sz="2000" b="1" i="1" smtClean="0">
                          <a:latin typeface="Cambria Math" panose="02040503050406030204" pitchFamily="18" charset="0"/>
                          <a:ea typeface="Cambria Math" panose="02040503050406030204" pitchFamily="18" charset="0"/>
                          <a:cs typeface="Times New Roman" panose="02020603050405020304" pitchFamily="18" charset="0"/>
                        </a:rPr>
                        <m:t>𝝋</m:t>
                      </m:r>
                      <m:r>
                        <a:rPr lang="uz-Latn-UZ" sz="2000" b="1" i="1"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uz-Latn-UZ" sz="2000" b="1" i="1" smtClean="0">
                              <a:latin typeface="Cambria Math"/>
                              <a:ea typeface="Cambria Math" panose="02040503050406030204" pitchFamily="18" charset="0"/>
                              <a:cs typeface="Times New Roman" panose="02020603050405020304" pitchFamily="18" charset="0"/>
                            </a:rPr>
                          </m:ctrlPr>
                        </m:fPr>
                        <m:num>
                          <m:sSub>
                            <m:sSubPr>
                              <m:ctrlPr>
                                <a:rPr lang="uz-Latn-UZ" sz="2000" b="1" i="1" smtClean="0">
                                  <a:latin typeface="Cambria Math"/>
                                  <a:ea typeface="Cambria Math" panose="02040503050406030204" pitchFamily="18" charset="0"/>
                                  <a:cs typeface="Times New Roman" panose="02020603050405020304" pitchFamily="18" charset="0"/>
                                </a:rPr>
                              </m:ctrlPr>
                            </m:sSubPr>
                            <m:e>
                              <m:r>
                                <a:rPr lang="uz-Latn-UZ" sz="2000" b="1" i="1" smtClean="0">
                                  <a:latin typeface="Cambria Math" panose="02040503050406030204" pitchFamily="18" charset="0"/>
                                  <a:ea typeface="Cambria Math" panose="02040503050406030204" pitchFamily="18" charset="0"/>
                                  <a:cs typeface="Times New Roman" panose="02020603050405020304" pitchFamily="18" charset="0"/>
                                </a:rPr>
                                <m:t>𝑹</m:t>
                              </m:r>
                            </m:e>
                            <m:sub>
                              <m:r>
                                <a:rPr lang="uz-Latn-UZ" sz="2000" b="1" i="1" smtClean="0">
                                  <a:latin typeface="Cambria Math" panose="02040503050406030204" pitchFamily="18" charset="0"/>
                                  <a:ea typeface="Cambria Math" panose="02040503050406030204" pitchFamily="18" charset="0"/>
                                  <a:cs typeface="Times New Roman" panose="02020603050405020304" pitchFamily="18" charset="0"/>
                                </a:rPr>
                                <m:t>𝟎</m:t>
                              </m:r>
                            </m:sub>
                          </m:sSub>
                        </m:num>
                        <m:den>
                          <m:r>
                            <a:rPr lang="uz-Latn-UZ" sz="2000" b="1" i="0" smtClean="0">
                              <a:latin typeface="Cambria Math" panose="02040503050406030204" pitchFamily="18" charset="0"/>
                              <a:ea typeface="Cambria Math" panose="02040503050406030204" pitchFamily="18" charset="0"/>
                              <a:cs typeface="Times New Roman" panose="02020603050405020304" pitchFamily="18" charset="0"/>
                            </a:rPr>
                            <m:t>𝐱</m:t>
                          </m:r>
                        </m:den>
                      </m:f>
                      <m:r>
                        <a:rPr lang="uz-Latn-UZ" sz="2000" b="1" i="0"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uz-Latn-UZ" sz="2000" b="1" i="1" smtClean="0">
                              <a:latin typeface="Cambria Math"/>
                              <a:ea typeface="Cambria Math" panose="02040503050406030204" pitchFamily="18" charset="0"/>
                              <a:cs typeface="Times New Roman" panose="02020603050405020304" pitchFamily="18" charset="0"/>
                            </a:rPr>
                          </m:ctrlPr>
                        </m:fPr>
                        <m:num>
                          <m:sSup>
                            <m:sSupPr>
                              <m:ctrlPr>
                                <a:rPr lang="uz-Latn-UZ" sz="2000" b="1" i="1" smtClean="0">
                                  <a:latin typeface="Cambria Math"/>
                                  <a:ea typeface="Cambria Math" panose="02040503050406030204" pitchFamily="18" charset="0"/>
                                  <a:cs typeface="Times New Roman" panose="02020603050405020304" pitchFamily="18" charset="0"/>
                                </a:rPr>
                              </m:ctrlPr>
                            </m:sSupPr>
                            <m:e>
                              <m:r>
                                <a:rPr lang="uz-Latn-UZ" sz="2000" b="1" i="0" smtClean="0">
                                  <a:latin typeface="Cambria Math" panose="02040503050406030204" pitchFamily="18" charset="0"/>
                                  <a:ea typeface="Cambria Math" panose="02040503050406030204" pitchFamily="18" charset="0"/>
                                  <a:cs typeface="Times New Roman" panose="02020603050405020304" pitchFamily="18" charset="0"/>
                                </a:rPr>
                                <m:t>𝐜</m:t>
                              </m:r>
                            </m:e>
                            <m:sup>
                              <m:r>
                                <a:rPr lang="uz-Latn-UZ" sz="2000" b="1" i="0" smtClean="0">
                                  <a:latin typeface="Cambria Math" panose="02040503050406030204" pitchFamily="18" charset="0"/>
                                  <a:ea typeface="Cambria Math" panose="02040503050406030204" pitchFamily="18" charset="0"/>
                                  <a:cs typeface="Times New Roman" panose="02020603050405020304" pitchFamily="18" charset="0"/>
                                </a:rPr>
                                <m:t>′</m:t>
                              </m:r>
                            </m:sup>
                          </m:sSup>
                          <m:r>
                            <a:rPr lang="uz-Latn-UZ" sz="2000" b="1" i="0" smtClean="0">
                              <a:latin typeface="Cambria Math" panose="02040503050406030204" pitchFamily="18" charset="0"/>
                              <a:ea typeface="Cambria Math" panose="02040503050406030204" pitchFamily="18" charset="0"/>
                              <a:cs typeface="Times New Roman" panose="02020603050405020304" pitchFamily="18" charset="0"/>
                            </a:rPr>
                            <m:t>𝐭</m:t>
                          </m:r>
                        </m:num>
                        <m:den>
                          <m:r>
                            <a:rPr lang="uz-Latn-UZ" sz="2000" b="1" i="0" smtClean="0">
                              <a:latin typeface="Cambria Math" panose="02040503050406030204" pitchFamily="18" charset="0"/>
                              <a:ea typeface="Cambria Math" panose="02040503050406030204" pitchFamily="18" charset="0"/>
                              <a:cs typeface="Times New Roman" panose="02020603050405020304" pitchFamily="18" charset="0"/>
                            </a:rPr>
                            <m:t>𝐯𝐭</m:t>
                          </m:r>
                        </m:den>
                      </m:f>
                      <m:r>
                        <a:rPr lang="uz-Latn-UZ" sz="2000" b="1" i="0"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uz-Latn-UZ" sz="2000" b="1" i="1" smtClean="0">
                              <a:latin typeface="Cambria Math"/>
                              <a:ea typeface="Cambria Math" panose="02040503050406030204" pitchFamily="18" charset="0"/>
                              <a:cs typeface="Times New Roman" panose="02020603050405020304" pitchFamily="18" charset="0"/>
                            </a:rPr>
                          </m:ctrlPr>
                        </m:fPr>
                        <m:num>
                          <m:sSup>
                            <m:sSupPr>
                              <m:ctrlPr>
                                <a:rPr lang="uz-Latn-UZ" sz="2000" b="1" i="1" smtClean="0">
                                  <a:latin typeface="Cambria Math"/>
                                  <a:ea typeface="Cambria Math" panose="02040503050406030204" pitchFamily="18" charset="0"/>
                                  <a:cs typeface="Times New Roman" panose="02020603050405020304" pitchFamily="18" charset="0"/>
                                </a:rPr>
                              </m:ctrlPr>
                            </m:sSupPr>
                            <m:e>
                              <m:r>
                                <a:rPr lang="uz-Latn-UZ" sz="2000" b="1" i="0" smtClean="0">
                                  <a:latin typeface="Cambria Math" panose="02040503050406030204" pitchFamily="18" charset="0"/>
                                  <a:ea typeface="Cambria Math" panose="02040503050406030204" pitchFamily="18" charset="0"/>
                                  <a:cs typeface="Times New Roman" panose="02020603050405020304" pitchFamily="18" charset="0"/>
                                </a:rPr>
                                <m:t>𝐜</m:t>
                              </m:r>
                            </m:e>
                            <m:sup>
                              <m:r>
                                <a:rPr lang="uz-Latn-UZ" sz="2000" b="1" i="0" smtClean="0">
                                  <a:latin typeface="Cambria Math" panose="02040503050406030204" pitchFamily="18" charset="0"/>
                                  <a:ea typeface="Cambria Math" panose="02040503050406030204" pitchFamily="18" charset="0"/>
                                  <a:cs typeface="Times New Roman" panose="02020603050405020304" pitchFamily="18" charset="0"/>
                                </a:rPr>
                                <m:t>′</m:t>
                              </m:r>
                            </m:sup>
                          </m:sSup>
                        </m:num>
                        <m:den>
                          <m:r>
                            <a:rPr lang="uz-Latn-UZ" sz="2000" b="1" i="0" smtClean="0">
                              <a:latin typeface="Cambria Math" panose="02040503050406030204" pitchFamily="18" charset="0"/>
                              <a:ea typeface="Cambria Math" panose="02040503050406030204" pitchFamily="18" charset="0"/>
                              <a:cs typeface="Times New Roman" panose="02020603050405020304" pitchFamily="18" charset="0"/>
                            </a:rPr>
                            <m:t>𝐯</m:t>
                          </m:r>
                        </m:den>
                      </m:f>
                      <m:r>
                        <a:rPr lang="uz-Latn-UZ" sz="2000" b="1" i="0"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uz-Latn-UZ" sz="2000" b="1" i="1" smtClean="0">
                              <a:latin typeface="Cambria Math"/>
                              <a:ea typeface="Cambria Math" panose="02040503050406030204" pitchFamily="18" charset="0"/>
                              <a:cs typeface="Times New Roman" panose="02020603050405020304" pitchFamily="18" charset="0"/>
                            </a:rPr>
                          </m:ctrlPr>
                        </m:fPr>
                        <m:num>
                          <m:r>
                            <a:rPr lang="uz-Latn-UZ" sz="2000" b="1" i="0" smtClean="0">
                              <a:latin typeface="Cambria Math" panose="02040503050406030204" pitchFamily="18" charset="0"/>
                              <a:ea typeface="Cambria Math" panose="02040503050406030204" pitchFamily="18" charset="0"/>
                              <a:cs typeface="Times New Roman" panose="02020603050405020304" pitchFamily="18" charset="0"/>
                            </a:rPr>
                            <m:t>𝟏</m:t>
                          </m:r>
                        </m:num>
                        <m:den>
                          <m:r>
                            <a:rPr lang="uz-Latn-UZ" sz="2000" b="1" i="0" smtClean="0">
                              <a:latin typeface="Cambria Math" panose="02040503050406030204" pitchFamily="18" charset="0"/>
                              <a:ea typeface="Cambria Math" panose="02040503050406030204" pitchFamily="18" charset="0"/>
                              <a:cs typeface="Times New Roman" panose="02020603050405020304" pitchFamily="18" charset="0"/>
                            </a:rPr>
                            <m:t>𝐧</m:t>
                          </m:r>
                          <m:r>
                            <a:rPr lang="uz-Latn-UZ" sz="2000" b="1" i="1" smtClean="0">
                              <a:latin typeface="Cambria Math" panose="02040503050406030204" pitchFamily="18" charset="0"/>
                              <a:ea typeface="Cambria Math" panose="02040503050406030204" pitchFamily="18" charset="0"/>
                              <a:cs typeface="Times New Roman" panose="02020603050405020304" pitchFamily="18" charset="0"/>
                            </a:rPr>
                            <m:t>𝛃</m:t>
                          </m:r>
                        </m:den>
                      </m:f>
                    </m:oMath>
                  </m:oMathPara>
                </a14:m>
                <a:endParaRPr lang="uz-Latn-UZ" sz="2000" b="1" dirty="0">
                  <a:latin typeface="Times New Roman" panose="02020603050405020304" pitchFamily="18" charset="0"/>
                  <a:ea typeface="Cambria Math" panose="02040503050406030204" pitchFamily="18" charset="0"/>
                  <a:cs typeface="Times New Roman" panose="02020603050405020304" pitchFamily="18" charset="0"/>
                </a:endParaRPr>
              </a:p>
              <a:p>
                <a:r>
                  <a:rPr lang="uz-Latn-UZ" sz="2000" b="1" dirty="0">
                    <a:latin typeface="Times New Roman" panose="02020603050405020304" pitchFamily="18" charset="0"/>
                    <a:cs typeface="Times New Roman" panose="02020603050405020304" pitchFamily="18" charset="0"/>
                  </a:rPr>
                  <a:t>  </a:t>
                </a:r>
                <a:r>
                  <a:rPr lang="uz-Latn-UZ" sz="2000" dirty="0">
                    <a:latin typeface="Times New Roman" panose="02020603050405020304" pitchFamily="18" charset="0"/>
                    <a:cs typeface="Times New Roman" panose="02020603050405020304" pitchFamily="18" charset="0"/>
                  </a:rPr>
                  <a:t>Vavilov-Cherenkov nurlanish tarqalishini belgilovchi burchak yuqoridagi rasmdan </a:t>
                </a:r>
                <a14:m>
                  <m:oMath xmlns:m="http://schemas.openxmlformats.org/officeDocument/2006/math">
                    <m:f>
                      <m:fPr>
                        <m:ctrlPr>
                          <a:rPr lang="uz-Latn-UZ" sz="2000" b="0" i="1" smtClean="0">
                            <a:latin typeface="Cambria Math"/>
                            <a:ea typeface="Cambria Math" panose="02040503050406030204" pitchFamily="18" charset="0"/>
                            <a:cs typeface="Times New Roman" panose="02020603050405020304" pitchFamily="18" charset="0"/>
                          </a:rPr>
                        </m:ctrlPr>
                      </m:fPr>
                      <m:num>
                        <m:r>
                          <a:rPr lang="uz-Latn-UZ" sz="2000" i="1" smtClean="0">
                            <a:latin typeface="Cambria Math" panose="02040503050406030204" pitchFamily="18" charset="0"/>
                            <a:ea typeface="Cambria Math" panose="02040503050406030204" pitchFamily="18" charset="0"/>
                            <a:cs typeface="Times New Roman" panose="02020603050405020304" pitchFamily="18" charset="0"/>
                          </a:rPr>
                          <m:t>𝜋</m:t>
                        </m:r>
                      </m:num>
                      <m:den>
                        <m:r>
                          <a:rPr lang="uz-Latn-UZ" sz="2000" b="0" i="1" smtClean="0">
                            <a:latin typeface="Cambria Math" panose="02040503050406030204" pitchFamily="18" charset="0"/>
                            <a:ea typeface="Cambria Math" panose="02040503050406030204" pitchFamily="18" charset="0"/>
                            <a:cs typeface="Times New Roman" panose="02020603050405020304" pitchFamily="18" charset="0"/>
                          </a:rPr>
                          <m:t>2</m:t>
                        </m:r>
                      </m:den>
                    </m:f>
                    <m:r>
                      <a:rPr lang="uz-Latn-UZ" sz="2000" b="0" i="1" smtClean="0">
                        <a:latin typeface="Cambria Math" panose="02040503050406030204" pitchFamily="18" charset="0"/>
                        <a:ea typeface="Cambria Math" panose="02040503050406030204" pitchFamily="18" charset="0"/>
                        <a:cs typeface="Times New Roman" panose="02020603050405020304" pitchFamily="18" charset="0"/>
                      </a:rPr>
                      <m:t>−</m:t>
                    </m:r>
                    <m:r>
                      <a:rPr lang="uz-Latn-UZ" sz="2000" b="0" i="1" smtClean="0">
                        <a:latin typeface="Cambria Math" panose="02040503050406030204" pitchFamily="18" charset="0"/>
                        <a:ea typeface="Cambria Math" panose="02040503050406030204" pitchFamily="18" charset="0"/>
                        <a:cs typeface="Times New Roman" panose="02020603050405020304" pitchFamily="18" charset="0"/>
                      </a:rPr>
                      <m:t>𝜑</m:t>
                    </m:r>
                  </m:oMath>
                </a14:m>
                <a:r>
                  <a:rPr lang="uz-Latn-UZ" sz="2000" b="1" dirty="0">
                    <a:latin typeface="Times New Roman" panose="02020603050405020304" pitchFamily="18" charset="0"/>
                    <a:cs typeface="Times New Roman" panose="02020603050405020304" pitchFamily="18" charset="0"/>
                  </a:rPr>
                  <a:t> </a:t>
                </a:r>
                <a:r>
                  <a:rPr lang="uz-Latn-UZ" sz="2000" dirty="0">
                    <a:latin typeface="Times New Roman" panose="02020603050405020304" pitchFamily="18" charset="0"/>
                    <a:cs typeface="Times New Roman" panose="02020603050405020304" pitchFamily="18" charset="0"/>
                  </a:rPr>
                  <a:t>ga teng ekanligi ko’rinib turibdi,u quyidagi shart bilan topiladi:</a:t>
                </a:r>
                <a14:m>
                  <m:oMath xmlns:m="http://schemas.openxmlformats.org/officeDocument/2006/math">
                    <m:r>
                      <a:rPr lang="uz-Latn-UZ" sz="2000" b="1" i="1" smtClean="0">
                        <a:latin typeface="Cambria Math" panose="02040503050406030204" pitchFamily="18" charset="0"/>
                        <a:cs typeface="Times New Roman" panose="02020603050405020304" pitchFamily="18" charset="0"/>
                      </a:rPr>
                      <m:t>𝒄𝒐𝒔</m:t>
                    </m:r>
                    <m:r>
                      <a:rPr lang="uz-Latn-UZ" sz="2000" b="1" i="1" smtClean="0">
                        <a:latin typeface="Cambria Math" panose="02040503050406030204" pitchFamily="18" charset="0"/>
                        <a:ea typeface="Cambria Math" panose="02040503050406030204" pitchFamily="18" charset="0"/>
                        <a:cs typeface="Times New Roman" panose="02020603050405020304" pitchFamily="18" charset="0"/>
                      </a:rPr>
                      <m:t>𝜽</m:t>
                    </m:r>
                    <m:r>
                      <a:rPr lang="uz-Latn-UZ" sz="2000" b="1" i="1"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uz-Latn-UZ" sz="2000" b="1" i="1" smtClean="0">
                            <a:latin typeface="Cambria Math"/>
                            <a:ea typeface="Cambria Math" panose="02040503050406030204" pitchFamily="18" charset="0"/>
                            <a:cs typeface="Times New Roman" panose="02020603050405020304" pitchFamily="18" charset="0"/>
                          </a:rPr>
                        </m:ctrlPr>
                      </m:fPr>
                      <m:num>
                        <m:r>
                          <a:rPr lang="uz-Latn-UZ" sz="2000" b="1" i="1" smtClean="0">
                            <a:latin typeface="Cambria Math" panose="02040503050406030204" pitchFamily="18" charset="0"/>
                            <a:ea typeface="Cambria Math" panose="02040503050406030204" pitchFamily="18" charset="0"/>
                            <a:cs typeface="Times New Roman" panose="02020603050405020304" pitchFamily="18" charset="0"/>
                          </a:rPr>
                          <m:t>𝟏</m:t>
                        </m:r>
                      </m:num>
                      <m:den>
                        <m:r>
                          <a:rPr lang="uz-Latn-UZ" sz="2000" b="1" i="1" smtClean="0">
                            <a:latin typeface="Cambria Math" panose="02040503050406030204" pitchFamily="18" charset="0"/>
                            <a:ea typeface="Cambria Math" panose="02040503050406030204" pitchFamily="18" charset="0"/>
                            <a:cs typeface="Times New Roman" panose="02020603050405020304" pitchFamily="18" charset="0"/>
                          </a:rPr>
                          <m:t>𝒏</m:t>
                        </m:r>
                        <m:r>
                          <a:rPr lang="uz-Latn-UZ" sz="2000" b="1" i="1" smtClean="0">
                            <a:latin typeface="Cambria Math" panose="02040503050406030204" pitchFamily="18" charset="0"/>
                            <a:ea typeface="Cambria Math" panose="02040503050406030204" pitchFamily="18" charset="0"/>
                            <a:cs typeface="Times New Roman" panose="02020603050405020304" pitchFamily="18" charset="0"/>
                          </a:rPr>
                          <m:t>𝜷</m:t>
                        </m:r>
                      </m:den>
                    </m:f>
                  </m:oMath>
                </a14:m>
                <a:endParaRPr lang="uz-Latn-UZ" sz="2000" b="1" dirty="0">
                  <a:latin typeface="Times New Roman" panose="02020603050405020304" pitchFamily="18" charset="0"/>
                  <a:cs typeface="Times New Roman" panose="02020603050405020304" pitchFamily="18" charset="0"/>
                </a:endParaRPr>
              </a:p>
              <a:p>
                <a:r>
                  <a:rPr lang="uz-Latn-UZ" sz="2000" b="1" dirty="0">
                    <a:latin typeface="Times New Roman" panose="02020603050405020304" pitchFamily="18" charset="0"/>
                    <a:cs typeface="Times New Roman" panose="02020603050405020304" pitchFamily="18" charset="0"/>
                  </a:rPr>
                  <a:t> </a:t>
                </a:r>
                <a:r>
                  <a:rPr lang="uz-Latn-UZ" sz="2000" dirty="0">
                    <a:latin typeface="Times New Roman" panose="02020603050405020304" pitchFamily="18" charset="0"/>
                    <a:cs typeface="Times New Roman" panose="02020603050405020304" pitchFamily="18" charset="0"/>
                  </a:rPr>
                  <a:t>Shunday qilib  zaryadlangan zarracha muhitda yorug‘lik tezligidan tez harakat qilganda elektromagnit to‘lqinlar konus shaklida tarqaladi. Bu </a:t>
                </a:r>
                <a:r>
                  <a:rPr lang="uz-Latn-UZ" sz="2000" b="1" dirty="0">
                    <a:latin typeface="Times New Roman" panose="02020603050405020304" pitchFamily="18" charset="0"/>
                    <a:cs typeface="Times New Roman" panose="02020603050405020304" pitchFamily="18" charset="0"/>
                  </a:rPr>
                  <a:t>burchak Cherenkov </a:t>
                </a:r>
                <a:r>
                  <a:rPr lang="uz-Latn-UZ" sz="2000" dirty="0">
                    <a:latin typeface="Times New Roman" panose="02020603050405020304" pitchFamily="18" charset="0"/>
                    <a:cs typeface="Times New Roman" panose="02020603050405020304" pitchFamily="18" charset="0"/>
                  </a:rPr>
                  <a:t>burchagi deb ataladi.</a:t>
                </a:r>
              </a:p>
              <a:p>
                <a:endParaRPr lang="ru-RU" sz="2000" dirty="0">
                  <a:latin typeface="Times New Roman" panose="02020603050405020304" pitchFamily="18" charset="0"/>
                  <a:cs typeface="Times New Roman" panose="02020603050405020304" pitchFamily="18" charset="0"/>
                </a:endParaRPr>
              </a:p>
            </p:txBody>
          </p:sp>
        </mc:Choice>
        <mc:Fallback xmlns="">
          <p:sp>
            <p:nvSpPr>
              <p:cNvPr id="9" name="TextBox 8">
                <a:extLst>
                  <a:ext uri="{FF2B5EF4-FFF2-40B4-BE49-F238E27FC236}">
                    <a16:creationId xmlns:a16="http://schemas.microsoft.com/office/drawing/2014/main" id="{7F3E885A-F693-42A7-EB4B-06E07B766A45}"/>
                  </a:ext>
                </a:extLst>
              </p:cNvPr>
              <p:cNvSpPr txBox="1">
                <a:spLocks noRot="1" noChangeAspect="1" noMove="1" noResize="1" noEditPoints="1" noAdjustHandles="1" noChangeArrowheads="1" noChangeShapeType="1" noTextEdit="1"/>
              </p:cNvSpPr>
              <p:nvPr/>
            </p:nvSpPr>
            <p:spPr>
              <a:xfrm>
                <a:off x="1014247" y="2931651"/>
                <a:ext cx="10752083" cy="3938514"/>
              </a:xfrm>
              <a:prstGeom prst="rect">
                <a:avLst/>
              </a:prstGeom>
              <a:blipFill>
                <a:blip r:embed="rId4"/>
                <a:stretch>
                  <a:fillRect l="-567" t="-929" r="-227"/>
                </a:stretch>
              </a:blipFill>
            </p:spPr>
            <p:txBody>
              <a:bodyPr/>
              <a:lstStyle/>
              <a:p>
                <a:r>
                  <a:rPr lang="ru-RU">
                    <a:noFill/>
                  </a:rPr>
                  <a:t> </a:t>
                </a:r>
              </a:p>
            </p:txBody>
          </p:sp>
        </mc:Fallback>
      </mc:AlternateContent>
    </p:spTree>
    <p:extLst>
      <p:ext uri="{BB962C8B-B14F-4D97-AF65-F5344CB8AC3E}">
        <p14:creationId xmlns:p14="http://schemas.microsoft.com/office/powerpoint/2010/main" val="1641867163"/>
      </p:ext>
    </p:extLst>
  </p:cSld>
  <p:clrMapOvr>
    <a:masterClrMapping/>
  </p:clrMapOvr>
</p:sld>
</file>

<file path=ppt/theme/theme1.xml><?xml version="1.0" encoding="utf-8"?>
<a:theme xmlns:a="http://schemas.openxmlformats.org/drawingml/2006/main" name="Эмблема">
  <a:themeElements>
    <a:clrScheme name="Эмблема">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Эмблема">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Эмблема">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Эмблема</Template>
  <TotalTime>239</TotalTime>
  <Words>1481</Words>
  <Application>Microsoft Office PowerPoint</Application>
  <PresentationFormat>Произвольный</PresentationFormat>
  <Paragraphs>58</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Эмблема</vt:lpstr>
      <vt:lpstr>Vavilov-cherenkov nurlanishi. Elektronlarning sochilishi. </vt:lpstr>
      <vt:lpstr>                    Reja:</vt:lpstr>
      <vt:lpstr>1.Vavilov-Cherenlov nurlanishi haqida umumiy tushuncha.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Vavilov-cherenkov nurlanishi.</dc:title>
  <dc:creator>Пользователь</dc:creator>
  <cp:lastModifiedBy>Hp</cp:lastModifiedBy>
  <cp:revision>6</cp:revision>
  <dcterms:created xsi:type="dcterms:W3CDTF">2026-03-15T07:44:32Z</dcterms:created>
  <dcterms:modified xsi:type="dcterms:W3CDTF">2026-03-25T16:59:34Z</dcterms:modified>
</cp:coreProperties>
</file>