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2" r:id="rId3"/>
  </p:sldMasterIdLst>
  <p:notesMasterIdLst>
    <p:notesMasterId r:id="rId24"/>
  </p:notesMasterIdLst>
  <p:handoutMasterIdLst>
    <p:handoutMasterId r:id="rId25"/>
  </p:handoutMasterIdLst>
  <p:sldIdLst>
    <p:sldId id="340" r:id="rId4"/>
    <p:sldId id="812" r:id="rId5"/>
    <p:sldId id="1482" r:id="rId6"/>
    <p:sldId id="1467" r:id="rId7"/>
    <p:sldId id="1469" r:id="rId8"/>
    <p:sldId id="1470" r:id="rId9"/>
    <p:sldId id="1471" r:id="rId10"/>
    <p:sldId id="1473" r:id="rId11"/>
    <p:sldId id="1476" r:id="rId12"/>
    <p:sldId id="1477" r:id="rId13"/>
    <p:sldId id="1479" r:id="rId14"/>
    <p:sldId id="1489" r:id="rId15"/>
    <p:sldId id="1490" r:id="rId16"/>
    <p:sldId id="1491" r:id="rId17"/>
    <p:sldId id="1492" r:id="rId18"/>
    <p:sldId id="1493" r:id="rId19"/>
    <p:sldId id="1494" r:id="rId20"/>
    <p:sldId id="1495" r:id="rId21"/>
    <p:sldId id="1415" r:id="rId22"/>
    <p:sldId id="1391" r:id="rId23"/>
  </p:sldIdLst>
  <p:sldSz cx="12192000" cy="6858000"/>
  <p:notesSz cx="6797675" cy="9926638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388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45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595"/>
    <a:srgbClr val="FFECB1"/>
    <a:srgbClr val="FFECAF"/>
    <a:srgbClr val="D1DEEA"/>
    <a:srgbClr val="DCF0C5"/>
    <a:srgbClr val="FFDB6D"/>
    <a:srgbClr val="D8F4BB"/>
    <a:srgbClr val="FFE697"/>
    <a:srgbClr val="E3F668"/>
    <a:srgbClr val="D7EE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5291" autoAdjust="0"/>
  </p:normalViewPr>
  <p:slideViewPr>
    <p:cSldViewPr>
      <p:cViewPr varScale="1">
        <p:scale>
          <a:sx n="113" d="100"/>
          <a:sy n="113" d="100"/>
        </p:scale>
        <p:origin x="372" y="108"/>
      </p:cViewPr>
      <p:guideLst>
        <p:guide orient="horz" pos="2388"/>
        <p:guide pos="3840"/>
      </p:guideLst>
    </p:cSldViewPr>
  </p:slideViewPr>
  <p:outlineViewPr>
    <p:cViewPr>
      <p:scale>
        <a:sx n="33" d="100"/>
        <a:sy n="33" d="100"/>
      </p:scale>
      <p:origin x="0" y="475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8394"/>
    </p:cViewPr>
  </p:sorterViewPr>
  <p:notesViewPr>
    <p:cSldViewPr showGuides="1">
      <p:cViewPr varScale="1">
        <p:scale>
          <a:sx n="53" d="100"/>
          <a:sy n="53" d="100"/>
        </p:scale>
        <p:origin x="-2904" y="-84"/>
      </p:cViewPr>
      <p:guideLst>
        <p:guide orient="horz" pos="345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4"/>
          </a:xfrm>
          <a:prstGeom prst="rect">
            <a:avLst/>
          </a:prstGeom>
        </p:spPr>
        <p:txBody>
          <a:bodyPr vert="horz" lIns="95505" tIns="47753" rIns="95505" bIns="47753" rtlCol="0"/>
          <a:lstStyle>
            <a:lvl1pPr algn="l" eaLnBrk="1" hangingPunct="1">
              <a:defRPr sz="13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7" y="0"/>
            <a:ext cx="2945659" cy="496334"/>
          </a:xfrm>
          <a:prstGeom prst="rect">
            <a:avLst/>
          </a:prstGeom>
        </p:spPr>
        <p:txBody>
          <a:bodyPr vert="horz" lIns="95505" tIns="47753" rIns="95505" bIns="47753" rtlCol="0"/>
          <a:lstStyle>
            <a:lvl1pPr algn="r" eaLnBrk="1" hangingPunct="1">
              <a:defRPr sz="13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31CBB18-1442-4649-A403-C15B425CFF06}" type="datetimeFigureOut">
              <a:rPr lang="ru-RU"/>
              <a:t>07.10.2025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28583"/>
            <a:ext cx="2945659" cy="496334"/>
          </a:xfrm>
          <a:prstGeom prst="rect">
            <a:avLst/>
          </a:prstGeom>
        </p:spPr>
        <p:txBody>
          <a:bodyPr vert="horz" lIns="95505" tIns="47753" rIns="95505" bIns="47753" rtlCol="0" anchor="b"/>
          <a:lstStyle>
            <a:lvl1pPr algn="l" eaLnBrk="1" hangingPunct="1">
              <a:defRPr sz="13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7" y="9428583"/>
            <a:ext cx="2945659" cy="496334"/>
          </a:xfrm>
          <a:prstGeom prst="rect">
            <a:avLst/>
          </a:prstGeom>
        </p:spPr>
        <p:txBody>
          <a:bodyPr vert="horz" lIns="95505" tIns="47753" rIns="95505" bIns="47753" rtlCol="0" anchor="b"/>
          <a:lstStyle>
            <a:lvl1pPr algn="r" eaLnBrk="1" hangingPunct="1">
              <a:defRPr sz="13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9803E58-BC3F-4717-8DE4-8DED6878B08D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4"/>
          </a:xfrm>
          <a:prstGeom prst="rect">
            <a:avLst/>
          </a:prstGeom>
        </p:spPr>
        <p:txBody>
          <a:bodyPr vert="horz" lIns="95505" tIns="47753" rIns="95505" bIns="47753" rtlCol="0"/>
          <a:lstStyle>
            <a:lvl1pPr algn="l" eaLnBrk="1" hangingPunct="1">
              <a:defRPr sz="13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7" y="0"/>
            <a:ext cx="2945659" cy="496334"/>
          </a:xfrm>
          <a:prstGeom prst="rect">
            <a:avLst/>
          </a:prstGeom>
        </p:spPr>
        <p:txBody>
          <a:bodyPr vert="horz" lIns="95505" tIns="47753" rIns="95505" bIns="47753" rtlCol="0"/>
          <a:lstStyle>
            <a:lvl1pPr algn="r" eaLnBrk="1" hangingPunct="1">
              <a:defRPr sz="13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16B0564A-6F80-4A7E-937A-31E7D4DA5046}" type="datetimeFigureOut">
              <a:rPr lang="ru-RU"/>
              <a:t>07.10.2025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663" y="746125"/>
            <a:ext cx="6610350" cy="37195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05" tIns="47753" rIns="95505" bIns="47753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9" y="4715153"/>
            <a:ext cx="5438140" cy="4466989"/>
          </a:xfrm>
          <a:prstGeom prst="rect">
            <a:avLst/>
          </a:prstGeom>
        </p:spPr>
        <p:txBody>
          <a:bodyPr vert="horz" lIns="95505" tIns="47753" rIns="95505" bIns="47753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8583"/>
            <a:ext cx="2945659" cy="496334"/>
          </a:xfrm>
          <a:prstGeom prst="rect">
            <a:avLst/>
          </a:prstGeom>
        </p:spPr>
        <p:txBody>
          <a:bodyPr vert="horz" lIns="95505" tIns="47753" rIns="95505" bIns="47753" rtlCol="0" anchor="b"/>
          <a:lstStyle>
            <a:lvl1pPr algn="l" eaLnBrk="1" hangingPunct="1">
              <a:defRPr sz="13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7" y="9428583"/>
            <a:ext cx="2945659" cy="496334"/>
          </a:xfrm>
          <a:prstGeom prst="rect">
            <a:avLst/>
          </a:prstGeom>
        </p:spPr>
        <p:txBody>
          <a:bodyPr vert="horz" lIns="95505" tIns="47753" rIns="95505" bIns="47753" rtlCol="0" anchor="b"/>
          <a:lstStyle>
            <a:lvl1pPr algn="r" eaLnBrk="1" hangingPunct="1">
              <a:defRPr sz="13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FEDDF89-FB77-4437-A9D0-FBF9CD27FB38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349951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ий образ слайда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Замещающий текст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8544471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ий образ слайда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Замещающий текст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7449275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ий образ слайда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Замещающий текст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5040645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ий образ слайда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Замещающий текст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2606134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ий образ слайда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Замещающий текст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1527237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ий образ слайда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Замещающий текст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2066857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ий образ слайда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Замещающий текст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2671917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ий образ слайда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Замещающий текст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0568483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ий образ слайда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Замещающий текст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83097696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09575" y="1233488"/>
            <a:ext cx="5916613" cy="33289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E5370D9-C74D-4C50-AA6A-7E45739040C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64648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ий образ слайда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Замещающий текст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95942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ий образ слайда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Замещающий текст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7198948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ий образ слайда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Замещающий текст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8464101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ий образ слайда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Замещающий текст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4460368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ий образ слайда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Замещающий текст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8787731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ий образ слайда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Замещающий текст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8417020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ий образ слайда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Замещающий текст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874902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ий образ слайда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Замещающий текст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7600819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9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95300" indent="0" algn="ctr">
              <a:buNone/>
              <a:defRPr/>
            </a:lvl2pPr>
            <a:lvl3pPr marL="990600" indent="0" algn="ctr">
              <a:buNone/>
              <a:defRPr/>
            </a:lvl3pPr>
            <a:lvl4pPr marL="1485900" indent="0" algn="ctr">
              <a:buNone/>
              <a:defRPr/>
            </a:lvl4pPr>
            <a:lvl5pPr marL="1981200" indent="0" algn="ctr">
              <a:buNone/>
              <a:defRPr/>
            </a:lvl5pPr>
            <a:lvl6pPr marL="2476500" indent="0" algn="ctr">
              <a:buNone/>
              <a:defRPr/>
            </a:lvl6pPr>
            <a:lvl7pPr marL="2971800" indent="0" algn="ctr">
              <a:buNone/>
              <a:defRPr/>
            </a:lvl7pPr>
            <a:lvl8pPr marL="3467100" indent="0" algn="ctr">
              <a:buNone/>
              <a:defRPr/>
            </a:lvl8pPr>
            <a:lvl9pPr marL="39624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5261D3-0FFB-4C46-8458-9BC3888DFC02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EE3717-F02C-4592-AC7E-42B6CC50ED66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42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2C0F53-96A0-4AD0-B61D-AE4B87CAE218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9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95300" indent="0" algn="ctr">
              <a:buNone/>
              <a:defRPr/>
            </a:lvl2pPr>
            <a:lvl3pPr marL="990600" indent="0" algn="ctr">
              <a:buNone/>
              <a:defRPr/>
            </a:lvl3pPr>
            <a:lvl4pPr marL="1485900" indent="0" algn="ctr">
              <a:buNone/>
              <a:defRPr/>
            </a:lvl4pPr>
            <a:lvl5pPr marL="1981200" indent="0" algn="ctr">
              <a:buNone/>
              <a:defRPr/>
            </a:lvl5pPr>
            <a:lvl6pPr marL="2476500" indent="0" algn="ctr">
              <a:buNone/>
              <a:defRPr/>
            </a:lvl6pPr>
            <a:lvl7pPr marL="2971800" indent="0" algn="ctr">
              <a:buNone/>
              <a:defRPr/>
            </a:lvl7pPr>
            <a:lvl8pPr marL="3467100" indent="0" algn="ctr">
              <a:buNone/>
              <a:defRPr/>
            </a:lvl8pPr>
            <a:lvl9pPr marL="39624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5261D3-0FFB-4C46-8458-9BC3888DFC02}" type="slidenum">
              <a:rPr lang="es-ES">
                <a:solidFill>
                  <a:srgbClr val="FFFFFF"/>
                </a:solidFill>
              </a:rPr>
              <a:t>‹#›</a:t>
            </a:fld>
            <a:endParaRPr lang="es-E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4F8D46-7946-4881-ADC1-0A80EFC35FE9}" type="slidenum">
              <a:rPr lang="es-ES">
                <a:solidFill>
                  <a:srgbClr val="FFFFFF"/>
                </a:solidFill>
              </a:rPr>
              <a:t>‹#›</a:t>
            </a:fld>
            <a:endParaRPr lang="es-E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4"/>
            <a:ext cx="10363200" cy="1362075"/>
          </a:xfrm>
        </p:spPr>
        <p:txBody>
          <a:bodyPr anchor="t"/>
          <a:lstStyle>
            <a:lvl1pPr algn="l">
              <a:defRPr sz="4335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165"/>
            </a:lvl1pPr>
            <a:lvl2pPr marL="495300" indent="0">
              <a:buNone/>
              <a:defRPr sz="1950"/>
            </a:lvl2pPr>
            <a:lvl3pPr marL="990600" indent="0">
              <a:buNone/>
              <a:defRPr sz="1735"/>
            </a:lvl3pPr>
            <a:lvl4pPr marL="1485900" indent="0">
              <a:buNone/>
              <a:defRPr sz="1515"/>
            </a:lvl4pPr>
            <a:lvl5pPr marL="1981200" indent="0">
              <a:buNone/>
              <a:defRPr sz="1515"/>
            </a:lvl5pPr>
            <a:lvl6pPr marL="2476500" indent="0">
              <a:buNone/>
              <a:defRPr sz="1515"/>
            </a:lvl6pPr>
            <a:lvl7pPr marL="2971800" indent="0">
              <a:buNone/>
              <a:defRPr sz="1515"/>
            </a:lvl7pPr>
            <a:lvl8pPr marL="3467100" indent="0">
              <a:buNone/>
              <a:defRPr sz="1515"/>
            </a:lvl8pPr>
            <a:lvl9pPr marL="3962400" indent="0">
              <a:buNone/>
              <a:defRPr sz="151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CD280C-9D15-4F34-BBF6-0BFBF0E436DE}" type="slidenum">
              <a:rPr lang="es-ES">
                <a:solidFill>
                  <a:srgbClr val="FFFFFF"/>
                </a:solidFill>
              </a:rPr>
              <a:t>‹#›</a:t>
            </a:fld>
            <a:endParaRPr lang="es-E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4"/>
            <a:ext cx="5384800" cy="4525963"/>
          </a:xfrm>
        </p:spPr>
        <p:txBody>
          <a:bodyPr/>
          <a:lstStyle>
            <a:lvl1pPr>
              <a:defRPr sz="3035"/>
            </a:lvl1pPr>
            <a:lvl2pPr>
              <a:defRPr sz="2600"/>
            </a:lvl2pPr>
            <a:lvl3pPr>
              <a:defRPr sz="2165"/>
            </a:lvl3pPr>
            <a:lvl4pPr>
              <a:defRPr sz="1950"/>
            </a:lvl4pPr>
            <a:lvl5pPr>
              <a:defRPr sz="1950"/>
            </a:lvl5pPr>
            <a:lvl6pPr>
              <a:defRPr sz="1950"/>
            </a:lvl6pPr>
            <a:lvl7pPr>
              <a:defRPr sz="1950"/>
            </a:lvl7pPr>
            <a:lvl8pPr>
              <a:defRPr sz="1950"/>
            </a:lvl8pPr>
            <a:lvl9pPr>
              <a:defRPr sz="195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4"/>
            <a:ext cx="5384800" cy="4525963"/>
          </a:xfrm>
        </p:spPr>
        <p:txBody>
          <a:bodyPr/>
          <a:lstStyle>
            <a:lvl1pPr>
              <a:defRPr sz="3035"/>
            </a:lvl1pPr>
            <a:lvl2pPr>
              <a:defRPr sz="2600"/>
            </a:lvl2pPr>
            <a:lvl3pPr>
              <a:defRPr sz="2165"/>
            </a:lvl3pPr>
            <a:lvl4pPr>
              <a:defRPr sz="1950"/>
            </a:lvl4pPr>
            <a:lvl5pPr>
              <a:defRPr sz="1950"/>
            </a:lvl5pPr>
            <a:lvl6pPr>
              <a:defRPr sz="1950"/>
            </a:lvl6pPr>
            <a:lvl7pPr>
              <a:defRPr sz="1950"/>
            </a:lvl7pPr>
            <a:lvl8pPr>
              <a:defRPr sz="1950"/>
            </a:lvl8pPr>
            <a:lvl9pPr>
              <a:defRPr sz="195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40BC12-F66A-4B32-B2A7-DEB2203233DD}" type="slidenum">
              <a:rPr lang="es-ES">
                <a:solidFill>
                  <a:srgbClr val="FFFFFF"/>
                </a:solidFill>
              </a:rPr>
              <a:t>‹#›</a:t>
            </a:fld>
            <a:endParaRPr lang="es-E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5300" indent="0">
              <a:buNone/>
              <a:defRPr sz="2165" b="1"/>
            </a:lvl2pPr>
            <a:lvl3pPr marL="990600" indent="0">
              <a:buNone/>
              <a:defRPr sz="1950" b="1"/>
            </a:lvl3pPr>
            <a:lvl4pPr marL="1485900" indent="0">
              <a:buNone/>
              <a:defRPr sz="1735" b="1"/>
            </a:lvl4pPr>
            <a:lvl5pPr marL="1981200" indent="0">
              <a:buNone/>
              <a:defRPr sz="1735" b="1"/>
            </a:lvl5pPr>
            <a:lvl6pPr marL="2476500" indent="0">
              <a:buNone/>
              <a:defRPr sz="1735" b="1"/>
            </a:lvl6pPr>
            <a:lvl7pPr marL="2971800" indent="0">
              <a:buNone/>
              <a:defRPr sz="1735" b="1"/>
            </a:lvl7pPr>
            <a:lvl8pPr marL="3467100" indent="0">
              <a:buNone/>
              <a:defRPr sz="1735" b="1"/>
            </a:lvl8pPr>
            <a:lvl9pPr marL="3962400" indent="0">
              <a:buNone/>
              <a:defRPr sz="1735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600"/>
            </a:lvl1pPr>
            <a:lvl2pPr>
              <a:defRPr sz="2165"/>
            </a:lvl2pPr>
            <a:lvl3pPr>
              <a:defRPr sz="1950"/>
            </a:lvl3pPr>
            <a:lvl4pPr>
              <a:defRPr sz="1735"/>
            </a:lvl4pPr>
            <a:lvl5pPr>
              <a:defRPr sz="1735"/>
            </a:lvl5pPr>
            <a:lvl6pPr>
              <a:defRPr sz="1735"/>
            </a:lvl6pPr>
            <a:lvl7pPr>
              <a:defRPr sz="1735"/>
            </a:lvl7pPr>
            <a:lvl8pPr>
              <a:defRPr sz="1735"/>
            </a:lvl8pPr>
            <a:lvl9pPr>
              <a:defRPr sz="17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4" cy="639762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5300" indent="0">
              <a:buNone/>
              <a:defRPr sz="2165" b="1"/>
            </a:lvl2pPr>
            <a:lvl3pPr marL="990600" indent="0">
              <a:buNone/>
              <a:defRPr sz="1950" b="1"/>
            </a:lvl3pPr>
            <a:lvl4pPr marL="1485900" indent="0">
              <a:buNone/>
              <a:defRPr sz="1735" b="1"/>
            </a:lvl4pPr>
            <a:lvl5pPr marL="1981200" indent="0">
              <a:buNone/>
              <a:defRPr sz="1735" b="1"/>
            </a:lvl5pPr>
            <a:lvl6pPr marL="2476500" indent="0">
              <a:buNone/>
              <a:defRPr sz="1735" b="1"/>
            </a:lvl6pPr>
            <a:lvl7pPr marL="2971800" indent="0">
              <a:buNone/>
              <a:defRPr sz="1735" b="1"/>
            </a:lvl7pPr>
            <a:lvl8pPr marL="3467100" indent="0">
              <a:buNone/>
              <a:defRPr sz="1735" b="1"/>
            </a:lvl8pPr>
            <a:lvl9pPr marL="3962400" indent="0">
              <a:buNone/>
              <a:defRPr sz="1735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389034" cy="3951288"/>
          </a:xfrm>
        </p:spPr>
        <p:txBody>
          <a:bodyPr/>
          <a:lstStyle>
            <a:lvl1pPr>
              <a:defRPr sz="2600"/>
            </a:lvl1pPr>
            <a:lvl2pPr>
              <a:defRPr sz="2165"/>
            </a:lvl2pPr>
            <a:lvl3pPr>
              <a:defRPr sz="1950"/>
            </a:lvl3pPr>
            <a:lvl4pPr>
              <a:defRPr sz="1735"/>
            </a:lvl4pPr>
            <a:lvl5pPr>
              <a:defRPr sz="1735"/>
            </a:lvl5pPr>
            <a:lvl6pPr>
              <a:defRPr sz="1735"/>
            </a:lvl6pPr>
            <a:lvl7pPr>
              <a:defRPr sz="1735"/>
            </a:lvl7pPr>
            <a:lvl8pPr>
              <a:defRPr sz="1735"/>
            </a:lvl8pPr>
            <a:lvl9pPr>
              <a:defRPr sz="17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8A4549-14E4-49BE-AD38-FF18F77C347E}" type="slidenum">
              <a:rPr lang="es-ES">
                <a:solidFill>
                  <a:srgbClr val="FFFFFF"/>
                </a:solidFill>
              </a:rPr>
              <a:t>‹#›</a:t>
            </a:fld>
            <a:endParaRPr lang="es-E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784E3C-2A04-47C3-83A4-1388E7FA4A02}" type="slidenum">
              <a:rPr lang="es-ES">
                <a:solidFill>
                  <a:srgbClr val="FFFFFF"/>
                </a:solidFill>
              </a:rPr>
              <a:t>‹#›</a:t>
            </a:fld>
            <a:endParaRPr lang="es-E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B28F5A-A9E1-43F1-B093-7DE5FAEA67B3}" type="slidenum">
              <a:rPr lang="es-ES">
                <a:solidFill>
                  <a:srgbClr val="FFFFFF"/>
                </a:solidFill>
              </a:rPr>
              <a:t>‹#›</a:t>
            </a:fld>
            <a:endParaRPr lang="es-E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084" cy="1162050"/>
          </a:xfrm>
        </p:spPr>
        <p:txBody>
          <a:bodyPr anchor="b"/>
          <a:lstStyle>
            <a:lvl1pPr algn="l">
              <a:defRPr sz="2165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6" cy="5853113"/>
          </a:xfrm>
        </p:spPr>
        <p:txBody>
          <a:bodyPr/>
          <a:lstStyle>
            <a:lvl1pPr>
              <a:defRPr sz="3465"/>
            </a:lvl1pPr>
            <a:lvl2pPr>
              <a:defRPr sz="3035"/>
            </a:lvl2pPr>
            <a:lvl3pPr>
              <a:defRPr sz="2600"/>
            </a:lvl3pPr>
            <a:lvl4pPr>
              <a:defRPr sz="2165"/>
            </a:lvl4pPr>
            <a:lvl5pPr>
              <a:defRPr sz="2165"/>
            </a:lvl5pPr>
            <a:lvl6pPr>
              <a:defRPr sz="2165"/>
            </a:lvl6pPr>
            <a:lvl7pPr>
              <a:defRPr sz="2165"/>
            </a:lvl7pPr>
            <a:lvl8pPr>
              <a:defRPr sz="2165"/>
            </a:lvl8pPr>
            <a:lvl9pPr>
              <a:defRPr sz="216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1435103"/>
            <a:ext cx="4011084" cy="4691063"/>
          </a:xfrm>
        </p:spPr>
        <p:txBody>
          <a:bodyPr/>
          <a:lstStyle>
            <a:lvl1pPr marL="0" indent="0">
              <a:buNone/>
              <a:defRPr sz="1515"/>
            </a:lvl1pPr>
            <a:lvl2pPr marL="495300" indent="0">
              <a:buNone/>
              <a:defRPr sz="1300"/>
            </a:lvl2pPr>
            <a:lvl3pPr marL="990600" indent="0">
              <a:buNone/>
              <a:defRPr sz="1085"/>
            </a:lvl3pPr>
            <a:lvl4pPr marL="1485900" indent="0">
              <a:buNone/>
              <a:defRPr sz="975"/>
            </a:lvl4pPr>
            <a:lvl5pPr marL="1981200" indent="0">
              <a:buNone/>
              <a:defRPr sz="975"/>
            </a:lvl5pPr>
            <a:lvl6pPr marL="2476500" indent="0">
              <a:buNone/>
              <a:defRPr sz="975"/>
            </a:lvl6pPr>
            <a:lvl7pPr marL="2971800" indent="0">
              <a:buNone/>
              <a:defRPr sz="975"/>
            </a:lvl7pPr>
            <a:lvl8pPr marL="3467100" indent="0">
              <a:buNone/>
              <a:defRPr sz="975"/>
            </a:lvl8pPr>
            <a:lvl9pPr marL="3962400" indent="0">
              <a:buNone/>
              <a:defRPr sz="9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DC2481-4809-4336-8614-891F84BFED3F}" type="slidenum">
              <a:rPr lang="es-ES">
                <a:solidFill>
                  <a:srgbClr val="FFFFFF"/>
                </a:solidFill>
              </a:rPr>
              <a:t>‹#›</a:t>
            </a:fld>
            <a:endParaRPr lang="es-E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4F8D46-7946-4881-ADC1-0A80EFC35FE9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165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465"/>
            </a:lvl1pPr>
            <a:lvl2pPr marL="495300" indent="0">
              <a:buNone/>
              <a:defRPr sz="3035"/>
            </a:lvl2pPr>
            <a:lvl3pPr marL="990600" indent="0">
              <a:buNone/>
              <a:defRPr sz="2600"/>
            </a:lvl3pPr>
            <a:lvl4pPr marL="1485900" indent="0">
              <a:buNone/>
              <a:defRPr sz="2165"/>
            </a:lvl4pPr>
            <a:lvl5pPr marL="1981200" indent="0">
              <a:buNone/>
              <a:defRPr sz="2165"/>
            </a:lvl5pPr>
            <a:lvl6pPr marL="2476500" indent="0">
              <a:buNone/>
              <a:defRPr sz="2165"/>
            </a:lvl6pPr>
            <a:lvl7pPr marL="2971800" indent="0">
              <a:buNone/>
              <a:defRPr sz="2165"/>
            </a:lvl7pPr>
            <a:lvl8pPr marL="3467100" indent="0">
              <a:buNone/>
              <a:defRPr sz="2165"/>
            </a:lvl8pPr>
            <a:lvl9pPr marL="3962400" indent="0">
              <a:buNone/>
              <a:defRPr sz="2165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515"/>
            </a:lvl1pPr>
            <a:lvl2pPr marL="495300" indent="0">
              <a:buNone/>
              <a:defRPr sz="1300"/>
            </a:lvl2pPr>
            <a:lvl3pPr marL="990600" indent="0">
              <a:buNone/>
              <a:defRPr sz="1085"/>
            </a:lvl3pPr>
            <a:lvl4pPr marL="1485900" indent="0">
              <a:buNone/>
              <a:defRPr sz="975"/>
            </a:lvl4pPr>
            <a:lvl5pPr marL="1981200" indent="0">
              <a:buNone/>
              <a:defRPr sz="975"/>
            </a:lvl5pPr>
            <a:lvl6pPr marL="2476500" indent="0">
              <a:buNone/>
              <a:defRPr sz="975"/>
            </a:lvl6pPr>
            <a:lvl7pPr marL="2971800" indent="0">
              <a:buNone/>
              <a:defRPr sz="975"/>
            </a:lvl7pPr>
            <a:lvl8pPr marL="3467100" indent="0">
              <a:buNone/>
              <a:defRPr sz="975"/>
            </a:lvl8pPr>
            <a:lvl9pPr marL="3962400" indent="0">
              <a:buNone/>
              <a:defRPr sz="9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C9749F-2D60-4AE2-8C8D-A2DA224D5FDE}" type="slidenum">
              <a:rPr lang="es-ES">
                <a:solidFill>
                  <a:srgbClr val="FFFFFF"/>
                </a:solidFill>
              </a:rPr>
              <a:t>‹#›</a:t>
            </a:fld>
            <a:endParaRPr lang="es-E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EE3717-F02C-4592-AC7E-42B6CC50ED66}" type="slidenum">
              <a:rPr lang="es-ES">
                <a:solidFill>
                  <a:srgbClr val="FFFFFF"/>
                </a:solidFill>
              </a:rPr>
              <a:t>‹#›</a:t>
            </a:fld>
            <a:endParaRPr lang="es-E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42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2C0F53-96A0-4AD0-B61D-AE4B87CAE218}" type="slidenum">
              <a:rPr lang="es-ES">
                <a:solidFill>
                  <a:srgbClr val="FFFFFF"/>
                </a:solidFill>
              </a:rPr>
              <a:t>‹#›</a:t>
            </a:fld>
            <a:endParaRPr lang="es-E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5261D3-0FFB-4C46-8458-9BC3888DFC02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4F8D46-7946-4881-ADC1-0A80EFC35FE9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CD280C-9D15-4F34-BBF6-0BFBF0E436DE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40BC12-F66A-4B32-B2A7-DEB2203233DD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8A4549-14E4-49BE-AD38-FF18F77C347E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784E3C-2A04-47C3-83A4-1388E7FA4A02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B28F5A-A9E1-43F1-B093-7DE5FAEA67B3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4"/>
            <a:ext cx="10363200" cy="1362075"/>
          </a:xfrm>
        </p:spPr>
        <p:txBody>
          <a:bodyPr anchor="t"/>
          <a:lstStyle>
            <a:lvl1pPr algn="l">
              <a:defRPr sz="4335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165"/>
            </a:lvl1pPr>
            <a:lvl2pPr marL="495300" indent="0">
              <a:buNone/>
              <a:defRPr sz="1950"/>
            </a:lvl2pPr>
            <a:lvl3pPr marL="990600" indent="0">
              <a:buNone/>
              <a:defRPr sz="1735"/>
            </a:lvl3pPr>
            <a:lvl4pPr marL="1485900" indent="0">
              <a:buNone/>
              <a:defRPr sz="1515"/>
            </a:lvl4pPr>
            <a:lvl5pPr marL="1981200" indent="0">
              <a:buNone/>
              <a:defRPr sz="1515"/>
            </a:lvl5pPr>
            <a:lvl6pPr marL="2476500" indent="0">
              <a:buNone/>
              <a:defRPr sz="1515"/>
            </a:lvl6pPr>
            <a:lvl7pPr marL="2971800" indent="0">
              <a:buNone/>
              <a:defRPr sz="1515"/>
            </a:lvl7pPr>
            <a:lvl8pPr marL="3467100" indent="0">
              <a:buNone/>
              <a:defRPr sz="1515"/>
            </a:lvl8pPr>
            <a:lvl9pPr marL="3962400" indent="0">
              <a:buNone/>
              <a:defRPr sz="151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CD280C-9D15-4F34-BBF6-0BFBF0E436DE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DC2481-4809-4336-8614-891F84BFED3F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C9749F-2D60-4AE2-8C8D-A2DA224D5FDE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8E3FA6-0277-44BD-B8CE-3A4B501F6854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  <p:hf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8E3FA6-0277-44BD-B8CE-3A4B501F6854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  <p:hf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8E3FA6-0277-44BD-B8CE-3A4B501F6854}" type="slidenum">
              <a:rPr lang="es-ES" smtClean="0"/>
              <a:t>‹#›</a:t>
            </a:fld>
            <a:endParaRPr lang="es-ES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8E3FA6-0277-44BD-B8CE-3A4B501F6854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8E3FA6-0277-44BD-B8CE-3A4B501F6854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8E3FA6-0277-44BD-B8CE-3A4B501F6854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EE3717-F02C-4592-AC7E-42B6CC50ED66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B2C0F53-96A0-4AD0-B61D-AE4B87CAE218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4"/>
            <a:ext cx="5384800" cy="4525963"/>
          </a:xfrm>
        </p:spPr>
        <p:txBody>
          <a:bodyPr/>
          <a:lstStyle>
            <a:lvl1pPr>
              <a:defRPr sz="3035"/>
            </a:lvl1pPr>
            <a:lvl2pPr>
              <a:defRPr sz="2600"/>
            </a:lvl2pPr>
            <a:lvl3pPr>
              <a:defRPr sz="2165"/>
            </a:lvl3pPr>
            <a:lvl4pPr>
              <a:defRPr sz="1950"/>
            </a:lvl4pPr>
            <a:lvl5pPr>
              <a:defRPr sz="1950"/>
            </a:lvl5pPr>
            <a:lvl6pPr>
              <a:defRPr sz="1950"/>
            </a:lvl6pPr>
            <a:lvl7pPr>
              <a:defRPr sz="1950"/>
            </a:lvl7pPr>
            <a:lvl8pPr>
              <a:defRPr sz="1950"/>
            </a:lvl8pPr>
            <a:lvl9pPr>
              <a:defRPr sz="195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4"/>
            <a:ext cx="5384800" cy="4525963"/>
          </a:xfrm>
        </p:spPr>
        <p:txBody>
          <a:bodyPr/>
          <a:lstStyle>
            <a:lvl1pPr>
              <a:defRPr sz="3035"/>
            </a:lvl1pPr>
            <a:lvl2pPr>
              <a:defRPr sz="2600"/>
            </a:lvl2pPr>
            <a:lvl3pPr>
              <a:defRPr sz="2165"/>
            </a:lvl3pPr>
            <a:lvl4pPr>
              <a:defRPr sz="1950"/>
            </a:lvl4pPr>
            <a:lvl5pPr>
              <a:defRPr sz="1950"/>
            </a:lvl5pPr>
            <a:lvl6pPr>
              <a:defRPr sz="1950"/>
            </a:lvl6pPr>
            <a:lvl7pPr>
              <a:defRPr sz="1950"/>
            </a:lvl7pPr>
            <a:lvl8pPr>
              <a:defRPr sz="1950"/>
            </a:lvl8pPr>
            <a:lvl9pPr>
              <a:defRPr sz="195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40BC12-F66A-4B32-B2A7-DEB2203233DD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77813"/>
            <a:ext cx="103632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 hasCustomPrompt="1"/>
          </p:nvPr>
        </p:nvSpPr>
        <p:spPr>
          <a:xfrm>
            <a:off x="1219200" y="1600200"/>
            <a:ext cx="10363200" cy="4530725"/>
          </a:xfrm>
        </p:spPr>
        <p:txBody>
          <a:bodyPr/>
          <a:lstStyle/>
          <a:p>
            <a:r>
              <a:rPr lang="ru-RU"/>
              <a:t>Вставка таблицы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1219200" y="6251575"/>
            <a:ext cx="2641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470400" y="6248400"/>
            <a:ext cx="39624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042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984A0B89-9A02-4432-B6F6-2BABE1E5777B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5300" indent="0">
              <a:buNone/>
              <a:defRPr sz="2165" b="1"/>
            </a:lvl2pPr>
            <a:lvl3pPr marL="990600" indent="0">
              <a:buNone/>
              <a:defRPr sz="1950" b="1"/>
            </a:lvl3pPr>
            <a:lvl4pPr marL="1485900" indent="0">
              <a:buNone/>
              <a:defRPr sz="1735" b="1"/>
            </a:lvl4pPr>
            <a:lvl5pPr marL="1981200" indent="0">
              <a:buNone/>
              <a:defRPr sz="1735" b="1"/>
            </a:lvl5pPr>
            <a:lvl6pPr marL="2476500" indent="0">
              <a:buNone/>
              <a:defRPr sz="1735" b="1"/>
            </a:lvl6pPr>
            <a:lvl7pPr marL="2971800" indent="0">
              <a:buNone/>
              <a:defRPr sz="1735" b="1"/>
            </a:lvl7pPr>
            <a:lvl8pPr marL="3467100" indent="0">
              <a:buNone/>
              <a:defRPr sz="1735" b="1"/>
            </a:lvl8pPr>
            <a:lvl9pPr marL="3962400" indent="0">
              <a:buNone/>
              <a:defRPr sz="1735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600"/>
            </a:lvl1pPr>
            <a:lvl2pPr>
              <a:defRPr sz="2165"/>
            </a:lvl2pPr>
            <a:lvl3pPr>
              <a:defRPr sz="1950"/>
            </a:lvl3pPr>
            <a:lvl4pPr>
              <a:defRPr sz="1735"/>
            </a:lvl4pPr>
            <a:lvl5pPr>
              <a:defRPr sz="1735"/>
            </a:lvl5pPr>
            <a:lvl6pPr>
              <a:defRPr sz="1735"/>
            </a:lvl6pPr>
            <a:lvl7pPr>
              <a:defRPr sz="1735"/>
            </a:lvl7pPr>
            <a:lvl8pPr>
              <a:defRPr sz="1735"/>
            </a:lvl8pPr>
            <a:lvl9pPr>
              <a:defRPr sz="17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4" cy="639762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5300" indent="0">
              <a:buNone/>
              <a:defRPr sz="2165" b="1"/>
            </a:lvl2pPr>
            <a:lvl3pPr marL="990600" indent="0">
              <a:buNone/>
              <a:defRPr sz="1950" b="1"/>
            </a:lvl3pPr>
            <a:lvl4pPr marL="1485900" indent="0">
              <a:buNone/>
              <a:defRPr sz="1735" b="1"/>
            </a:lvl4pPr>
            <a:lvl5pPr marL="1981200" indent="0">
              <a:buNone/>
              <a:defRPr sz="1735" b="1"/>
            </a:lvl5pPr>
            <a:lvl6pPr marL="2476500" indent="0">
              <a:buNone/>
              <a:defRPr sz="1735" b="1"/>
            </a:lvl6pPr>
            <a:lvl7pPr marL="2971800" indent="0">
              <a:buNone/>
              <a:defRPr sz="1735" b="1"/>
            </a:lvl7pPr>
            <a:lvl8pPr marL="3467100" indent="0">
              <a:buNone/>
              <a:defRPr sz="1735" b="1"/>
            </a:lvl8pPr>
            <a:lvl9pPr marL="3962400" indent="0">
              <a:buNone/>
              <a:defRPr sz="1735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389034" cy="3951288"/>
          </a:xfrm>
        </p:spPr>
        <p:txBody>
          <a:bodyPr/>
          <a:lstStyle>
            <a:lvl1pPr>
              <a:defRPr sz="2600"/>
            </a:lvl1pPr>
            <a:lvl2pPr>
              <a:defRPr sz="2165"/>
            </a:lvl2pPr>
            <a:lvl3pPr>
              <a:defRPr sz="1950"/>
            </a:lvl3pPr>
            <a:lvl4pPr>
              <a:defRPr sz="1735"/>
            </a:lvl4pPr>
            <a:lvl5pPr>
              <a:defRPr sz="1735"/>
            </a:lvl5pPr>
            <a:lvl6pPr>
              <a:defRPr sz="1735"/>
            </a:lvl6pPr>
            <a:lvl7pPr>
              <a:defRPr sz="1735"/>
            </a:lvl7pPr>
            <a:lvl8pPr>
              <a:defRPr sz="1735"/>
            </a:lvl8pPr>
            <a:lvl9pPr>
              <a:defRPr sz="17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8A4549-14E4-49BE-AD38-FF18F77C347E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784E3C-2A04-47C3-83A4-1388E7FA4A02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B28F5A-A9E1-43F1-B093-7DE5FAEA67B3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084" cy="1162050"/>
          </a:xfrm>
        </p:spPr>
        <p:txBody>
          <a:bodyPr anchor="b"/>
          <a:lstStyle>
            <a:lvl1pPr algn="l">
              <a:defRPr sz="2165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6" cy="5853113"/>
          </a:xfrm>
        </p:spPr>
        <p:txBody>
          <a:bodyPr/>
          <a:lstStyle>
            <a:lvl1pPr>
              <a:defRPr sz="3465"/>
            </a:lvl1pPr>
            <a:lvl2pPr>
              <a:defRPr sz="3035"/>
            </a:lvl2pPr>
            <a:lvl3pPr>
              <a:defRPr sz="2600"/>
            </a:lvl3pPr>
            <a:lvl4pPr>
              <a:defRPr sz="2165"/>
            </a:lvl4pPr>
            <a:lvl5pPr>
              <a:defRPr sz="2165"/>
            </a:lvl5pPr>
            <a:lvl6pPr>
              <a:defRPr sz="2165"/>
            </a:lvl6pPr>
            <a:lvl7pPr>
              <a:defRPr sz="2165"/>
            </a:lvl7pPr>
            <a:lvl8pPr>
              <a:defRPr sz="2165"/>
            </a:lvl8pPr>
            <a:lvl9pPr>
              <a:defRPr sz="216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1435103"/>
            <a:ext cx="4011084" cy="4691063"/>
          </a:xfrm>
        </p:spPr>
        <p:txBody>
          <a:bodyPr/>
          <a:lstStyle>
            <a:lvl1pPr marL="0" indent="0">
              <a:buNone/>
              <a:defRPr sz="1515"/>
            </a:lvl1pPr>
            <a:lvl2pPr marL="495300" indent="0">
              <a:buNone/>
              <a:defRPr sz="1300"/>
            </a:lvl2pPr>
            <a:lvl3pPr marL="990600" indent="0">
              <a:buNone/>
              <a:defRPr sz="1085"/>
            </a:lvl3pPr>
            <a:lvl4pPr marL="1485900" indent="0">
              <a:buNone/>
              <a:defRPr sz="975"/>
            </a:lvl4pPr>
            <a:lvl5pPr marL="1981200" indent="0">
              <a:buNone/>
              <a:defRPr sz="975"/>
            </a:lvl5pPr>
            <a:lvl6pPr marL="2476500" indent="0">
              <a:buNone/>
              <a:defRPr sz="975"/>
            </a:lvl6pPr>
            <a:lvl7pPr marL="2971800" indent="0">
              <a:buNone/>
              <a:defRPr sz="975"/>
            </a:lvl7pPr>
            <a:lvl8pPr marL="3467100" indent="0">
              <a:buNone/>
              <a:defRPr sz="975"/>
            </a:lvl8pPr>
            <a:lvl9pPr marL="3962400" indent="0">
              <a:buNone/>
              <a:defRPr sz="9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DC2481-4809-4336-8614-891F84BFED3F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165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465"/>
            </a:lvl1pPr>
            <a:lvl2pPr marL="495300" indent="0">
              <a:buNone/>
              <a:defRPr sz="3035"/>
            </a:lvl2pPr>
            <a:lvl3pPr marL="990600" indent="0">
              <a:buNone/>
              <a:defRPr sz="2600"/>
            </a:lvl3pPr>
            <a:lvl4pPr marL="1485900" indent="0">
              <a:buNone/>
              <a:defRPr sz="2165"/>
            </a:lvl4pPr>
            <a:lvl5pPr marL="1981200" indent="0">
              <a:buNone/>
              <a:defRPr sz="2165"/>
            </a:lvl5pPr>
            <a:lvl6pPr marL="2476500" indent="0">
              <a:buNone/>
              <a:defRPr sz="2165"/>
            </a:lvl6pPr>
            <a:lvl7pPr marL="2971800" indent="0">
              <a:buNone/>
              <a:defRPr sz="2165"/>
            </a:lvl7pPr>
            <a:lvl8pPr marL="3467100" indent="0">
              <a:buNone/>
              <a:defRPr sz="2165"/>
            </a:lvl8pPr>
            <a:lvl9pPr marL="3962400" indent="0">
              <a:buNone/>
              <a:defRPr sz="2165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515"/>
            </a:lvl1pPr>
            <a:lvl2pPr marL="495300" indent="0">
              <a:buNone/>
              <a:defRPr sz="1300"/>
            </a:lvl2pPr>
            <a:lvl3pPr marL="990600" indent="0">
              <a:buNone/>
              <a:defRPr sz="1085"/>
            </a:lvl3pPr>
            <a:lvl4pPr marL="1485900" indent="0">
              <a:buNone/>
              <a:defRPr sz="975"/>
            </a:lvl4pPr>
            <a:lvl5pPr marL="1981200" indent="0">
              <a:buNone/>
              <a:defRPr sz="975"/>
            </a:lvl5pPr>
            <a:lvl6pPr marL="2476500" indent="0">
              <a:buNone/>
              <a:defRPr sz="975"/>
            </a:lvl6pPr>
            <a:lvl7pPr marL="2971800" indent="0">
              <a:buNone/>
              <a:defRPr sz="975"/>
            </a:lvl7pPr>
            <a:lvl8pPr marL="3467100" indent="0">
              <a:buNone/>
              <a:defRPr sz="975"/>
            </a:lvl8pPr>
            <a:lvl9pPr marL="3962400" indent="0">
              <a:buNone/>
              <a:defRPr sz="9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C9749F-2D60-4AE2-8C8D-A2DA224D5FDE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1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2.xml"/><Relationship Id="rId19" Type="http://schemas.openxmlformats.org/officeDocument/2006/relationships/theme" Target="../theme/theme3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tx1"/>
            </a:gs>
            <a:gs pos="53000">
              <a:schemeClr val="accent3">
                <a:lumMod val="60000"/>
                <a:lumOff val="40000"/>
              </a:schemeClr>
            </a:gs>
            <a:gs pos="100000">
              <a:schemeClr val="tx1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s-ES" altLang="ru-RU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4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s-ES" altLang="ru-RU"/>
              <a:t>Haga clic para modificar el estilo de texto del patrón</a:t>
            </a:r>
          </a:p>
          <a:p>
            <a:pPr lvl="1"/>
            <a:r>
              <a:rPr lang="es-ES" altLang="ru-RU"/>
              <a:t>Segundo nivel</a:t>
            </a:r>
          </a:p>
          <a:p>
            <a:pPr lvl="2"/>
            <a:r>
              <a:rPr lang="es-ES" altLang="ru-RU"/>
              <a:t>Tercer nivel</a:t>
            </a:r>
          </a:p>
          <a:p>
            <a:pPr lvl="3"/>
            <a:r>
              <a:rPr lang="es-ES" altLang="ru-RU"/>
              <a:t>Cuarto nivel</a:t>
            </a:r>
          </a:p>
          <a:p>
            <a:pPr lvl="4"/>
            <a:r>
              <a:rPr lang="es-ES" altLang="ru-RU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515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515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515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08E3FA6-0277-44BD-B8CE-3A4B501F6854}" type="slidenum">
              <a:rPr lang="es-ES" smtClean="0"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765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765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765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765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765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95300" algn="ctr" rtl="0" eaLnBrk="1" fontAlgn="base" hangingPunct="1">
        <a:spcBef>
          <a:spcPct val="0"/>
        </a:spcBef>
        <a:spcAft>
          <a:spcPct val="0"/>
        </a:spcAft>
        <a:defRPr sz="4765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90600" algn="ctr" rtl="0" eaLnBrk="1" fontAlgn="base" hangingPunct="1">
        <a:spcBef>
          <a:spcPct val="0"/>
        </a:spcBef>
        <a:spcAft>
          <a:spcPct val="0"/>
        </a:spcAft>
        <a:defRPr sz="4765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485900" algn="ctr" rtl="0" eaLnBrk="1" fontAlgn="base" hangingPunct="1">
        <a:spcBef>
          <a:spcPct val="0"/>
        </a:spcBef>
        <a:spcAft>
          <a:spcPct val="0"/>
        </a:spcAft>
        <a:defRPr sz="4765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981200" algn="ctr" rtl="0" eaLnBrk="1" fontAlgn="base" hangingPunct="1">
        <a:spcBef>
          <a:spcPct val="0"/>
        </a:spcBef>
        <a:spcAft>
          <a:spcPct val="0"/>
        </a:spcAft>
        <a:defRPr sz="4765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71475" indent="-371475" algn="l" rtl="0" eaLnBrk="1" fontAlgn="base" hangingPunct="1">
        <a:spcBef>
          <a:spcPct val="20000"/>
        </a:spcBef>
        <a:spcAft>
          <a:spcPct val="0"/>
        </a:spcAft>
        <a:buChar char="•"/>
        <a:defRPr sz="3465">
          <a:solidFill>
            <a:schemeClr val="tx1"/>
          </a:solidFill>
          <a:latin typeface="+mn-lt"/>
          <a:ea typeface="+mn-ea"/>
          <a:cs typeface="+mn-cs"/>
        </a:defRPr>
      </a:lvl1pPr>
      <a:lvl2pPr marL="804545" indent="-309245" algn="l" rtl="0" eaLnBrk="1" fontAlgn="base" hangingPunct="1">
        <a:spcBef>
          <a:spcPct val="20000"/>
        </a:spcBef>
        <a:spcAft>
          <a:spcPct val="0"/>
        </a:spcAft>
        <a:buChar char="–"/>
        <a:defRPr sz="3035">
          <a:solidFill>
            <a:schemeClr val="tx1"/>
          </a:solidFill>
          <a:latin typeface="+mn-lt"/>
          <a:cs typeface="+mn-cs"/>
        </a:defRPr>
      </a:lvl2pPr>
      <a:lvl3pPr marL="1238250" indent="-247650" algn="l" rtl="0" eaLnBrk="1" fontAlgn="base" hangingPunct="1">
        <a:spcBef>
          <a:spcPct val="20000"/>
        </a:spcBef>
        <a:spcAft>
          <a:spcPct val="0"/>
        </a:spcAft>
        <a:buChar char="•"/>
        <a:defRPr sz="2600">
          <a:solidFill>
            <a:schemeClr val="tx1"/>
          </a:solidFill>
          <a:latin typeface="+mn-lt"/>
          <a:cs typeface="+mn-cs"/>
        </a:defRPr>
      </a:lvl3pPr>
      <a:lvl4pPr marL="1733550" indent="-247650" algn="l" rtl="0" eaLnBrk="1" fontAlgn="base" hangingPunct="1">
        <a:spcBef>
          <a:spcPct val="20000"/>
        </a:spcBef>
        <a:spcAft>
          <a:spcPct val="0"/>
        </a:spcAft>
        <a:buChar char="–"/>
        <a:defRPr sz="2165">
          <a:solidFill>
            <a:schemeClr val="tx1"/>
          </a:solidFill>
          <a:latin typeface="+mn-lt"/>
          <a:cs typeface="+mn-cs"/>
        </a:defRPr>
      </a:lvl4pPr>
      <a:lvl5pPr marL="2228850" indent="-247650" algn="l" rtl="0" eaLnBrk="1" fontAlgn="base" hangingPunct="1">
        <a:spcBef>
          <a:spcPct val="20000"/>
        </a:spcBef>
        <a:spcAft>
          <a:spcPct val="0"/>
        </a:spcAft>
        <a:buChar char="»"/>
        <a:defRPr sz="2165">
          <a:solidFill>
            <a:schemeClr val="tx1"/>
          </a:solidFill>
          <a:latin typeface="+mn-lt"/>
          <a:cs typeface="+mn-cs"/>
        </a:defRPr>
      </a:lvl5pPr>
      <a:lvl6pPr marL="2724150" indent="-247650" algn="l" rtl="0" eaLnBrk="1" fontAlgn="base" hangingPunct="1">
        <a:spcBef>
          <a:spcPct val="20000"/>
        </a:spcBef>
        <a:spcAft>
          <a:spcPct val="0"/>
        </a:spcAft>
        <a:buChar char="»"/>
        <a:defRPr sz="2165">
          <a:solidFill>
            <a:schemeClr val="tx1"/>
          </a:solidFill>
          <a:latin typeface="+mn-lt"/>
          <a:cs typeface="+mn-cs"/>
        </a:defRPr>
      </a:lvl6pPr>
      <a:lvl7pPr marL="3219450" indent="-247650" algn="l" rtl="0" eaLnBrk="1" fontAlgn="base" hangingPunct="1">
        <a:spcBef>
          <a:spcPct val="20000"/>
        </a:spcBef>
        <a:spcAft>
          <a:spcPct val="0"/>
        </a:spcAft>
        <a:buChar char="»"/>
        <a:defRPr sz="2165">
          <a:solidFill>
            <a:schemeClr val="tx1"/>
          </a:solidFill>
          <a:latin typeface="+mn-lt"/>
          <a:cs typeface="+mn-cs"/>
        </a:defRPr>
      </a:lvl7pPr>
      <a:lvl8pPr marL="3714750" indent="-247650" algn="l" rtl="0" eaLnBrk="1" fontAlgn="base" hangingPunct="1">
        <a:spcBef>
          <a:spcPct val="20000"/>
        </a:spcBef>
        <a:spcAft>
          <a:spcPct val="0"/>
        </a:spcAft>
        <a:buChar char="»"/>
        <a:defRPr sz="2165">
          <a:solidFill>
            <a:schemeClr val="tx1"/>
          </a:solidFill>
          <a:latin typeface="+mn-lt"/>
          <a:cs typeface="+mn-cs"/>
        </a:defRPr>
      </a:lvl8pPr>
      <a:lvl9pPr marL="4210050" indent="-247650" algn="l" rtl="0" eaLnBrk="1" fontAlgn="base" hangingPunct="1">
        <a:spcBef>
          <a:spcPct val="20000"/>
        </a:spcBef>
        <a:spcAft>
          <a:spcPct val="0"/>
        </a:spcAft>
        <a:buChar char="»"/>
        <a:defRPr sz="2165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89965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1pPr>
      <a:lvl2pPr marL="495300" algn="l" defTabSz="989965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90600" algn="l" defTabSz="989965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3pPr>
      <a:lvl4pPr marL="1485900" algn="l" defTabSz="989965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4pPr>
      <a:lvl5pPr marL="1981200" algn="l" defTabSz="989965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5pPr>
      <a:lvl6pPr marL="2476500" algn="l" defTabSz="989965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algn="l" defTabSz="989965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7pPr>
      <a:lvl8pPr marL="3467100" algn="l" defTabSz="989965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8pPr>
      <a:lvl9pPr marL="3962400" algn="l" defTabSz="989965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tx1"/>
            </a:gs>
            <a:gs pos="53000">
              <a:schemeClr val="accent3">
                <a:lumMod val="60000"/>
                <a:lumOff val="40000"/>
              </a:schemeClr>
            </a:gs>
            <a:gs pos="100000">
              <a:schemeClr val="tx1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s-ES" altLang="ru-RU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4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s-ES" altLang="ru-RU"/>
              <a:t>Haga clic para modificar el estilo de texto del patrón</a:t>
            </a:r>
          </a:p>
          <a:p>
            <a:pPr lvl="1"/>
            <a:r>
              <a:rPr lang="es-ES" altLang="ru-RU"/>
              <a:t>Segundo nivel</a:t>
            </a:r>
          </a:p>
          <a:p>
            <a:pPr lvl="2"/>
            <a:r>
              <a:rPr lang="es-ES" altLang="ru-RU"/>
              <a:t>Tercer nivel</a:t>
            </a:r>
          </a:p>
          <a:p>
            <a:pPr lvl="3"/>
            <a:r>
              <a:rPr lang="es-ES" altLang="ru-RU"/>
              <a:t>Cuarto nivel</a:t>
            </a:r>
          </a:p>
          <a:p>
            <a:pPr lvl="4"/>
            <a:r>
              <a:rPr lang="es-ES" altLang="ru-RU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515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515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515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08E3FA6-0277-44BD-B8CE-3A4B501F6854}" type="slidenum">
              <a:rPr lang="es-ES">
                <a:solidFill>
                  <a:srgbClr val="FFFFFF"/>
                </a:solidFill>
              </a:rPr>
              <a:t>‹#›</a:t>
            </a:fld>
            <a:endParaRPr lang="es-ES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765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765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765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765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765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95300" algn="ctr" rtl="0" eaLnBrk="1" fontAlgn="base" hangingPunct="1">
        <a:spcBef>
          <a:spcPct val="0"/>
        </a:spcBef>
        <a:spcAft>
          <a:spcPct val="0"/>
        </a:spcAft>
        <a:defRPr sz="4765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90600" algn="ctr" rtl="0" eaLnBrk="1" fontAlgn="base" hangingPunct="1">
        <a:spcBef>
          <a:spcPct val="0"/>
        </a:spcBef>
        <a:spcAft>
          <a:spcPct val="0"/>
        </a:spcAft>
        <a:defRPr sz="4765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485900" algn="ctr" rtl="0" eaLnBrk="1" fontAlgn="base" hangingPunct="1">
        <a:spcBef>
          <a:spcPct val="0"/>
        </a:spcBef>
        <a:spcAft>
          <a:spcPct val="0"/>
        </a:spcAft>
        <a:defRPr sz="4765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981200" algn="ctr" rtl="0" eaLnBrk="1" fontAlgn="base" hangingPunct="1">
        <a:spcBef>
          <a:spcPct val="0"/>
        </a:spcBef>
        <a:spcAft>
          <a:spcPct val="0"/>
        </a:spcAft>
        <a:defRPr sz="4765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71475" indent="-371475" algn="l" rtl="0" eaLnBrk="1" fontAlgn="base" hangingPunct="1">
        <a:spcBef>
          <a:spcPct val="20000"/>
        </a:spcBef>
        <a:spcAft>
          <a:spcPct val="0"/>
        </a:spcAft>
        <a:buChar char="•"/>
        <a:defRPr sz="3465">
          <a:solidFill>
            <a:schemeClr val="tx1"/>
          </a:solidFill>
          <a:latin typeface="+mn-lt"/>
          <a:ea typeface="+mn-ea"/>
          <a:cs typeface="+mn-cs"/>
        </a:defRPr>
      </a:lvl1pPr>
      <a:lvl2pPr marL="804545" indent="-309245" algn="l" rtl="0" eaLnBrk="1" fontAlgn="base" hangingPunct="1">
        <a:spcBef>
          <a:spcPct val="20000"/>
        </a:spcBef>
        <a:spcAft>
          <a:spcPct val="0"/>
        </a:spcAft>
        <a:buChar char="–"/>
        <a:defRPr sz="3035">
          <a:solidFill>
            <a:schemeClr val="tx1"/>
          </a:solidFill>
          <a:latin typeface="+mn-lt"/>
          <a:cs typeface="+mn-cs"/>
        </a:defRPr>
      </a:lvl2pPr>
      <a:lvl3pPr marL="1238250" indent="-247650" algn="l" rtl="0" eaLnBrk="1" fontAlgn="base" hangingPunct="1">
        <a:spcBef>
          <a:spcPct val="20000"/>
        </a:spcBef>
        <a:spcAft>
          <a:spcPct val="0"/>
        </a:spcAft>
        <a:buChar char="•"/>
        <a:defRPr sz="2600">
          <a:solidFill>
            <a:schemeClr val="tx1"/>
          </a:solidFill>
          <a:latin typeface="+mn-lt"/>
          <a:cs typeface="+mn-cs"/>
        </a:defRPr>
      </a:lvl3pPr>
      <a:lvl4pPr marL="1733550" indent="-247650" algn="l" rtl="0" eaLnBrk="1" fontAlgn="base" hangingPunct="1">
        <a:spcBef>
          <a:spcPct val="20000"/>
        </a:spcBef>
        <a:spcAft>
          <a:spcPct val="0"/>
        </a:spcAft>
        <a:buChar char="–"/>
        <a:defRPr sz="2165">
          <a:solidFill>
            <a:schemeClr val="tx1"/>
          </a:solidFill>
          <a:latin typeface="+mn-lt"/>
          <a:cs typeface="+mn-cs"/>
        </a:defRPr>
      </a:lvl4pPr>
      <a:lvl5pPr marL="2228850" indent="-247650" algn="l" rtl="0" eaLnBrk="1" fontAlgn="base" hangingPunct="1">
        <a:spcBef>
          <a:spcPct val="20000"/>
        </a:spcBef>
        <a:spcAft>
          <a:spcPct val="0"/>
        </a:spcAft>
        <a:buChar char="»"/>
        <a:defRPr sz="2165">
          <a:solidFill>
            <a:schemeClr val="tx1"/>
          </a:solidFill>
          <a:latin typeface="+mn-lt"/>
          <a:cs typeface="+mn-cs"/>
        </a:defRPr>
      </a:lvl5pPr>
      <a:lvl6pPr marL="2724150" indent="-247650" algn="l" rtl="0" eaLnBrk="1" fontAlgn="base" hangingPunct="1">
        <a:spcBef>
          <a:spcPct val="20000"/>
        </a:spcBef>
        <a:spcAft>
          <a:spcPct val="0"/>
        </a:spcAft>
        <a:buChar char="»"/>
        <a:defRPr sz="2165">
          <a:solidFill>
            <a:schemeClr val="tx1"/>
          </a:solidFill>
          <a:latin typeface="+mn-lt"/>
          <a:cs typeface="+mn-cs"/>
        </a:defRPr>
      </a:lvl6pPr>
      <a:lvl7pPr marL="3219450" indent="-247650" algn="l" rtl="0" eaLnBrk="1" fontAlgn="base" hangingPunct="1">
        <a:spcBef>
          <a:spcPct val="20000"/>
        </a:spcBef>
        <a:spcAft>
          <a:spcPct val="0"/>
        </a:spcAft>
        <a:buChar char="»"/>
        <a:defRPr sz="2165">
          <a:solidFill>
            <a:schemeClr val="tx1"/>
          </a:solidFill>
          <a:latin typeface="+mn-lt"/>
          <a:cs typeface="+mn-cs"/>
        </a:defRPr>
      </a:lvl7pPr>
      <a:lvl8pPr marL="3714750" indent="-247650" algn="l" rtl="0" eaLnBrk="1" fontAlgn="base" hangingPunct="1">
        <a:spcBef>
          <a:spcPct val="20000"/>
        </a:spcBef>
        <a:spcAft>
          <a:spcPct val="0"/>
        </a:spcAft>
        <a:buChar char="»"/>
        <a:defRPr sz="2165">
          <a:solidFill>
            <a:schemeClr val="tx1"/>
          </a:solidFill>
          <a:latin typeface="+mn-lt"/>
          <a:cs typeface="+mn-cs"/>
        </a:defRPr>
      </a:lvl8pPr>
      <a:lvl9pPr marL="4210050" indent="-247650" algn="l" rtl="0" eaLnBrk="1" fontAlgn="base" hangingPunct="1">
        <a:spcBef>
          <a:spcPct val="20000"/>
        </a:spcBef>
        <a:spcAft>
          <a:spcPct val="0"/>
        </a:spcAft>
        <a:buChar char="»"/>
        <a:defRPr sz="2165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89965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1pPr>
      <a:lvl2pPr marL="495300" algn="l" defTabSz="989965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90600" algn="l" defTabSz="989965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3pPr>
      <a:lvl4pPr marL="1485900" algn="l" defTabSz="989965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4pPr>
      <a:lvl5pPr marL="1981200" algn="l" defTabSz="989965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5pPr>
      <a:lvl6pPr marL="2476500" algn="l" defTabSz="989965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algn="l" defTabSz="989965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7pPr>
      <a:lvl8pPr marL="3467100" algn="l" defTabSz="989965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8pPr>
      <a:lvl9pPr marL="3962400" algn="l" defTabSz="989965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1"/>
            </a:gs>
            <a:gs pos="53000">
              <a:schemeClr val="accent3">
                <a:lumMod val="60000"/>
                <a:lumOff val="40000"/>
              </a:schemeClr>
            </a:gs>
            <a:gs pos="100000">
              <a:schemeClr val="tx1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08E3FA6-0277-44BD-B8CE-3A4B501F6854}" type="slidenum">
              <a:rPr lang="es-ES" smtClean="0"/>
              <a:t>‹#›</a:t>
            </a:fld>
            <a:endParaRPr lang="es-E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</p:sldLayoutIdLst>
  <p:hf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moodle.tiiame.uz/course/view.php?id=705" TargetMode="External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4.png"/><Relationship Id="rId5" Type="http://schemas.openxmlformats.org/officeDocument/2006/relationships/image" Target="../media/image27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19381" y="116840"/>
            <a:ext cx="11953240" cy="6552565"/>
          </a:xfrm>
          <a:prstGeom prst="roundRect">
            <a:avLst>
              <a:gd name="adj" fmla="val 7461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>
            <a:lvl1pPr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</a:pPr>
            <a:endParaRPr lang="en-US" altLang="ru-RU" sz="28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</a:pPr>
            <a:endParaRPr lang="ru-RU" altLang="en-US" sz="2800" b="1" dirty="0"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</a:pPr>
            <a:endParaRPr lang="ru-RU" altLang="en-US" sz="2800" b="1" dirty="0"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</a:pPr>
            <a:endParaRPr lang="ru-RU" altLang="en-US" sz="2800" b="1" dirty="0"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</a:pPr>
            <a:endParaRPr lang="ru-RU" altLang="en-US" sz="2800" b="1" dirty="0"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</a:pPr>
            <a:endParaRPr lang="ru-RU" altLang="en-US" sz="2800" b="1" dirty="0"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</a:pP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19380" y="116840"/>
            <a:ext cx="11953240" cy="6552565"/>
          </a:xfrm>
          <a:prstGeom prst="roundRect">
            <a:avLst>
              <a:gd name="adj" fmla="val 8505"/>
            </a:avLst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pic>
        <p:nvPicPr>
          <p:cNvPr id="3" name="Рисунок 18"/>
          <p:cNvPicPr>
            <a:picLocks noChangeAspect="1"/>
          </p:cNvPicPr>
          <p:nvPr/>
        </p:nvPicPr>
        <p:blipFill rotWithShape="1">
          <a:blip r:embed="rId2"/>
          <a:srcRect t="61461" r="68372" b="14247"/>
          <a:stretch>
            <a:fillRect/>
          </a:stretch>
        </p:blipFill>
        <p:spPr>
          <a:xfrm>
            <a:off x="8556618" y="197375"/>
            <a:ext cx="3314071" cy="1521347"/>
          </a:xfrm>
          <a:prstGeom prst="rect">
            <a:avLst/>
          </a:prstGeom>
        </p:spPr>
      </p:pic>
      <p:sp>
        <p:nvSpPr>
          <p:cNvPr id="29" name="Прямоугольник 28"/>
          <p:cNvSpPr>
            <a:spLocks noChangeAspect="1"/>
          </p:cNvSpPr>
          <p:nvPr/>
        </p:nvSpPr>
        <p:spPr>
          <a:xfrm>
            <a:off x="4655820" y="1795145"/>
            <a:ext cx="7331710" cy="1028700"/>
          </a:xfrm>
          <a:prstGeom prst="rect">
            <a:avLst/>
          </a:prstGeom>
          <a:solidFill>
            <a:srgbClr val="002060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dirty="0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31" name="POWERPOINT TEMPLATE"/>
          <p:cNvSpPr>
            <a:spLocks noChangeArrowheads="1"/>
          </p:cNvSpPr>
          <p:nvPr/>
        </p:nvSpPr>
        <p:spPr bwMode="auto">
          <a:xfrm>
            <a:off x="4713709" y="2041124"/>
            <a:ext cx="1368583" cy="568325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wrap="square" lIns="38100" tIns="38100" rIns="38100" bIns="38100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>
                <a:tab pos="10668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10668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10668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106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106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106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106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106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106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ru-RU" sz="3200" b="1" dirty="0">
                <a:solidFill>
                  <a:schemeClr val="tx1"/>
                </a:solidFill>
                <a:cs typeface="Arial" panose="020B0604020202020204" pitchFamily="34" charset="0"/>
                <a:sym typeface="Arial" panose="020B0604020202020204" pitchFamily="34" charset="0"/>
              </a:rPr>
              <a:t>FAN</a:t>
            </a:r>
            <a:r>
              <a:rPr lang="ru-RU" altLang="ru-RU" sz="3200" b="1" dirty="0">
                <a:solidFill>
                  <a:schemeClr val="tx1"/>
                </a:solidFill>
                <a:cs typeface="Arial" panose="020B0604020202020204" pitchFamily="34" charset="0"/>
                <a:sym typeface="Arial" panose="020B0604020202020204" pitchFamily="34" charset="0"/>
              </a:rPr>
              <a:t>:</a:t>
            </a:r>
          </a:p>
        </p:txBody>
      </p:sp>
      <p:sp>
        <p:nvSpPr>
          <p:cNvPr id="30" name="POWERPOINT TEMPLATE"/>
          <p:cNvSpPr>
            <a:spLocks noChangeArrowheads="1"/>
          </p:cNvSpPr>
          <p:nvPr/>
        </p:nvSpPr>
        <p:spPr bwMode="auto">
          <a:xfrm>
            <a:off x="6257290" y="1856105"/>
            <a:ext cx="5613400" cy="90678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wrap="square" lIns="38100" tIns="38100" rIns="38100" bIns="38100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>
                <a:tab pos="10668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10668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10668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106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106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106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106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106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106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None/>
            </a:pPr>
            <a:r>
              <a:rPr lang="en-US" sz="3000" b="1" dirty="0" smtClean="0">
                <a:solidFill>
                  <a:schemeClr val="tx1"/>
                </a:solidFill>
                <a:latin typeface="Calibri" panose="020F0502020204030204" charset="0"/>
                <a:cs typeface="Times New Roman" panose="02020603050405020304" pitchFamily="18" charset="0"/>
              </a:rPr>
              <a:t>KARTALARNI LOYIHALASH VA TUZISH</a:t>
            </a:r>
            <a:endParaRPr lang="en-US" sz="3000" b="1" dirty="0">
              <a:solidFill>
                <a:schemeClr val="tx1"/>
              </a:solidFill>
              <a:latin typeface="Calibri" panose="020F0502020204030204" charset="0"/>
              <a:cs typeface="Times New Roman" panose="02020603050405020304" pitchFamily="18" charset="0"/>
            </a:endParaRPr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>
            <a:off x="6096000" y="1845310"/>
            <a:ext cx="0" cy="9359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5" name="Прямоугольник 24"/>
          <p:cNvSpPr>
            <a:spLocks noChangeAspect="1"/>
          </p:cNvSpPr>
          <p:nvPr/>
        </p:nvSpPr>
        <p:spPr>
          <a:xfrm>
            <a:off x="282575" y="3375025"/>
            <a:ext cx="9755505" cy="1367155"/>
          </a:xfrm>
          <a:prstGeom prst="rect">
            <a:avLst/>
          </a:prstGeom>
          <a:solidFill>
            <a:srgbClr val="002060"/>
          </a:solidFill>
          <a:ln w="12700">
            <a:miter lim="400000"/>
          </a:ln>
        </p:spPr>
        <p:txBody>
          <a:bodyPr lIns="38100" tIns="38100" rIns="38100" bIns="38100" anchor="ctr">
            <a:noAutofit/>
          </a:bodyPr>
          <a:lstStyle/>
          <a:p>
            <a:pPr lvl="0" algn="l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en-US" sz="280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sym typeface="+mn-ea"/>
              </a:rPr>
              <a:t>  </a:t>
            </a:r>
          </a:p>
        </p:txBody>
      </p:sp>
      <p:sp>
        <p:nvSpPr>
          <p:cNvPr id="27" name="POWERPOINT TEMPLATE"/>
          <p:cNvSpPr>
            <a:spLocks noChangeArrowheads="1"/>
          </p:cNvSpPr>
          <p:nvPr/>
        </p:nvSpPr>
        <p:spPr bwMode="auto">
          <a:xfrm>
            <a:off x="303530" y="3543300"/>
            <a:ext cx="1734820" cy="1029970"/>
          </a:xfrm>
          <a:prstGeom prst="rect">
            <a:avLst/>
          </a:prstGeom>
          <a:solidFill>
            <a:srgbClr val="002060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en-US" altLang="en-US" sz="3000" b="1" dirty="0">
                <a:latin typeface="Calibri" panose="020F0502020204030204" charset="0"/>
                <a:cs typeface="Times New Roman" panose="02020603050405020304" pitchFamily="18" charset="0"/>
                <a:sym typeface="Arial" panose="020B0604020202020204" pitchFamily="34" charset="0"/>
              </a:rPr>
              <a:t>MUSTAQIL ISH </a:t>
            </a:r>
            <a:r>
              <a:rPr lang="ru-RU" altLang="en-US" sz="3000" b="1" dirty="0">
                <a:latin typeface="Calibri" panose="020F0502020204030204" charset="0"/>
                <a:cs typeface="Times New Roman" panose="02020603050405020304" pitchFamily="18" charset="0"/>
                <a:sym typeface="Arial" panose="020B0604020202020204" pitchFamily="34" charset="0"/>
              </a:rPr>
              <a:t>№</a:t>
            </a:r>
            <a:endParaRPr lang="en-US" altLang="ru-RU" sz="3000" b="1" dirty="0">
              <a:latin typeface="Calibri" panose="020F0502020204030204" charset="0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26" name="POWERPOINT TEMPLATE"/>
          <p:cNvSpPr>
            <a:spLocks noChangeArrowheads="1"/>
          </p:cNvSpPr>
          <p:nvPr/>
        </p:nvSpPr>
        <p:spPr bwMode="auto">
          <a:xfrm>
            <a:off x="2038985" y="3374390"/>
            <a:ext cx="7999095" cy="1368425"/>
          </a:xfrm>
          <a:prstGeom prst="rect">
            <a:avLst/>
          </a:prstGeom>
          <a:solidFill>
            <a:srgbClr val="002060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en-US" sz="3600" b="1" dirty="0" smtClean="0">
                <a:latin typeface="Calibri" panose="020F0502020204030204" charset="0"/>
                <a:cs typeface="Times New Roman" panose="02020603050405020304" pitchFamily="18" charset="0"/>
                <a:sym typeface="+mn-ea"/>
              </a:rPr>
              <a:t>KARTALARNI LOYIXALASHNING MAZMUNI VA LOYIXASI</a:t>
            </a:r>
            <a:endParaRPr lang="en-US" sz="3600" b="1" dirty="0">
              <a:latin typeface="Calibri" panose="020F0502020204030204" charset="0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5" name="Рисунок 1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332595" y="4889500"/>
            <a:ext cx="2394585" cy="166560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/>
          <a:srcRect l="15322" t="20546" r="15322" b="27091"/>
          <a:stretch>
            <a:fillRect/>
          </a:stretch>
        </p:blipFill>
        <p:spPr>
          <a:xfrm>
            <a:off x="706726" y="4961797"/>
            <a:ext cx="876529" cy="701222"/>
          </a:xfrm>
          <a:prstGeom prst="rect">
            <a:avLst/>
          </a:prstGeom>
          <a:noFill/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/>
          <a:srcRect l="8195" t="20673" r="8195" b="23931"/>
          <a:stretch>
            <a:fillRect/>
          </a:stretch>
        </p:blipFill>
        <p:spPr>
          <a:xfrm>
            <a:off x="682906" y="5677001"/>
            <a:ext cx="900349" cy="637747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1654810" y="4961255"/>
            <a:ext cx="29495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1600" b="1" dirty="0" err="1">
                <a:solidFill>
                  <a:schemeClr val="bg1"/>
                </a:solidFill>
              </a:rPr>
              <a:t>FISh</a:t>
            </a:r>
            <a:endParaRPr lang="en-US" sz="1600" b="1" dirty="0">
              <a:solidFill>
                <a:schemeClr val="bg1"/>
              </a:solidFill>
            </a:endParaRPr>
          </a:p>
        </p:txBody>
      </p:sp>
      <p:cxnSp>
        <p:nvCxnSpPr>
          <p:cNvPr id="2" name="Прямая соединительная линия 31"/>
          <p:cNvCxnSpPr/>
          <p:nvPr/>
        </p:nvCxnSpPr>
        <p:spPr>
          <a:xfrm>
            <a:off x="2133600" y="3357245"/>
            <a:ext cx="22860" cy="13677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7" name="TextBox 16"/>
          <p:cNvSpPr txBox="1"/>
          <p:nvPr/>
        </p:nvSpPr>
        <p:spPr>
          <a:xfrm>
            <a:off x="1581785" y="5734050"/>
            <a:ext cx="48022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err="1">
                <a:solidFill>
                  <a:schemeClr val="bg1"/>
                </a:solidFill>
              </a:rPr>
              <a:t>Sirtqi</a:t>
            </a:r>
            <a:r>
              <a:rPr lang="en-US" sz="1400" b="1" dirty="0">
                <a:solidFill>
                  <a:schemeClr val="bg1"/>
                </a:solidFill>
              </a:rPr>
              <a:t> (</a:t>
            </a:r>
            <a:r>
              <a:rPr lang="en-US" sz="1400" b="1" dirty="0" err="1">
                <a:solidFill>
                  <a:schemeClr val="bg1"/>
                </a:solidFill>
              </a:rPr>
              <a:t>yo’nalish</a:t>
            </a:r>
            <a:r>
              <a:rPr lang="en-US" sz="1400" b="1" dirty="0">
                <a:solidFill>
                  <a:schemeClr val="bg1"/>
                </a:solidFill>
              </a:rPr>
              <a:t> </a:t>
            </a:r>
            <a:r>
              <a:rPr lang="en-US" sz="1400" b="1" dirty="0" err="1">
                <a:solidFill>
                  <a:schemeClr val="bg1"/>
                </a:solidFill>
              </a:rPr>
              <a:t>va</a:t>
            </a:r>
            <a:r>
              <a:rPr lang="en-US" sz="1400" b="1" dirty="0">
                <a:solidFill>
                  <a:schemeClr val="bg1"/>
                </a:solidFill>
              </a:rPr>
              <a:t> gr.)</a:t>
            </a:r>
            <a:endParaRPr lang="en-US" altLang="ru-RU" sz="1400" b="1" dirty="0">
              <a:solidFill>
                <a:schemeClr val="bg1"/>
              </a:solidFill>
            </a:endParaRPr>
          </a:p>
        </p:txBody>
      </p:sp>
      <p:pic>
        <p:nvPicPr>
          <p:cNvPr id="22" name="Picture 2" descr="https://static6.tgstat.ru/channels/_0/dc/dc661af1cb7dbb851f06bbb247d81c02.jpg">
            <a:extLst>
              <a:ext uri="{FF2B5EF4-FFF2-40B4-BE49-F238E27FC236}">
                <a16:creationId xmlns:a16="http://schemas.microsoft.com/office/drawing/2014/main" xmlns="" id="{6475B460-E585-4D02-A857-BCB2EC2DB0CF}"/>
              </a:ext>
            </a:extLst>
          </p:cNvPr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58" t="28073" r="13557" b="35046"/>
          <a:stretch/>
        </p:blipFill>
        <p:spPr bwMode="auto">
          <a:xfrm>
            <a:off x="633241" y="199209"/>
            <a:ext cx="7767015" cy="149941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263352" y="1069975"/>
            <a:ext cx="11713383" cy="3295129"/>
          </a:xfrm>
          <a:prstGeom prst="rect">
            <a:avLst/>
          </a:prstGeom>
          <a:solidFill>
            <a:srgbClr val="FFECAF"/>
          </a:solidFill>
          <a:ln>
            <a:solidFill>
              <a:srgbClr val="000099"/>
            </a:solidFill>
          </a:ln>
        </p:spPr>
        <p:txBody>
          <a:bodyPr vert="horz" lIns="91440" tIns="45720" rIns="91440" bIns="45720" rtlCol="0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err="1">
                <a:solidFill>
                  <a:schemeClr val="bg1"/>
                </a:solidFill>
              </a:rPr>
              <a:t>Yer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sferik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shaklda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bo‘lgani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sababli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uni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tekislikda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aks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ettirish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uchun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matematik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proyeksiyalar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qo‘llanadi</a:t>
            </a:r>
            <a:r>
              <a:rPr lang="en-US" sz="2800" dirty="0">
                <a:solidFill>
                  <a:schemeClr val="bg1"/>
                </a:solidFill>
              </a:rPr>
              <a:t> (</a:t>
            </a:r>
            <a:r>
              <a:rPr lang="en-US" sz="2800" dirty="0" err="1">
                <a:solidFill>
                  <a:schemeClr val="bg1"/>
                </a:solidFill>
              </a:rPr>
              <a:t>masalan</a:t>
            </a:r>
            <a:r>
              <a:rPr lang="en-US" sz="2800" dirty="0">
                <a:solidFill>
                  <a:schemeClr val="bg1"/>
                </a:solidFill>
              </a:rPr>
              <a:t>: </a:t>
            </a:r>
            <a:r>
              <a:rPr lang="en-US" sz="2800" dirty="0" err="1">
                <a:solidFill>
                  <a:schemeClr val="bg1"/>
                </a:solidFill>
              </a:rPr>
              <a:t>konik</a:t>
            </a:r>
            <a:r>
              <a:rPr lang="en-US" sz="2800" dirty="0">
                <a:solidFill>
                  <a:schemeClr val="bg1"/>
                </a:solidFill>
              </a:rPr>
              <a:t>, </a:t>
            </a:r>
            <a:r>
              <a:rPr lang="en-US" sz="2800" dirty="0" err="1">
                <a:solidFill>
                  <a:schemeClr val="bg1"/>
                </a:solidFill>
              </a:rPr>
              <a:t>silindrik</a:t>
            </a:r>
            <a:r>
              <a:rPr lang="en-US" sz="2800" dirty="0">
                <a:solidFill>
                  <a:schemeClr val="bg1"/>
                </a:solidFill>
              </a:rPr>
              <a:t>, </a:t>
            </a:r>
            <a:r>
              <a:rPr lang="en-US" sz="2800" dirty="0" err="1">
                <a:solidFill>
                  <a:schemeClr val="bg1"/>
                </a:solidFill>
              </a:rPr>
              <a:t>azimutal</a:t>
            </a:r>
            <a:r>
              <a:rPr lang="en-US" sz="2800" dirty="0">
                <a:solidFill>
                  <a:schemeClr val="bg1"/>
                </a:solidFill>
              </a:rPr>
              <a:t>).</a:t>
            </a:r>
            <a:br>
              <a:rPr lang="en-US" sz="2800" dirty="0">
                <a:solidFill>
                  <a:schemeClr val="bg1"/>
                </a:solidFill>
              </a:rPr>
            </a:br>
            <a:r>
              <a:rPr lang="en-US" sz="2800" dirty="0" err="1">
                <a:solidFill>
                  <a:schemeClr val="bg1"/>
                </a:solidFill>
              </a:rPr>
              <a:t>Miqyos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esa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kartada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qancha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tafsilot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berilishini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belgilaydi</a:t>
            </a:r>
            <a:r>
              <a:rPr lang="en-US" sz="2800" dirty="0">
                <a:solidFill>
                  <a:schemeClr val="bg1"/>
                </a:solidFill>
              </a:rPr>
              <a:t>:</a:t>
            </a:r>
          </a:p>
          <a:p>
            <a:r>
              <a:rPr lang="en-US" sz="2800" dirty="0" err="1">
                <a:solidFill>
                  <a:schemeClr val="bg1"/>
                </a:solidFill>
              </a:rPr>
              <a:t>yirik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miqyos</a:t>
            </a:r>
            <a:r>
              <a:rPr lang="en-US" sz="2800" dirty="0">
                <a:solidFill>
                  <a:schemeClr val="bg1"/>
                </a:solidFill>
              </a:rPr>
              <a:t> – </a:t>
            </a:r>
            <a:r>
              <a:rPr lang="en-US" sz="2800" dirty="0" err="1">
                <a:solidFill>
                  <a:schemeClr val="bg1"/>
                </a:solidFill>
              </a:rPr>
              <a:t>shahar</a:t>
            </a:r>
            <a:r>
              <a:rPr lang="en-US" sz="2800" dirty="0">
                <a:solidFill>
                  <a:schemeClr val="bg1"/>
                </a:solidFill>
              </a:rPr>
              <a:t>, </a:t>
            </a:r>
            <a:r>
              <a:rPr lang="en-US" sz="2800" dirty="0" err="1">
                <a:solidFill>
                  <a:schemeClr val="bg1"/>
                </a:solidFill>
              </a:rPr>
              <a:t>tuman</a:t>
            </a:r>
            <a:r>
              <a:rPr lang="en-US" sz="2800" dirty="0">
                <a:solidFill>
                  <a:schemeClr val="bg1"/>
                </a:solidFill>
              </a:rPr>
              <a:t>, </a:t>
            </a:r>
            <a:r>
              <a:rPr lang="en-US" sz="2800" dirty="0" err="1">
                <a:solidFill>
                  <a:schemeClr val="bg1"/>
                </a:solidFill>
              </a:rPr>
              <a:t>xo‘jalik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kartalari</a:t>
            </a:r>
            <a:r>
              <a:rPr lang="en-US" sz="2800" dirty="0">
                <a:solidFill>
                  <a:schemeClr val="bg1"/>
                </a:solidFill>
              </a:rPr>
              <a:t>;</a:t>
            </a:r>
          </a:p>
          <a:p>
            <a:r>
              <a:rPr lang="en-US" sz="2800" dirty="0" err="1">
                <a:solidFill>
                  <a:schemeClr val="bg1"/>
                </a:solidFill>
              </a:rPr>
              <a:t>o‘rta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miqyos</a:t>
            </a:r>
            <a:r>
              <a:rPr lang="en-US" sz="2800" dirty="0">
                <a:solidFill>
                  <a:schemeClr val="bg1"/>
                </a:solidFill>
              </a:rPr>
              <a:t> – </a:t>
            </a:r>
            <a:r>
              <a:rPr lang="en-US" sz="2800" dirty="0" err="1">
                <a:solidFill>
                  <a:schemeClr val="bg1"/>
                </a:solidFill>
              </a:rPr>
              <a:t>viloyat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yoki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mintaqaviy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xaritalar</a:t>
            </a:r>
            <a:r>
              <a:rPr lang="en-US" sz="2800" dirty="0">
                <a:solidFill>
                  <a:schemeClr val="bg1"/>
                </a:solidFill>
              </a:rPr>
              <a:t>;</a:t>
            </a:r>
          </a:p>
          <a:p>
            <a:r>
              <a:rPr lang="en-US" sz="2800" dirty="0" err="1">
                <a:solidFill>
                  <a:schemeClr val="bg1"/>
                </a:solidFill>
              </a:rPr>
              <a:t>kichik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miqyos</a:t>
            </a:r>
            <a:r>
              <a:rPr lang="en-US" sz="2800" dirty="0">
                <a:solidFill>
                  <a:schemeClr val="bg1"/>
                </a:solidFill>
              </a:rPr>
              <a:t> – </a:t>
            </a:r>
            <a:r>
              <a:rPr lang="en-US" sz="2800" dirty="0" err="1">
                <a:solidFill>
                  <a:schemeClr val="bg1"/>
                </a:solidFill>
              </a:rPr>
              <a:t>mamlakat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yoki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dunyo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xaritalari</a:t>
            </a:r>
            <a:r>
              <a:rPr lang="en-US" sz="28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877695" y="401955"/>
            <a:ext cx="9723755" cy="5461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00099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sz="3200" dirty="0" err="1">
                <a:solidFill>
                  <a:srgbClr val="FF0000"/>
                </a:solidFill>
              </a:rPr>
              <a:t>Proyeksiya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va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miqyosni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tanlash</a:t>
            </a:r>
            <a:endParaRPr lang="en-US" alt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anose="020F050202020403020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с двумя скругленными противолежащими углами 12"/>
          <p:cNvSpPr/>
          <p:nvPr/>
        </p:nvSpPr>
        <p:spPr>
          <a:xfrm>
            <a:off x="121285" y="260350"/>
            <a:ext cx="11964670" cy="6409055"/>
          </a:xfrm>
          <a:prstGeom prst="round2DiagRect">
            <a:avLst/>
          </a:prstGeom>
          <a:noFill/>
          <a:ln>
            <a:solidFill>
              <a:srgbClr val="000099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11645900" y="6303645"/>
            <a:ext cx="546100" cy="572135"/>
          </a:xfrm>
          <a:noFill/>
          <a:ln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rect">
                <a:fillToRect l="100000" t="100000"/>
              </a:path>
              <a:tileRect r="-100000" b="-100000"/>
            </a:gra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fld id="{0799D32B-E685-439C-A9F6-3999C5E3CB08}" type="slidenum">
              <a:rPr lang="ru-RU" sz="2800" b="1">
                <a:ln w="13462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10</a:t>
            </a:fld>
            <a:endParaRPr lang="ru-RU" sz="2800" b="1" dirty="0">
              <a:ln w="13462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Calibri" panose="020F0502020204030204" charset="0"/>
              <a:cs typeface="Calibri" panose="020F050202020403020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214630" y="1056640"/>
            <a:ext cx="5008245" cy="5471160"/>
          </a:xfrm>
          <a:prstGeom prst="rect">
            <a:avLst/>
          </a:prstGeom>
          <a:solidFill>
            <a:srgbClr val="D7EEFE"/>
          </a:solidFill>
          <a:ln>
            <a:solidFill>
              <a:srgbClr val="000099"/>
            </a:solidFill>
          </a:ln>
        </p:spPr>
        <p:txBody>
          <a:bodyPr vert="horz" lIns="91440" tIns="45720" rIns="91440" bIns="45720" rtlCol="0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chemeClr val="bg1"/>
                </a:solidFill>
              </a:rPr>
              <a:t>Karta </a:t>
            </a:r>
            <a:r>
              <a:rPr lang="en-US" sz="2400" dirty="0" err="1">
                <a:solidFill>
                  <a:schemeClr val="bg1"/>
                </a:solidFill>
              </a:rPr>
              <a:t>belgilarining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to‘g‘ri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tanlanishi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axborotni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tez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va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aniq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tushunishga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imkon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beradi</a:t>
            </a:r>
            <a:r>
              <a:rPr lang="en-US" sz="2400" dirty="0">
                <a:solidFill>
                  <a:schemeClr val="bg1"/>
                </a:solidFill>
              </a:rPr>
              <a:t>. </a:t>
            </a:r>
            <a:r>
              <a:rPr lang="en-US" sz="2400" dirty="0" err="1">
                <a:solidFill>
                  <a:schemeClr val="bg1"/>
                </a:solidFill>
              </a:rPr>
              <a:t>Belgilar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uch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xil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bo‘ladi</a:t>
            </a:r>
            <a:r>
              <a:rPr lang="en-US" sz="2400" dirty="0">
                <a:solidFill>
                  <a:schemeClr val="bg1"/>
                </a:solidFill>
              </a:rPr>
              <a:t>:</a:t>
            </a:r>
          </a:p>
          <a:p>
            <a:r>
              <a:rPr lang="en-US" sz="2400" b="1" dirty="0" err="1">
                <a:solidFill>
                  <a:schemeClr val="bg1"/>
                </a:solidFill>
              </a:rPr>
              <a:t>nuqtaviy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belgilar</a:t>
            </a:r>
            <a:r>
              <a:rPr lang="en-US" sz="2400" dirty="0">
                <a:solidFill>
                  <a:schemeClr val="bg1"/>
                </a:solidFill>
              </a:rPr>
              <a:t> (</a:t>
            </a:r>
            <a:r>
              <a:rPr lang="en-US" sz="2400" dirty="0" err="1">
                <a:solidFill>
                  <a:schemeClr val="bg1"/>
                </a:solidFill>
              </a:rPr>
              <a:t>shahar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kon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manba</a:t>
            </a:r>
            <a:r>
              <a:rPr lang="en-US" sz="2400" dirty="0">
                <a:solidFill>
                  <a:schemeClr val="bg1"/>
                </a:solidFill>
              </a:rPr>
              <a:t>);</a:t>
            </a:r>
          </a:p>
          <a:p>
            <a:r>
              <a:rPr lang="en-US" sz="2400" b="1" dirty="0" err="1">
                <a:solidFill>
                  <a:schemeClr val="bg1"/>
                </a:solidFill>
              </a:rPr>
              <a:t>chiziqli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belgilar</a:t>
            </a:r>
            <a:r>
              <a:rPr lang="en-US" sz="2400" dirty="0">
                <a:solidFill>
                  <a:schemeClr val="bg1"/>
                </a:solidFill>
              </a:rPr>
              <a:t> (</a:t>
            </a:r>
            <a:r>
              <a:rPr lang="en-US" sz="2400" dirty="0" err="1">
                <a:solidFill>
                  <a:schemeClr val="bg1"/>
                </a:solidFill>
              </a:rPr>
              <a:t>yo‘llar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daryolar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chegaralar</a:t>
            </a:r>
            <a:r>
              <a:rPr lang="en-US" sz="2400" dirty="0">
                <a:solidFill>
                  <a:schemeClr val="bg1"/>
                </a:solidFill>
              </a:rPr>
              <a:t>);</a:t>
            </a:r>
          </a:p>
          <a:p>
            <a:r>
              <a:rPr lang="en-US" sz="2400" b="1" dirty="0" err="1">
                <a:solidFill>
                  <a:schemeClr val="bg1"/>
                </a:solidFill>
              </a:rPr>
              <a:t>maydon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belgilar</a:t>
            </a:r>
            <a:r>
              <a:rPr lang="en-US" sz="2400" dirty="0">
                <a:solidFill>
                  <a:schemeClr val="bg1"/>
                </a:solidFill>
              </a:rPr>
              <a:t> (</a:t>
            </a:r>
            <a:r>
              <a:rPr lang="en-US" sz="2400" dirty="0" err="1">
                <a:solidFill>
                  <a:schemeClr val="bg1"/>
                </a:solidFill>
              </a:rPr>
              <a:t>o‘rmon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cho‘l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suv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havzasi</a:t>
            </a:r>
            <a:r>
              <a:rPr lang="en-US" sz="2400" dirty="0">
                <a:solidFill>
                  <a:schemeClr val="bg1"/>
                </a:solidFill>
              </a:rPr>
              <a:t>).</a:t>
            </a:r>
          </a:p>
          <a:p>
            <a:r>
              <a:rPr lang="en-US" sz="2400" dirty="0" err="1">
                <a:solidFill>
                  <a:schemeClr val="bg1"/>
                </a:solidFill>
              </a:rPr>
              <a:t>Belgilar</a:t>
            </a:r>
            <a:r>
              <a:rPr lang="en-US" sz="2400" dirty="0">
                <a:solidFill>
                  <a:schemeClr val="bg1"/>
                </a:solidFill>
              </a:rPr>
              <a:t> rang, </a:t>
            </a:r>
            <a:r>
              <a:rPr lang="en-US" sz="2400" dirty="0" err="1">
                <a:solidFill>
                  <a:schemeClr val="bg1"/>
                </a:solidFill>
              </a:rPr>
              <a:t>shakl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o‘lcham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va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joylashuv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orqali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ma’lumot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turini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farqlaydi</a:t>
            </a:r>
            <a:r>
              <a:rPr lang="en-US" sz="2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3" name="Прямоугольник с двумя скругленными противолежащими углами 12"/>
          <p:cNvSpPr/>
          <p:nvPr/>
        </p:nvSpPr>
        <p:spPr>
          <a:xfrm>
            <a:off x="121285" y="260350"/>
            <a:ext cx="11964670" cy="6409055"/>
          </a:xfrm>
          <a:prstGeom prst="round2DiagRect">
            <a:avLst/>
          </a:prstGeom>
          <a:noFill/>
          <a:ln>
            <a:solidFill>
              <a:srgbClr val="000099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11645900" y="6303645"/>
            <a:ext cx="546100" cy="572135"/>
          </a:xfrm>
          <a:noFill/>
          <a:ln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rect">
                <a:fillToRect l="100000" t="100000"/>
              </a:path>
              <a:tileRect r="-100000" b="-100000"/>
            </a:gra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fld id="{0799D32B-E685-439C-A9F6-3999C5E3CB08}" type="slidenum">
              <a:rPr lang="ru-RU" sz="2800" b="1">
                <a:ln w="13462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11</a:t>
            </a:fld>
            <a:endParaRPr lang="ru-RU" sz="2800" b="1" dirty="0">
              <a:ln w="13462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2" name="Полилиния 10"/>
          <p:cNvSpPr/>
          <p:nvPr/>
        </p:nvSpPr>
        <p:spPr>
          <a:xfrm>
            <a:off x="1864360" y="422910"/>
            <a:ext cx="9511665" cy="546735"/>
          </a:xfrm>
          <a:custGeom>
            <a:avLst/>
            <a:gdLst>
              <a:gd name="connsiteX0" fmla="*/ 0 w 9417770"/>
              <a:gd name="connsiteY0" fmla="*/ 194058 h 1164324"/>
              <a:gd name="connsiteX1" fmla="*/ 194058 w 9417770"/>
              <a:gd name="connsiteY1" fmla="*/ 0 h 1164324"/>
              <a:gd name="connsiteX2" fmla="*/ 9223712 w 9417770"/>
              <a:gd name="connsiteY2" fmla="*/ 0 h 1164324"/>
              <a:gd name="connsiteX3" fmla="*/ 9417770 w 9417770"/>
              <a:gd name="connsiteY3" fmla="*/ 194058 h 1164324"/>
              <a:gd name="connsiteX4" fmla="*/ 9417770 w 9417770"/>
              <a:gd name="connsiteY4" fmla="*/ 970266 h 1164324"/>
              <a:gd name="connsiteX5" fmla="*/ 9223712 w 9417770"/>
              <a:gd name="connsiteY5" fmla="*/ 1164324 h 1164324"/>
              <a:gd name="connsiteX6" fmla="*/ 194058 w 9417770"/>
              <a:gd name="connsiteY6" fmla="*/ 1164324 h 1164324"/>
              <a:gd name="connsiteX7" fmla="*/ 0 w 9417770"/>
              <a:gd name="connsiteY7" fmla="*/ 970266 h 1164324"/>
              <a:gd name="connsiteX8" fmla="*/ 0 w 9417770"/>
              <a:gd name="connsiteY8" fmla="*/ 194058 h 1164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417770" h="1164324">
                <a:moveTo>
                  <a:pt x="0" y="194058"/>
                </a:moveTo>
                <a:cubicBezTo>
                  <a:pt x="0" y="86883"/>
                  <a:pt x="86883" y="0"/>
                  <a:pt x="194058" y="0"/>
                </a:cubicBezTo>
                <a:lnTo>
                  <a:pt x="9223712" y="0"/>
                </a:lnTo>
                <a:cubicBezTo>
                  <a:pt x="9330887" y="0"/>
                  <a:pt x="9417770" y="86883"/>
                  <a:pt x="9417770" y="194058"/>
                </a:cubicBezTo>
                <a:lnTo>
                  <a:pt x="9417770" y="970266"/>
                </a:lnTo>
                <a:cubicBezTo>
                  <a:pt x="9417770" y="1077441"/>
                  <a:pt x="9330887" y="1164324"/>
                  <a:pt x="9223712" y="1164324"/>
                </a:cubicBezTo>
                <a:lnTo>
                  <a:pt x="194058" y="1164324"/>
                </a:lnTo>
                <a:cubicBezTo>
                  <a:pt x="86883" y="1164324"/>
                  <a:pt x="0" y="1077441"/>
                  <a:pt x="0" y="970266"/>
                </a:cubicBezTo>
                <a:lnTo>
                  <a:pt x="0" y="194058"/>
                </a:lnTo>
                <a:close/>
              </a:path>
            </a:pathLst>
          </a:custGeom>
          <a:solidFill>
            <a:srgbClr val="FFECB1"/>
          </a:solidFill>
          <a:ln w="9525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square" lIns="163518" tIns="163518" rIns="163518" bIns="163518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Aft>
                <a:spcPct val="35000"/>
              </a:spcAft>
              <a:buClrTx/>
              <a:buSzTx/>
              <a:buFontTx/>
            </a:pPr>
            <a:r>
              <a:rPr lang="en-US" sz="3600" dirty="0" err="1">
                <a:solidFill>
                  <a:srgbClr val="FF0000"/>
                </a:solidFill>
              </a:rPr>
              <a:t>Kartografik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belgilar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tizimini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yaratish</a:t>
            </a:r>
            <a:endParaRPr lang="en-US" altLang="ru-RU" sz="3600" b="1" dirty="0">
              <a:solidFill>
                <a:srgbClr val="FF0000"/>
              </a:solidFill>
              <a:effectLst/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3525" y="1534160"/>
            <a:ext cx="6431915" cy="44215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214630" y="1056640"/>
            <a:ext cx="11570002" cy="2372360"/>
          </a:xfrm>
          <a:prstGeom prst="rect">
            <a:avLst/>
          </a:prstGeom>
          <a:solidFill>
            <a:srgbClr val="D7EEFE"/>
          </a:solidFill>
          <a:ln>
            <a:solidFill>
              <a:srgbClr val="000099"/>
            </a:solidFill>
          </a:ln>
        </p:spPr>
        <p:txBody>
          <a:bodyPr vert="horz" lIns="91440" tIns="45720" rIns="91440" bIns="45720" rtlCol="0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>
                <a:solidFill>
                  <a:schemeClr val="bg1"/>
                </a:solidFill>
              </a:rPr>
              <a:t>Karta </a:t>
            </a:r>
            <a:r>
              <a:rPr lang="en-US" sz="2800" dirty="0" err="1">
                <a:solidFill>
                  <a:schemeClr val="bg1"/>
                </a:solidFill>
              </a:rPr>
              <a:t>nafaqat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aniq</a:t>
            </a:r>
            <a:r>
              <a:rPr lang="en-US" sz="2800" dirty="0">
                <a:solidFill>
                  <a:schemeClr val="bg1"/>
                </a:solidFill>
              </a:rPr>
              <a:t>, </a:t>
            </a:r>
            <a:r>
              <a:rPr lang="en-US" sz="2800" dirty="0" err="1">
                <a:solidFill>
                  <a:schemeClr val="bg1"/>
                </a:solidFill>
              </a:rPr>
              <a:t>balki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estetik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jihatdan</a:t>
            </a:r>
            <a:r>
              <a:rPr lang="en-US" sz="2800" dirty="0">
                <a:solidFill>
                  <a:schemeClr val="bg1"/>
                </a:solidFill>
              </a:rPr>
              <a:t> ham </a:t>
            </a:r>
            <a:r>
              <a:rPr lang="en-US" sz="2800" dirty="0" err="1">
                <a:solidFill>
                  <a:schemeClr val="bg1"/>
                </a:solidFill>
              </a:rPr>
              <a:t>chiroyli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bo‘lishi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kerak</a:t>
            </a:r>
            <a:r>
              <a:rPr lang="en-US" sz="2800" dirty="0">
                <a:solidFill>
                  <a:schemeClr val="bg1"/>
                </a:solidFill>
              </a:rPr>
              <a:t>. Rang </a:t>
            </a:r>
            <a:r>
              <a:rPr lang="en-US" sz="2800" dirty="0" err="1">
                <a:solidFill>
                  <a:schemeClr val="bg1"/>
                </a:solidFill>
              </a:rPr>
              <a:t>uyg‘unligi</a:t>
            </a:r>
            <a:r>
              <a:rPr lang="en-US" sz="2800" dirty="0">
                <a:solidFill>
                  <a:schemeClr val="bg1"/>
                </a:solidFill>
              </a:rPr>
              <a:t>, </a:t>
            </a:r>
            <a:r>
              <a:rPr lang="en-US" sz="2800" dirty="0" err="1">
                <a:solidFill>
                  <a:schemeClr val="bg1"/>
                </a:solidFill>
              </a:rPr>
              <a:t>shriftdan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foydalanish</a:t>
            </a:r>
            <a:r>
              <a:rPr lang="en-US" sz="2800" dirty="0">
                <a:solidFill>
                  <a:schemeClr val="bg1"/>
                </a:solidFill>
              </a:rPr>
              <a:t>, </a:t>
            </a:r>
            <a:r>
              <a:rPr lang="en-US" sz="2800" dirty="0" err="1">
                <a:solidFill>
                  <a:schemeClr val="bg1"/>
                </a:solidFill>
              </a:rPr>
              <a:t>legenda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va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ko‘rsatkichlarning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joylashuvi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kartaning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o‘qilishi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va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tushunilishini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osonlashtiradi</a:t>
            </a:r>
            <a:r>
              <a:rPr lang="en-US" sz="28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3" name="Прямоугольник с двумя скругленными противолежащими углами 12"/>
          <p:cNvSpPr/>
          <p:nvPr/>
        </p:nvSpPr>
        <p:spPr>
          <a:xfrm>
            <a:off x="121285" y="260350"/>
            <a:ext cx="11964670" cy="6409055"/>
          </a:xfrm>
          <a:prstGeom prst="round2DiagRect">
            <a:avLst/>
          </a:prstGeom>
          <a:noFill/>
          <a:ln>
            <a:solidFill>
              <a:srgbClr val="000099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11645900" y="6303645"/>
            <a:ext cx="546100" cy="572135"/>
          </a:xfrm>
          <a:noFill/>
          <a:ln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rect">
                <a:fillToRect l="100000" t="100000"/>
              </a:path>
              <a:tileRect r="-100000" b="-100000"/>
            </a:gra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fld id="{0799D32B-E685-439C-A9F6-3999C5E3CB08}" type="slidenum">
              <a:rPr lang="ru-RU" sz="2800" b="1">
                <a:ln w="13462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12</a:t>
            </a:fld>
            <a:endParaRPr lang="ru-RU" sz="2800" b="1" dirty="0">
              <a:ln w="13462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2" name="Полилиния 10"/>
          <p:cNvSpPr/>
          <p:nvPr/>
        </p:nvSpPr>
        <p:spPr>
          <a:xfrm>
            <a:off x="1864360" y="422910"/>
            <a:ext cx="9511665" cy="546735"/>
          </a:xfrm>
          <a:custGeom>
            <a:avLst/>
            <a:gdLst>
              <a:gd name="connsiteX0" fmla="*/ 0 w 9417770"/>
              <a:gd name="connsiteY0" fmla="*/ 194058 h 1164324"/>
              <a:gd name="connsiteX1" fmla="*/ 194058 w 9417770"/>
              <a:gd name="connsiteY1" fmla="*/ 0 h 1164324"/>
              <a:gd name="connsiteX2" fmla="*/ 9223712 w 9417770"/>
              <a:gd name="connsiteY2" fmla="*/ 0 h 1164324"/>
              <a:gd name="connsiteX3" fmla="*/ 9417770 w 9417770"/>
              <a:gd name="connsiteY3" fmla="*/ 194058 h 1164324"/>
              <a:gd name="connsiteX4" fmla="*/ 9417770 w 9417770"/>
              <a:gd name="connsiteY4" fmla="*/ 970266 h 1164324"/>
              <a:gd name="connsiteX5" fmla="*/ 9223712 w 9417770"/>
              <a:gd name="connsiteY5" fmla="*/ 1164324 h 1164324"/>
              <a:gd name="connsiteX6" fmla="*/ 194058 w 9417770"/>
              <a:gd name="connsiteY6" fmla="*/ 1164324 h 1164324"/>
              <a:gd name="connsiteX7" fmla="*/ 0 w 9417770"/>
              <a:gd name="connsiteY7" fmla="*/ 970266 h 1164324"/>
              <a:gd name="connsiteX8" fmla="*/ 0 w 9417770"/>
              <a:gd name="connsiteY8" fmla="*/ 194058 h 1164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417770" h="1164324">
                <a:moveTo>
                  <a:pt x="0" y="194058"/>
                </a:moveTo>
                <a:cubicBezTo>
                  <a:pt x="0" y="86883"/>
                  <a:pt x="86883" y="0"/>
                  <a:pt x="194058" y="0"/>
                </a:cubicBezTo>
                <a:lnTo>
                  <a:pt x="9223712" y="0"/>
                </a:lnTo>
                <a:cubicBezTo>
                  <a:pt x="9330887" y="0"/>
                  <a:pt x="9417770" y="86883"/>
                  <a:pt x="9417770" y="194058"/>
                </a:cubicBezTo>
                <a:lnTo>
                  <a:pt x="9417770" y="970266"/>
                </a:lnTo>
                <a:cubicBezTo>
                  <a:pt x="9417770" y="1077441"/>
                  <a:pt x="9330887" y="1164324"/>
                  <a:pt x="9223712" y="1164324"/>
                </a:cubicBezTo>
                <a:lnTo>
                  <a:pt x="194058" y="1164324"/>
                </a:lnTo>
                <a:cubicBezTo>
                  <a:pt x="86883" y="1164324"/>
                  <a:pt x="0" y="1077441"/>
                  <a:pt x="0" y="970266"/>
                </a:cubicBezTo>
                <a:lnTo>
                  <a:pt x="0" y="194058"/>
                </a:lnTo>
                <a:close/>
              </a:path>
            </a:pathLst>
          </a:custGeom>
          <a:solidFill>
            <a:srgbClr val="FFECB1"/>
          </a:solidFill>
          <a:ln w="9525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square" lIns="163518" tIns="163518" rIns="163518" bIns="163518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Aft>
                <a:spcPct val="35000"/>
              </a:spcAft>
              <a:buClrTx/>
              <a:buSzTx/>
              <a:buFontTx/>
            </a:pPr>
            <a:r>
              <a:rPr lang="en-US" sz="3600" dirty="0" err="1">
                <a:solidFill>
                  <a:srgbClr val="FF0000"/>
                </a:solidFill>
              </a:rPr>
              <a:t>Grafik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dizayn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va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kompozitsiya</a:t>
            </a:r>
            <a:endParaRPr lang="en-US" altLang="ru-RU" sz="3600" b="1" dirty="0">
              <a:solidFill>
                <a:srgbClr val="FF0000"/>
              </a:solidFill>
              <a:effectLst/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pic>
        <p:nvPicPr>
          <p:cNvPr id="3074" name="Picture 2" descr="Dunyo xaritalari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58"/>
          <a:stretch/>
        </p:blipFill>
        <p:spPr bwMode="auto">
          <a:xfrm>
            <a:off x="4943872" y="3789039"/>
            <a:ext cx="4353000" cy="2792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6931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263352" y="1069975"/>
            <a:ext cx="11713383" cy="3295129"/>
          </a:xfrm>
          <a:prstGeom prst="rect">
            <a:avLst/>
          </a:prstGeom>
          <a:solidFill>
            <a:srgbClr val="FFECAF"/>
          </a:solidFill>
          <a:ln>
            <a:solidFill>
              <a:srgbClr val="000099"/>
            </a:solidFill>
          </a:ln>
        </p:spPr>
        <p:txBody>
          <a:bodyPr vert="horz" lIns="91440" tIns="45720" rIns="91440" bIns="45720" rtlCol="0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877695" y="401955"/>
            <a:ext cx="9723755" cy="5461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00099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sz="3200">
                <a:solidFill>
                  <a:srgbClr val="FF0000"/>
                </a:solidFill>
              </a:rPr>
              <a:t>Tahliliy bosqich</a:t>
            </a:r>
            <a:endParaRPr lang="en-US" alt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anose="020F050202020403020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с двумя скругленными противолежащими углами 12"/>
          <p:cNvSpPr/>
          <p:nvPr/>
        </p:nvSpPr>
        <p:spPr>
          <a:xfrm>
            <a:off x="121285" y="260350"/>
            <a:ext cx="11964670" cy="6409055"/>
          </a:xfrm>
          <a:prstGeom prst="round2DiagRect">
            <a:avLst/>
          </a:prstGeom>
          <a:noFill/>
          <a:ln>
            <a:solidFill>
              <a:srgbClr val="000099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>
              <a:solidFill>
                <a:srgbClr val="FF0000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11645900" y="6303645"/>
            <a:ext cx="546100" cy="572135"/>
          </a:xfrm>
          <a:noFill/>
          <a:ln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rect">
                <a:fillToRect l="100000" t="100000"/>
              </a:path>
              <a:tileRect r="-100000" b="-100000"/>
            </a:gra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fld id="{0799D32B-E685-439C-A9F6-3999C5E3CB08}" type="slidenum">
              <a:rPr lang="ru-RU" sz="2800" b="1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13</a:t>
            </a:fld>
            <a:endParaRPr lang="ru-RU" sz="2800" b="1" dirty="0">
              <a:ln w="13462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95400" y="1412776"/>
            <a:ext cx="10441160" cy="16858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>
                <a:solidFill>
                  <a:schemeClr val="bg1"/>
                </a:solidFill>
              </a:rPr>
              <a:t>Bu </a:t>
            </a:r>
            <a:r>
              <a:rPr lang="en-US" sz="2400" dirty="0" err="1">
                <a:solidFill>
                  <a:schemeClr val="bg1"/>
                </a:solidFill>
              </a:rPr>
              <a:t>bosqichda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karta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yaratilishining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maqsadi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foydalanuvchi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talablari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axborot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manbalari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texnik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imkoniyatlar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o‘rganiladi</a:t>
            </a:r>
            <a:r>
              <a:rPr lang="en-US" sz="2400" dirty="0">
                <a:solidFill>
                  <a:schemeClr val="bg1"/>
                </a:solidFill>
              </a:rPr>
              <a:t>. </a:t>
            </a:r>
            <a:r>
              <a:rPr lang="en-US" sz="2400" dirty="0" err="1">
                <a:solidFill>
                  <a:schemeClr val="bg1"/>
                </a:solidFill>
              </a:rPr>
              <a:t>Tahlil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natijasida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karta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kontseptsiyasi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shakllanadi</a:t>
            </a:r>
            <a:r>
              <a:rPr lang="en-US" sz="2400" dirty="0">
                <a:solidFill>
                  <a:schemeClr val="bg1"/>
                </a:solidFill>
              </a:rPr>
              <a:t>.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4098" name="Picture 2" descr="Геодезии и картографии – новый закон | NORMA.UZ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1984" y="3165720"/>
            <a:ext cx="4706888" cy="3137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08129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263352" y="1069975"/>
            <a:ext cx="11713383" cy="4375249"/>
          </a:xfrm>
          <a:prstGeom prst="rect">
            <a:avLst/>
          </a:prstGeom>
          <a:solidFill>
            <a:srgbClr val="FFECAF"/>
          </a:solidFill>
          <a:ln>
            <a:solidFill>
              <a:srgbClr val="000099"/>
            </a:solidFill>
          </a:ln>
        </p:spPr>
        <p:txBody>
          <a:bodyPr vert="horz" lIns="91440" tIns="45720" rIns="91440" bIns="45720" rtlCol="0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877695" y="401955"/>
            <a:ext cx="9723755" cy="5461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00099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sz="3200">
                <a:solidFill>
                  <a:srgbClr val="FF0000"/>
                </a:solidFill>
              </a:rPr>
              <a:t>Kontseptual loyiha</a:t>
            </a:r>
            <a:endParaRPr lang="en-US" alt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anose="020F050202020403020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с двумя скругленными противолежащими углами 12"/>
          <p:cNvSpPr/>
          <p:nvPr/>
        </p:nvSpPr>
        <p:spPr>
          <a:xfrm>
            <a:off x="121285" y="260350"/>
            <a:ext cx="11964670" cy="6409055"/>
          </a:xfrm>
          <a:prstGeom prst="round2DiagRect">
            <a:avLst/>
          </a:prstGeom>
          <a:noFill/>
          <a:ln>
            <a:solidFill>
              <a:srgbClr val="000099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>
              <a:solidFill>
                <a:srgbClr val="FF0000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11645900" y="6303645"/>
            <a:ext cx="546100" cy="572135"/>
          </a:xfrm>
          <a:noFill/>
          <a:ln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rect">
                <a:fillToRect l="100000" t="100000"/>
              </a:path>
              <a:tileRect r="-100000" b="-100000"/>
            </a:gra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fld id="{0799D32B-E685-439C-A9F6-3999C5E3CB08}" type="slidenum">
              <a:rPr lang="ru-RU" sz="2800" b="1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14</a:t>
            </a:fld>
            <a:endParaRPr lang="ru-RU" sz="2800" b="1" dirty="0">
              <a:ln w="13462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51384" y="1340768"/>
            <a:ext cx="110945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+mj-lt"/>
              </a:rPr>
              <a:t>Bu </a:t>
            </a:r>
            <a:r>
              <a:rPr lang="en-US" sz="2400" dirty="0" err="1">
                <a:solidFill>
                  <a:schemeClr val="bg1"/>
                </a:solidFill>
                <a:latin typeface="+mj-lt"/>
              </a:rPr>
              <a:t>jarayonda</a:t>
            </a:r>
            <a:r>
              <a:rPr lang="en-US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+mj-lt"/>
              </a:rPr>
              <a:t>karta</a:t>
            </a:r>
            <a:r>
              <a:rPr lang="en-US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+mj-lt"/>
              </a:rPr>
              <a:t>turi</a:t>
            </a:r>
            <a:r>
              <a:rPr lang="en-US" sz="2400" dirty="0">
                <a:solidFill>
                  <a:schemeClr val="bg1"/>
                </a:solidFill>
                <a:latin typeface="+mj-lt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+mj-lt"/>
              </a:rPr>
              <a:t>mazmuni</a:t>
            </a:r>
            <a:r>
              <a:rPr lang="en-US" sz="2400" dirty="0">
                <a:solidFill>
                  <a:schemeClr val="bg1"/>
                </a:solidFill>
                <a:latin typeface="+mj-lt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+mj-lt"/>
              </a:rPr>
              <a:t>belgilar</a:t>
            </a:r>
            <a:r>
              <a:rPr lang="en-US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+mj-lt"/>
              </a:rPr>
              <a:t>tizimi</a:t>
            </a:r>
            <a:r>
              <a:rPr lang="en-US" sz="2400" dirty="0">
                <a:solidFill>
                  <a:schemeClr val="bg1"/>
                </a:solidFill>
                <a:latin typeface="+mj-lt"/>
              </a:rPr>
              <a:t>, rang </a:t>
            </a:r>
            <a:r>
              <a:rPr lang="en-US" sz="2400" dirty="0" err="1">
                <a:solidFill>
                  <a:schemeClr val="bg1"/>
                </a:solidFill>
                <a:latin typeface="+mj-lt"/>
              </a:rPr>
              <a:t>sxemasi</a:t>
            </a:r>
            <a:r>
              <a:rPr lang="en-US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+mj-lt"/>
              </a:rPr>
              <a:t>va</a:t>
            </a:r>
            <a:r>
              <a:rPr lang="en-US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+mj-lt"/>
              </a:rPr>
              <a:t>dizayn</a:t>
            </a:r>
            <a:r>
              <a:rPr lang="en-US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+mj-lt"/>
              </a:rPr>
              <a:t>g‘oyasi</a:t>
            </a:r>
            <a:r>
              <a:rPr lang="en-US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+mj-lt"/>
              </a:rPr>
              <a:t>belgilanadi</a:t>
            </a:r>
            <a:r>
              <a:rPr lang="en-US" sz="2400" dirty="0">
                <a:solidFill>
                  <a:schemeClr val="bg1"/>
                </a:solidFill>
                <a:latin typeface="+mj-lt"/>
              </a:rPr>
              <a:t>. </a:t>
            </a:r>
            <a:r>
              <a:rPr lang="en-US" sz="2400" dirty="0" err="1">
                <a:solidFill>
                  <a:schemeClr val="bg1"/>
                </a:solidFill>
                <a:latin typeface="+mj-lt"/>
              </a:rPr>
              <a:t>Shuningdek</a:t>
            </a:r>
            <a:r>
              <a:rPr lang="en-US" sz="2400" dirty="0">
                <a:solidFill>
                  <a:schemeClr val="bg1"/>
                </a:solidFill>
                <a:latin typeface="+mj-lt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+mj-lt"/>
              </a:rPr>
              <a:t>dastlabki</a:t>
            </a:r>
            <a:r>
              <a:rPr lang="en-US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+mj-lt"/>
              </a:rPr>
              <a:t>maket</a:t>
            </a:r>
            <a:r>
              <a:rPr lang="en-US" sz="2400" dirty="0">
                <a:solidFill>
                  <a:schemeClr val="bg1"/>
                </a:solidFill>
                <a:latin typeface="+mj-lt"/>
              </a:rPr>
              <a:t> (</a:t>
            </a:r>
            <a:r>
              <a:rPr lang="en-US" sz="2400" dirty="0" err="1">
                <a:solidFill>
                  <a:schemeClr val="bg1"/>
                </a:solidFill>
                <a:latin typeface="+mj-lt"/>
              </a:rPr>
              <a:t>eskiz</a:t>
            </a:r>
            <a:r>
              <a:rPr lang="en-US" sz="2400" dirty="0">
                <a:solidFill>
                  <a:schemeClr val="bg1"/>
                </a:solidFill>
                <a:latin typeface="+mj-lt"/>
              </a:rPr>
              <a:t>) </a:t>
            </a:r>
            <a:r>
              <a:rPr lang="en-US" sz="2400" dirty="0" err="1">
                <a:solidFill>
                  <a:schemeClr val="bg1"/>
                </a:solidFill>
                <a:latin typeface="+mj-lt"/>
              </a:rPr>
              <a:t>yaratiladi</a:t>
            </a:r>
            <a:r>
              <a:rPr lang="en-US" sz="2400" dirty="0">
                <a:solidFill>
                  <a:schemeClr val="bg1"/>
                </a:solidFill>
                <a:latin typeface="+mj-lt"/>
              </a:rPr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303912" y="2424698"/>
            <a:ext cx="279974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  <a:latin typeface="+mj-lt"/>
              </a:rPr>
              <a:t>Texnologik</a:t>
            </a:r>
            <a:r>
              <a:rPr lang="en-US" sz="28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+mj-lt"/>
              </a:rPr>
              <a:t>loyiha</a:t>
            </a:r>
            <a:endParaRPr lang="ru-RU" sz="28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67408" y="3139296"/>
            <a:ext cx="106571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>
                <a:solidFill>
                  <a:schemeClr val="bg1"/>
                </a:solidFill>
                <a:latin typeface="+mj-lt"/>
              </a:rPr>
              <a:t>Kartani</a:t>
            </a:r>
            <a:r>
              <a:rPr lang="en-US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+mj-lt"/>
              </a:rPr>
              <a:t>yaratish</a:t>
            </a:r>
            <a:r>
              <a:rPr lang="en-US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+mj-lt"/>
              </a:rPr>
              <a:t>uchun</a:t>
            </a:r>
            <a:r>
              <a:rPr lang="en-US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+mj-lt"/>
              </a:rPr>
              <a:t>ishlatiladigan</a:t>
            </a:r>
            <a:r>
              <a:rPr lang="en-US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+mj-lt"/>
              </a:rPr>
              <a:t>texnik</a:t>
            </a:r>
            <a:r>
              <a:rPr lang="en-US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+mj-lt"/>
              </a:rPr>
              <a:t>vositalar</a:t>
            </a:r>
            <a:r>
              <a:rPr lang="en-US" sz="2400" dirty="0">
                <a:solidFill>
                  <a:schemeClr val="bg1"/>
                </a:solidFill>
                <a:latin typeface="+mj-lt"/>
              </a:rPr>
              <a:t> (GIS </a:t>
            </a:r>
            <a:r>
              <a:rPr lang="en-US" sz="2400" dirty="0" err="1">
                <a:solidFill>
                  <a:schemeClr val="bg1"/>
                </a:solidFill>
                <a:latin typeface="+mj-lt"/>
              </a:rPr>
              <a:t>dasturlari</a:t>
            </a:r>
            <a:r>
              <a:rPr lang="en-US" sz="2400" dirty="0">
                <a:solidFill>
                  <a:schemeClr val="bg1"/>
                </a:solidFill>
                <a:latin typeface="+mj-lt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+mj-lt"/>
              </a:rPr>
              <a:t>grafik</a:t>
            </a:r>
            <a:r>
              <a:rPr lang="en-US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+mj-lt"/>
              </a:rPr>
              <a:t>muharrirlar</a:t>
            </a:r>
            <a:r>
              <a:rPr lang="en-US" sz="2400" dirty="0">
                <a:solidFill>
                  <a:schemeClr val="bg1"/>
                </a:solidFill>
                <a:latin typeface="+mj-lt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+mj-lt"/>
              </a:rPr>
              <a:t>ma’lumot</a:t>
            </a:r>
            <a:r>
              <a:rPr lang="en-US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+mj-lt"/>
              </a:rPr>
              <a:t>formatlari</a:t>
            </a:r>
            <a:r>
              <a:rPr lang="en-US" sz="2400" dirty="0">
                <a:solidFill>
                  <a:schemeClr val="bg1"/>
                </a:solidFill>
                <a:latin typeface="+mj-lt"/>
              </a:rPr>
              <a:t>) </a:t>
            </a:r>
            <a:r>
              <a:rPr lang="en-US" sz="2400" dirty="0" err="1">
                <a:solidFill>
                  <a:schemeClr val="bg1"/>
                </a:solidFill>
                <a:latin typeface="+mj-lt"/>
              </a:rPr>
              <a:t>tanlanadi</a:t>
            </a:r>
            <a:r>
              <a:rPr lang="en-US" sz="2400" dirty="0">
                <a:solidFill>
                  <a:schemeClr val="bg1"/>
                </a:solidFill>
                <a:latin typeface="+mj-lt"/>
              </a:rPr>
              <a:t>. Karta </a:t>
            </a:r>
            <a:r>
              <a:rPr lang="en-US" sz="2400" dirty="0" err="1">
                <a:solidFill>
                  <a:schemeClr val="bg1"/>
                </a:solidFill>
                <a:latin typeface="+mj-lt"/>
              </a:rPr>
              <a:t>strukturasining</a:t>
            </a:r>
            <a:r>
              <a:rPr lang="en-US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+mj-lt"/>
              </a:rPr>
              <a:t>elektron</a:t>
            </a:r>
            <a:r>
              <a:rPr lang="en-US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+mj-lt"/>
              </a:rPr>
              <a:t>modeli</a:t>
            </a:r>
            <a:r>
              <a:rPr lang="en-US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+mj-lt"/>
              </a:rPr>
              <a:t>ishlab</a:t>
            </a:r>
            <a:r>
              <a:rPr lang="en-US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+mj-lt"/>
              </a:rPr>
              <a:t>chiqiladi</a:t>
            </a:r>
            <a:r>
              <a:rPr lang="en-US" sz="2400" dirty="0">
                <a:solidFill>
                  <a:schemeClr val="bg1"/>
                </a:solidFill>
                <a:latin typeface="+mj-lt"/>
              </a:rPr>
              <a:t>.</a:t>
            </a:r>
            <a:endParaRPr lang="ru-RU" sz="2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082622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263352" y="1069975"/>
            <a:ext cx="11713383" cy="3295129"/>
          </a:xfrm>
          <a:prstGeom prst="rect">
            <a:avLst/>
          </a:prstGeom>
          <a:solidFill>
            <a:srgbClr val="FFECAF"/>
          </a:solidFill>
          <a:ln>
            <a:solidFill>
              <a:srgbClr val="000099"/>
            </a:solidFill>
          </a:ln>
        </p:spPr>
        <p:txBody>
          <a:bodyPr vert="horz" lIns="91440" tIns="45720" rIns="91440" bIns="45720" rtlCol="0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877695" y="401955"/>
            <a:ext cx="9723755" cy="5461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00099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sz="3200">
                <a:solidFill>
                  <a:srgbClr val="FF0000"/>
                </a:solidFill>
              </a:rPr>
              <a:t>Ishlab chiqish bosqichi</a:t>
            </a:r>
            <a:endParaRPr lang="en-US" alt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anose="020F050202020403020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с двумя скругленными противолежащими углами 12"/>
          <p:cNvSpPr/>
          <p:nvPr/>
        </p:nvSpPr>
        <p:spPr>
          <a:xfrm>
            <a:off x="121285" y="260350"/>
            <a:ext cx="11964670" cy="6409055"/>
          </a:xfrm>
          <a:prstGeom prst="round2DiagRect">
            <a:avLst/>
          </a:prstGeom>
          <a:noFill/>
          <a:ln>
            <a:solidFill>
              <a:srgbClr val="000099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>
              <a:solidFill>
                <a:srgbClr val="FF0000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11645900" y="6303645"/>
            <a:ext cx="546100" cy="572135"/>
          </a:xfrm>
          <a:noFill/>
          <a:ln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rect">
                <a:fillToRect l="100000" t="100000"/>
              </a:path>
              <a:tileRect r="-100000" b="-100000"/>
            </a:gra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fld id="{0799D32B-E685-439C-A9F6-3999C5E3CB08}" type="slidenum">
              <a:rPr lang="ru-RU" sz="2800" b="1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15</a:t>
            </a:fld>
            <a:endParaRPr lang="ru-RU" sz="2800" b="1" dirty="0">
              <a:ln w="13462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72336" y="1556792"/>
            <a:ext cx="1068024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Bu </a:t>
            </a:r>
            <a:r>
              <a:rPr lang="en-US" sz="2400" dirty="0" err="1">
                <a:solidFill>
                  <a:schemeClr val="bg1"/>
                </a:solidFill>
              </a:rPr>
              <a:t>bosqichda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karta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to‘liq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ishlab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chiqiladi</a:t>
            </a:r>
            <a:r>
              <a:rPr lang="en-US" sz="2400" dirty="0">
                <a:solidFill>
                  <a:schemeClr val="bg1"/>
                </a:solidFill>
              </a:rPr>
              <a:t>. </a:t>
            </a:r>
            <a:r>
              <a:rPr lang="en-US" sz="2400" dirty="0" err="1">
                <a:solidFill>
                  <a:schemeClr val="bg1"/>
                </a:solidFill>
              </a:rPr>
              <a:t>Barcha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elementlar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joylashtiriladi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ma’lumotlar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aniqlashtiriladi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va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sinov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ko‘rinishlari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tayyorlanadi</a:t>
            </a:r>
            <a:r>
              <a:rPr lang="en-US" sz="2400" dirty="0">
                <a:solidFill>
                  <a:schemeClr val="bg1"/>
                </a:solidFill>
              </a:rPr>
              <a:t>.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439816" y="2500917"/>
            <a:ext cx="30662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>
                <a:solidFill>
                  <a:srgbClr val="FF0000"/>
                </a:solidFill>
                <a:latin typeface="+mj-lt"/>
              </a:rPr>
              <a:t>Tahrirlash</a:t>
            </a:r>
            <a:r>
              <a:rPr lang="en-US" sz="24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+mj-lt"/>
              </a:rPr>
              <a:t>va</a:t>
            </a:r>
            <a:r>
              <a:rPr lang="en-US" sz="24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+mj-lt"/>
              </a:rPr>
              <a:t>tekshirish</a:t>
            </a:r>
            <a:endParaRPr lang="ru-RU" sz="24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87488" y="3221796"/>
            <a:ext cx="81605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Karta </a:t>
            </a:r>
            <a:r>
              <a:rPr lang="en-US" sz="2400" dirty="0" err="1">
                <a:solidFill>
                  <a:schemeClr val="bg1"/>
                </a:solidFill>
              </a:rPr>
              <a:t>aniqlik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o‘lchov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grafika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va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matn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jihatidan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tekshiriladi</a:t>
            </a:r>
            <a:r>
              <a:rPr lang="en-US" sz="2400" dirty="0">
                <a:solidFill>
                  <a:schemeClr val="bg1"/>
                </a:solidFill>
              </a:rPr>
              <a:t>. </a:t>
            </a:r>
            <a:r>
              <a:rPr lang="en-US" sz="2400" dirty="0" err="1">
                <a:solidFill>
                  <a:schemeClr val="bg1"/>
                </a:solidFill>
              </a:rPr>
              <a:t>Xatoliklar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bartaraf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etilib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yakuniy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formatga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tayyorlanadi</a:t>
            </a:r>
            <a:r>
              <a:rPr lang="en-US" sz="2400" dirty="0">
                <a:solidFill>
                  <a:schemeClr val="bg1"/>
                </a:solidFill>
              </a:rPr>
              <a:t>.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7808" y="4175789"/>
            <a:ext cx="4163616" cy="243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9709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263352" y="1069975"/>
            <a:ext cx="5256583" cy="4879305"/>
          </a:xfrm>
          <a:prstGeom prst="rect">
            <a:avLst/>
          </a:prstGeom>
          <a:solidFill>
            <a:srgbClr val="FFECAF"/>
          </a:solidFill>
          <a:ln>
            <a:solidFill>
              <a:srgbClr val="000099"/>
            </a:solidFill>
          </a:ln>
        </p:spPr>
        <p:txBody>
          <a:bodyPr vert="horz" lIns="91440" tIns="45720" rIns="91440" bIns="45720" rtlCol="0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877695" y="401955"/>
            <a:ext cx="9723755" cy="5461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00099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>
                <a:solidFill>
                  <a:srgbClr val="FF0000"/>
                </a:solidFill>
              </a:rPr>
              <a:t>Zamonaviy kartalarni loyihalashdagi innovatsion yondashuvlar</a:t>
            </a:r>
            <a:endParaRPr lang="en-US" alt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anose="020F050202020403020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с двумя скругленными противолежащими углами 12"/>
          <p:cNvSpPr/>
          <p:nvPr/>
        </p:nvSpPr>
        <p:spPr>
          <a:xfrm>
            <a:off x="121285" y="260350"/>
            <a:ext cx="11964670" cy="6409055"/>
          </a:xfrm>
          <a:prstGeom prst="round2DiagRect">
            <a:avLst/>
          </a:prstGeom>
          <a:noFill/>
          <a:ln>
            <a:solidFill>
              <a:srgbClr val="000099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 sz="1400">
              <a:solidFill>
                <a:srgbClr val="FF0000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11645900" y="6303645"/>
            <a:ext cx="546100" cy="572135"/>
          </a:xfrm>
          <a:noFill/>
          <a:ln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rect">
                <a:fillToRect l="100000" t="100000"/>
              </a:path>
              <a:tileRect r="-100000" b="-100000"/>
            </a:gra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fld id="{0799D32B-E685-439C-A9F6-3999C5E3CB08}" type="slidenum">
              <a:rPr lang="ru-RU" sz="2000" b="1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16</a:t>
            </a:fld>
            <a:endParaRPr lang="ru-RU" sz="2000" b="1" dirty="0">
              <a:ln w="13462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551384" y="1202719"/>
            <a:ext cx="4464496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Raqamli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kumimoji="0" lang="ru-RU" sz="1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kartografiya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 —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ma’lumotlar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elektron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shaklda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saqlanadi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va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avtomatik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yangilanadi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Veb-kartografiya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 —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foydalanuvchilar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Internet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orqali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kartani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tahlil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qiladi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,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o‘lchov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qiladi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,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qidiruv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va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navigatsiya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funksiyalaridan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foydalanadi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Interaktiv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kumimoji="0" lang="ru-RU" sz="1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vizualizatsiya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 —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foydalanuvchi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xaritani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kattalashtirishi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,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filtrlashi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,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ma’lumot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qatlamlarini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yoqib-o‘chirishi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mumkin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Sun’iy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kumimoji="0" lang="ru-RU" sz="1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intellekt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kumimoji="0" lang="ru-RU" sz="1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va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kumimoji="0" lang="ru-RU" sz="1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avtomatlashtirish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 —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karta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ma’lumotlarini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avtomatik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tahlil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qilish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va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belgilarni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moslashtirish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imkonini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beradi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3D </a:t>
            </a:r>
            <a:r>
              <a:rPr kumimoji="0" lang="ru-RU" sz="1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kartalar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kumimoji="0" lang="ru-RU" sz="1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va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kumimoji="0" lang="ru-RU" sz="1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virtual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kumimoji="0" lang="ru-RU" sz="1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muhit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 —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relyef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,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bino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va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infratuzilmani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uch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o‘lchamda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ko‘rsatish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orqali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yanada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real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tasvir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yaratadi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.</a:t>
            </a:r>
          </a:p>
        </p:txBody>
      </p:sp>
      <p:pic>
        <p:nvPicPr>
          <p:cNvPr id="2054" name="Picture 6" descr="История картографии мира | Обучонок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6450" y="1202719"/>
            <a:ext cx="5715000" cy="4657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45792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263352" y="1069975"/>
            <a:ext cx="11713383" cy="3295129"/>
          </a:xfrm>
          <a:prstGeom prst="rect">
            <a:avLst/>
          </a:prstGeom>
          <a:solidFill>
            <a:srgbClr val="FFECAF"/>
          </a:solidFill>
          <a:ln>
            <a:solidFill>
              <a:srgbClr val="000099"/>
            </a:solidFill>
          </a:ln>
        </p:spPr>
        <p:txBody>
          <a:bodyPr vert="horz" lIns="91440" tIns="45720" rIns="91440" bIns="45720" rtlCol="0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877695" y="401955"/>
            <a:ext cx="9723755" cy="5461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00099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sz="3200" dirty="0" err="1">
                <a:solidFill>
                  <a:srgbClr val="FF0000"/>
                </a:solidFill>
              </a:rPr>
              <a:t>Kartalarni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loyihalashda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uchraydigan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muammolar</a:t>
            </a:r>
            <a:endParaRPr lang="en-US" alt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anose="020F050202020403020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с двумя скругленными противолежащими углами 12"/>
          <p:cNvSpPr/>
          <p:nvPr/>
        </p:nvSpPr>
        <p:spPr>
          <a:xfrm>
            <a:off x="121285" y="260350"/>
            <a:ext cx="11964670" cy="6409055"/>
          </a:xfrm>
          <a:prstGeom prst="round2DiagRect">
            <a:avLst/>
          </a:prstGeom>
          <a:noFill/>
          <a:ln>
            <a:solidFill>
              <a:srgbClr val="000099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>
              <a:solidFill>
                <a:srgbClr val="FF0000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11645900" y="6303645"/>
            <a:ext cx="546100" cy="572135"/>
          </a:xfrm>
          <a:noFill/>
          <a:ln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rect">
                <a:fillToRect l="100000" t="100000"/>
              </a:path>
              <a:tileRect r="-100000" b="-100000"/>
            </a:gra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fld id="{0799D32B-E685-439C-A9F6-3999C5E3CB08}" type="slidenum">
              <a:rPr lang="ru-RU" sz="2800" b="1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17</a:t>
            </a:fld>
            <a:endParaRPr lang="ru-RU" sz="2800" b="1" dirty="0">
              <a:ln w="13462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15480" y="1500771"/>
            <a:ext cx="758450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bg1"/>
                </a:solidFill>
                <a:latin typeface="+mj-lt"/>
              </a:rPr>
              <a:t>Ma’lumotlarning</a:t>
            </a:r>
            <a:r>
              <a:rPr lang="en-US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+mj-lt"/>
              </a:rPr>
              <a:t>eskirgan</a:t>
            </a:r>
            <a:r>
              <a:rPr lang="en-US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+mj-lt"/>
              </a:rPr>
              <a:t>yoki</a:t>
            </a:r>
            <a:r>
              <a:rPr lang="en-US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+mj-lt"/>
              </a:rPr>
              <a:t>noto‘liq</a:t>
            </a:r>
            <a:r>
              <a:rPr lang="en-US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+mj-lt"/>
              </a:rPr>
              <a:t>bo‘lishi</a:t>
            </a:r>
            <a:r>
              <a:rPr lang="en-US" sz="2400" dirty="0">
                <a:solidFill>
                  <a:schemeClr val="bg1"/>
                </a:solidFill>
                <a:latin typeface="+mj-lt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bg1"/>
                </a:solidFill>
                <a:latin typeface="+mj-lt"/>
              </a:rPr>
              <a:t>Proyeksiya</a:t>
            </a:r>
            <a:r>
              <a:rPr lang="en-US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+mj-lt"/>
              </a:rPr>
              <a:t>xatoliklari</a:t>
            </a:r>
            <a:r>
              <a:rPr lang="en-US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+mj-lt"/>
              </a:rPr>
              <a:t>va</a:t>
            </a:r>
            <a:r>
              <a:rPr lang="en-US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+mj-lt"/>
              </a:rPr>
              <a:t>o‘lchov</a:t>
            </a:r>
            <a:r>
              <a:rPr lang="en-US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+mj-lt"/>
              </a:rPr>
              <a:t>nomuvofiqligi</a:t>
            </a:r>
            <a:r>
              <a:rPr lang="en-US" sz="2400" dirty="0">
                <a:solidFill>
                  <a:schemeClr val="bg1"/>
                </a:solidFill>
                <a:latin typeface="+mj-lt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bg1"/>
                </a:solidFill>
                <a:latin typeface="+mj-lt"/>
              </a:rPr>
              <a:t>Belgilar</a:t>
            </a:r>
            <a:r>
              <a:rPr lang="en-US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+mj-lt"/>
              </a:rPr>
              <a:t>tizimining</a:t>
            </a:r>
            <a:r>
              <a:rPr lang="en-US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+mj-lt"/>
              </a:rPr>
              <a:t>noaniqligi</a:t>
            </a:r>
            <a:r>
              <a:rPr lang="en-US" sz="2400" dirty="0">
                <a:solidFill>
                  <a:schemeClr val="bg1"/>
                </a:solidFill>
                <a:latin typeface="+mj-lt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bg1"/>
                </a:solidFill>
                <a:latin typeface="+mj-lt"/>
              </a:rPr>
              <a:t>Ranglar</a:t>
            </a:r>
            <a:r>
              <a:rPr lang="en-US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+mj-lt"/>
              </a:rPr>
              <a:t>va</a:t>
            </a:r>
            <a:r>
              <a:rPr lang="en-US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+mj-lt"/>
              </a:rPr>
              <a:t>matnlarning</a:t>
            </a:r>
            <a:r>
              <a:rPr lang="en-US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+mj-lt"/>
              </a:rPr>
              <a:t>o‘qilishi</a:t>
            </a:r>
            <a:r>
              <a:rPr lang="en-US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+mj-lt"/>
              </a:rPr>
              <a:t>qiyin</a:t>
            </a:r>
            <a:r>
              <a:rPr lang="en-US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+mj-lt"/>
              </a:rPr>
              <a:t>bo‘lishi</a:t>
            </a:r>
            <a:r>
              <a:rPr lang="en-US" sz="2400" dirty="0">
                <a:solidFill>
                  <a:schemeClr val="bg1"/>
                </a:solidFill>
                <a:latin typeface="+mj-lt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bg1"/>
                </a:solidFill>
                <a:latin typeface="+mj-lt"/>
              </a:rPr>
              <a:t>Texnik</a:t>
            </a:r>
            <a:r>
              <a:rPr lang="en-US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+mj-lt"/>
              </a:rPr>
              <a:t>nosozliklar</a:t>
            </a:r>
            <a:r>
              <a:rPr lang="en-US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+mj-lt"/>
              </a:rPr>
              <a:t>yoki</a:t>
            </a:r>
            <a:r>
              <a:rPr lang="en-US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+mj-lt"/>
              </a:rPr>
              <a:t>dasturiy</a:t>
            </a:r>
            <a:r>
              <a:rPr lang="en-US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+mj-lt"/>
              </a:rPr>
              <a:t>xatoliklar</a:t>
            </a:r>
            <a:r>
              <a:rPr lang="en-US" sz="2400" dirty="0">
                <a:solidFill>
                  <a:schemeClr val="bg1"/>
                </a:solidFill>
                <a:latin typeface="+mj-lt"/>
              </a:rPr>
              <a:t>.</a:t>
            </a:r>
          </a:p>
          <a:p>
            <a:r>
              <a:rPr lang="en-US" sz="2400" dirty="0">
                <a:solidFill>
                  <a:schemeClr val="bg1"/>
                </a:solidFill>
                <a:latin typeface="+mj-lt"/>
              </a:rPr>
              <a:t>Bu </a:t>
            </a:r>
            <a:r>
              <a:rPr lang="en-US" sz="2400" dirty="0" err="1">
                <a:solidFill>
                  <a:schemeClr val="bg1"/>
                </a:solidFill>
                <a:latin typeface="+mj-lt"/>
              </a:rPr>
              <a:t>muammolarni</a:t>
            </a:r>
            <a:r>
              <a:rPr lang="en-US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+mj-lt"/>
              </a:rPr>
              <a:t>bartaraf</a:t>
            </a:r>
            <a:r>
              <a:rPr lang="en-US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+mj-lt"/>
              </a:rPr>
              <a:t>etish</a:t>
            </a:r>
            <a:r>
              <a:rPr lang="en-US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+mj-lt"/>
              </a:rPr>
              <a:t>uchun</a:t>
            </a:r>
            <a:r>
              <a:rPr lang="en-US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+mj-lt"/>
              </a:rPr>
              <a:t>loyihalash</a:t>
            </a:r>
            <a:r>
              <a:rPr lang="en-US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+mj-lt"/>
              </a:rPr>
              <a:t>bosqichida</a:t>
            </a:r>
            <a:r>
              <a:rPr lang="en-US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+mj-lt"/>
              </a:rPr>
              <a:t>sinov</a:t>
            </a:r>
            <a:r>
              <a:rPr lang="en-US" sz="2400" dirty="0">
                <a:solidFill>
                  <a:schemeClr val="bg1"/>
                </a:solidFill>
                <a:latin typeface="+mj-lt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+mj-lt"/>
              </a:rPr>
              <a:t>ekspertiza</a:t>
            </a:r>
            <a:r>
              <a:rPr lang="en-US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+mj-lt"/>
              </a:rPr>
              <a:t>va</a:t>
            </a:r>
            <a:r>
              <a:rPr lang="en-US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+mj-lt"/>
              </a:rPr>
              <a:t>tahrir</a:t>
            </a:r>
            <a:r>
              <a:rPr lang="en-US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+mj-lt"/>
              </a:rPr>
              <a:t>jarayonlari</a:t>
            </a:r>
            <a:r>
              <a:rPr lang="en-US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+mj-lt"/>
              </a:rPr>
              <a:t>o‘tkaziladi</a:t>
            </a:r>
            <a:r>
              <a:rPr lang="en-US" sz="2400" dirty="0">
                <a:solidFill>
                  <a:schemeClr val="bg1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769681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263352" y="1069975"/>
            <a:ext cx="11713383" cy="3295129"/>
          </a:xfrm>
          <a:prstGeom prst="rect">
            <a:avLst/>
          </a:prstGeom>
          <a:solidFill>
            <a:srgbClr val="FFECAF"/>
          </a:solidFill>
          <a:ln>
            <a:solidFill>
              <a:srgbClr val="000099"/>
            </a:solidFill>
          </a:ln>
        </p:spPr>
        <p:txBody>
          <a:bodyPr vert="horz" lIns="91440" tIns="45720" rIns="91440" bIns="45720" rtlCol="0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800" dirty="0" err="1">
                <a:solidFill>
                  <a:schemeClr val="bg1"/>
                </a:solidFill>
              </a:rPr>
              <a:t>Kartalarni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loyihalash</a:t>
            </a:r>
            <a:r>
              <a:rPr lang="en-US" sz="2800" dirty="0">
                <a:solidFill>
                  <a:schemeClr val="bg1"/>
                </a:solidFill>
              </a:rPr>
              <a:t> – </a:t>
            </a:r>
            <a:r>
              <a:rPr lang="en-US" sz="2800" dirty="0" err="1">
                <a:solidFill>
                  <a:schemeClr val="bg1"/>
                </a:solidFill>
              </a:rPr>
              <a:t>bu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ilmiy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tahlil</a:t>
            </a:r>
            <a:r>
              <a:rPr lang="en-US" sz="2800" dirty="0">
                <a:solidFill>
                  <a:schemeClr val="bg1"/>
                </a:solidFill>
              </a:rPr>
              <a:t>, </a:t>
            </a:r>
            <a:r>
              <a:rPr lang="en-US" sz="2800" dirty="0" err="1">
                <a:solidFill>
                  <a:schemeClr val="bg1"/>
                </a:solidFill>
              </a:rPr>
              <a:t>texnik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aniqlik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va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estetik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dizayn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uyg‘unlashgan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jarayondir</a:t>
            </a:r>
            <a:r>
              <a:rPr lang="en-US" sz="2800" dirty="0">
                <a:solidFill>
                  <a:schemeClr val="bg1"/>
                </a:solidFill>
              </a:rPr>
              <a:t>. </a:t>
            </a:r>
            <a:r>
              <a:rPr lang="en-US" sz="2800" dirty="0" err="1">
                <a:solidFill>
                  <a:schemeClr val="bg1"/>
                </a:solidFill>
              </a:rPr>
              <a:t>Har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bir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bosqichda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aniqlik</a:t>
            </a:r>
            <a:r>
              <a:rPr lang="en-US" sz="2800" dirty="0">
                <a:solidFill>
                  <a:schemeClr val="bg1"/>
                </a:solidFill>
              </a:rPr>
              <a:t>, </a:t>
            </a:r>
            <a:r>
              <a:rPr lang="en-US" sz="2800" dirty="0" err="1">
                <a:solidFill>
                  <a:schemeClr val="bg1"/>
                </a:solidFill>
              </a:rPr>
              <a:t>yangilik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va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qulaylikni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ta’minlash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zarur</a:t>
            </a:r>
            <a:r>
              <a:rPr lang="en-US" sz="2800" dirty="0">
                <a:solidFill>
                  <a:schemeClr val="bg1"/>
                </a:solidFill>
              </a:rPr>
              <a:t>. </a:t>
            </a:r>
            <a:r>
              <a:rPr lang="en-US" sz="2800" dirty="0" err="1">
                <a:solidFill>
                  <a:schemeClr val="bg1"/>
                </a:solidFill>
              </a:rPr>
              <a:t>Zamonaviy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texnologiyalar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yordamida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ishlab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chiqilgan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kartalar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geografik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axborotni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nafaqat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ko‘rsatadi</a:t>
            </a:r>
            <a:r>
              <a:rPr lang="en-US" sz="2800" dirty="0">
                <a:solidFill>
                  <a:schemeClr val="bg1"/>
                </a:solidFill>
              </a:rPr>
              <a:t>, </a:t>
            </a:r>
            <a:r>
              <a:rPr lang="en-US" sz="2800" dirty="0" err="1">
                <a:solidFill>
                  <a:schemeClr val="bg1"/>
                </a:solidFill>
              </a:rPr>
              <a:t>balki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uni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tahlil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qilish</a:t>
            </a:r>
            <a:r>
              <a:rPr lang="en-US" sz="2800" dirty="0">
                <a:solidFill>
                  <a:schemeClr val="bg1"/>
                </a:solidFill>
              </a:rPr>
              <a:t>, </a:t>
            </a:r>
            <a:r>
              <a:rPr lang="en-US" sz="2800" dirty="0" err="1">
                <a:solidFill>
                  <a:schemeClr val="bg1"/>
                </a:solidFill>
              </a:rPr>
              <a:t>rejalashtirish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va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boshqarish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vositasiga</a:t>
            </a:r>
            <a:r>
              <a:rPr lang="en-US" sz="2800" dirty="0">
                <a:solidFill>
                  <a:schemeClr val="bg1"/>
                </a:solidFill>
              </a:rPr>
              <a:t> ham </a:t>
            </a:r>
            <a:r>
              <a:rPr lang="en-US" sz="2800" dirty="0" err="1">
                <a:solidFill>
                  <a:schemeClr val="bg1"/>
                </a:solidFill>
              </a:rPr>
              <a:t>aylantiradi</a:t>
            </a:r>
            <a:r>
              <a:rPr lang="en-US" sz="28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877695" y="401955"/>
            <a:ext cx="9723755" cy="5461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00099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charset="0"/>
                <a:cs typeface="Arial" panose="020B0604020202020204" pitchFamily="34" charset="0"/>
              </a:rPr>
              <a:t>XULOSA</a:t>
            </a:r>
            <a:endParaRPr lang="en-US" alt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anose="020F050202020403020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с двумя скругленными противолежащими углами 12"/>
          <p:cNvSpPr/>
          <p:nvPr/>
        </p:nvSpPr>
        <p:spPr>
          <a:xfrm>
            <a:off x="121285" y="260350"/>
            <a:ext cx="11964670" cy="6409055"/>
          </a:xfrm>
          <a:prstGeom prst="round2DiagRect">
            <a:avLst/>
          </a:prstGeom>
          <a:noFill/>
          <a:ln>
            <a:solidFill>
              <a:srgbClr val="000099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11645900" y="6303645"/>
            <a:ext cx="546100" cy="572135"/>
          </a:xfrm>
          <a:noFill/>
          <a:ln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rect">
                <a:fillToRect l="100000" t="100000"/>
              </a:path>
              <a:tileRect r="-100000" b="-100000"/>
            </a:gra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fld id="{0799D32B-E685-439C-A9F6-3999C5E3CB08}" type="slidenum">
              <a:rPr lang="ru-RU" sz="2800" b="1">
                <a:ln w="13462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18</a:t>
            </a:fld>
            <a:endParaRPr lang="ru-RU" sz="2800" b="1" dirty="0">
              <a:ln w="13462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Calibri" panose="020F0502020204030204" charset="0"/>
              <a:cs typeface="Calibri" panose="020F050202020403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35413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75611" y="118661"/>
            <a:ext cx="10440000" cy="64516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chemeClr val="bg1"/>
                </a:solidFill>
                <a:latin typeface="Calibri" panose="020F0502020204030204" charset="0"/>
                <a:cs typeface="Calibri" panose="020F0502020204030204" charset="0"/>
              </a:rPr>
              <a:t>Adabiyotlar</a:t>
            </a:r>
            <a:r>
              <a:rPr lang="en-US" sz="3600" b="1" dirty="0">
                <a:solidFill>
                  <a:schemeClr val="bg1"/>
                </a:solidFill>
                <a:latin typeface="Calibri" panose="020F0502020204030204" charset="0"/>
                <a:cs typeface="Calibri" panose="020F0502020204030204" charset="0"/>
              </a:rPr>
              <a:t>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35613" y="765463"/>
            <a:ext cx="11377264" cy="585216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10000"/>
              </a:lnSpc>
              <a:buFont typeface="+mj-lt"/>
              <a:buAutoNum type="arabicPeriod"/>
            </a:pPr>
            <a:r>
              <a:rPr lang="en-US" sz="2800" dirty="0">
                <a:solidFill>
                  <a:schemeClr val="bg1"/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Safarov E., Musayev I., Prenov Sh., Abdurakhmonov S. </a:t>
            </a:r>
            <a:r>
              <a:rPr sz="2800" b="1" dirty="0" err="1">
                <a:solidFill>
                  <a:schemeClr val="bg1"/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Tabiiy</a:t>
            </a:r>
            <a:r>
              <a:rPr sz="2800" b="1" dirty="0">
                <a:solidFill>
                  <a:schemeClr val="bg1"/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sz="2800" b="1" dirty="0" err="1">
                <a:solidFill>
                  <a:schemeClr val="bg1"/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kartalarni</a:t>
            </a:r>
            <a:r>
              <a:rPr sz="2800" b="1" dirty="0">
                <a:solidFill>
                  <a:schemeClr val="bg1"/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sz="2800" b="1" dirty="0" err="1">
                <a:solidFill>
                  <a:schemeClr val="bg1"/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loyihalash</a:t>
            </a:r>
            <a:r>
              <a:rPr sz="2800" b="1" dirty="0">
                <a:solidFill>
                  <a:schemeClr val="bg1"/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sz="2800" b="1" dirty="0" err="1">
                <a:solidFill>
                  <a:schemeClr val="bg1"/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va</a:t>
            </a:r>
            <a:r>
              <a:rPr sz="2800" b="1" dirty="0">
                <a:solidFill>
                  <a:schemeClr val="bg1"/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sz="2800" b="1" dirty="0" err="1">
                <a:solidFill>
                  <a:schemeClr val="bg1"/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tuzish</a:t>
            </a:r>
            <a:r>
              <a:rPr sz="2800" b="1" dirty="0">
                <a:solidFill>
                  <a:schemeClr val="bg1"/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. </a:t>
            </a:r>
            <a:r>
              <a:rPr lang="en-US" sz="2800" dirty="0" err="1">
                <a:solidFill>
                  <a:schemeClr val="bg1"/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O'quv</a:t>
            </a:r>
            <a:r>
              <a:rPr lang="en-US" sz="2800" dirty="0">
                <a:solidFill>
                  <a:schemeClr val="bg1"/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qo'llanma</a:t>
            </a:r>
            <a:r>
              <a:rPr lang="en-GB" sz="2800" dirty="0">
                <a:solidFill>
                  <a:schemeClr val="bg1"/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. </a:t>
            </a:r>
            <a:r>
              <a:rPr lang="en-US" sz="2800" dirty="0">
                <a:solidFill>
                  <a:schemeClr val="bg1"/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T. 2015 y-180 б.</a:t>
            </a:r>
          </a:p>
          <a:p>
            <a:pPr marL="342900" indent="-342900" algn="just">
              <a:lnSpc>
                <a:spcPct val="110000"/>
              </a:lnSpc>
              <a:buFont typeface="+mj-lt"/>
              <a:buAutoNum type="arabicPeriod"/>
            </a:pPr>
            <a:r>
              <a:rPr lang="en-US" sz="2800" dirty="0" err="1">
                <a:solidFill>
                  <a:schemeClr val="bg1"/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Mirzaliyev</a:t>
            </a:r>
            <a:r>
              <a:rPr lang="en-US" sz="2800" dirty="0">
                <a:solidFill>
                  <a:schemeClr val="bg1"/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. T</a:t>
            </a:r>
            <a:r>
              <a:rPr sz="2800" dirty="0">
                <a:solidFill>
                  <a:schemeClr val="bg1"/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. </a:t>
            </a:r>
            <a:r>
              <a:rPr lang="en-US" sz="2800" dirty="0" err="1">
                <a:solidFill>
                  <a:schemeClr val="bg1"/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Qoraboyev</a:t>
            </a:r>
            <a:r>
              <a:rPr lang="en-US" sz="2800" dirty="0">
                <a:solidFill>
                  <a:schemeClr val="bg1"/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 J.</a:t>
            </a:r>
            <a:r>
              <a:rPr sz="2800" dirty="0">
                <a:solidFill>
                  <a:schemeClr val="bg1"/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sz="2800" b="1" dirty="0" err="1">
                <a:solidFill>
                  <a:schemeClr val="bg1"/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Kartalarni</a:t>
            </a:r>
            <a:r>
              <a:rPr sz="2800" b="1" dirty="0">
                <a:solidFill>
                  <a:schemeClr val="bg1"/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sz="2800" b="1" dirty="0" err="1">
                <a:solidFill>
                  <a:schemeClr val="bg1"/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loyihalash</a:t>
            </a:r>
            <a:r>
              <a:rPr sz="2800" b="1" dirty="0">
                <a:solidFill>
                  <a:schemeClr val="bg1"/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sz="2800" b="1" dirty="0" err="1">
                <a:solidFill>
                  <a:schemeClr val="bg1"/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va</a:t>
            </a:r>
            <a:r>
              <a:rPr sz="2800" b="1" dirty="0">
                <a:solidFill>
                  <a:schemeClr val="bg1"/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sz="2800" b="1" dirty="0" err="1">
                <a:solidFill>
                  <a:schemeClr val="bg1"/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tuzish</a:t>
            </a:r>
            <a:r>
              <a:rPr sz="2800" b="1" dirty="0">
                <a:solidFill>
                  <a:schemeClr val="bg1"/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. </a:t>
            </a:r>
            <a:r>
              <a:rPr lang="en-US" sz="2800" dirty="0">
                <a:solidFill>
                  <a:schemeClr val="bg1"/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Toshkent </a:t>
            </a:r>
            <a:r>
              <a:rPr sz="2800" dirty="0">
                <a:solidFill>
                  <a:schemeClr val="bg1"/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“</a:t>
            </a:r>
            <a:r>
              <a:rPr lang="en-US" sz="2800" dirty="0" err="1">
                <a:solidFill>
                  <a:schemeClr val="bg1"/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Talqin</a:t>
            </a:r>
            <a:r>
              <a:rPr sz="2800" dirty="0">
                <a:solidFill>
                  <a:schemeClr val="bg1"/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”</a:t>
            </a:r>
            <a:r>
              <a:rPr lang="en-US" sz="2800" dirty="0">
                <a:solidFill>
                  <a:schemeClr val="bg1"/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.</a:t>
            </a:r>
            <a:r>
              <a:rPr sz="2800" dirty="0">
                <a:solidFill>
                  <a:schemeClr val="bg1"/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O'quv</a:t>
            </a:r>
            <a:r>
              <a:rPr lang="en-US" sz="2800" dirty="0">
                <a:solidFill>
                  <a:schemeClr val="bg1"/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qo'llanma</a:t>
            </a:r>
            <a:r>
              <a:rPr lang="en-GB" sz="2800" dirty="0">
                <a:solidFill>
                  <a:schemeClr val="bg1"/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.</a:t>
            </a:r>
          </a:p>
          <a:p>
            <a:pPr marL="342900" indent="-342900" algn="just">
              <a:lnSpc>
                <a:spcPct val="110000"/>
              </a:lnSpc>
              <a:buFont typeface="+mj-lt"/>
              <a:buAutoNum type="arabicPeriod"/>
            </a:pPr>
            <a:r>
              <a:rPr lang="en-US" sz="2800" dirty="0" err="1">
                <a:solidFill>
                  <a:schemeClr val="bg1"/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Mirzaliyev</a:t>
            </a:r>
            <a:r>
              <a:rPr lang="en-US" sz="2800" dirty="0">
                <a:solidFill>
                  <a:schemeClr val="bg1"/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. T</a:t>
            </a:r>
            <a:r>
              <a:rPr sz="2800" dirty="0">
                <a:solidFill>
                  <a:schemeClr val="bg1"/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.</a:t>
            </a:r>
            <a:r>
              <a:rPr lang="en-US" sz="2800" dirty="0">
                <a:solidFill>
                  <a:schemeClr val="bg1"/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, Safarov E., Egamberdiyev A., Qoraboyev J., 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Kartashunoslik. </a:t>
            </a:r>
            <a:r>
              <a:rPr lang="en-US" sz="2800" dirty="0">
                <a:solidFill>
                  <a:schemeClr val="bg1"/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O'quv</a:t>
            </a:r>
            <a:r>
              <a:rPr lang="en-US" sz="2800" dirty="0">
                <a:solidFill>
                  <a:schemeClr val="bg1"/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qo'llanma</a:t>
            </a:r>
            <a:r>
              <a:rPr lang="en-US" sz="2800" dirty="0">
                <a:solidFill>
                  <a:schemeClr val="bg1"/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. Toshkent “Cho'lpon”. 2012 y - 62-72 b.</a:t>
            </a:r>
            <a:endParaRPr lang="en-US" sz="2800" dirty="0">
              <a:solidFill>
                <a:schemeClr val="bg1"/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L="0" indent="0" algn="just">
              <a:lnSpc>
                <a:spcPct val="110000"/>
              </a:lnSpc>
              <a:buFont typeface="+mj-lt"/>
              <a:buNone/>
            </a:pPr>
            <a:r>
              <a:rPr lang="ru-RU" altLang="en-US" sz="2800" dirty="0">
                <a:solidFill>
                  <a:schemeClr val="bg1"/>
                </a:solidFill>
                <a:latin typeface="Calibri" panose="020F0502020204030204" charset="0"/>
                <a:cs typeface="Calibri" panose="020F0502020204030204" charset="0"/>
              </a:rPr>
              <a:t>4. </a:t>
            </a:r>
            <a:r>
              <a:rPr lang="en-US" sz="2800" dirty="0" err="1">
                <a:solidFill>
                  <a:schemeClr val="bg1"/>
                </a:solidFill>
                <a:latin typeface="Calibri" panose="020F0502020204030204" charset="0"/>
                <a:cs typeface="Calibri" panose="020F0502020204030204" charset="0"/>
              </a:rPr>
              <a:t>Тhomas</a:t>
            </a:r>
            <a:r>
              <a:rPr lang="en-US" sz="2800" dirty="0">
                <a:solidFill>
                  <a:schemeClr val="bg1"/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Calibri" panose="020F0502020204030204" charset="0"/>
                <a:cs typeface="Calibri" panose="020F0502020204030204" charset="0"/>
              </a:rPr>
              <a:t>M.Lillesand</a:t>
            </a:r>
            <a:r>
              <a:rPr lang="en-US" sz="2800" dirty="0">
                <a:solidFill>
                  <a:schemeClr val="bg1"/>
                </a:solidFill>
                <a:latin typeface="Calibri" panose="020F0502020204030204" charset="0"/>
                <a:cs typeface="Calibri" panose="020F0502020204030204" charset="0"/>
              </a:rPr>
              <a:t>, Ralph </a:t>
            </a:r>
            <a:r>
              <a:rPr lang="en-US" sz="2800" dirty="0" err="1">
                <a:solidFill>
                  <a:schemeClr val="bg1"/>
                </a:solidFill>
                <a:latin typeface="Calibri" panose="020F0502020204030204" charset="0"/>
                <a:cs typeface="Calibri" panose="020F0502020204030204" charset="0"/>
              </a:rPr>
              <a:t>W.Kiefer</a:t>
            </a:r>
            <a:r>
              <a:rPr lang="en-US" sz="2800" dirty="0">
                <a:solidFill>
                  <a:schemeClr val="bg1"/>
                </a:solidFill>
                <a:latin typeface="Calibri" panose="020F0502020204030204" charset="0"/>
                <a:cs typeface="Calibri" panose="020F0502020204030204" charset="0"/>
              </a:rPr>
              <a:t>, </a:t>
            </a:r>
            <a:r>
              <a:rPr lang="en-US" sz="2800" dirty="0" err="1">
                <a:solidFill>
                  <a:schemeClr val="bg1"/>
                </a:solidFill>
                <a:latin typeface="Calibri" panose="020F0502020204030204" charset="0"/>
                <a:cs typeface="Calibri" panose="020F0502020204030204" charset="0"/>
              </a:rPr>
              <a:t>Jonaтhan</a:t>
            </a:r>
            <a:r>
              <a:rPr lang="en-US" sz="2800" dirty="0">
                <a:solidFill>
                  <a:schemeClr val="bg1"/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Calibri" panose="020F0502020204030204" charset="0"/>
                <a:cs typeface="Calibri" panose="020F0502020204030204" charset="0"/>
              </a:rPr>
              <a:t>W.Chipman</a:t>
            </a:r>
            <a:r>
              <a:rPr lang="en-US" sz="2800" dirty="0">
                <a:solidFill>
                  <a:schemeClr val="bg1"/>
                </a:solidFill>
                <a:latin typeface="Calibri" panose="020F0502020204030204" charset="0"/>
                <a:cs typeface="Calibri" panose="020F0502020204030204" charset="0"/>
              </a:rPr>
              <a:t> (2008): </a:t>
            </a:r>
            <a:r>
              <a:rPr lang="en-US" sz="2800" dirty="0" err="1">
                <a:solidFill>
                  <a:schemeClr val="bg1"/>
                </a:solidFill>
                <a:latin typeface="Calibri" panose="020F0502020204030204" charset="0"/>
                <a:cs typeface="Calibri" panose="020F0502020204030204" charset="0"/>
              </a:rPr>
              <a:t>Carтografiy</a:t>
            </a:r>
            <a:r>
              <a:rPr lang="en-US" sz="2800" dirty="0">
                <a:solidFill>
                  <a:schemeClr val="bg1"/>
                </a:solidFill>
                <a:latin typeface="Calibri" panose="020F0502020204030204" charset="0"/>
                <a:cs typeface="Calibri" panose="020F0502020204030204" charset="0"/>
              </a:rPr>
              <a:t> and Image </a:t>
            </a:r>
            <a:r>
              <a:rPr lang="en-US" sz="2800" dirty="0" err="1">
                <a:solidFill>
                  <a:schemeClr val="bg1"/>
                </a:solidFill>
                <a:latin typeface="Calibri" panose="020F0502020204030204" charset="0"/>
                <a:cs typeface="Calibri" panose="020F0502020204030204" charset="0"/>
              </a:rPr>
              <a:t>Inтerpreтaтion</a:t>
            </a:r>
            <a:r>
              <a:rPr lang="en-US" sz="2800" dirty="0">
                <a:solidFill>
                  <a:schemeClr val="bg1"/>
                </a:solidFill>
                <a:latin typeface="Calibri" panose="020F0502020204030204" charset="0"/>
                <a:cs typeface="Calibri" panose="020F0502020204030204" charset="0"/>
              </a:rPr>
              <a:t>. </a:t>
            </a:r>
            <a:r>
              <a:rPr lang="en-US" sz="2800" dirty="0" err="1">
                <a:solidFill>
                  <a:schemeClr val="bg1"/>
                </a:solidFill>
                <a:latin typeface="Calibri" panose="020F0502020204030204" charset="0"/>
                <a:cs typeface="Calibri" panose="020F0502020204030204" charset="0"/>
              </a:rPr>
              <a:t>Sixтh</a:t>
            </a:r>
            <a:r>
              <a:rPr lang="en-US" sz="2800" dirty="0">
                <a:solidFill>
                  <a:schemeClr val="bg1"/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Calibri" panose="020F0502020204030204" charset="0"/>
                <a:cs typeface="Calibri" panose="020F0502020204030204" charset="0"/>
              </a:rPr>
              <a:t>Ediтion</a:t>
            </a:r>
            <a:r>
              <a:rPr lang="en-US" sz="2800" dirty="0">
                <a:solidFill>
                  <a:schemeClr val="bg1"/>
                </a:solidFill>
                <a:latin typeface="Calibri" panose="020F0502020204030204" charset="0"/>
                <a:cs typeface="Calibri" panose="020F0502020204030204" charset="0"/>
              </a:rPr>
              <a:t>. Wiley-India </a:t>
            </a:r>
            <a:r>
              <a:rPr lang="en-US" sz="2800" dirty="0" err="1">
                <a:solidFill>
                  <a:schemeClr val="bg1"/>
                </a:solidFill>
                <a:latin typeface="Calibri" panose="020F0502020204030204" charset="0"/>
                <a:cs typeface="Calibri" panose="020F0502020204030204" charset="0"/>
              </a:rPr>
              <a:t>Ediтion</a:t>
            </a:r>
            <a:r>
              <a:rPr lang="en-US" sz="2800" dirty="0">
                <a:solidFill>
                  <a:schemeClr val="bg1"/>
                </a:solidFill>
                <a:latin typeface="Calibri" panose="020F0502020204030204" charset="0"/>
                <a:cs typeface="Calibri" panose="020F0502020204030204" charset="0"/>
              </a:rPr>
              <a:t>.</a:t>
            </a:r>
          </a:p>
          <a:p>
            <a:pPr marL="0" indent="0">
              <a:lnSpc>
                <a:spcPct val="110000"/>
              </a:lnSpc>
              <a:buFont typeface="+mj-lt"/>
              <a:buNone/>
            </a:pPr>
            <a:r>
              <a:rPr lang="ru-RU" sz="2800" dirty="0">
                <a:solidFill>
                  <a:schemeClr val="bg1"/>
                </a:solidFill>
                <a:latin typeface="Calibri" panose="020F0502020204030204" charset="0"/>
                <a:cs typeface="Calibri" panose="020F0502020204030204" charset="0"/>
              </a:rPr>
              <a:t>5. </a:t>
            </a:r>
            <a:r>
              <a:rPr sz="2800" dirty="0" err="1">
                <a:solidFill>
                  <a:schemeClr val="bg1"/>
                </a:solidFill>
                <a:latin typeface="Calibri" panose="020F0502020204030204" charset="0"/>
                <a:cs typeface="Calibri" panose="020F0502020204030204" charset="0"/>
              </a:rPr>
              <a:t>Мirzaliyev</a:t>
            </a:r>
            <a:r>
              <a:rPr sz="2800" dirty="0">
                <a:solidFill>
                  <a:schemeClr val="bg1"/>
                </a:solidFill>
                <a:latin typeface="Calibri" panose="020F0502020204030204" charset="0"/>
                <a:cs typeface="Calibri" panose="020F0502020204030204" charset="0"/>
              </a:rPr>
              <a:t> Т., </a:t>
            </a:r>
            <a:r>
              <a:rPr sz="2800" dirty="0" err="1">
                <a:solidFill>
                  <a:schemeClr val="bg1"/>
                </a:solidFill>
                <a:latin typeface="Calibri" panose="020F0502020204030204" charset="0"/>
                <a:cs typeface="Calibri" panose="020F0502020204030204" charset="0"/>
              </a:rPr>
              <a:t>Мusayev</a:t>
            </a:r>
            <a:r>
              <a:rPr sz="2800" dirty="0">
                <a:solidFill>
                  <a:schemeClr val="bg1"/>
                </a:solidFill>
                <a:latin typeface="Calibri" panose="020F0502020204030204" charset="0"/>
                <a:cs typeface="Calibri" panose="020F0502020204030204" charset="0"/>
              </a:rPr>
              <a:t> I. </a:t>
            </a:r>
            <a:r>
              <a:rPr sz="2800" b="1" dirty="0" err="1">
                <a:solidFill>
                  <a:schemeClr val="bg1"/>
                </a:solidFill>
                <a:latin typeface="Calibri" panose="020F0502020204030204" charset="0"/>
                <a:cs typeface="Calibri" panose="020F0502020204030204" charset="0"/>
              </a:rPr>
              <a:t>Каrтografiya</a:t>
            </a:r>
            <a:r>
              <a:rPr sz="2800" b="1" dirty="0">
                <a:solidFill>
                  <a:schemeClr val="bg1"/>
                </a:solidFill>
                <a:latin typeface="Calibri" panose="020F0502020204030204" charset="0"/>
                <a:cs typeface="Calibri" panose="020F0502020204030204" charset="0"/>
              </a:rPr>
              <a:t>. </a:t>
            </a:r>
            <a:r>
              <a:rPr sz="2800" dirty="0" err="1">
                <a:solidFill>
                  <a:schemeClr val="bg1"/>
                </a:solidFill>
                <a:latin typeface="Calibri" panose="020F0502020204030204" charset="0"/>
                <a:cs typeface="Calibri" panose="020F0502020204030204" charset="0"/>
              </a:rPr>
              <a:t>Тоshkenт</a:t>
            </a:r>
            <a:r>
              <a:rPr sz="2800" dirty="0">
                <a:solidFill>
                  <a:schemeClr val="bg1"/>
                </a:solidFill>
                <a:latin typeface="Calibri" panose="020F0502020204030204" charset="0"/>
                <a:cs typeface="Calibri" panose="020F0502020204030204" charset="0"/>
              </a:rPr>
              <a:t>, </a:t>
            </a:r>
            <a:r>
              <a:rPr sz="2800" dirty="0" err="1">
                <a:solidFill>
                  <a:schemeClr val="bg1"/>
                </a:solidFill>
                <a:latin typeface="Calibri" panose="020F0502020204030204" charset="0"/>
                <a:cs typeface="Calibri" panose="020F0502020204030204" charset="0"/>
              </a:rPr>
              <a:t>Ziyonur</a:t>
            </a:r>
            <a:r>
              <a:rPr sz="2800" dirty="0">
                <a:solidFill>
                  <a:schemeClr val="bg1"/>
                </a:solidFill>
                <a:latin typeface="Calibri" panose="020F0502020204030204" charset="0"/>
                <a:cs typeface="Calibri" panose="020F0502020204030204" charset="0"/>
              </a:rPr>
              <a:t>, 2007.-160 б.</a:t>
            </a:r>
          </a:p>
          <a:p>
            <a:pPr marL="0" indent="0">
              <a:lnSpc>
                <a:spcPct val="110000"/>
              </a:lnSpc>
              <a:buFont typeface="+mj-lt"/>
              <a:buNone/>
            </a:pPr>
            <a:r>
              <a:rPr lang="ru-RU" altLang="en-US" sz="2800" dirty="0" err="1">
                <a:solidFill>
                  <a:schemeClr val="bg1"/>
                </a:solidFill>
                <a:latin typeface="Calibri" panose="020F0502020204030204" charset="0"/>
                <a:cs typeface="Calibri" panose="020F0502020204030204" charset="0"/>
              </a:rPr>
              <a:t>6. </a:t>
            </a:r>
            <a:r>
              <a:rPr lang="en-US" sz="2800" dirty="0" err="1">
                <a:solidFill>
                  <a:schemeClr val="bg1"/>
                </a:solidFill>
                <a:latin typeface="Calibri" panose="020F0502020204030204" charset="0"/>
                <a:cs typeface="Calibri" panose="020F0502020204030204" charset="0"/>
              </a:rPr>
              <a:t>Abdurakhmonov S. Mirjalolov N. Jo'rayev A.</a:t>
            </a:r>
            <a:r>
              <a:rPr lang="en-GB" sz="2800" dirty="0">
                <a:solidFill>
                  <a:schemeClr val="bg1"/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GB" sz="2800" b="1" dirty="0" err="1">
                <a:solidFill>
                  <a:schemeClr val="bg1"/>
                </a:solidFill>
                <a:latin typeface="Calibri" panose="020F0502020204030204" charset="0"/>
                <a:cs typeface="Calibri" panose="020F0502020204030204" charset="0"/>
              </a:rPr>
              <a:t>Geoinformatsion kartografiya asoslari</a:t>
            </a:r>
            <a:r>
              <a:rPr lang="en-GB" sz="2800" dirty="0">
                <a:solidFill>
                  <a:schemeClr val="bg1"/>
                </a:solidFill>
                <a:latin typeface="Calibri" panose="020F0502020204030204" charset="0"/>
                <a:cs typeface="Calibri" panose="020F0502020204030204" charset="0"/>
              </a:rPr>
              <a:t>. </a:t>
            </a:r>
            <a:r>
              <a:rPr lang="en-GB" sz="2800" dirty="0">
                <a:solidFill>
                  <a:schemeClr val="bg1"/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O'quv qo'llanma</a:t>
            </a:r>
            <a:r>
              <a:rPr lang="en-GB" sz="2800" dirty="0">
                <a:solidFill>
                  <a:schemeClr val="bg1"/>
                </a:solidFill>
                <a:latin typeface="Calibri" panose="020F0502020204030204" charset="0"/>
                <a:cs typeface="Calibri" panose="020F0502020204030204" charset="0"/>
              </a:rPr>
              <a:t>, Toshkent, TI</a:t>
            </a:r>
            <a:r>
              <a:rPr lang="en-US" altLang="en-GB" sz="2800" dirty="0">
                <a:solidFill>
                  <a:schemeClr val="bg1"/>
                </a:solidFill>
                <a:latin typeface="Calibri" panose="020F0502020204030204" charset="0"/>
                <a:cs typeface="Calibri" panose="020F0502020204030204" charset="0"/>
              </a:rPr>
              <a:t>QXM</a:t>
            </a:r>
            <a:r>
              <a:rPr lang="en-GB" sz="2800" dirty="0">
                <a:solidFill>
                  <a:schemeClr val="bg1"/>
                </a:solidFill>
                <a:latin typeface="Calibri" panose="020F0502020204030204" charset="0"/>
                <a:cs typeface="Calibri" panose="020F0502020204030204" charset="0"/>
              </a:rPr>
              <a:t>MI, 20</a:t>
            </a:r>
            <a:r>
              <a:rPr lang="en-US" altLang="en-GB" sz="2800" dirty="0">
                <a:solidFill>
                  <a:schemeClr val="bg1"/>
                </a:solidFill>
                <a:latin typeface="Calibri" panose="020F0502020204030204" charset="0"/>
                <a:cs typeface="Calibri" panose="020F0502020204030204" charset="0"/>
              </a:rPr>
              <a:t>20</a:t>
            </a:r>
            <a:r>
              <a:rPr lang="en-GB" sz="2800" dirty="0">
                <a:solidFill>
                  <a:schemeClr val="bg1"/>
                </a:solidFill>
                <a:latin typeface="Calibri" panose="020F0502020204030204" charset="0"/>
                <a:cs typeface="Calibri" panose="020F0502020204030204" charset="0"/>
              </a:rPr>
              <a:t>. - 194 b.</a:t>
            </a:r>
          </a:p>
          <a:p>
            <a:pPr marL="0" indent="0">
              <a:lnSpc>
                <a:spcPct val="110000"/>
              </a:lnSpc>
              <a:spcBef>
                <a:spcPts val="580"/>
              </a:spcBef>
              <a:buFont typeface="+mj-lt"/>
              <a:buNone/>
              <a:defRPr/>
            </a:pPr>
            <a:r>
              <a:rPr lang="ru-RU" altLang="en-US" sz="2800" dirty="0">
                <a:solidFill>
                  <a:schemeClr val="bg1"/>
                </a:solidFill>
                <a:hlinkClick r:id="rId2"/>
              </a:rPr>
              <a:t>7. </a:t>
            </a:r>
            <a:r>
              <a:rPr lang="en-US" sz="2800" dirty="0">
                <a:solidFill>
                  <a:schemeClr val="bg1"/>
                </a:solidFill>
                <a:hlinkClick r:id="rId2"/>
              </a:rPr>
              <a:t>https://moodle.tiiame.uz/course/view.php?id=705</a:t>
            </a:r>
            <a:endParaRPr lang="en-US" sz="2800" dirty="0">
              <a:solidFill>
                <a:schemeClr val="bg1"/>
              </a:solidFill>
              <a:latin typeface="Calibri" panose="020F0502020204030204" charset="0"/>
              <a:cs typeface="Calibri" panose="020F0502020204030204" charset="0"/>
              <a:hlinkClick r:id="rId2"/>
            </a:endParaRPr>
          </a:p>
        </p:txBody>
      </p:sp>
      <p:sp>
        <p:nvSpPr>
          <p:cNvPr id="2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11645900" y="6303645"/>
            <a:ext cx="546100" cy="572135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fld id="{0799D32B-E685-439C-A9F6-3999C5E3CB08}" type="slidenum">
              <a:rPr lang="ru-RU" sz="2800" b="1">
                <a:ln w="13462">
                  <a:solidFill>
                    <a:schemeClr val="bg1"/>
                  </a:solidFill>
                  <a:prstDash val="solid"/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Calibri" panose="020F0502020204030204" charset="0"/>
                <a:cs typeface="Calibri" panose="020F0502020204030204" charset="0"/>
              </a:rPr>
              <a:t>19</a:t>
            </a:fld>
            <a:endParaRPr lang="ru-RU" sz="2800" b="1" dirty="0">
              <a:ln w="13462">
                <a:solidFill>
                  <a:schemeClr val="bg1"/>
                </a:solidFill>
                <a:prstDash val="solid"/>
              </a:ln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  <a:latin typeface="Calibri" panose="020F0502020204030204" charset="0"/>
              <a:cs typeface="Calibri" panose="020F050202020403020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118360" y="573405"/>
            <a:ext cx="7750175" cy="961390"/>
          </a:xfrm>
          <a:prstGeom prst="roundRect">
            <a:avLst/>
          </a:prstGeom>
          <a:solidFill>
            <a:schemeClr val="tx2"/>
          </a:solidFill>
          <a:ln>
            <a:solidFill>
              <a:srgbClr val="000099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ru-RU" sz="4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Reja</a:t>
            </a:r>
            <a:r>
              <a:rPr lang="ru-RU" sz="4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: 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19380" y="116840"/>
            <a:ext cx="11953240" cy="6552565"/>
          </a:xfrm>
          <a:prstGeom prst="round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19" name="Полилиния 10"/>
          <p:cNvSpPr/>
          <p:nvPr/>
        </p:nvSpPr>
        <p:spPr>
          <a:xfrm>
            <a:off x="1647190" y="2263775"/>
            <a:ext cx="10116820" cy="594995"/>
          </a:xfrm>
          <a:custGeom>
            <a:avLst/>
            <a:gdLst>
              <a:gd name="connsiteX0" fmla="*/ 0 w 9417770"/>
              <a:gd name="connsiteY0" fmla="*/ 194058 h 1164324"/>
              <a:gd name="connsiteX1" fmla="*/ 194058 w 9417770"/>
              <a:gd name="connsiteY1" fmla="*/ 0 h 1164324"/>
              <a:gd name="connsiteX2" fmla="*/ 9223712 w 9417770"/>
              <a:gd name="connsiteY2" fmla="*/ 0 h 1164324"/>
              <a:gd name="connsiteX3" fmla="*/ 9417770 w 9417770"/>
              <a:gd name="connsiteY3" fmla="*/ 194058 h 1164324"/>
              <a:gd name="connsiteX4" fmla="*/ 9417770 w 9417770"/>
              <a:gd name="connsiteY4" fmla="*/ 970266 h 1164324"/>
              <a:gd name="connsiteX5" fmla="*/ 9223712 w 9417770"/>
              <a:gd name="connsiteY5" fmla="*/ 1164324 h 1164324"/>
              <a:gd name="connsiteX6" fmla="*/ 194058 w 9417770"/>
              <a:gd name="connsiteY6" fmla="*/ 1164324 h 1164324"/>
              <a:gd name="connsiteX7" fmla="*/ 0 w 9417770"/>
              <a:gd name="connsiteY7" fmla="*/ 970266 h 1164324"/>
              <a:gd name="connsiteX8" fmla="*/ 0 w 9417770"/>
              <a:gd name="connsiteY8" fmla="*/ 194058 h 1164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417770" h="1164324">
                <a:moveTo>
                  <a:pt x="0" y="194058"/>
                </a:moveTo>
                <a:cubicBezTo>
                  <a:pt x="0" y="86883"/>
                  <a:pt x="86883" y="0"/>
                  <a:pt x="194058" y="0"/>
                </a:cubicBezTo>
                <a:lnTo>
                  <a:pt x="9223712" y="0"/>
                </a:lnTo>
                <a:cubicBezTo>
                  <a:pt x="9330887" y="0"/>
                  <a:pt x="9417770" y="86883"/>
                  <a:pt x="9417770" y="194058"/>
                </a:cubicBezTo>
                <a:lnTo>
                  <a:pt x="9417770" y="970266"/>
                </a:lnTo>
                <a:cubicBezTo>
                  <a:pt x="9417770" y="1077441"/>
                  <a:pt x="9330887" y="1164324"/>
                  <a:pt x="9223712" y="1164324"/>
                </a:cubicBezTo>
                <a:lnTo>
                  <a:pt x="194058" y="1164324"/>
                </a:lnTo>
                <a:cubicBezTo>
                  <a:pt x="86883" y="1164324"/>
                  <a:pt x="0" y="1077441"/>
                  <a:pt x="0" y="970266"/>
                </a:cubicBezTo>
                <a:lnTo>
                  <a:pt x="0" y="194058"/>
                </a:lnTo>
                <a:close/>
              </a:path>
            </a:pathLst>
          </a:custGeom>
          <a:noFill/>
          <a:ln w="9525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square" lIns="163518" tIns="163518" rIns="163518" bIns="163518" numCol="1" spcCol="1270" anchor="ctr" anchorCtr="0">
            <a:noAutofit/>
          </a:bodyPr>
          <a:lstStyle/>
          <a:p>
            <a:pPr lvl="0" defTabSz="1244600">
              <a:lnSpc>
                <a:spcPct val="90000"/>
              </a:lnSpc>
              <a:spcAft>
                <a:spcPct val="35000"/>
              </a:spcAft>
            </a:pPr>
            <a:r>
              <a:rPr lang="en-US" sz="2400" i="1" dirty="0" err="1" smtClean="0">
                <a:solidFill>
                  <a:schemeClr val="bg1"/>
                </a:solidFill>
              </a:rPr>
              <a:t>Kartografik</a:t>
            </a:r>
            <a:r>
              <a:rPr lang="en-US" sz="2400" i="1" dirty="0" smtClean="0">
                <a:solidFill>
                  <a:schemeClr val="bg1"/>
                </a:solidFill>
              </a:rPr>
              <a:t> </a:t>
            </a:r>
            <a:r>
              <a:rPr lang="en-US" sz="2400" i="1" dirty="0" err="1">
                <a:solidFill>
                  <a:schemeClr val="bg1"/>
                </a:solidFill>
              </a:rPr>
              <a:t>belgilar</a:t>
            </a:r>
            <a:r>
              <a:rPr lang="en-US" sz="2400" i="1" dirty="0">
                <a:solidFill>
                  <a:schemeClr val="bg1"/>
                </a:solidFill>
              </a:rPr>
              <a:t> </a:t>
            </a:r>
            <a:r>
              <a:rPr lang="en-US" sz="2400" i="1" dirty="0" err="1">
                <a:solidFill>
                  <a:schemeClr val="bg1"/>
                </a:solidFill>
              </a:rPr>
              <a:t>tizimini</a:t>
            </a:r>
            <a:r>
              <a:rPr lang="en-US" sz="2400" i="1" dirty="0">
                <a:solidFill>
                  <a:schemeClr val="bg1"/>
                </a:solidFill>
              </a:rPr>
              <a:t> </a:t>
            </a:r>
            <a:r>
              <a:rPr lang="en-US" sz="2400" i="1" dirty="0" err="1">
                <a:solidFill>
                  <a:schemeClr val="bg1"/>
                </a:solidFill>
              </a:rPr>
              <a:t>ishlab</a:t>
            </a:r>
            <a:r>
              <a:rPr lang="en-US" sz="2400" i="1" dirty="0">
                <a:solidFill>
                  <a:schemeClr val="bg1"/>
                </a:solidFill>
              </a:rPr>
              <a:t> </a:t>
            </a:r>
            <a:r>
              <a:rPr lang="en-US" sz="2400" i="1" dirty="0" err="1">
                <a:solidFill>
                  <a:schemeClr val="bg1"/>
                </a:solidFill>
              </a:rPr>
              <a:t>chiqish</a:t>
            </a:r>
            <a:endParaRPr lang="en-US" altLang="ru-RU" sz="2400" i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80670" y="2263775"/>
            <a:ext cx="1171575" cy="594995"/>
          </a:xfrm>
          <a:prstGeom prst="rect">
            <a:avLst/>
          </a:prstGeom>
          <a:noFill/>
          <a:ln w="9525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</a:p>
        </p:txBody>
      </p:sp>
      <p:sp>
        <p:nvSpPr>
          <p:cNvPr id="9" name="Полилиния 10"/>
          <p:cNvSpPr/>
          <p:nvPr/>
        </p:nvSpPr>
        <p:spPr>
          <a:xfrm>
            <a:off x="1647190" y="4053840"/>
            <a:ext cx="10116820" cy="547370"/>
          </a:xfrm>
          <a:custGeom>
            <a:avLst/>
            <a:gdLst>
              <a:gd name="connsiteX0" fmla="*/ 0 w 9417770"/>
              <a:gd name="connsiteY0" fmla="*/ 194058 h 1164324"/>
              <a:gd name="connsiteX1" fmla="*/ 194058 w 9417770"/>
              <a:gd name="connsiteY1" fmla="*/ 0 h 1164324"/>
              <a:gd name="connsiteX2" fmla="*/ 9223712 w 9417770"/>
              <a:gd name="connsiteY2" fmla="*/ 0 h 1164324"/>
              <a:gd name="connsiteX3" fmla="*/ 9417770 w 9417770"/>
              <a:gd name="connsiteY3" fmla="*/ 194058 h 1164324"/>
              <a:gd name="connsiteX4" fmla="*/ 9417770 w 9417770"/>
              <a:gd name="connsiteY4" fmla="*/ 970266 h 1164324"/>
              <a:gd name="connsiteX5" fmla="*/ 9223712 w 9417770"/>
              <a:gd name="connsiteY5" fmla="*/ 1164324 h 1164324"/>
              <a:gd name="connsiteX6" fmla="*/ 194058 w 9417770"/>
              <a:gd name="connsiteY6" fmla="*/ 1164324 h 1164324"/>
              <a:gd name="connsiteX7" fmla="*/ 0 w 9417770"/>
              <a:gd name="connsiteY7" fmla="*/ 970266 h 1164324"/>
              <a:gd name="connsiteX8" fmla="*/ 0 w 9417770"/>
              <a:gd name="connsiteY8" fmla="*/ 194058 h 1164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417770" h="1164324">
                <a:moveTo>
                  <a:pt x="0" y="194058"/>
                </a:moveTo>
                <a:cubicBezTo>
                  <a:pt x="0" y="86883"/>
                  <a:pt x="86883" y="0"/>
                  <a:pt x="194058" y="0"/>
                </a:cubicBezTo>
                <a:lnTo>
                  <a:pt x="9223712" y="0"/>
                </a:lnTo>
                <a:cubicBezTo>
                  <a:pt x="9330887" y="0"/>
                  <a:pt x="9417770" y="86883"/>
                  <a:pt x="9417770" y="194058"/>
                </a:cubicBezTo>
                <a:lnTo>
                  <a:pt x="9417770" y="970266"/>
                </a:lnTo>
                <a:cubicBezTo>
                  <a:pt x="9417770" y="1077441"/>
                  <a:pt x="9330887" y="1164324"/>
                  <a:pt x="9223712" y="1164324"/>
                </a:cubicBezTo>
                <a:lnTo>
                  <a:pt x="194058" y="1164324"/>
                </a:lnTo>
                <a:cubicBezTo>
                  <a:pt x="86883" y="1164324"/>
                  <a:pt x="0" y="1077441"/>
                  <a:pt x="0" y="970266"/>
                </a:cubicBezTo>
                <a:lnTo>
                  <a:pt x="0" y="194058"/>
                </a:lnTo>
                <a:close/>
              </a:path>
            </a:pathLst>
          </a:custGeom>
          <a:noFill/>
          <a:ln w="9525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square" lIns="163518" tIns="163518" rIns="163518" bIns="163518" numCol="1" spcCol="1270" anchor="ctr" anchorCtr="0">
            <a:noAutofit/>
          </a:bodyPr>
          <a:lstStyle/>
          <a:p>
            <a:pPr lvl="0" defTabSz="1244600">
              <a:lnSpc>
                <a:spcPct val="90000"/>
              </a:lnSpc>
              <a:spcAft>
                <a:spcPct val="35000"/>
              </a:spcAft>
              <a:buClrTx/>
              <a:buSzTx/>
              <a:buFontTx/>
            </a:pPr>
            <a:r>
              <a:rPr lang="en-US" sz="2400" i="1" dirty="0" err="1">
                <a:solidFill>
                  <a:schemeClr val="bg1"/>
                </a:solidFill>
              </a:rPr>
              <a:t>Kartalarni</a:t>
            </a:r>
            <a:r>
              <a:rPr lang="en-US" sz="2400" i="1" dirty="0">
                <a:solidFill>
                  <a:schemeClr val="bg1"/>
                </a:solidFill>
              </a:rPr>
              <a:t> </a:t>
            </a:r>
            <a:r>
              <a:rPr lang="en-US" sz="2400" i="1" dirty="0" err="1">
                <a:solidFill>
                  <a:schemeClr val="bg1"/>
                </a:solidFill>
              </a:rPr>
              <a:t>loyihalashda</a:t>
            </a:r>
            <a:r>
              <a:rPr lang="en-US" sz="2400" i="1" dirty="0">
                <a:solidFill>
                  <a:schemeClr val="bg1"/>
                </a:solidFill>
              </a:rPr>
              <a:t> </a:t>
            </a:r>
            <a:r>
              <a:rPr lang="en-US" sz="2400" i="1" dirty="0" err="1">
                <a:solidFill>
                  <a:schemeClr val="bg1"/>
                </a:solidFill>
              </a:rPr>
              <a:t>uchraydigan</a:t>
            </a:r>
            <a:r>
              <a:rPr lang="en-US" sz="2400" i="1" dirty="0">
                <a:solidFill>
                  <a:schemeClr val="bg1"/>
                </a:solidFill>
              </a:rPr>
              <a:t> </a:t>
            </a:r>
            <a:r>
              <a:rPr lang="en-US" sz="2400" i="1" dirty="0" err="1">
                <a:solidFill>
                  <a:schemeClr val="bg1"/>
                </a:solidFill>
              </a:rPr>
              <a:t>muammolar</a:t>
            </a:r>
            <a:endParaRPr lang="en-US" sz="2400" i="1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43205" y="3173730"/>
            <a:ext cx="1208405" cy="545465"/>
          </a:xfrm>
          <a:prstGeom prst="rect">
            <a:avLst/>
          </a:prstGeom>
          <a:noFill/>
          <a:ln w="9525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ru-RU" sz="3600" b="1" dirty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600" b="1" dirty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1" name="Полилиния 10"/>
          <p:cNvSpPr/>
          <p:nvPr/>
        </p:nvSpPr>
        <p:spPr>
          <a:xfrm>
            <a:off x="1647825" y="3173095"/>
            <a:ext cx="10116185" cy="546735"/>
          </a:xfrm>
          <a:custGeom>
            <a:avLst/>
            <a:gdLst>
              <a:gd name="connsiteX0" fmla="*/ 0 w 9417770"/>
              <a:gd name="connsiteY0" fmla="*/ 194058 h 1164324"/>
              <a:gd name="connsiteX1" fmla="*/ 194058 w 9417770"/>
              <a:gd name="connsiteY1" fmla="*/ 0 h 1164324"/>
              <a:gd name="connsiteX2" fmla="*/ 9223712 w 9417770"/>
              <a:gd name="connsiteY2" fmla="*/ 0 h 1164324"/>
              <a:gd name="connsiteX3" fmla="*/ 9417770 w 9417770"/>
              <a:gd name="connsiteY3" fmla="*/ 194058 h 1164324"/>
              <a:gd name="connsiteX4" fmla="*/ 9417770 w 9417770"/>
              <a:gd name="connsiteY4" fmla="*/ 970266 h 1164324"/>
              <a:gd name="connsiteX5" fmla="*/ 9223712 w 9417770"/>
              <a:gd name="connsiteY5" fmla="*/ 1164324 h 1164324"/>
              <a:gd name="connsiteX6" fmla="*/ 194058 w 9417770"/>
              <a:gd name="connsiteY6" fmla="*/ 1164324 h 1164324"/>
              <a:gd name="connsiteX7" fmla="*/ 0 w 9417770"/>
              <a:gd name="connsiteY7" fmla="*/ 970266 h 1164324"/>
              <a:gd name="connsiteX8" fmla="*/ 0 w 9417770"/>
              <a:gd name="connsiteY8" fmla="*/ 194058 h 1164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417770" h="1164324">
                <a:moveTo>
                  <a:pt x="0" y="194058"/>
                </a:moveTo>
                <a:cubicBezTo>
                  <a:pt x="0" y="86883"/>
                  <a:pt x="86883" y="0"/>
                  <a:pt x="194058" y="0"/>
                </a:cubicBezTo>
                <a:lnTo>
                  <a:pt x="9223712" y="0"/>
                </a:lnTo>
                <a:cubicBezTo>
                  <a:pt x="9330887" y="0"/>
                  <a:pt x="9417770" y="86883"/>
                  <a:pt x="9417770" y="194058"/>
                </a:cubicBezTo>
                <a:lnTo>
                  <a:pt x="9417770" y="970266"/>
                </a:lnTo>
                <a:cubicBezTo>
                  <a:pt x="9417770" y="1077441"/>
                  <a:pt x="9330887" y="1164324"/>
                  <a:pt x="9223712" y="1164324"/>
                </a:cubicBezTo>
                <a:lnTo>
                  <a:pt x="194058" y="1164324"/>
                </a:lnTo>
                <a:cubicBezTo>
                  <a:pt x="86883" y="1164324"/>
                  <a:pt x="0" y="1077441"/>
                  <a:pt x="0" y="970266"/>
                </a:cubicBezTo>
                <a:lnTo>
                  <a:pt x="0" y="194058"/>
                </a:lnTo>
                <a:close/>
              </a:path>
            </a:pathLst>
          </a:custGeom>
          <a:noFill/>
          <a:ln w="9525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square" lIns="163518" tIns="163518" rIns="163518" bIns="163518" numCol="1" spcCol="1270" anchor="ctr" anchorCtr="0">
            <a:noAutofit/>
          </a:bodyPr>
          <a:lstStyle/>
          <a:p>
            <a:pPr eaLnBrk="1" hangingPunct="1"/>
            <a:r>
              <a:rPr lang="en-US" sz="2400" i="1" dirty="0" err="1" smtClean="0">
                <a:solidFill>
                  <a:schemeClr val="bg1"/>
                </a:solidFill>
              </a:rPr>
              <a:t>Zamonaviy</a:t>
            </a:r>
            <a:r>
              <a:rPr lang="en-US" sz="2400" i="1" dirty="0" smtClean="0">
                <a:solidFill>
                  <a:schemeClr val="bg1"/>
                </a:solidFill>
              </a:rPr>
              <a:t> </a:t>
            </a:r>
            <a:r>
              <a:rPr lang="en-US" sz="2400" i="1" dirty="0" err="1" smtClean="0">
                <a:solidFill>
                  <a:schemeClr val="bg1"/>
                </a:solidFill>
              </a:rPr>
              <a:t>kartalarni</a:t>
            </a:r>
            <a:r>
              <a:rPr lang="en-US" sz="2400" i="1" dirty="0" smtClean="0">
                <a:solidFill>
                  <a:schemeClr val="bg1"/>
                </a:solidFill>
              </a:rPr>
              <a:t> </a:t>
            </a:r>
            <a:r>
              <a:rPr lang="en-US" sz="2400" i="1" dirty="0" err="1" smtClean="0">
                <a:solidFill>
                  <a:schemeClr val="bg1"/>
                </a:solidFill>
              </a:rPr>
              <a:t>loyihalashda</a:t>
            </a:r>
            <a:r>
              <a:rPr lang="en-US" sz="2400" i="1" dirty="0" smtClean="0">
                <a:solidFill>
                  <a:schemeClr val="bg1"/>
                </a:solidFill>
              </a:rPr>
              <a:t> </a:t>
            </a:r>
            <a:r>
              <a:rPr lang="en-US" sz="2400" i="1" dirty="0" err="1" smtClean="0">
                <a:solidFill>
                  <a:schemeClr val="bg1"/>
                </a:solidFill>
              </a:rPr>
              <a:t>foydalaniladigan</a:t>
            </a:r>
            <a:r>
              <a:rPr lang="en-US" sz="2400" i="1" dirty="0" smtClean="0">
                <a:solidFill>
                  <a:schemeClr val="bg1"/>
                </a:solidFill>
              </a:rPr>
              <a:t> </a:t>
            </a:r>
            <a:r>
              <a:rPr lang="en-US" sz="2400" i="1" dirty="0" err="1" smtClean="0">
                <a:solidFill>
                  <a:schemeClr val="bg1"/>
                </a:solidFill>
              </a:rPr>
              <a:t>texnologiyalar</a:t>
            </a:r>
            <a:endParaRPr lang="en-US" altLang="ru-RU" sz="2400" i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anose="020F050202020403020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80670" y="4053840"/>
            <a:ext cx="1170305" cy="547370"/>
          </a:xfrm>
          <a:prstGeom prst="rect">
            <a:avLst/>
          </a:prstGeom>
          <a:noFill/>
          <a:ln w="9525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ru-RU" sz="3600" b="1" dirty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3600" b="1" dirty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Группа 19"/>
          <p:cNvGrpSpPr/>
          <p:nvPr/>
        </p:nvGrpSpPr>
        <p:grpSpPr>
          <a:xfrm>
            <a:off x="0" y="-42041"/>
            <a:ext cx="12192000" cy="1580830"/>
            <a:chOff x="335361" y="260655"/>
            <a:chExt cx="9721081" cy="1153012"/>
          </a:xfrm>
        </p:grpSpPr>
        <p:pic>
          <p:nvPicPr>
            <p:cNvPr id="18" name="Рисунок 17"/>
            <p:cNvPicPr>
              <a:picLocks noChangeAspect="1"/>
            </p:cNvPicPr>
            <p:nvPr/>
          </p:nvPicPr>
          <p:blipFill rotWithShape="1">
            <a:blip r:embed="rId3"/>
            <a:srcRect t="12810" r="16230" b="62876"/>
            <a:stretch>
              <a:fillRect/>
            </a:stretch>
          </p:blipFill>
          <p:spPr>
            <a:xfrm>
              <a:off x="335361" y="260655"/>
              <a:ext cx="7056784" cy="1152127"/>
            </a:xfrm>
            <a:prstGeom prst="rect">
              <a:avLst/>
            </a:prstGeom>
          </p:spPr>
        </p:pic>
        <p:pic>
          <p:nvPicPr>
            <p:cNvPr id="19" name="Рисунок 18"/>
            <p:cNvPicPr>
              <a:picLocks noChangeAspect="1"/>
            </p:cNvPicPr>
            <p:nvPr/>
          </p:nvPicPr>
          <p:blipFill rotWithShape="1">
            <a:blip r:embed="rId3"/>
            <a:srcRect t="61461" r="68372" b="14247"/>
            <a:stretch>
              <a:fillRect/>
            </a:stretch>
          </p:blipFill>
          <p:spPr>
            <a:xfrm>
              <a:off x="7392145" y="262607"/>
              <a:ext cx="2664297" cy="1151060"/>
            </a:xfrm>
            <a:prstGeom prst="rect">
              <a:avLst/>
            </a:prstGeom>
          </p:spPr>
        </p:pic>
      </p:grpSp>
      <p:sp>
        <p:nvSpPr>
          <p:cNvPr id="3" name="Прямоугольник 2"/>
          <p:cNvSpPr/>
          <p:nvPr/>
        </p:nvSpPr>
        <p:spPr bwMode="auto">
          <a:xfrm>
            <a:off x="12886" y="1819725"/>
            <a:ext cx="12166227" cy="1737995"/>
          </a:xfrm>
          <a:prstGeom prst="rect">
            <a:avLst/>
          </a:prstGeom>
          <a:solidFill>
            <a:srgbClr val="002060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endParaRPr lang="en-US" sz="3600" b="1" dirty="0">
              <a:latin typeface="Calibri" panose="020F0502020204030204" charset="0"/>
              <a:cs typeface="Times New Roman" panose="02020603050405020304" pitchFamily="18" charset="0"/>
              <a:sym typeface="+mn-ea"/>
            </a:endParaRPr>
          </a:p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en-US" sz="4000" b="1" dirty="0">
                <a:latin typeface="Calibri" panose="020F0502020204030204" charset="0"/>
                <a:cs typeface="Times New Roman" panose="02020603050405020304" pitchFamily="18" charset="0"/>
                <a:sym typeface="+mn-ea"/>
              </a:rPr>
              <a:t>E'TIBОRINGIZ UCHUN RAHMAT!</a:t>
            </a:r>
            <a:endParaRPr lang="en-US" sz="3600" b="1" dirty="0">
              <a:latin typeface="Calibri" panose="020F0502020204030204" charset="0"/>
              <a:cs typeface="Times New Roman" panose="02020603050405020304" pitchFamily="18" charset="0"/>
              <a:sym typeface="+mn-ea"/>
            </a:endParaRPr>
          </a:p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endParaRPr lang="en-US" sz="3600" b="1" dirty="0">
              <a:latin typeface="Calibri" panose="020F0502020204030204" charset="0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7305" y="3589020"/>
            <a:ext cx="3561715" cy="226885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upload.wikimedia.org/wikipedia/commons/thumb/5/..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5801" y="6147048"/>
            <a:ext cx="588858" cy="588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9"/>
          <p:cNvPicPr>
            <a:picLocks noChangeAspect="1"/>
          </p:cNvPicPr>
          <p:nvPr/>
        </p:nvPicPr>
        <p:blipFill rotWithShape="1">
          <a:blip r:embed="rId6"/>
          <a:srcRect l="15322" t="20546" r="15322" b="27091"/>
          <a:stretch>
            <a:fillRect/>
          </a:stretch>
        </p:blipFill>
        <p:spPr>
          <a:xfrm>
            <a:off x="-29" y="5445667"/>
            <a:ext cx="876529" cy="701222"/>
          </a:xfrm>
          <a:prstGeom prst="rect">
            <a:avLst/>
          </a:prstGeom>
          <a:noFill/>
        </p:spPr>
      </p:pic>
      <p:pic>
        <p:nvPicPr>
          <p:cNvPr id="5" name="Рисунок 11"/>
          <p:cNvPicPr>
            <a:picLocks noChangeAspect="1"/>
          </p:cNvPicPr>
          <p:nvPr/>
        </p:nvPicPr>
        <p:blipFill rotWithShape="1">
          <a:blip r:embed="rId7"/>
          <a:srcRect l="8195" t="20673" r="8195" b="23931"/>
          <a:stretch>
            <a:fillRect/>
          </a:stretch>
        </p:blipFill>
        <p:spPr>
          <a:xfrm>
            <a:off x="-23849" y="6160871"/>
            <a:ext cx="900349" cy="63774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257175" y="1268760"/>
            <a:ext cx="11527457" cy="5400645"/>
          </a:xfrm>
          <a:prstGeom prst="rect">
            <a:avLst/>
          </a:prstGeom>
          <a:solidFill>
            <a:srgbClr val="D7EEFE"/>
          </a:solidFill>
          <a:ln>
            <a:solidFill>
              <a:srgbClr val="000099"/>
            </a:solidFill>
          </a:ln>
        </p:spPr>
        <p:txBody>
          <a:bodyPr vert="horz" lIns="91440" tIns="45720" rIns="91440" bIns="45720" rtlCol="0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2000" dirty="0" err="1">
                <a:solidFill>
                  <a:schemeClr val="bg1"/>
                </a:solidFill>
              </a:rPr>
              <a:t>Hozirgi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zamon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axborot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asrida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geografik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ma’lumotlarning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ahamiyati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tobora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ortib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bormoqda</a:t>
            </a:r>
            <a:r>
              <a:rPr lang="en-US" sz="2000" dirty="0">
                <a:solidFill>
                  <a:schemeClr val="bg1"/>
                </a:solidFill>
              </a:rPr>
              <a:t>. </a:t>
            </a:r>
            <a:r>
              <a:rPr lang="en-US" sz="2000" dirty="0" err="1">
                <a:solidFill>
                  <a:schemeClr val="bg1"/>
                </a:solidFill>
              </a:rPr>
              <a:t>Hududlarni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o‘rganish</a:t>
            </a:r>
            <a:r>
              <a:rPr lang="en-US" sz="2000" dirty="0">
                <a:solidFill>
                  <a:schemeClr val="bg1"/>
                </a:solidFill>
              </a:rPr>
              <a:t>, </a:t>
            </a:r>
            <a:r>
              <a:rPr lang="en-US" sz="2000" dirty="0" err="1">
                <a:solidFill>
                  <a:schemeClr val="bg1"/>
                </a:solidFill>
              </a:rPr>
              <a:t>tabiiy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resurslardan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oqilona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foydalanish</a:t>
            </a:r>
            <a:r>
              <a:rPr lang="en-US" sz="2000" dirty="0">
                <a:solidFill>
                  <a:schemeClr val="bg1"/>
                </a:solidFill>
              </a:rPr>
              <a:t>, transport </a:t>
            </a:r>
            <a:r>
              <a:rPr lang="en-US" sz="2000" dirty="0" err="1">
                <a:solidFill>
                  <a:schemeClr val="bg1"/>
                </a:solidFill>
              </a:rPr>
              <a:t>tizimlarini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rejalashtirish</a:t>
            </a:r>
            <a:r>
              <a:rPr lang="en-US" sz="2000" dirty="0">
                <a:solidFill>
                  <a:schemeClr val="bg1"/>
                </a:solidFill>
              </a:rPr>
              <a:t>, </a:t>
            </a:r>
            <a:r>
              <a:rPr lang="en-US" sz="2000" dirty="0" err="1">
                <a:solidFill>
                  <a:schemeClr val="bg1"/>
                </a:solidFill>
              </a:rPr>
              <a:t>ekologik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nazoratni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amalga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oshirish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hamda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iqtisodiy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tahlillar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o‘tkazishda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kartalar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muhim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manba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sifatida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xizmat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qiladi</a:t>
            </a:r>
            <a:r>
              <a:rPr lang="en-US" sz="2000" dirty="0">
                <a:solidFill>
                  <a:schemeClr val="bg1"/>
                </a:solidFill>
              </a:rPr>
              <a:t>. </a:t>
            </a:r>
            <a:r>
              <a:rPr lang="en-US" sz="2000" dirty="0" err="1">
                <a:solidFill>
                  <a:schemeClr val="bg1"/>
                </a:solidFill>
              </a:rPr>
              <a:t>Shu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sababli</a:t>
            </a:r>
            <a:r>
              <a:rPr lang="en-US" sz="2000" dirty="0">
                <a:solidFill>
                  <a:schemeClr val="bg1"/>
                </a:solidFill>
              </a:rPr>
              <a:t>, </a:t>
            </a:r>
            <a:r>
              <a:rPr lang="en-US" sz="2000" dirty="0" err="1">
                <a:solidFill>
                  <a:schemeClr val="bg1"/>
                </a:solidFill>
              </a:rPr>
              <a:t>kartalarni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to‘g‘ri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va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aniq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loyihalash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bugungi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kunda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kartografiya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fanining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eng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dolzarb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masalalaridan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biri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hisoblanadi</a:t>
            </a:r>
            <a:r>
              <a:rPr lang="en-US" sz="2000" dirty="0">
                <a:solidFill>
                  <a:schemeClr val="bg1"/>
                </a:solidFill>
              </a:rPr>
              <a:t>.</a:t>
            </a:r>
            <a:endParaRPr lang="en-US" sz="2000" dirty="0" smtClean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000" dirty="0" err="1" smtClean="0">
                <a:solidFill>
                  <a:schemeClr val="bg1"/>
                </a:solidFill>
              </a:rPr>
              <a:t>Kartalarni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loyihalash</a:t>
            </a:r>
            <a:r>
              <a:rPr lang="en-US" sz="2000" dirty="0">
                <a:solidFill>
                  <a:schemeClr val="bg1"/>
                </a:solidFill>
              </a:rPr>
              <a:t> — </a:t>
            </a:r>
            <a:r>
              <a:rPr lang="en-US" sz="2000" dirty="0" err="1">
                <a:solidFill>
                  <a:schemeClr val="bg1"/>
                </a:solidFill>
              </a:rPr>
              <a:t>bu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ma’lumotlarni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fazoviy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shaklda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ifodalash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va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ularni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vizual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tarzda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foydalanuvchiga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yetkazish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jarayonidir</a:t>
            </a:r>
            <a:r>
              <a:rPr lang="en-US" sz="2000" dirty="0">
                <a:solidFill>
                  <a:schemeClr val="bg1"/>
                </a:solidFill>
              </a:rPr>
              <a:t>. </a:t>
            </a:r>
            <a:endParaRPr lang="en-US" sz="2000" dirty="0" smtClean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000" dirty="0" smtClean="0">
                <a:solidFill>
                  <a:schemeClr val="bg1"/>
                </a:solidFill>
              </a:rPr>
              <a:t>Bu </a:t>
            </a:r>
            <a:r>
              <a:rPr lang="en-US" sz="2000" dirty="0" err="1">
                <a:solidFill>
                  <a:schemeClr val="bg1"/>
                </a:solidFill>
              </a:rPr>
              <a:t>jarayon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kartografiya</a:t>
            </a:r>
            <a:r>
              <a:rPr lang="en-US" sz="2000" dirty="0">
                <a:solidFill>
                  <a:schemeClr val="bg1"/>
                </a:solidFill>
              </a:rPr>
              <a:t>, </a:t>
            </a:r>
            <a:r>
              <a:rPr lang="en-US" sz="2000" dirty="0" err="1">
                <a:solidFill>
                  <a:schemeClr val="bg1"/>
                </a:solidFill>
              </a:rPr>
              <a:t>geografik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axborot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tizimlari</a:t>
            </a:r>
            <a:r>
              <a:rPr lang="en-US" sz="2000" dirty="0">
                <a:solidFill>
                  <a:schemeClr val="bg1"/>
                </a:solidFill>
              </a:rPr>
              <a:t> (GAT), </a:t>
            </a:r>
            <a:r>
              <a:rPr lang="en-US" sz="2000" dirty="0" err="1">
                <a:solidFill>
                  <a:schemeClr val="bg1"/>
                </a:solidFill>
              </a:rPr>
              <a:t>dizayn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va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informatika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fanlarining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kesishgan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joyida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amalga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oshiriladi</a:t>
            </a:r>
            <a:r>
              <a:rPr lang="en-US" sz="2000" dirty="0">
                <a:solidFill>
                  <a:schemeClr val="bg1"/>
                </a:solidFill>
              </a:rPr>
              <a:t>. </a:t>
            </a:r>
            <a:r>
              <a:rPr lang="en-US" sz="2000" dirty="0" err="1" smtClean="0">
                <a:solidFill>
                  <a:schemeClr val="bg1"/>
                </a:solidFill>
              </a:rPr>
              <a:t>Loyiha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jarayoni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kartaning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maqsadi</a:t>
            </a:r>
            <a:r>
              <a:rPr lang="en-US" sz="2000" dirty="0">
                <a:solidFill>
                  <a:schemeClr val="bg1"/>
                </a:solidFill>
              </a:rPr>
              <a:t>, </a:t>
            </a:r>
            <a:r>
              <a:rPr lang="en-US" sz="2000" dirty="0" err="1">
                <a:solidFill>
                  <a:schemeClr val="bg1"/>
                </a:solidFill>
              </a:rPr>
              <a:t>turi</a:t>
            </a:r>
            <a:r>
              <a:rPr lang="en-US" sz="2000" dirty="0">
                <a:solidFill>
                  <a:schemeClr val="bg1"/>
                </a:solidFill>
              </a:rPr>
              <a:t>, </a:t>
            </a:r>
            <a:r>
              <a:rPr lang="en-US" sz="2000" dirty="0" err="1">
                <a:solidFill>
                  <a:schemeClr val="bg1"/>
                </a:solidFill>
              </a:rPr>
              <a:t>miqyosi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va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foydalanuvchisi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bilan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chambarchas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bog‘liqdir</a:t>
            </a:r>
            <a:r>
              <a:rPr lang="en-US" sz="2000" dirty="0" smtClean="0">
                <a:solidFill>
                  <a:schemeClr val="bg1"/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447165" y="390525"/>
            <a:ext cx="9723755" cy="67186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00099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indent="0" algn="ctr" fontAlgn="auto">
              <a:lnSpc>
                <a:spcPct val="80000"/>
              </a:lnSpc>
              <a:spcBef>
                <a:spcPts val="20"/>
              </a:spcBef>
              <a:spcAft>
                <a:spcPts val="0"/>
              </a:spcAft>
              <a:buNone/>
            </a:pPr>
            <a:r>
              <a:rPr lang="en-US" altLang="en-US" sz="1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KIRISH</a:t>
            </a:r>
            <a:endParaRPr lang="en-US" altLang="ru-RU" sz="1800" dirty="0">
              <a:solidFill>
                <a:srgbClr val="0000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anose="020F050202020403020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с двумя скругленными противолежащими углами 12"/>
          <p:cNvSpPr/>
          <p:nvPr/>
        </p:nvSpPr>
        <p:spPr>
          <a:xfrm>
            <a:off x="121285" y="260350"/>
            <a:ext cx="11964670" cy="6409055"/>
          </a:xfrm>
          <a:prstGeom prst="round2DiagRect">
            <a:avLst/>
          </a:prstGeom>
          <a:noFill/>
          <a:ln>
            <a:solidFill>
              <a:srgbClr val="000099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11645900" y="6303645"/>
            <a:ext cx="546100" cy="572135"/>
          </a:xfrm>
          <a:noFill/>
          <a:ln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rect">
                <a:fillToRect l="100000" t="100000"/>
              </a:path>
              <a:tileRect r="-100000" b="-100000"/>
            </a:gra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fld id="{0799D32B-E685-439C-A9F6-3999C5E3CB08}" type="slidenum">
              <a:rPr lang="ru-RU" sz="2800" b="1">
                <a:ln w="13462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3</a:t>
            </a:fld>
            <a:endParaRPr lang="ru-RU" sz="2800" b="1" dirty="0">
              <a:ln w="13462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Calibri" panose="020F0502020204030204" charset="0"/>
              <a:cs typeface="Calibri" panose="020F050202020403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5079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300355" y="1128395"/>
            <a:ext cx="5379720" cy="5440680"/>
          </a:xfrm>
          <a:prstGeom prst="rect">
            <a:avLst/>
          </a:prstGeom>
          <a:solidFill>
            <a:srgbClr val="D7EEFE"/>
          </a:solidFill>
          <a:ln>
            <a:solidFill>
              <a:srgbClr val="000099"/>
            </a:solidFill>
          </a:ln>
        </p:spPr>
        <p:txBody>
          <a:bodyPr vert="horz" lIns="91440" tIns="45720" rIns="91440" bIns="45720" rtlCol="0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1600" dirty="0" err="1">
                <a:solidFill>
                  <a:schemeClr val="bg1"/>
                </a:solidFill>
              </a:rPr>
              <a:t>Kartalarni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loyihalash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mazmuni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quyidagi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asosiy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bosqichlarni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o‘z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ichiga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oladi</a:t>
            </a:r>
            <a:r>
              <a:rPr lang="en-US" sz="1600" dirty="0">
                <a:solidFill>
                  <a:schemeClr val="bg1"/>
                </a:solidFill>
              </a:rPr>
              <a:t>:</a:t>
            </a:r>
          </a:p>
          <a:p>
            <a:pPr algn="just"/>
            <a:r>
              <a:rPr lang="en-US" sz="1600" b="1" dirty="0" err="1">
                <a:solidFill>
                  <a:schemeClr val="bg1"/>
                </a:solidFill>
              </a:rPr>
              <a:t>Maqsadni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aniqlash</a:t>
            </a:r>
            <a:r>
              <a:rPr lang="en-US" sz="1600" dirty="0">
                <a:solidFill>
                  <a:schemeClr val="bg1"/>
                </a:solidFill>
              </a:rPr>
              <a:t> – </a:t>
            </a:r>
            <a:r>
              <a:rPr lang="en-US" sz="1600" dirty="0" err="1">
                <a:solidFill>
                  <a:schemeClr val="bg1"/>
                </a:solidFill>
              </a:rPr>
              <a:t>karta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qanday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maqsadda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tuzilayotganini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belgilash</a:t>
            </a:r>
            <a:r>
              <a:rPr lang="en-US" sz="1600" dirty="0">
                <a:solidFill>
                  <a:schemeClr val="bg1"/>
                </a:solidFill>
              </a:rPr>
              <a:t> (</a:t>
            </a:r>
            <a:r>
              <a:rPr lang="en-US" sz="1600" dirty="0" err="1">
                <a:solidFill>
                  <a:schemeClr val="bg1"/>
                </a:solidFill>
              </a:rPr>
              <a:t>masalan</a:t>
            </a:r>
            <a:r>
              <a:rPr lang="en-US" sz="1600" dirty="0">
                <a:solidFill>
                  <a:schemeClr val="bg1"/>
                </a:solidFill>
              </a:rPr>
              <a:t>: </a:t>
            </a:r>
            <a:r>
              <a:rPr lang="en-US" sz="1600" dirty="0" err="1">
                <a:solidFill>
                  <a:schemeClr val="bg1"/>
                </a:solidFill>
              </a:rPr>
              <a:t>o‘quv</a:t>
            </a:r>
            <a:r>
              <a:rPr lang="en-US" sz="1600" dirty="0">
                <a:solidFill>
                  <a:schemeClr val="bg1"/>
                </a:solidFill>
              </a:rPr>
              <a:t>, </a:t>
            </a:r>
            <a:r>
              <a:rPr lang="en-US" sz="1600" dirty="0" err="1">
                <a:solidFill>
                  <a:schemeClr val="bg1"/>
                </a:solidFill>
              </a:rPr>
              <a:t>ilmiy</a:t>
            </a:r>
            <a:r>
              <a:rPr lang="en-US" sz="1600" dirty="0">
                <a:solidFill>
                  <a:schemeClr val="bg1"/>
                </a:solidFill>
              </a:rPr>
              <a:t>, </a:t>
            </a:r>
            <a:r>
              <a:rPr lang="en-US" sz="1600" dirty="0" err="1">
                <a:solidFill>
                  <a:schemeClr val="bg1"/>
                </a:solidFill>
              </a:rPr>
              <a:t>navigatsion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yoki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statistik</a:t>
            </a:r>
            <a:r>
              <a:rPr lang="en-US" sz="1600" dirty="0">
                <a:solidFill>
                  <a:schemeClr val="bg1"/>
                </a:solidFill>
              </a:rPr>
              <a:t>).</a:t>
            </a:r>
          </a:p>
          <a:p>
            <a:pPr algn="just"/>
            <a:r>
              <a:rPr lang="en-US" sz="1600" b="1" dirty="0" err="1">
                <a:solidFill>
                  <a:schemeClr val="bg1"/>
                </a:solidFill>
              </a:rPr>
              <a:t>Mavzuni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tanlash</a:t>
            </a:r>
            <a:r>
              <a:rPr lang="en-US" sz="1600" dirty="0">
                <a:solidFill>
                  <a:schemeClr val="bg1"/>
                </a:solidFill>
              </a:rPr>
              <a:t> – </a:t>
            </a:r>
            <a:r>
              <a:rPr lang="en-US" sz="1600" dirty="0" err="1">
                <a:solidFill>
                  <a:schemeClr val="bg1"/>
                </a:solidFill>
              </a:rPr>
              <a:t>karta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aks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ettiradigan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asosiy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ma’lumot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turi</a:t>
            </a:r>
            <a:r>
              <a:rPr lang="en-US" sz="1600" dirty="0">
                <a:solidFill>
                  <a:schemeClr val="bg1"/>
                </a:solidFill>
              </a:rPr>
              <a:t> (</a:t>
            </a:r>
            <a:r>
              <a:rPr lang="en-US" sz="1600" dirty="0" err="1">
                <a:solidFill>
                  <a:schemeClr val="bg1"/>
                </a:solidFill>
              </a:rPr>
              <a:t>geografik</a:t>
            </a:r>
            <a:r>
              <a:rPr lang="en-US" sz="1600" dirty="0">
                <a:solidFill>
                  <a:schemeClr val="bg1"/>
                </a:solidFill>
              </a:rPr>
              <a:t>, </a:t>
            </a:r>
            <a:r>
              <a:rPr lang="en-US" sz="1600" dirty="0" err="1">
                <a:solidFill>
                  <a:schemeClr val="bg1"/>
                </a:solidFill>
              </a:rPr>
              <a:t>iqtisodiy</a:t>
            </a:r>
            <a:r>
              <a:rPr lang="en-US" sz="1600" dirty="0">
                <a:solidFill>
                  <a:schemeClr val="bg1"/>
                </a:solidFill>
              </a:rPr>
              <a:t>, </a:t>
            </a:r>
            <a:r>
              <a:rPr lang="en-US" sz="1600" dirty="0" err="1">
                <a:solidFill>
                  <a:schemeClr val="bg1"/>
                </a:solidFill>
              </a:rPr>
              <a:t>ekologik</a:t>
            </a:r>
            <a:r>
              <a:rPr lang="en-US" sz="1600" dirty="0">
                <a:solidFill>
                  <a:schemeClr val="bg1"/>
                </a:solidFill>
              </a:rPr>
              <a:t>, transport, </a:t>
            </a:r>
            <a:r>
              <a:rPr lang="en-US" sz="1600" dirty="0" err="1">
                <a:solidFill>
                  <a:schemeClr val="bg1"/>
                </a:solidFill>
              </a:rPr>
              <a:t>demografik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va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boshqalar</a:t>
            </a:r>
            <a:r>
              <a:rPr lang="en-US" sz="1600" dirty="0">
                <a:solidFill>
                  <a:schemeClr val="bg1"/>
                </a:solidFill>
              </a:rPr>
              <a:t>).</a:t>
            </a:r>
          </a:p>
          <a:p>
            <a:pPr algn="just"/>
            <a:r>
              <a:rPr lang="en-US" sz="1600" b="1" dirty="0" err="1">
                <a:solidFill>
                  <a:schemeClr val="bg1"/>
                </a:solidFill>
              </a:rPr>
              <a:t>Ma’lumotlarni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to‘plash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va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tahlil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qilish</a:t>
            </a:r>
            <a:r>
              <a:rPr lang="en-US" sz="1600" dirty="0">
                <a:solidFill>
                  <a:schemeClr val="bg1"/>
                </a:solidFill>
              </a:rPr>
              <a:t> – </a:t>
            </a:r>
            <a:r>
              <a:rPr lang="en-US" sz="1600" dirty="0" err="1">
                <a:solidFill>
                  <a:schemeClr val="bg1"/>
                </a:solidFill>
              </a:rPr>
              <a:t>ishonchli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manbalardan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ma’lumotlarni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yig‘ish</a:t>
            </a:r>
            <a:r>
              <a:rPr lang="en-US" sz="1600" dirty="0">
                <a:solidFill>
                  <a:schemeClr val="bg1"/>
                </a:solidFill>
              </a:rPr>
              <a:t>, </a:t>
            </a:r>
            <a:r>
              <a:rPr lang="en-US" sz="1600" dirty="0" err="1">
                <a:solidFill>
                  <a:schemeClr val="bg1"/>
                </a:solidFill>
              </a:rPr>
              <a:t>ularni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tekshirish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va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tizimlashtirish</a:t>
            </a:r>
            <a:r>
              <a:rPr lang="en-US" sz="1600" dirty="0">
                <a:solidFill>
                  <a:schemeClr val="bg1"/>
                </a:solidFill>
              </a:rPr>
              <a:t>.</a:t>
            </a:r>
          </a:p>
          <a:p>
            <a:pPr algn="just"/>
            <a:r>
              <a:rPr lang="en-US" sz="1600" b="1" dirty="0">
                <a:solidFill>
                  <a:schemeClr val="bg1"/>
                </a:solidFill>
              </a:rPr>
              <a:t>Karta </a:t>
            </a:r>
            <a:r>
              <a:rPr lang="en-US" sz="1600" b="1" dirty="0" err="1">
                <a:solidFill>
                  <a:schemeClr val="bg1"/>
                </a:solidFill>
              </a:rPr>
              <a:t>proyeksiyasini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tanlash</a:t>
            </a:r>
            <a:r>
              <a:rPr lang="en-US" sz="1600" dirty="0">
                <a:solidFill>
                  <a:schemeClr val="bg1"/>
                </a:solidFill>
              </a:rPr>
              <a:t> – </a:t>
            </a:r>
            <a:r>
              <a:rPr lang="en-US" sz="1600" dirty="0" err="1">
                <a:solidFill>
                  <a:schemeClr val="bg1"/>
                </a:solidFill>
              </a:rPr>
              <a:t>yer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yuzasini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tekislikda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aks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ettirishning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eng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maqbul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usulini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aniqlash</a:t>
            </a:r>
            <a:r>
              <a:rPr lang="en-US" sz="1600" dirty="0">
                <a:solidFill>
                  <a:schemeClr val="bg1"/>
                </a:solidFill>
              </a:rPr>
              <a:t>.</a:t>
            </a:r>
          </a:p>
          <a:p>
            <a:pPr algn="just"/>
            <a:r>
              <a:rPr lang="en-US" sz="1600" b="1" dirty="0" err="1">
                <a:solidFill>
                  <a:schemeClr val="bg1"/>
                </a:solidFill>
              </a:rPr>
              <a:t>Miqyosni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tanlash</a:t>
            </a:r>
            <a:r>
              <a:rPr lang="en-US" sz="1600" dirty="0">
                <a:solidFill>
                  <a:schemeClr val="bg1"/>
                </a:solidFill>
              </a:rPr>
              <a:t> – </a:t>
            </a:r>
            <a:r>
              <a:rPr lang="en-US" sz="1600" dirty="0" err="1">
                <a:solidFill>
                  <a:schemeClr val="bg1"/>
                </a:solidFill>
              </a:rPr>
              <a:t>karta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qanday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aniqlikda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va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tafsilotda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bo‘lishini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belgilash</a:t>
            </a:r>
            <a:r>
              <a:rPr lang="en-US" sz="1600" dirty="0" smtClean="0">
                <a:solidFill>
                  <a:schemeClr val="bg1"/>
                </a:solidFill>
              </a:rPr>
              <a:t>.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447165" y="390525"/>
            <a:ext cx="9723755" cy="56007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00099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sz="3200" dirty="0" err="1">
                <a:solidFill>
                  <a:srgbClr val="FF0000"/>
                </a:solidFill>
              </a:rPr>
              <a:t>Kartalarni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loyihalashning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mazmuni</a:t>
            </a:r>
            <a:endParaRPr lang="en-US" altLang="ru-RU" sz="3200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anose="020F050202020403020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с двумя скругленными противолежащими углами 12"/>
          <p:cNvSpPr/>
          <p:nvPr/>
        </p:nvSpPr>
        <p:spPr>
          <a:xfrm>
            <a:off x="121285" y="260350"/>
            <a:ext cx="11964670" cy="6409055"/>
          </a:xfrm>
          <a:prstGeom prst="round2DiagRect">
            <a:avLst/>
          </a:prstGeom>
          <a:noFill/>
          <a:ln>
            <a:solidFill>
              <a:srgbClr val="000099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11645900" y="6303645"/>
            <a:ext cx="546100" cy="572135"/>
          </a:xfrm>
          <a:noFill/>
          <a:ln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rect">
                <a:fillToRect l="100000" t="100000"/>
              </a:path>
              <a:tileRect r="-100000" b="-100000"/>
            </a:gra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fld id="{0799D32B-E685-439C-A9F6-3999C5E3CB08}" type="slidenum">
              <a:rPr lang="ru-RU" sz="2800" b="1">
                <a:ln w="13462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4</a:t>
            </a:fld>
            <a:endParaRPr lang="ru-RU" sz="2800" b="1" dirty="0">
              <a:ln w="13462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Calibri" panose="020F0502020204030204" charset="0"/>
              <a:cs typeface="Calibri" panose="020F0502020204030204" charset="0"/>
            </a:endParaRPr>
          </a:p>
        </p:txBody>
      </p:sp>
      <p:pic>
        <p:nvPicPr>
          <p:cNvPr id="4" name="Рисунок 31"/>
          <p:cNvPicPr>
            <a:picLocks noChangeAspect="1"/>
          </p:cNvPicPr>
          <p:nvPr/>
        </p:nvPicPr>
        <p:blipFill>
          <a:blip r:embed="rId3"/>
          <a:srcRect l="3168" t="3066" r="1379" b="3578"/>
          <a:stretch>
            <a:fillRect/>
          </a:stretch>
        </p:blipFill>
        <p:spPr>
          <a:xfrm>
            <a:off x="5738495" y="1128395"/>
            <a:ext cx="6090285" cy="2809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3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8495" y="3938270"/>
            <a:ext cx="5947410" cy="26308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214630" y="1056640"/>
            <a:ext cx="5904865" cy="5527040"/>
          </a:xfrm>
          <a:prstGeom prst="rect">
            <a:avLst/>
          </a:prstGeom>
          <a:solidFill>
            <a:srgbClr val="D7EEFE"/>
          </a:solidFill>
          <a:ln>
            <a:solidFill>
              <a:srgbClr val="000099"/>
            </a:solidFill>
          </a:ln>
        </p:spPr>
        <p:txBody>
          <a:bodyPr vert="horz" lIns="91440" tIns="45720" rIns="91440" bIns="45720" rtlCol="0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400" b="1" dirty="0" err="1">
                <a:solidFill>
                  <a:schemeClr val="bg1"/>
                </a:solidFill>
              </a:rPr>
              <a:t>Kartografik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belgilar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tizimini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ishlab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chiqish</a:t>
            </a:r>
            <a:r>
              <a:rPr lang="en-US" sz="2400" dirty="0">
                <a:solidFill>
                  <a:schemeClr val="bg1"/>
                </a:solidFill>
              </a:rPr>
              <a:t> – </a:t>
            </a:r>
            <a:r>
              <a:rPr lang="en-US" sz="2400" dirty="0" err="1">
                <a:solidFill>
                  <a:schemeClr val="bg1"/>
                </a:solidFill>
              </a:rPr>
              <a:t>nuqta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chiziq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maydon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belgilari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ranglar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va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belgilar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orqali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ma’lumotni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ifodalash</a:t>
            </a:r>
            <a:r>
              <a:rPr lang="en-US" sz="2400" dirty="0">
                <a:solidFill>
                  <a:schemeClr val="bg1"/>
                </a:solidFill>
              </a:rPr>
              <a:t>.</a:t>
            </a:r>
          </a:p>
          <a:p>
            <a:pPr algn="just"/>
            <a:r>
              <a:rPr lang="en-US" sz="2400" b="1" dirty="0" err="1">
                <a:solidFill>
                  <a:schemeClr val="bg1"/>
                </a:solidFill>
              </a:rPr>
              <a:t>Grafik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dizayn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va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maketlash</a:t>
            </a:r>
            <a:r>
              <a:rPr lang="en-US" sz="2400" dirty="0">
                <a:solidFill>
                  <a:schemeClr val="bg1"/>
                </a:solidFill>
              </a:rPr>
              <a:t> – </a:t>
            </a:r>
            <a:r>
              <a:rPr lang="en-US" sz="2400" dirty="0" err="1">
                <a:solidFill>
                  <a:schemeClr val="bg1"/>
                </a:solidFill>
              </a:rPr>
              <a:t>karta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elementlarini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joylashtirish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ranglar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uyg‘unligini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ta’minlash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o‘qish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qulayligini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oshirish</a:t>
            </a:r>
            <a:r>
              <a:rPr lang="en-US" sz="2400" dirty="0">
                <a:solidFill>
                  <a:schemeClr val="bg1"/>
                </a:solidFill>
              </a:rPr>
              <a:t>.</a:t>
            </a:r>
          </a:p>
          <a:p>
            <a:pPr algn="just"/>
            <a:r>
              <a:rPr lang="en-US" sz="2400" b="1" dirty="0" err="1">
                <a:solidFill>
                  <a:schemeClr val="bg1"/>
                </a:solidFill>
              </a:rPr>
              <a:t>Tahrirlash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va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sinovdan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o‘tkazish</a:t>
            </a:r>
            <a:r>
              <a:rPr lang="en-US" sz="2400" dirty="0">
                <a:solidFill>
                  <a:schemeClr val="bg1"/>
                </a:solidFill>
              </a:rPr>
              <a:t> – </a:t>
            </a:r>
            <a:r>
              <a:rPr lang="en-US" sz="2400" dirty="0" err="1">
                <a:solidFill>
                  <a:schemeClr val="bg1"/>
                </a:solidFill>
              </a:rPr>
              <a:t>tayyor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loyihani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tekshirish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xatolarni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tuzatish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va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yakuniy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variantni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tayyorlash</a:t>
            </a:r>
            <a:r>
              <a:rPr lang="en-US" sz="2400" dirty="0">
                <a:solidFill>
                  <a:schemeClr val="bg1"/>
                </a:solidFill>
              </a:rPr>
              <a:t>.</a:t>
            </a:r>
          </a:p>
          <a:p>
            <a:pPr marL="0" indent="0" algn="just" fontAlgn="auto">
              <a:lnSpc>
                <a:spcPct val="80000"/>
              </a:lnSpc>
              <a:spcBef>
                <a:spcPts val="20"/>
              </a:spcBef>
              <a:spcAft>
                <a:spcPts val="0"/>
              </a:spcAft>
              <a:buNone/>
            </a:pPr>
            <a:endParaRPr lang="en-US" sz="2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с двумя скругленными противолежащими углами 12"/>
          <p:cNvSpPr/>
          <p:nvPr/>
        </p:nvSpPr>
        <p:spPr>
          <a:xfrm>
            <a:off x="121285" y="260350"/>
            <a:ext cx="11964670" cy="6409055"/>
          </a:xfrm>
          <a:prstGeom prst="round2DiagRect">
            <a:avLst/>
          </a:prstGeom>
          <a:noFill/>
          <a:ln>
            <a:solidFill>
              <a:srgbClr val="000099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11645900" y="6303645"/>
            <a:ext cx="546100" cy="572135"/>
          </a:xfrm>
          <a:noFill/>
          <a:ln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rect">
                <a:fillToRect l="100000" t="100000"/>
              </a:path>
              <a:tileRect r="-100000" b="-100000"/>
            </a:gra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fld id="{0799D32B-E685-439C-A9F6-3999C5E3CB08}" type="slidenum">
              <a:rPr lang="ru-RU" sz="2800" b="1">
                <a:ln w="13462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5</a:t>
            </a:fld>
            <a:endParaRPr lang="ru-RU" sz="2800" b="1" dirty="0">
              <a:ln w="13462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Calibri" panose="020F0502020204030204" charset="0"/>
              <a:cs typeface="Calibri" panose="020F0502020204030204" charset="0"/>
            </a:endParaRPr>
          </a:p>
        </p:txBody>
      </p:sp>
      <p:pic>
        <p:nvPicPr>
          <p:cNvPr id="6" name="Рисунок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29" t="11429" r="17229"/>
          <a:stretch>
            <a:fillRect/>
          </a:stretch>
        </p:blipFill>
        <p:spPr bwMode="auto">
          <a:xfrm>
            <a:off x="6334760" y="1781810"/>
            <a:ext cx="5473065" cy="4507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6334760" y="1170305"/>
            <a:ext cx="5579110" cy="498475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>
            <a:lvl1pPr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defRPr/>
            </a:pPr>
            <a:r>
              <a:rPr lang="en-US" altLang="en-US" sz="2000" b="1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GIS oilasiga mansub dasturiy ta'minotlar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214630" y="1056640"/>
            <a:ext cx="6563995" cy="5613400"/>
          </a:xfrm>
          <a:prstGeom prst="rect">
            <a:avLst/>
          </a:prstGeom>
          <a:solidFill>
            <a:srgbClr val="D7EEFE"/>
          </a:solidFill>
          <a:ln>
            <a:solidFill>
              <a:srgbClr val="000099"/>
            </a:solidFill>
          </a:ln>
        </p:spPr>
        <p:txBody>
          <a:bodyPr vert="horz" lIns="91440" tIns="45720" rIns="91440" bIns="45720" rtlCol="0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000" dirty="0" err="1">
                <a:solidFill>
                  <a:schemeClr val="bg1"/>
                </a:solidFill>
              </a:rPr>
              <a:t>Kartalarni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loyihalash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loyihasi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odatda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quyidagi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bosqichlarda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amalga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oshiriladi</a:t>
            </a:r>
            <a:r>
              <a:rPr lang="en-US" sz="2000" dirty="0">
                <a:solidFill>
                  <a:schemeClr val="bg1"/>
                </a:solidFill>
              </a:rPr>
              <a:t>:</a:t>
            </a:r>
          </a:p>
          <a:p>
            <a:pPr algn="just"/>
            <a:r>
              <a:rPr lang="en-US" sz="2000" b="1" dirty="0" err="1">
                <a:solidFill>
                  <a:schemeClr val="bg1"/>
                </a:solidFill>
              </a:rPr>
              <a:t>Texnik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topshiriqni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ishlab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chiqish</a:t>
            </a:r>
            <a:r>
              <a:rPr lang="en-US" sz="2000" dirty="0">
                <a:solidFill>
                  <a:schemeClr val="bg1"/>
                </a:solidFill>
              </a:rPr>
              <a:t> – </a:t>
            </a:r>
            <a:r>
              <a:rPr lang="en-US" sz="2000" dirty="0" err="1">
                <a:solidFill>
                  <a:schemeClr val="bg1"/>
                </a:solidFill>
              </a:rPr>
              <a:t>buyurtmachi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yoki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foydalanuvchi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talablariga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ko‘ra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karta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loyihasining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texnik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parametrlari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belgilanadi</a:t>
            </a:r>
            <a:r>
              <a:rPr lang="en-US" sz="2000" dirty="0">
                <a:solidFill>
                  <a:schemeClr val="bg1"/>
                </a:solidFill>
              </a:rPr>
              <a:t>.</a:t>
            </a:r>
          </a:p>
          <a:p>
            <a:pPr algn="just"/>
            <a:r>
              <a:rPr lang="en-US" sz="2000" b="1" dirty="0" err="1">
                <a:solidFill>
                  <a:schemeClr val="bg1"/>
                </a:solidFill>
              </a:rPr>
              <a:t>Kontseptual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loyiha</a:t>
            </a:r>
            <a:r>
              <a:rPr lang="en-US" sz="2000" dirty="0">
                <a:solidFill>
                  <a:schemeClr val="bg1"/>
                </a:solidFill>
              </a:rPr>
              <a:t> – </a:t>
            </a:r>
            <a:r>
              <a:rPr lang="en-US" sz="2000" dirty="0" err="1">
                <a:solidFill>
                  <a:schemeClr val="bg1"/>
                </a:solidFill>
              </a:rPr>
              <a:t>karta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g‘oyasi</a:t>
            </a:r>
            <a:r>
              <a:rPr lang="en-US" sz="2000" dirty="0">
                <a:solidFill>
                  <a:schemeClr val="bg1"/>
                </a:solidFill>
              </a:rPr>
              <a:t>, </a:t>
            </a:r>
            <a:r>
              <a:rPr lang="en-US" sz="2000" dirty="0" err="1">
                <a:solidFill>
                  <a:schemeClr val="bg1"/>
                </a:solidFill>
              </a:rPr>
              <a:t>ma’lumot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manbalari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va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ishlatiladigan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texnologiyalar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aniqlanadi</a:t>
            </a:r>
            <a:r>
              <a:rPr lang="en-US" sz="2000" dirty="0">
                <a:solidFill>
                  <a:schemeClr val="bg1"/>
                </a:solidFill>
              </a:rPr>
              <a:t>.</a:t>
            </a:r>
          </a:p>
          <a:p>
            <a:pPr algn="just"/>
            <a:r>
              <a:rPr lang="en-US" sz="2000" b="1" dirty="0" err="1">
                <a:solidFill>
                  <a:schemeClr val="bg1"/>
                </a:solidFill>
              </a:rPr>
              <a:t>Eksperimental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loyiha</a:t>
            </a:r>
            <a:r>
              <a:rPr lang="en-US" sz="2000" dirty="0">
                <a:solidFill>
                  <a:schemeClr val="bg1"/>
                </a:solidFill>
              </a:rPr>
              <a:t> – </a:t>
            </a:r>
            <a:r>
              <a:rPr lang="en-US" sz="2000" dirty="0" err="1">
                <a:solidFill>
                  <a:schemeClr val="bg1"/>
                </a:solidFill>
              </a:rPr>
              <a:t>dastlabki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maketlar</a:t>
            </a:r>
            <a:r>
              <a:rPr lang="en-US" sz="2000" dirty="0">
                <a:solidFill>
                  <a:schemeClr val="bg1"/>
                </a:solidFill>
              </a:rPr>
              <a:t>, </a:t>
            </a:r>
            <a:r>
              <a:rPr lang="en-US" sz="2000" dirty="0" err="1">
                <a:solidFill>
                  <a:schemeClr val="bg1"/>
                </a:solidFill>
              </a:rPr>
              <a:t>belgilar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tizimi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va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dizayn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sinovdan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o‘tkaziladi</a:t>
            </a:r>
            <a:r>
              <a:rPr lang="en-US" sz="2000" dirty="0">
                <a:solidFill>
                  <a:schemeClr val="bg1"/>
                </a:solidFill>
              </a:rPr>
              <a:t>.</a:t>
            </a:r>
          </a:p>
          <a:p>
            <a:pPr algn="just"/>
            <a:r>
              <a:rPr lang="en-US" sz="2000" b="1" dirty="0" err="1">
                <a:solidFill>
                  <a:schemeClr val="bg1"/>
                </a:solidFill>
              </a:rPr>
              <a:t>Asosiy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loyiha</a:t>
            </a:r>
            <a:r>
              <a:rPr lang="en-US" sz="2000" b="1" dirty="0">
                <a:solidFill>
                  <a:schemeClr val="bg1"/>
                </a:solidFill>
              </a:rPr>
              <a:t> (</a:t>
            </a:r>
            <a:r>
              <a:rPr lang="en-US" sz="2000" b="1" dirty="0" err="1">
                <a:solidFill>
                  <a:schemeClr val="bg1"/>
                </a:solidFill>
              </a:rPr>
              <a:t>ishchi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loyiha</a:t>
            </a:r>
            <a:r>
              <a:rPr lang="en-US" sz="2000" b="1" dirty="0">
                <a:solidFill>
                  <a:schemeClr val="bg1"/>
                </a:solidFill>
              </a:rPr>
              <a:t>)</a:t>
            </a:r>
            <a:r>
              <a:rPr lang="en-US" sz="2000" dirty="0">
                <a:solidFill>
                  <a:schemeClr val="bg1"/>
                </a:solidFill>
              </a:rPr>
              <a:t> – </a:t>
            </a:r>
            <a:r>
              <a:rPr lang="en-US" sz="2000" dirty="0" err="1">
                <a:solidFill>
                  <a:schemeClr val="bg1"/>
                </a:solidFill>
              </a:rPr>
              <a:t>yakuniy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ma’lumotlar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asosida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karta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to‘liq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ishlab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chiqiladi</a:t>
            </a:r>
            <a:r>
              <a:rPr lang="en-US" sz="2000" dirty="0">
                <a:solidFill>
                  <a:schemeClr val="bg1"/>
                </a:solidFill>
              </a:rPr>
              <a:t>.</a:t>
            </a:r>
          </a:p>
          <a:p>
            <a:pPr algn="just"/>
            <a:r>
              <a:rPr lang="en-US" sz="2000" b="1" dirty="0" err="1">
                <a:solidFill>
                  <a:schemeClr val="bg1"/>
                </a:solidFill>
              </a:rPr>
              <a:t>Tahririy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bosqich</a:t>
            </a:r>
            <a:r>
              <a:rPr lang="en-US" sz="2000" dirty="0">
                <a:solidFill>
                  <a:schemeClr val="bg1"/>
                </a:solidFill>
              </a:rPr>
              <a:t> – </a:t>
            </a:r>
            <a:r>
              <a:rPr lang="en-US" sz="2000" dirty="0" err="1">
                <a:solidFill>
                  <a:schemeClr val="bg1"/>
                </a:solidFill>
              </a:rPr>
              <a:t>karta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tahrir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qilinadi</a:t>
            </a:r>
            <a:r>
              <a:rPr lang="en-US" sz="2000" dirty="0">
                <a:solidFill>
                  <a:schemeClr val="bg1"/>
                </a:solidFill>
              </a:rPr>
              <a:t>, </a:t>
            </a:r>
            <a:r>
              <a:rPr lang="en-US" sz="2000" dirty="0" err="1">
                <a:solidFill>
                  <a:schemeClr val="bg1"/>
                </a:solidFill>
              </a:rPr>
              <a:t>o‘lchov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aniqligi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va</a:t>
            </a:r>
            <a:r>
              <a:rPr lang="en-US" sz="2000" dirty="0">
                <a:solidFill>
                  <a:schemeClr val="bg1"/>
                </a:solidFill>
              </a:rPr>
              <a:t> rang </a:t>
            </a:r>
            <a:r>
              <a:rPr lang="en-US" sz="2000" dirty="0" err="1">
                <a:solidFill>
                  <a:schemeClr val="bg1"/>
                </a:solidFill>
              </a:rPr>
              <a:t>muvozanati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tekshiriladi</a:t>
            </a:r>
            <a:r>
              <a:rPr lang="en-US" sz="2000" dirty="0">
                <a:solidFill>
                  <a:schemeClr val="bg1"/>
                </a:solidFill>
              </a:rPr>
              <a:t>.</a:t>
            </a:r>
          </a:p>
          <a:p>
            <a:pPr algn="just"/>
            <a:r>
              <a:rPr lang="en-US" sz="2000" b="1" dirty="0" err="1">
                <a:solidFill>
                  <a:schemeClr val="bg1"/>
                </a:solidFill>
              </a:rPr>
              <a:t>Nashr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yoki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elektron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formatga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o‘tkazish</a:t>
            </a:r>
            <a:r>
              <a:rPr lang="en-US" sz="2000" dirty="0">
                <a:solidFill>
                  <a:schemeClr val="bg1"/>
                </a:solidFill>
              </a:rPr>
              <a:t> – </a:t>
            </a:r>
            <a:r>
              <a:rPr lang="en-US" sz="2000" dirty="0" err="1">
                <a:solidFill>
                  <a:schemeClr val="bg1"/>
                </a:solidFill>
              </a:rPr>
              <a:t>tayyor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karta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bosma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yoki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raqamli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shaklda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foydalanuvchiga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yetkaziladi</a:t>
            </a:r>
            <a:r>
              <a:rPr lang="en-US" sz="2000" dirty="0">
                <a:solidFill>
                  <a:schemeClr val="bg1"/>
                </a:solidFill>
              </a:rPr>
              <a:t>.</a:t>
            </a:r>
          </a:p>
          <a:p>
            <a:pPr marL="0" indent="0" algn="just" fontAlgn="auto">
              <a:lnSpc>
                <a:spcPct val="80000"/>
              </a:lnSpc>
              <a:spcAft>
                <a:spcPts val="0"/>
              </a:spcAft>
              <a:buNone/>
            </a:pPr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805940" y="390525"/>
            <a:ext cx="9723755" cy="573405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00099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sz="3200" dirty="0" err="1">
                <a:solidFill>
                  <a:srgbClr val="FF0000"/>
                </a:solidFill>
              </a:rPr>
              <a:t>Kartalarni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loyihalashning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loyihasi</a:t>
            </a:r>
            <a:r>
              <a:rPr lang="en-US" sz="3200" dirty="0">
                <a:solidFill>
                  <a:srgbClr val="FF0000"/>
                </a:solidFill>
              </a:rPr>
              <a:t> (</a:t>
            </a:r>
            <a:r>
              <a:rPr lang="en-US" sz="3200" dirty="0" err="1">
                <a:solidFill>
                  <a:srgbClr val="FF0000"/>
                </a:solidFill>
              </a:rPr>
              <a:t>bosqichlari</a:t>
            </a:r>
            <a:r>
              <a:rPr lang="en-US" sz="3200" dirty="0">
                <a:solidFill>
                  <a:srgbClr val="FF0000"/>
                </a:solidFill>
              </a:rPr>
              <a:t>)</a:t>
            </a:r>
            <a:endParaRPr lang="en-US" alt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anose="020F050202020403020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с двумя скругленными противолежащими углами 12"/>
          <p:cNvSpPr/>
          <p:nvPr/>
        </p:nvSpPr>
        <p:spPr>
          <a:xfrm>
            <a:off x="121285" y="260350"/>
            <a:ext cx="11964670" cy="6409055"/>
          </a:xfrm>
          <a:prstGeom prst="round2DiagRect">
            <a:avLst/>
          </a:prstGeom>
          <a:noFill/>
          <a:ln>
            <a:solidFill>
              <a:srgbClr val="000099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11536680" y="6421120"/>
            <a:ext cx="583565" cy="365125"/>
          </a:xfrm>
          <a:noFill/>
          <a:ln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rect">
                <a:fillToRect l="100000" t="100000"/>
              </a:path>
              <a:tileRect r="-100000" b="-100000"/>
            </a:gra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fld id="{0799D32B-E685-439C-A9F6-3999C5E3CB08}" type="slidenum">
              <a:rPr lang="ru-RU" sz="2800" b="1">
                <a:ln w="13462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6</a:t>
            </a:fld>
            <a:endParaRPr lang="ru-RU" sz="2800" b="1" dirty="0">
              <a:ln w="13462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Calibri" panose="020F0502020204030204" charset="0"/>
              <a:cs typeface="Calibri" panose="020F0502020204030204" charset="0"/>
            </a:endParaRPr>
          </a:p>
        </p:txBody>
      </p:sp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8160" y="2856865"/>
            <a:ext cx="2557780" cy="1581150"/>
          </a:xfrm>
          <a:prstGeom prst="rect">
            <a:avLst/>
          </a:prstGeom>
        </p:spPr>
      </p:pic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15475" y="1142365"/>
            <a:ext cx="2335530" cy="1478915"/>
          </a:xfrm>
          <a:prstGeom prst="rect">
            <a:avLst/>
          </a:prstGeom>
        </p:spPr>
      </p:pic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8160" y="1142365"/>
            <a:ext cx="2438400" cy="1478280"/>
          </a:xfrm>
          <a:prstGeom prst="rect">
            <a:avLst/>
          </a:prstGeom>
        </p:spPr>
      </p:pic>
      <p:pic>
        <p:nvPicPr>
          <p:cNvPr id="11" name="Замещающее содержимое 10"/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6868160" y="4578350"/>
            <a:ext cx="4756785" cy="1771015"/>
          </a:xfrm>
          <a:prstGeom prst="rect">
            <a:avLst/>
          </a:prstGeom>
        </p:spPr>
      </p:pic>
      <p:pic>
        <p:nvPicPr>
          <p:cNvPr id="14" name="Изображение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15475" y="2856865"/>
            <a:ext cx="2400300" cy="15817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444500" y="1329055"/>
            <a:ext cx="4979670" cy="4800600"/>
          </a:xfrm>
          <a:prstGeom prst="rect">
            <a:avLst/>
          </a:prstGeom>
          <a:solidFill>
            <a:srgbClr val="D7EEFE"/>
          </a:solidFill>
          <a:ln>
            <a:solidFill>
              <a:srgbClr val="000099"/>
            </a:solidFill>
          </a:ln>
        </p:spPr>
        <p:txBody>
          <a:bodyPr vert="horz" lIns="91440" tIns="45720" rIns="91440" bIns="45720" rtlCol="0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fontAlgn="auto">
              <a:lnSpc>
                <a:spcPct val="90000"/>
              </a:lnSpc>
              <a:spcAft>
                <a:spcPts val="0"/>
              </a:spcAft>
              <a:buNone/>
            </a:pP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GIS </a:t>
            </a:r>
            <a:r>
              <a:rPr lang="en-US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dasturlari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(ArcGIS, QGIS) — </a:t>
            </a:r>
            <a:r>
              <a:rPr lang="en-US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fazoviy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ma’lumotlarni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vizualizatsiya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 fontAlgn="auto">
              <a:lnSpc>
                <a:spcPct val="90000"/>
              </a:lnSpc>
              <a:spcAft>
                <a:spcPts val="0"/>
              </a:spcAft>
              <a:buNone/>
            </a:pPr>
            <a:r>
              <a:rPr lang="en-US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Grafik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dizayn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dasturlari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(Adobe Illustrator, </a:t>
            </a:r>
            <a:r>
              <a:rPr lang="en-US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CorelDRAW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— </a:t>
            </a:r>
            <a:r>
              <a:rPr lang="en-US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kartaning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estetik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ko‘rinishini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shakllantirish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 fontAlgn="auto">
              <a:lnSpc>
                <a:spcPct val="90000"/>
              </a:lnSpc>
              <a:spcAft>
                <a:spcPts val="0"/>
              </a:spcAft>
              <a:buNone/>
            </a:pP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3D model </a:t>
            </a:r>
            <a:r>
              <a:rPr lang="en-US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veb-kartografiya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tizimlari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(Google Earth, </a:t>
            </a:r>
            <a:r>
              <a:rPr lang="en-US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Mapbox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Leaflet) — </a:t>
            </a:r>
            <a:r>
              <a:rPr lang="en-US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interaktiv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kartalarni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yaratish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877695" y="401955"/>
            <a:ext cx="9723755" cy="5461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00099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sz="1800" dirty="0" smtClean="0">
                <a:solidFill>
                  <a:srgbClr val="FF0000"/>
                </a:solidFill>
              </a:rPr>
              <a:t>ZAMONAVIY KARTALARNI LOYIHALASHDA FOYDALANILADIGAN TEXNOLOGIYALAR</a:t>
            </a:r>
            <a:endParaRPr lang="en-US" altLang="ru-RU" sz="1800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anose="020F050202020403020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с двумя скругленными противолежащими углами 12"/>
          <p:cNvSpPr/>
          <p:nvPr/>
        </p:nvSpPr>
        <p:spPr>
          <a:xfrm>
            <a:off x="121285" y="260350"/>
            <a:ext cx="11964670" cy="6409055"/>
          </a:xfrm>
          <a:prstGeom prst="round2DiagRect">
            <a:avLst/>
          </a:prstGeom>
          <a:noFill/>
          <a:ln>
            <a:solidFill>
              <a:srgbClr val="000099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11645900" y="6303645"/>
            <a:ext cx="546100" cy="572135"/>
          </a:xfrm>
          <a:noFill/>
          <a:ln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rect">
                <a:fillToRect l="100000" t="100000"/>
              </a:path>
              <a:tileRect r="-100000" b="-100000"/>
            </a:gra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fld id="{0799D32B-E685-439C-A9F6-3999C5E3CB08}" type="slidenum">
              <a:rPr lang="ru-RU" sz="2800" b="1">
                <a:ln w="13462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7</a:t>
            </a:fld>
            <a:endParaRPr lang="ru-RU" sz="2800" b="1" dirty="0">
              <a:ln w="13462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Calibri" panose="020F0502020204030204" charset="0"/>
              <a:cs typeface="Calibri" panose="020F0502020204030204" charset="0"/>
            </a:endParaRPr>
          </a:p>
        </p:txBody>
      </p:sp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9435" y="1083945"/>
            <a:ext cx="3970655" cy="2412365"/>
          </a:xfrm>
          <a:prstGeom prst="rect">
            <a:avLst/>
          </a:prstGeom>
        </p:spPr>
      </p:pic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1965" y="3632835"/>
            <a:ext cx="4682490" cy="28492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207645" y="1083945"/>
            <a:ext cx="11785600" cy="1864360"/>
          </a:xfrm>
          <a:prstGeom prst="rect">
            <a:avLst/>
          </a:prstGeom>
          <a:solidFill>
            <a:srgbClr val="D7EEFE"/>
          </a:solidFill>
          <a:ln>
            <a:solidFill>
              <a:srgbClr val="000099"/>
            </a:solidFill>
          </a:ln>
        </p:spPr>
        <p:txBody>
          <a:bodyPr vert="horz" lIns="91440" tIns="45720" rIns="91440" bIns="45720" rtlCol="0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>
                <a:solidFill>
                  <a:schemeClr val="bg1"/>
                </a:solidFill>
              </a:rPr>
              <a:t>Karta </a:t>
            </a:r>
            <a:r>
              <a:rPr lang="en-US" sz="1600" dirty="0" err="1">
                <a:solidFill>
                  <a:schemeClr val="bg1"/>
                </a:solidFill>
              </a:rPr>
              <a:t>nimani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ko‘rsatishi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kerakligi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va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kim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uchun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mo‘ljallanganini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belgilash</a:t>
            </a:r>
            <a:r>
              <a:rPr lang="en-US" sz="1600" dirty="0">
                <a:solidFill>
                  <a:schemeClr val="bg1"/>
                </a:solidFill>
              </a:rPr>
              <a:t> — </a:t>
            </a:r>
            <a:r>
              <a:rPr lang="en-US" sz="1600" dirty="0" err="1">
                <a:solidFill>
                  <a:schemeClr val="bg1"/>
                </a:solidFill>
              </a:rPr>
              <a:t>loyihaning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eng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muhim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bosqichidir</a:t>
            </a:r>
            <a:r>
              <a:rPr lang="en-US" sz="1600" dirty="0">
                <a:solidFill>
                  <a:schemeClr val="bg1"/>
                </a:solidFill>
              </a:rPr>
              <a:t>. </a:t>
            </a:r>
            <a:r>
              <a:rPr lang="en-US" sz="1600" dirty="0" err="1">
                <a:solidFill>
                  <a:schemeClr val="bg1"/>
                </a:solidFill>
              </a:rPr>
              <a:t>Masalan</a:t>
            </a:r>
            <a:r>
              <a:rPr lang="en-US" sz="1600" dirty="0">
                <a:solidFill>
                  <a:schemeClr val="bg1"/>
                </a:solidFill>
              </a:rPr>
              <a:t>:</a:t>
            </a:r>
          </a:p>
          <a:p>
            <a:r>
              <a:rPr lang="en-US" sz="1600" dirty="0" err="1">
                <a:solidFill>
                  <a:schemeClr val="bg1"/>
                </a:solidFill>
              </a:rPr>
              <a:t>o‘quv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kartalar</a:t>
            </a:r>
            <a:r>
              <a:rPr lang="en-US" sz="1600" dirty="0">
                <a:solidFill>
                  <a:schemeClr val="bg1"/>
                </a:solidFill>
              </a:rPr>
              <a:t> – </a:t>
            </a:r>
            <a:r>
              <a:rPr lang="en-US" sz="1600" dirty="0" err="1">
                <a:solidFill>
                  <a:schemeClr val="bg1"/>
                </a:solidFill>
              </a:rPr>
              <a:t>maktab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va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universitetlarda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foydalaniladi</a:t>
            </a:r>
            <a:r>
              <a:rPr lang="en-US" sz="1600" dirty="0">
                <a:solidFill>
                  <a:schemeClr val="bg1"/>
                </a:solidFill>
              </a:rPr>
              <a:t>;</a:t>
            </a:r>
          </a:p>
          <a:p>
            <a:r>
              <a:rPr lang="en-US" sz="1600" dirty="0" err="1">
                <a:solidFill>
                  <a:schemeClr val="bg1"/>
                </a:solidFill>
              </a:rPr>
              <a:t>tahliliy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kartalar</a:t>
            </a:r>
            <a:r>
              <a:rPr lang="en-US" sz="1600" dirty="0">
                <a:solidFill>
                  <a:schemeClr val="bg1"/>
                </a:solidFill>
              </a:rPr>
              <a:t> – </a:t>
            </a:r>
            <a:r>
              <a:rPr lang="en-US" sz="1600" dirty="0" err="1">
                <a:solidFill>
                  <a:schemeClr val="bg1"/>
                </a:solidFill>
              </a:rPr>
              <a:t>ilmiy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tadqiqotlar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uchun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yaratiladi</a:t>
            </a:r>
            <a:r>
              <a:rPr lang="en-US" sz="1600" dirty="0">
                <a:solidFill>
                  <a:schemeClr val="bg1"/>
                </a:solidFill>
              </a:rPr>
              <a:t>;</a:t>
            </a:r>
          </a:p>
          <a:p>
            <a:r>
              <a:rPr lang="en-US" sz="1600" dirty="0" err="1">
                <a:solidFill>
                  <a:schemeClr val="bg1"/>
                </a:solidFill>
              </a:rPr>
              <a:t>tematik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kartalar</a:t>
            </a:r>
            <a:r>
              <a:rPr lang="en-US" sz="1600" dirty="0">
                <a:solidFill>
                  <a:schemeClr val="bg1"/>
                </a:solidFill>
              </a:rPr>
              <a:t> – </a:t>
            </a:r>
            <a:r>
              <a:rPr lang="en-US" sz="1600" dirty="0" err="1">
                <a:solidFill>
                  <a:schemeClr val="bg1"/>
                </a:solidFill>
              </a:rPr>
              <a:t>alohida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mavzular</a:t>
            </a:r>
            <a:r>
              <a:rPr lang="en-US" sz="1600" dirty="0">
                <a:solidFill>
                  <a:schemeClr val="bg1"/>
                </a:solidFill>
              </a:rPr>
              <a:t> (</a:t>
            </a:r>
            <a:r>
              <a:rPr lang="en-US" sz="1600" dirty="0" err="1">
                <a:solidFill>
                  <a:schemeClr val="bg1"/>
                </a:solidFill>
              </a:rPr>
              <a:t>aholi</a:t>
            </a:r>
            <a:r>
              <a:rPr lang="en-US" sz="1600" dirty="0">
                <a:solidFill>
                  <a:schemeClr val="bg1"/>
                </a:solidFill>
              </a:rPr>
              <a:t>, </a:t>
            </a:r>
            <a:r>
              <a:rPr lang="en-US" sz="1600" dirty="0" err="1">
                <a:solidFill>
                  <a:schemeClr val="bg1"/>
                </a:solidFill>
              </a:rPr>
              <a:t>iqlim</a:t>
            </a:r>
            <a:r>
              <a:rPr lang="en-US" sz="1600" dirty="0">
                <a:solidFill>
                  <a:schemeClr val="bg1"/>
                </a:solidFill>
              </a:rPr>
              <a:t>, </a:t>
            </a:r>
            <a:r>
              <a:rPr lang="en-US" sz="1600" dirty="0" err="1">
                <a:solidFill>
                  <a:schemeClr val="bg1"/>
                </a:solidFill>
              </a:rPr>
              <a:t>yer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resurslari</a:t>
            </a:r>
            <a:r>
              <a:rPr lang="en-US" sz="1600" dirty="0">
                <a:solidFill>
                  <a:schemeClr val="bg1"/>
                </a:solidFill>
              </a:rPr>
              <a:t>, transport </a:t>
            </a:r>
            <a:r>
              <a:rPr lang="en-US" sz="1600" dirty="0" err="1">
                <a:solidFill>
                  <a:schemeClr val="bg1"/>
                </a:solidFill>
              </a:rPr>
              <a:t>tarmoqlari</a:t>
            </a:r>
            <a:r>
              <a:rPr lang="en-US" sz="1600" dirty="0">
                <a:solidFill>
                  <a:schemeClr val="bg1"/>
                </a:solidFill>
              </a:rPr>
              <a:t>)</a:t>
            </a:r>
            <a:r>
              <a:rPr lang="en-US" sz="1600" dirty="0" err="1">
                <a:solidFill>
                  <a:schemeClr val="bg1"/>
                </a:solidFill>
              </a:rPr>
              <a:t>ni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ko‘rsatadi</a:t>
            </a:r>
            <a:r>
              <a:rPr lang="en-US" sz="1600" dirty="0">
                <a:solidFill>
                  <a:schemeClr val="bg1"/>
                </a:solidFill>
              </a:rPr>
              <a:t>;</a:t>
            </a:r>
          </a:p>
          <a:p>
            <a:r>
              <a:rPr lang="en-US" sz="1600" dirty="0" err="1">
                <a:solidFill>
                  <a:schemeClr val="bg1"/>
                </a:solidFill>
              </a:rPr>
              <a:t>interaktiv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yoki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raqamli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kartalar</a:t>
            </a:r>
            <a:r>
              <a:rPr lang="en-US" sz="1600" dirty="0">
                <a:solidFill>
                  <a:schemeClr val="bg1"/>
                </a:solidFill>
              </a:rPr>
              <a:t> – </a:t>
            </a:r>
            <a:r>
              <a:rPr lang="en-US" sz="1600" dirty="0" err="1">
                <a:solidFill>
                  <a:schemeClr val="bg1"/>
                </a:solidFill>
              </a:rPr>
              <a:t>foydalanuvchining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faol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ishtirokida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ishlaydi</a:t>
            </a:r>
            <a:r>
              <a:rPr lang="en-US" sz="16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877695" y="401955"/>
            <a:ext cx="9723755" cy="5461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00099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sz="3200" dirty="0" smtClean="0">
                <a:solidFill>
                  <a:srgbClr val="FF0000"/>
                </a:solidFill>
              </a:rPr>
              <a:t>KARTA MAQSADINI ANIQLASH</a:t>
            </a:r>
            <a:endParaRPr lang="en-US" altLang="ru-RU" sz="3200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anose="020F050202020403020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с двумя скругленными противолежащими углами 12"/>
          <p:cNvSpPr/>
          <p:nvPr/>
        </p:nvSpPr>
        <p:spPr>
          <a:xfrm>
            <a:off x="121285" y="260350"/>
            <a:ext cx="11964670" cy="6409055"/>
          </a:xfrm>
          <a:prstGeom prst="round2DiagRect">
            <a:avLst/>
          </a:prstGeom>
          <a:noFill/>
          <a:ln>
            <a:solidFill>
              <a:srgbClr val="000099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11645900" y="6303645"/>
            <a:ext cx="546100" cy="572135"/>
          </a:xfrm>
          <a:noFill/>
          <a:ln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rect">
                <a:fillToRect l="100000" t="100000"/>
              </a:path>
              <a:tileRect r="-100000" b="-100000"/>
            </a:gra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fld id="{0799D32B-E685-439C-A9F6-3999C5E3CB08}" type="slidenum">
              <a:rPr lang="ru-RU" sz="2800" b="1">
                <a:ln w="13462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8</a:t>
            </a:fld>
            <a:endParaRPr lang="ru-RU" sz="2800" b="1" dirty="0">
              <a:ln w="13462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Calibri" panose="020F0502020204030204" charset="0"/>
              <a:cs typeface="Calibri" panose="020F0502020204030204" charset="0"/>
            </a:endParaRPr>
          </a:p>
        </p:txBody>
      </p:sp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3"/>
          <a:srcRect l="2508" t="14744" r="3108" b="12200"/>
          <a:stretch>
            <a:fillRect/>
          </a:stretch>
        </p:blipFill>
        <p:spPr>
          <a:xfrm>
            <a:off x="2092960" y="3066415"/>
            <a:ext cx="7192010" cy="34963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214630" y="1056640"/>
            <a:ext cx="5584825" cy="5471160"/>
          </a:xfrm>
          <a:prstGeom prst="rect">
            <a:avLst/>
          </a:prstGeom>
          <a:solidFill>
            <a:srgbClr val="D7EEFE"/>
          </a:solidFill>
          <a:ln>
            <a:solidFill>
              <a:srgbClr val="000099"/>
            </a:solidFill>
          </a:ln>
        </p:spPr>
        <p:txBody>
          <a:bodyPr vert="horz" lIns="91440" tIns="45720" rIns="91440" bIns="45720" rtlCol="0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fontAlgn="auto">
              <a:lnSpc>
                <a:spcPct val="150000"/>
              </a:lnSpc>
              <a:spcBef>
                <a:spcPts val="20"/>
              </a:spcBef>
              <a:spcAft>
                <a:spcPts val="0"/>
              </a:spcAft>
              <a:buNone/>
            </a:pPr>
            <a:r>
              <a:rPr lang="en-US" sz="2400" dirty="0" err="1">
                <a:solidFill>
                  <a:schemeClr val="bg1"/>
                </a:solidFill>
              </a:rPr>
              <a:t>Kartani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tuzish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uchun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topografik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xaritalar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kosmik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suratlar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geodezik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o‘lchovlar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statistik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ma’lumotlar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shuningdek</a:t>
            </a:r>
            <a:r>
              <a:rPr lang="en-US" sz="2400" dirty="0">
                <a:solidFill>
                  <a:schemeClr val="bg1"/>
                </a:solidFill>
              </a:rPr>
              <a:t>, GIS </a:t>
            </a:r>
            <a:r>
              <a:rPr lang="en-US" sz="2400" dirty="0" err="1">
                <a:solidFill>
                  <a:schemeClr val="bg1"/>
                </a:solidFill>
              </a:rPr>
              <a:t>ma’lumotlar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bazalari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ishlatiladi</a:t>
            </a:r>
            <a:r>
              <a:rPr lang="en-US" sz="2400" dirty="0">
                <a:solidFill>
                  <a:schemeClr val="bg1"/>
                </a:solidFill>
              </a:rPr>
              <a:t>. </a:t>
            </a:r>
            <a:r>
              <a:rPr lang="en-US" sz="2400" dirty="0" err="1">
                <a:solidFill>
                  <a:schemeClr val="bg1"/>
                </a:solidFill>
              </a:rPr>
              <a:t>Ma’lumotlarning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yangiligi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va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ishonchliligi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karta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sifatini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belgilovchi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asosiy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omillardandir</a:t>
            </a:r>
            <a:r>
              <a:rPr lang="en-US" sz="2400" dirty="0">
                <a:solidFill>
                  <a:schemeClr val="bg1"/>
                </a:solidFill>
              </a:rPr>
              <a:t>.</a:t>
            </a:r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877695" y="401955"/>
            <a:ext cx="9723755" cy="5461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00099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sz="3200" dirty="0" err="1">
                <a:solidFill>
                  <a:srgbClr val="FF0000"/>
                </a:solidFill>
              </a:rPr>
              <a:t>Ma’lumot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manbalarini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tanlash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va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tayyorlash</a:t>
            </a:r>
            <a:endParaRPr lang="en-US" altLang="ru-RU" sz="3200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anose="020F050202020403020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с двумя скругленными противолежащими углами 12"/>
          <p:cNvSpPr/>
          <p:nvPr/>
        </p:nvSpPr>
        <p:spPr>
          <a:xfrm>
            <a:off x="121285" y="260350"/>
            <a:ext cx="11964670" cy="6409055"/>
          </a:xfrm>
          <a:prstGeom prst="round2DiagRect">
            <a:avLst/>
          </a:prstGeom>
          <a:noFill/>
          <a:ln>
            <a:solidFill>
              <a:srgbClr val="000099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11645900" y="6303645"/>
            <a:ext cx="546100" cy="572135"/>
          </a:xfrm>
          <a:noFill/>
          <a:ln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rect">
                <a:fillToRect l="100000" t="100000"/>
              </a:path>
              <a:tileRect r="-100000" b="-100000"/>
            </a:gra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fld id="{0799D32B-E685-439C-A9F6-3999C5E3CB08}" type="slidenum">
              <a:rPr lang="ru-RU" sz="2800" b="1">
                <a:ln w="13462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9</a:t>
            </a:fld>
            <a:endParaRPr lang="ru-RU" sz="2800" b="1" dirty="0">
              <a:ln w="13462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Calibri" panose="020F0502020204030204" charset="0"/>
              <a:cs typeface="Calibri" panose="020F0502020204030204" charset="0"/>
            </a:endParaRPr>
          </a:p>
        </p:txBody>
      </p:sp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2640" y="1056640"/>
            <a:ext cx="2729230" cy="2627630"/>
          </a:xfrm>
          <a:prstGeom prst="rect">
            <a:avLst/>
          </a:prstGeom>
        </p:spPr>
      </p:pic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72525" y="1056640"/>
            <a:ext cx="3096895" cy="2627630"/>
          </a:xfrm>
          <a:prstGeom prst="rect">
            <a:avLst/>
          </a:prstGeom>
        </p:spPr>
      </p:pic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82640" y="3857625"/>
            <a:ext cx="3162300" cy="2670175"/>
          </a:xfrm>
          <a:prstGeom prst="rect">
            <a:avLst/>
          </a:prstGeom>
        </p:spPr>
      </p:pic>
      <p:pic>
        <p:nvPicPr>
          <p:cNvPr id="11" name="Изображение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69705" y="4194175"/>
            <a:ext cx="2799715" cy="19970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azir dok2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Другая 2">
      <a:majorFont>
        <a:latin typeface="Cambria"/>
        <a:ea typeface=""/>
        <a:cs typeface=""/>
      </a:majorFont>
      <a:minorFont>
        <a:latin typeface="Cambri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Diseño predeterminado">
  <a:themeElements>
    <a:clrScheme name="Другая 1">
      <a:dk1>
        <a:srgbClr val="FFFFFF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Century Schoolbook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Другая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vazir dok</Template>
  <TotalTime>581</TotalTime>
  <Words>1163</Words>
  <Application>Microsoft Office PowerPoint</Application>
  <PresentationFormat>Широкоэкранный</PresentationFormat>
  <Paragraphs>120</Paragraphs>
  <Slides>20</Slides>
  <Notes>18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20</vt:i4>
      </vt:variant>
    </vt:vector>
  </HeadingPairs>
  <TitlesOfParts>
    <vt:vector size="28" baseType="lpstr">
      <vt:lpstr>Arial</vt:lpstr>
      <vt:lpstr>Calibri</vt:lpstr>
      <vt:lpstr>Cambria</vt:lpstr>
      <vt:lpstr>Century Schoolbook</vt:lpstr>
      <vt:lpstr>Times New Roman</vt:lpstr>
      <vt:lpstr>vazir dok2</vt:lpstr>
      <vt:lpstr>2_Diseño predeterminado</vt:lpstr>
      <vt:lpstr>Damask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Toshiba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Sanjarbek</cp:lastModifiedBy>
  <cp:revision>1658</cp:revision>
  <cp:lastPrinted>2017-09-10T14:04:00Z</cp:lastPrinted>
  <dcterms:created xsi:type="dcterms:W3CDTF">2010-05-23T14:28:00Z</dcterms:created>
  <dcterms:modified xsi:type="dcterms:W3CDTF">2025-10-07T18:43:23Z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1049-11.2.0.9684</vt:lpwstr>
  </property>
</Properties>
</file>