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59" r:id="rId5"/>
    <p:sldId id="260" r:id="rId6"/>
    <p:sldId id="261" r:id="rId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6FCC6EFB-7078-47BA-AE20-1B0983D99A3F}">
          <p14:sldIdLst/>
        </p14:section>
        <p14:section name="Раздел без заголовка" id="{13B795CC-2DB4-406E-8216-84B69CF88713}">
          <p14:sldIdLst>
            <p14:sldId id="256"/>
            <p14:sldId id="257"/>
            <p14:sldId id="258"/>
            <p14:sldId id="259"/>
            <p14:sldId id="260"/>
            <p14:sldId id="261"/>
          </p14:sldIdLst>
        </p14:section>
        <p14:section name="Раздел без заголовка" id="{8D14FFE1-AC40-4DCC-BAA9-24DDAEC67BF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7" autoAdjust="0"/>
    <p:restoredTop sz="94660"/>
  </p:normalViewPr>
  <p:slideViewPr>
    <p:cSldViewPr snapToGrid="0">
      <p:cViewPr varScale="1">
        <p:scale>
          <a:sx n="84" d="100"/>
          <a:sy n="84" d="100"/>
        </p:scale>
        <p:origin x="65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ru-RU"/>
              <a:t>Образец заголовка</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983232" y="5037663"/>
            <a:ext cx="897467" cy="279400"/>
          </a:xfrm>
        </p:spPr>
        <p:txBody>
          <a:bodyPr/>
          <a:lstStyle/>
          <a:p>
            <a:fld id="{9CB59A1F-8E0C-4D30-A12A-7CFD5D39AE89}" type="datetimeFigureOut">
              <a:rPr lang="ru-RU" smtClean="0"/>
              <a:t>13.12.2025</a:t>
            </a:fld>
            <a:endParaRPr lang="ru-RU"/>
          </a:p>
        </p:txBody>
      </p:sp>
      <p:sp>
        <p:nvSpPr>
          <p:cNvPr id="5" name="Footer Placeholder 4"/>
          <p:cNvSpPr>
            <a:spLocks noGrp="1"/>
          </p:cNvSpPr>
          <p:nvPr>
            <p:ph type="ftr" sz="quarter" idx="11"/>
          </p:nvPr>
        </p:nvSpPr>
        <p:spPr>
          <a:xfrm>
            <a:off x="2692397" y="5037663"/>
            <a:ext cx="5214635" cy="279400"/>
          </a:xfrm>
        </p:spPr>
        <p:txBody>
          <a:bodyPr/>
          <a:lstStyle/>
          <a:p>
            <a:endParaRPr lang="ru-RU"/>
          </a:p>
        </p:txBody>
      </p:sp>
      <p:sp>
        <p:nvSpPr>
          <p:cNvPr id="6" name="Slide Number Placeholder 5"/>
          <p:cNvSpPr>
            <a:spLocks noGrp="1"/>
          </p:cNvSpPr>
          <p:nvPr>
            <p:ph type="sldNum" sz="quarter" idx="12"/>
          </p:nvPr>
        </p:nvSpPr>
        <p:spPr>
          <a:xfrm>
            <a:off x="8956900" y="5037663"/>
            <a:ext cx="551167" cy="279400"/>
          </a:xfrm>
        </p:spPr>
        <p:txBody>
          <a:bodyPr/>
          <a:lstStyle/>
          <a:p>
            <a:fld id="{0081D86E-B8B6-4DAA-AC39-BE831A6274E0}" type="slidenum">
              <a:rPr lang="ru-RU" smtClean="0"/>
              <a:t>‹#›</a:t>
            </a:fld>
            <a:endParaRPr lang="ru-RU"/>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128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9CB59A1F-8E0C-4D30-A12A-7CFD5D39AE89}" type="datetimeFigureOut">
              <a:rPr lang="ru-RU" smtClean="0"/>
              <a:t>13.12.2025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081D86E-B8B6-4DAA-AC39-BE831A6274E0}" type="slidenum">
              <a:rPr lang="ru-RU" smtClean="0"/>
              <a:t>‹#›</a:t>
            </a:fld>
            <a:endParaRPr lang="ru-RU"/>
          </a:p>
        </p:txBody>
      </p:sp>
    </p:spTree>
    <p:extLst>
      <p:ext uri="{BB962C8B-B14F-4D97-AF65-F5344CB8AC3E}">
        <p14:creationId xmlns:p14="http://schemas.microsoft.com/office/powerpoint/2010/main" val="3274812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ru-RU"/>
              <a:t>Образец заголовка</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9CB59A1F-8E0C-4D30-A12A-7CFD5D39AE89}" type="datetimeFigureOut">
              <a:rPr lang="ru-RU" smtClean="0"/>
              <a:t>13.12.2025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081D86E-B8B6-4DAA-AC39-BE831A6274E0}" type="slidenum">
              <a:rPr lang="ru-RU" smtClean="0"/>
              <a:t>‹#›</a:t>
            </a:fld>
            <a:endParaRPr lang="ru-RU"/>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521968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9CB59A1F-8E0C-4D30-A12A-7CFD5D39AE89}" type="datetimeFigureOut">
              <a:rPr lang="ru-RU" smtClean="0"/>
              <a:t>13.12.2025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081D86E-B8B6-4DAA-AC39-BE831A6274E0}" type="slidenum">
              <a:rPr lang="ru-RU" smtClean="0"/>
              <a:t>‹#›</a:t>
            </a:fld>
            <a:endParaRPr lang="ru-RU"/>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572014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ru-RU"/>
              <a:t>Образец заголовка</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9CB59A1F-8E0C-4D30-A12A-7CFD5D39AE89}" type="datetimeFigureOut">
              <a:rPr lang="ru-RU" smtClean="0"/>
              <a:t>13.12.2025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081D86E-B8B6-4DAA-AC39-BE831A6274E0}" type="slidenum">
              <a:rPr lang="ru-RU" smtClean="0"/>
              <a:t>‹#›</a:t>
            </a:fld>
            <a:endParaRPr lang="ru-RU"/>
          </a:p>
        </p:txBody>
      </p:sp>
    </p:spTree>
    <p:extLst>
      <p:ext uri="{BB962C8B-B14F-4D97-AF65-F5344CB8AC3E}">
        <p14:creationId xmlns:p14="http://schemas.microsoft.com/office/powerpoint/2010/main" val="38517418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ru-RU"/>
              <a:t>Образец заголовка</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9CB59A1F-8E0C-4D30-A12A-7CFD5D39AE89}" type="datetimeFigureOut">
              <a:rPr lang="ru-RU" smtClean="0"/>
              <a:t>13.12.2025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081D86E-B8B6-4DAA-AC39-BE831A6274E0}" type="slidenum">
              <a:rPr lang="ru-RU" smtClean="0"/>
              <a:t>‹#›</a:t>
            </a:fld>
            <a:endParaRPr lang="ru-RU"/>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463074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ru-RU"/>
              <a:t>Образец заголовка</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9CB59A1F-8E0C-4D30-A12A-7CFD5D39AE89}" type="datetimeFigureOut">
              <a:rPr lang="ru-RU" smtClean="0"/>
              <a:t>13.12.2025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081D86E-B8B6-4DAA-AC39-BE831A6274E0}" type="slidenum">
              <a:rPr lang="ru-RU" smtClean="0"/>
              <a:t>‹#›</a:t>
            </a:fld>
            <a:endParaRPr lang="ru-RU"/>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262068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CB59A1F-8E0C-4D30-A12A-7CFD5D39AE89}" type="datetimeFigureOut">
              <a:rPr lang="ru-RU" smtClean="0"/>
              <a:t>13.12.2025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081D86E-B8B6-4DAA-AC39-BE831A6274E0}" type="slidenum">
              <a:rPr lang="ru-RU" smtClean="0"/>
              <a:t>‹#›</a:t>
            </a:fld>
            <a:endParaRPr lang="ru-RU"/>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596035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CB59A1F-8E0C-4D30-A12A-7CFD5D39AE89}" type="datetimeFigureOut">
              <a:rPr lang="ru-RU" smtClean="0"/>
              <a:t>13.12.2025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081D86E-B8B6-4DAA-AC39-BE831A6274E0}" type="slidenum">
              <a:rPr lang="ru-RU" smtClean="0"/>
              <a:t>‹#›</a:t>
            </a:fld>
            <a:endParaRPr lang="ru-RU"/>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635291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CB59A1F-8E0C-4D30-A12A-7CFD5D39AE89}" type="datetimeFigureOut">
              <a:rPr lang="ru-RU" smtClean="0"/>
              <a:t>13.12.2025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081D86E-B8B6-4DAA-AC39-BE831A6274E0}" type="slidenum">
              <a:rPr lang="ru-RU" smtClean="0"/>
              <a:t>‹#›</a:t>
            </a:fld>
            <a:endParaRPr lang="ru-RU"/>
          </a:p>
        </p:txBody>
      </p:sp>
    </p:spTree>
    <p:extLst>
      <p:ext uri="{BB962C8B-B14F-4D97-AF65-F5344CB8AC3E}">
        <p14:creationId xmlns:p14="http://schemas.microsoft.com/office/powerpoint/2010/main" val="35623585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9CB59A1F-8E0C-4D30-A12A-7CFD5D39AE89}" type="datetimeFigureOut">
              <a:rPr lang="ru-RU" smtClean="0"/>
              <a:t>13.12.2025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081D86E-B8B6-4DAA-AC39-BE831A6274E0}" type="slidenum">
              <a:rPr lang="ru-RU" smtClean="0"/>
              <a:t>‹#›</a:t>
            </a:fld>
            <a:endParaRPr lang="ru-RU"/>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08973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9CB59A1F-8E0C-4D30-A12A-7CFD5D39AE89}" type="datetimeFigureOut">
              <a:rPr lang="ru-RU" smtClean="0"/>
              <a:t>13.12.2025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081D86E-B8B6-4DAA-AC39-BE831A6274E0}" type="slidenum">
              <a:rPr lang="ru-RU" smtClean="0"/>
              <a:t>‹#›</a:t>
            </a:fld>
            <a:endParaRPr lang="ru-RU"/>
          </a:p>
        </p:txBody>
      </p:sp>
    </p:spTree>
    <p:extLst>
      <p:ext uri="{BB962C8B-B14F-4D97-AF65-F5344CB8AC3E}">
        <p14:creationId xmlns:p14="http://schemas.microsoft.com/office/powerpoint/2010/main" val="30548774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9CB59A1F-8E0C-4D30-A12A-7CFD5D39AE89}" type="datetimeFigureOut">
              <a:rPr lang="ru-RU" smtClean="0"/>
              <a:t>13.12.2025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0081D86E-B8B6-4DAA-AC39-BE831A6274E0}" type="slidenum">
              <a:rPr lang="ru-RU" smtClean="0"/>
              <a:t>‹#›</a:t>
            </a:fld>
            <a:endParaRPr lang="ru-RU"/>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68420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9CB59A1F-8E0C-4D30-A12A-7CFD5D39AE89}" type="datetimeFigureOut">
              <a:rPr lang="ru-RU" smtClean="0"/>
              <a:t>13.12.2025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0081D86E-B8B6-4DAA-AC39-BE831A6274E0}" type="slidenum">
              <a:rPr lang="ru-RU" smtClean="0"/>
              <a:t>‹#›</a:t>
            </a:fld>
            <a:endParaRPr lang="ru-RU"/>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379001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B59A1F-8E0C-4D30-A12A-7CFD5D39AE89}" type="datetimeFigureOut">
              <a:rPr lang="ru-RU" smtClean="0"/>
              <a:t>13.12.2025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0081D86E-B8B6-4DAA-AC39-BE831A6274E0}" type="slidenum">
              <a:rPr lang="ru-RU" smtClean="0"/>
              <a:t>‹#›</a:t>
            </a:fld>
            <a:endParaRPr lang="ru-RU"/>
          </a:p>
        </p:txBody>
      </p:sp>
    </p:spTree>
    <p:extLst>
      <p:ext uri="{BB962C8B-B14F-4D97-AF65-F5344CB8AC3E}">
        <p14:creationId xmlns:p14="http://schemas.microsoft.com/office/powerpoint/2010/main" val="786909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ru-RU"/>
              <a:t>Образец заголовка</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9CB59A1F-8E0C-4D30-A12A-7CFD5D39AE89}" type="datetimeFigureOut">
              <a:rPr lang="ru-RU" smtClean="0"/>
              <a:t>13.12.2025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081D86E-B8B6-4DAA-AC39-BE831A6274E0}" type="slidenum">
              <a:rPr lang="ru-RU" smtClean="0"/>
              <a:t>‹#›</a:t>
            </a:fld>
            <a:endParaRPr lang="ru-RU"/>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53912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ru-RU"/>
              <a:t>Образец заголовка</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9CB59A1F-8E0C-4D30-A12A-7CFD5D39AE89}" type="datetimeFigureOut">
              <a:rPr lang="ru-RU" smtClean="0"/>
              <a:t>13.12.2025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081D86E-B8B6-4DAA-AC39-BE831A6274E0}" type="slidenum">
              <a:rPr lang="ru-RU" smtClean="0"/>
              <a:t>‹#›</a:t>
            </a:fld>
            <a:endParaRPr lang="ru-RU"/>
          </a:p>
        </p:txBody>
      </p:sp>
    </p:spTree>
    <p:extLst>
      <p:ext uri="{BB962C8B-B14F-4D97-AF65-F5344CB8AC3E}">
        <p14:creationId xmlns:p14="http://schemas.microsoft.com/office/powerpoint/2010/main" val="35579402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CB59A1F-8E0C-4D30-A12A-7CFD5D39AE89}" type="datetimeFigureOut">
              <a:rPr lang="ru-RU" smtClean="0"/>
              <a:t>13.12.2025</a:t>
            </a:fld>
            <a:endParaRPr lang="ru-RU"/>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ru-RU"/>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0081D86E-B8B6-4DAA-AC39-BE831A6274E0}" type="slidenum">
              <a:rPr lang="ru-RU" smtClean="0"/>
              <a:t>‹#›</a:t>
            </a:fld>
            <a:endParaRPr lang="ru-RU"/>
          </a:p>
        </p:txBody>
      </p:sp>
    </p:spTree>
    <p:extLst>
      <p:ext uri="{BB962C8B-B14F-4D97-AF65-F5344CB8AC3E}">
        <p14:creationId xmlns:p14="http://schemas.microsoft.com/office/powerpoint/2010/main" val="3361718750"/>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4.xml"/><Relationship Id="rId1" Type="http://schemas.openxmlformats.org/officeDocument/2006/relationships/tags" Target="../tags/tag3.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8.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810732" y="2043253"/>
            <a:ext cx="6815669" cy="1515533"/>
          </a:xfrm>
        </p:spPr>
        <p:txBody>
          <a:bodyPr>
            <a:normAutofit fontScale="90000"/>
          </a:bodyPr>
          <a:lstStyle/>
          <a:p>
            <a:r>
              <a:rPr lang="en-US" sz="44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Axborot</a:t>
            </a:r>
            <a:r>
              <a:rPr lang="en-US" sz="4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44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texnologiyalarining</a:t>
            </a:r>
            <a:r>
              <a:rPr lang="en-US" sz="4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44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filologiya</a:t>
            </a:r>
            <a:r>
              <a:rPr lang="en-US" sz="4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44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sohasidagi</a:t>
            </a:r>
            <a:r>
              <a:rPr lang="en-US" sz="4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44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ahamiyati</a:t>
            </a:r>
            <a:endParaRPr lang="ru-RU" sz="4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067832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0304">
        <p15:prstTrans prst="peelOff"/>
      </p:transition>
    </mc:Choice>
    <mc:Fallback xmlns="">
      <p:transition spd="slow" advTm="10304">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187668" y="365125"/>
            <a:ext cx="10166131" cy="1325563"/>
          </a:xfrm>
        </p:spPr>
        <p:txBody>
          <a:bodyPr>
            <a:normAutofit/>
          </a:bodyPr>
          <a:lstStyle/>
          <a:p>
            <a:r>
              <a:rPr lang="en-US" dirty="0">
                <a:latin typeface="Berlin Sans FB Demi" panose="020E0802020502020306" pitchFamily="34" charset="0"/>
                <a:cs typeface="Times New Roman" panose="02020603050405020304" pitchFamily="18" charset="0"/>
              </a:rPr>
              <a:t> </a:t>
            </a:r>
            <a:r>
              <a:rPr lang="en-US" dirty="0" err="1">
                <a:latin typeface="Berlin Sans FB Demi" panose="020E0802020502020306" pitchFamily="34" charset="0"/>
                <a:cs typeface="Times New Roman" panose="02020603050405020304" pitchFamily="18" charset="0"/>
              </a:rPr>
              <a:t>Reja</a:t>
            </a:r>
            <a:r>
              <a:rPr lang="en-US" dirty="0">
                <a:latin typeface="Berlin Sans FB Demi" panose="020E0802020502020306" pitchFamily="34"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
        <p:nvSpPr>
          <p:cNvPr id="5" name="Объект 4"/>
          <p:cNvSpPr>
            <a:spLocks noGrp="1"/>
          </p:cNvSpPr>
          <p:nvPr>
            <p:ph idx="1"/>
          </p:nvPr>
        </p:nvSpPr>
        <p:spPr>
          <a:xfrm>
            <a:off x="670034" y="1384191"/>
            <a:ext cx="10515600" cy="4351338"/>
          </a:xfrm>
        </p:spPr>
        <p:txBody>
          <a:bodyPr>
            <a:normAutofit/>
          </a:bodyPr>
          <a:lstStyle/>
          <a:p>
            <a:pPr marL="0" indent="0">
              <a:buNone/>
            </a:pPr>
            <a:r>
              <a:rPr lang="en-US" dirty="0">
                <a:latin typeface="Andalus" panose="02020603050405020304" pitchFamily="18" charset="-78"/>
                <a:cs typeface="Andalus" panose="02020603050405020304" pitchFamily="18" charset="-78"/>
              </a:rPr>
              <a:t>1. </a:t>
            </a:r>
            <a:r>
              <a:rPr lang="en-US" dirty="0" err="1">
                <a:latin typeface="Andalus" panose="02020603050405020304" pitchFamily="18" charset="-78"/>
                <a:cs typeface="Andalus" panose="02020603050405020304" pitchFamily="18" charset="-78"/>
              </a:rPr>
              <a:t>Filologiyada</a:t>
            </a:r>
            <a:r>
              <a:rPr lang="en-US" dirty="0">
                <a:latin typeface="Andalus" panose="02020603050405020304" pitchFamily="18" charset="-78"/>
                <a:cs typeface="Andalus" panose="02020603050405020304" pitchFamily="18" charset="-78"/>
              </a:rPr>
              <a:t> </a:t>
            </a:r>
            <a:r>
              <a:rPr lang="en-US" dirty="0" err="1">
                <a:latin typeface="Andalus" panose="02020603050405020304" pitchFamily="18" charset="-78"/>
                <a:cs typeface="Andalus" panose="02020603050405020304" pitchFamily="18" charset="-78"/>
              </a:rPr>
              <a:t>raqamli</a:t>
            </a:r>
            <a:r>
              <a:rPr lang="en-US" dirty="0">
                <a:latin typeface="Andalus" panose="02020603050405020304" pitchFamily="18" charset="-78"/>
                <a:cs typeface="Andalus" panose="02020603050405020304" pitchFamily="18" charset="-78"/>
              </a:rPr>
              <a:t> </a:t>
            </a:r>
            <a:r>
              <a:rPr lang="en-US" dirty="0" err="1">
                <a:latin typeface="Andalus" panose="02020603050405020304" pitchFamily="18" charset="-78"/>
                <a:cs typeface="Andalus" panose="02020603050405020304" pitchFamily="18" charset="-78"/>
              </a:rPr>
              <a:t>manbalar</a:t>
            </a:r>
            <a:r>
              <a:rPr lang="en-US" dirty="0">
                <a:latin typeface="Andalus" panose="02020603050405020304" pitchFamily="18" charset="-78"/>
                <a:cs typeface="Andalus" panose="02020603050405020304" pitchFamily="18" charset="-78"/>
              </a:rPr>
              <a:t> </a:t>
            </a:r>
            <a:r>
              <a:rPr lang="en-US" dirty="0" err="1">
                <a:latin typeface="Andalus" panose="02020603050405020304" pitchFamily="18" charset="-78"/>
                <a:cs typeface="Andalus" panose="02020603050405020304" pitchFamily="18" charset="-78"/>
              </a:rPr>
              <a:t>va</a:t>
            </a:r>
            <a:r>
              <a:rPr lang="en-US" dirty="0">
                <a:latin typeface="Andalus" panose="02020603050405020304" pitchFamily="18" charset="-78"/>
                <a:cs typeface="Andalus" panose="02020603050405020304" pitchFamily="18" charset="-78"/>
              </a:rPr>
              <a:t> </a:t>
            </a:r>
            <a:r>
              <a:rPr lang="en-US" dirty="0" err="1">
                <a:latin typeface="Andalus" panose="02020603050405020304" pitchFamily="18" charset="-78"/>
                <a:cs typeface="Andalus" panose="02020603050405020304" pitchFamily="18" charset="-78"/>
              </a:rPr>
              <a:t>elektron</a:t>
            </a:r>
            <a:r>
              <a:rPr lang="en-US" dirty="0">
                <a:latin typeface="Andalus" panose="02020603050405020304" pitchFamily="18" charset="-78"/>
                <a:cs typeface="Andalus" panose="02020603050405020304" pitchFamily="18" charset="-78"/>
              </a:rPr>
              <a:t> </a:t>
            </a:r>
            <a:r>
              <a:rPr lang="en-US" dirty="0" err="1">
                <a:latin typeface="Andalus" panose="02020603050405020304" pitchFamily="18" charset="-78"/>
                <a:cs typeface="Andalus" panose="02020603050405020304" pitchFamily="18" charset="-78"/>
              </a:rPr>
              <a:t>kutubxonalar</a:t>
            </a:r>
            <a:r>
              <a:rPr lang="en-US" dirty="0">
                <a:latin typeface="Andalus" panose="02020603050405020304" pitchFamily="18" charset="-78"/>
                <a:cs typeface="Andalus" panose="02020603050405020304" pitchFamily="18" charset="-78"/>
              </a:rPr>
              <a:t> </a:t>
            </a:r>
            <a:r>
              <a:rPr lang="en-US" dirty="0" err="1">
                <a:latin typeface="Andalus" panose="02020603050405020304" pitchFamily="18" charset="-78"/>
                <a:cs typeface="Andalus" panose="02020603050405020304" pitchFamily="18" charset="-78"/>
              </a:rPr>
              <a:t>ahamiyati</a:t>
            </a:r>
            <a:endParaRPr lang="en-US" dirty="0">
              <a:latin typeface="Andalus" panose="02020603050405020304" pitchFamily="18" charset="-78"/>
              <a:cs typeface="Andalus" panose="02020603050405020304" pitchFamily="18" charset="-78"/>
            </a:endParaRPr>
          </a:p>
          <a:p>
            <a:pPr marL="0" indent="0">
              <a:buNone/>
            </a:pPr>
            <a:r>
              <a:rPr lang="en-US" dirty="0">
                <a:latin typeface="Andalus" panose="02020603050405020304" pitchFamily="18" charset="-78"/>
                <a:cs typeface="Andalus" panose="02020603050405020304" pitchFamily="18" charset="-78"/>
              </a:rPr>
              <a:t>2. </a:t>
            </a:r>
            <a:r>
              <a:rPr lang="en-US" dirty="0" err="1">
                <a:latin typeface="Andalus" panose="02020603050405020304" pitchFamily="18" charset="-78"/>
                <a:cs typeface="Andalus" panose="02020603050405020304" pitchFamily="18" charset="-78"/>
              </a:rPr>
              <a:t>Matn</a:t>
            </a:r>
            <a:r>
              <a:rPr lang="en-US" dirty="0">
                <a:latin typeface="Andalus" panose="02020603050405020304" pitchFamily="18" charset="-78"/>
                <a:cs typeface="Andalus" panose="02020603050405020304" pitchFamily="18" charset="-78"/>
              </a:rPr>
              <a:t> </a:t>
            </a:r>
            <a:r>
              <a:rPr lang="en-US" dirty="0" err="1">
                <a:latin typeface="Andalus" panose="02020603050405020304" pitchFamily="18" charset="-78"/>
                <a:cs typeface="Andalus" panose="02020603050405020304" pitchFamily="18" charset="-78"/>
              </a:rPr>
              <a:t>yaratish</a:t>
            </a:r>
            <a:r>
              <a:rPr lang="en-US" dirty="0">
                <a:latin typeface="Andalus" panose="02020603050405020304" pitchFamily="18" charset="-78"/>
                <a:cs typeface="Andalus" panose="02020603050405020304" pitchFamily="18" charset="-78"/>
              </a:rPr>
              <a:t> </a:t>
            </a:r>
            <a:r>
              <a:rPr lang="en-US" dirty="0" err="1">
                <a:latin typeface="Andalus" panose="02020603050405020304" pitchFamily="18" charset="-78"/>
                <a:cs typeface="Andalus" panose="02020603050405020304" pitchFamily="18" charset="-78"/>
              </a:rPr>
              <a:t>va</a:t>
            </a:r>
            <a:r>
              <a:rPr lang="en-US" dirty="0">
                <a:latin typeface="Andalus" panose="02020603050405020304" pitchFamily="18" charset="-78"/>
                <a:cs typeface="Andalus" panose="02020603050405020304" pitchFamily="18" charset="-78"/>
              </a:rPr>
              <a:t> </a:t>
            </a:r>
            <a:r>
              <a:rPr lang="en-US" dirty="0" err="1">
                <a:latin typeface="Andalus" panose="02020603050405020304" pitchFamily="18" charset="-78"/>
                <a:cs typeface="Andalus" panose="02020603050405020304" pitchFamily="18" charset="-78"/>
              </a:rPr>
              <a:t>tahrirlash</a:t>
            </a:r>
            <a:r>
              <a:rPr lang="en-US" dirty="0">
                <a:latin typeface="Andalus" panose="02020603050405020304" pitchFamily="18" charset="-78"/>
                <a:cs typeface="Andalus" panose="02020603050405020304" pitchFamily="18" charset="-78"/>
              </a:rPr>
              <a:t> </a:t>
            </a:r>
            <a:r>
              <a:rPr lang="en-US" dirty="0" err="1">
                <a:latin typeface="Andalus" panose="02020603050405020304" pitchFamily="18" charset="-78"/>
                <a:cs typeface="Andalus" panose="02020603050405020304" pitchFamily="18" charset="-78"/>
              </a:rPr>
              <a:t>jarayonida</a:t>
            </a:r>
            <a:r>
              <a:rPr lang="en-US" dirty="0">
                <a:latin typeface="Andalus" panose="02020603050405020304" pitchFamily="18" charset="-78"/>
                <a:cs typeface="Andalus" panose="02020603050405020304" pitchFamily="18" charset="-78"/>
              </a:rPr>
              <a:t> </a:t>
            </a:r>
            <a:r>
              <a:rPr lang="en-US" dirty="0" err="1">
                <a:latin typeface="Andalus" panose="02020603050405020304" pitchFamily="18" charset="-78"/>
                <a:cs typeface="Andalus" panose="02020603050405020304" pitchFamily="18" charset="-78"/>
              </a:rPr>
              <a:t>axborot</a:t>
            </a:r>
            <a:r>
              <a:rPr lang="en-US" dirty="0">
                <a:latin typeface="Andalus" panose="02020603050405020304" pitchFamily="18" charset="-78"/>
                <a:cs typeface="Andalus" panose="02020603050405020304" pitchFamily="18" charset="-78"/>
              </a:rPr>
              <a:t> </a:t>
            </a:r>
            <a:r>
              <a:rPr lang="en-US" dirty="0" err="1">
                <a:latin typeface="Andalus" panose="02020603050405020304" pitchFamily="18" charset="-78"/>
                <a:cs typeface="Andalus" panose="02020603050405020304" pitchFamily="18" charset="-78"/>
              </a:rPr>
              <a:t>texnologiyalarining</a:t>
            </a:r>
            <a:r>
              <a:rPr lang="en-US" dirty="0">
                <a:latin typeface="Andalus" panose="02020603050405020304" pitchFamily="18" charset="-78"/>
                <a:cs typeface="Andalus" panose="02020603050405020304" pitchFamily="18" charset="-78"/>
              </a:rPr>
              <a:t> </a:t>
            </a:r>
            <a:r>
              <a:rPr lang="en-US" dirty="0" err="1">
                <a:latin typeface="Andalus" panose="02020603050405020304" pitchFamily="18" charset="-78"/>
                <a:cs typeface="Andalus" panose="02020603050405020304" pitchFamily="18" charset="-78"/>
              </a:rPr>
              <a:t>o‘rni</a:t>
            </a:r>
            <a:endParaRPr lang="en-US" dirty="0">
              <a:latin typeface="Andalus" panose="02020603050405020304" pitchFamily="18" charset="-78"/>
              <a:cs typeface="Andalus" panose="02020603050405020304" pitchFamily="18" charset="-78"/>
            </a:endParaRPr>
          </a:p>
          <a:p>
            <a:pPr marL="0" indent="0">
              <a:buNone/>
            </a:pPr>
            <a:r>
              <a:rPr lang="en-US" dirty="0">
                <a:latin typeface="Andalus" panose="02020603050405020304" pitchFamily="18" charset="-78"/>
                <a:cs typeface="Andalus" panose="02020603050405020304" pitchFamily="18" charset="-78"/>
              </a:rPr>
              <a:t>3. </a:t>
            </a:r>
            <a:r>
              <a:rPr lang="en-US" dirty="0" err="1">
                <a:latin typeface="Andalus" panose="02020603050405020304" pitchFamily="18" charset="-78"/>
                <a:cs typeface="Andalus" panose="02020603050405020304" pitchFamily="18" charset="-78"/>
              </a:rPr>
              <a:t>Tilshunoslik</a:t>
            </a:r>
            <a:r>
              <a:rPr lang="en-US" dirty="0">
                <a:latin typeface="Andalus" panose="02020603050405020304" pitchFamily="18" charset="-78"/>
                <a:cs typeface="Andalus" panose="02020603050405020304" pitchFamily="18" charset="-78"/>
              </a:rPr>
              <a:t> </a:t>
            </a:r>
            <a:r>
              <a:rPr lang="en-US" dirty="0" err="1">
                <a:latin typeface="Andalus" panose="02020603050405020304" pitchFamily="18" charset="-78"/>
                <a:cs typeface="Andalus" panose="02020603050405020304" pitchFamily="18" charset="-78"/>
              </a:rPr>
              <a:t>tadqiqotlarida</a:t>
            </a:r>
            <a:r>
              <a:rPr lang="en-US" dirty="0">
                <a:latin typeface="Andalus" panose="02020603050405020304" pitchFamily="18" charset="-78"/>
                <a:cs typeface="Andalus" panose="02020603050405020304" pitchFamily="18" charset="-78"/>
              </a:rPr>
              <a:t> </a:t>
            </a:r>
            <a:r>
              <a:rPr lang="en-US" dirty="0" err="1">
                <a:latin typeface="Andalus" panose="02020603050405020304" pitchFamily="18" charset="-78"/>
                <a:cs typeface="Andalus" panose="02020603050405020304" pitchFamily="18" charset="-78"/>
              </a:rPr>
              <a:t>kompyuter</a:t>
            </a:r>
            <a:r>
              <a:rPr lang="en-US" dirty="0">
                <a:latin typeface="Andalus" panose="02020603050405020304" pitchFamily="18" charset="-78"/>
                <a:cs typeface="Andalus" panose="02020603050405020304" pitchFamily="18" charset="-78"/>
              </a:rPr>
              <a:t> </a:t>
            </a:r>
            <a:r>
              <a:rPr lang="en-US" dirty="0" err="1">
                <a:latin typeface="Andalus" panose="02020603050405020304" pitchFamily="18" charset="-78"/>
                <a:cs typeface="Andalus" panose="02020603050405020304" pitchFamily="18" charset="-78"/>
              </a:rPr>
              <a:t>texnologiyalaridan</a:t>
            </a:r>
            <a:r>
              <a:rPr lang="en-US" dirty="0">
                <a:latin typeface="Andalus" panose="02020603050405020304" pitchFamily="18" charset="-78"/>
                <a:cs typeface="Andalus" panose="02020603050405020304" pitchFamily="18" charset="-78"/>
              </a:rPr>
              <a:t> </a:t>
            </a:r>
            <a:r>
              <a:rPr lang="en-US" dirty="0" err="1">
                <a:latin typeface="Andalus" panose="02020603050405020304" pitchFamily="18" charset="-78"/>
                <a:cs typeface="Andalus" panose="02020603050405020304" pitchFamily="18" charset="-78"/>
              </a:rPr>
              <a:t>foydalanish</a:t>
            </a:r>
            <a:endParaRPr lang="en-US" dirty="0">
              <a:latin typeface="Andalus" panose="02020603050405020304" pitchFamily="18" charset="-78"/>
              <a:cs typeface="Andalus" panose="02020603050405020304" pitchFamily="18" charset="-78"/>
            </a:endParaRP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Tree>
    <p:custDataLst>
      <p:tags r:id="rId1"/>
    </p:custDataLst>
    <p:extLst>
      <p:ext uri="{BB962C8B-B14F-4D97-AF65-F5344CB8AC3E}">
        <p14:creationId xmlns:p14="http://schemas.microsoft.com/office/powerpoint/2010/main" val="998494411"/>
      </p:ext>
    </p:extLst>
  </p:cSld>
  <p:clrMapOvr>
    <a:masterClrMapping/>
  </p:clrMapOvr>
  <mc:AlternateContent xmlns:mc="http://schemas.openxmlformats.org/markup-compatibility/2006" xmlns:p14="http://schemas.microsoft.com/office/powerpoint/2010/main">
    <mc:Choice Requires="p14">
      <p:transition spd="slow" p14:dur="1600" advTm="10298">
        <p:blinds dir="vert"/>
      </p:transition>
    </mc:Choice>
    <mc:Fallback xmlns="">
      <p:transition spd="slow" advTm="10298">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5">
                                            <p:txEl>
                                              <p:pRg st="0" end="0"/>
                                            </p:txEl>
                                          </p:spTgt>
                                        </p:tgtEl>
                                        <p:attrNameLst>
                                          <p:attrName>r</p:attrName>
                                        </p:attrNameLst>
                                      </p:cBhvr>
                                    </p:animRot>
                                    <p:animRot by="-240000">
                                      <p:cBhvr>
                                        <p:cTn id="7" dur="200" fill="hold">
                                          <p:stCondLst>
                                            <p:cond delay="200"/>
                                          </p:stCondLst>
                                        </p:cTn>
                                        <p:tgtEl>
                                          <p:spTgt spid="5">
                                            <p:txEl>
                                              <p:pRg st="0" end="0"/>
                                            </p:txEl>
                                          </p:spTgt>
                                        </p:tgtEl>
                                        <p:attrNameLst>
                                          <p:attrName>r</p:attrName>
                                        </p:attrNameLst>
                                      </p:cBhvr>
                                    </p:animRot>
                                    <p:animRot by="240000">
                                      <p:cBhvr>
                                        <p:cTn id="8" dur="200" fill="hold">
                                          <p:stCondLst>
                                            <p:cond delay="400"/>
                                          </p:stCondLst>
                                        </p:cTn>
                                        <p:tgtEl>
                                          <p:spTgt spid="5">
                                            <p:txEl>
                                              <p:pRg st="0" end="0"/>
                                            </p:txEl>
                                          </p:spTgt>
                                        </p:tgtEl>
                                        <p:attrNameLst>
                                          <p:attrName>r</p:attrName>
                                        </p:attrNameLst>
                                      </p:cBhvr>
                                    </p:animRot>
                                    <p:animRot by="-240000">
                                      <p:cBhvr>
                                        <p:cTn id="9" dur="200" fill="hold">
                                          <p:stCondLst>
                                            <p:cond delay="600"/>
                                          </p:stCondLst>
                                        </p:cTn>
                                        <p:tgtEl>
                                          <p:spTgt spid="5">
                                            <p:txEl>
                                              <p:pRg st="0" end="0"/>
                                            </p:txEl>
                                          </p:spTgt>
                                        </p:tgtEl>
                                        <p:attrNameLst>
                                          <p:attrName>r</p:attrName>
                                        </p:attrNameLst>
                                      </p:cBhvr>
                                    </p:animRot>
                                    <p:animRot by="120000">
                                      <p:cBhvr>
                                        <p:cTn id="10" dur="200" fill="hold">
                                          <p:stCondLst>
                                            <p:cond delay="800"/>
                                          </p:stCondLst>
                                        </p:cTn>
                                        <p:tgtEl>
                                          <p:spTgt spid="5">
                                            <p:txEl>
                                              <p:pRg st="0" end="0"/>
                                            </p:txEl>
                                          </p:spTgt>
                                        </p:tgtEl>
                                        <p:attrNameLst>
                                          <p:attrName>r</p:attrName>
                                        </p:attrNameLst>
                                      </p:cBhvr>
                                    </p:animRot>
                                  </p:childTnLst>
                                </p:cTn>
                              </p:par>
                              <p:par>
                                <p:cTn id="11" presetID="32" presetClass="emph" presetSubtype="0" fill="hold" grpId="0" nodeType="withEffect">
                                  <p:stCondLst>
                                    <p:cond delay="0"/>
                                  </p:stCondLst>
                                  <p:childTnLst>
                                    <p:animRot by="120000">
                                      <p:cBhvr>
                                        <p:cTn id="12" dur="100" fill="hold">
                                          <p:stCondLst>
                                            <p:cond delay="0"/>
                                          </p:stCondLst>
                                        </p:cTn>
                                        <p:tgtEl>
                                          <p:spTgt spid="5">
                                            <p:txEl>
                                              <p:pRg st="1" end="1"/>
                                            </p:txEl>
                                          </p:spTgt>
                                        </p:tgtEl>
                                        <p:attrNameLst>
                                          <p:attrName>r</p:attrName>
                                        </p:attrNameLst>
                                      </p:cBhvr>
                                    </p:animRot>
                                    <p:animRot by="-240000">
                                      <p:cBhvr>
                                        <p:cTn id="13" dur="200" fill="hold">
                                          <p:stCondLst>
                                            <p:cond delay="200"/>
                                          </p:stCondLst>
                                        </p:cTn>
                                        <p:tgtEl>
                                          <p:spTgt spid="5">
                                            <p:txEl>
                                              <p:pRg st="1" end="1"/>
                                            </p:txEl>
                                          </p:spTgt>
                                        </p:tgtEl>
                                        <p:attrNameLst>
                                          <p:attrName>r</p:attrName>
                                        </p:attrNameLst>
                                      </p:cBhvr>
                                    </p:animRot>
                                    <p:animRot by="240000">
                                      <p:cBhvr>
                                        <p:cTn id="14" dur="200" fill="hold">
                                          <p:stCondLst>
                                            <p:cond delay="400"/>
                                          </p:stCondLst>
                                        </p:cTn>
                                        <p:tgtEl>
                                          <p:spTgt spid="5">
                                            <p:txEl>
                                              <p:pRg st="1" end="1"/>
                                            </p:txEl>
                                          </p:spTgt>
                                        </p:tgtEl>
                                        <p:attrNameLst>
                                          <p:attrName>r</p:attrName>
                                        </p:attrNameLst>
                                      </p:cBhvr>
                                    </p:animRot>
                                    <p:animRot by="-240000">
                                      <p:cBhvr>
                                        <p:cTn id="15" dur="200" fill="hold">
                                          <p:stCondLst>
                                            <p:cond delay="600"/>
                                          </p:stCondLst>
                                        </p:cTn>
                                        <p:tgtEl>
                                          <p:spTgt spid="5">
                                            <p:txEl>
                                              <p:pRg st="1" end="1"/>
                                            </p:txEl>
                                          </p:spTgt>
                                        </p:tgtEl>
                                        <p:attrNameLst>
                                          <p:attrName>r</p:attrName>
                                        </p:attrNameLst>
                                      </p:cBhvr>
                                    </p:animRot>
                                    <p:animRot by="120000">
                                      <p:cBhvr>
                                        <p:cTn id="16" dur="200" fill="hold">
                                          <p:stCondLst>
                                            <p:cond delay="800"/>
                                          </p:stCondLst>
                                        </p:cTn>
                                        <p:tgtEl>
                                          <p:spTgt spid="5">
                                            <p:txEl>
                                              <p:pRg st="1" end="1"/>
                                            </p:txEl>
                                          </p:spTgt>
                                        </p:tgtEl>
                                        <p:attrNameLst>
                                          <p:attrName>r</p:attrName>
                                        </p:attrNameLst>
                                      </p:cBhvr>
                                    </p:animRot>
                                  </p:childTnLst>
                                </p:cTn>
                              </p:par>
                              <p:par>
                                <p:cTn id="17" presetID="32" presetClass="emph" presetSubtype="0" fill="hold" grpId="0" nodeType="withEffect">
                                  <p:stCondLst>
                                    <p:cond delay="0"/>
                                  </p:stCondLst>
                                  <p:childTnLst>
                                    <p:animRot by="120000">
                                      <p:cBhvr>
                                        <p:cTn id="18" dur="100" fill="hold">
                                          <p:stCondLst>
                                            <p:cond delay="0"/>
                                          </p:stCondLst>
                                        </p:cTn>
                                        <p:tgtEl>
                                          <p:spTgt spid="5">
                                            <p:txEl>
                                              <p:pRg st="2" end="2"/>
                                            </p:txEl>
                                          </p:spTgt>
                                        </p:tgtEl>
                                        <p:attrNameLst>
                                          <p:attrName>r</p:attrName>
                                        </p:attrNameLst>
                                      </p:cBhvr>
                                    </p:animRot>
                                    <p:animRot by="-240000">
                                      <p:cBhvr>
                                        <p:cTn id="19" dur="200" fill="hold">
                                          <p:stCondLst>
                                            <p:cond delay="200"/>
                                          </p:stCondLst>
                                        </p:cTn>
                                        <p:tgtEl>
                                          <p:spTgt spid="5">
                                            <p:txEl>
                                              <p:pRg st="2" end="2"/>
                                            </p:txEl>
                                          </p:spTgt>
                                        </p:tgtEl>
                                        <p:attrNameLst>
                                          <p:attrName>r</p:attrName>
                                        </p:attrNameLst>
                                      </p:cBhvr>
                                    </p:animRot>
                                    <p:animRot by="240000">
                                      <p:cBhvr>
                                        <p:cTn id="20" dur="200" fill="hold">
                                          <p:stCondLst>
                                            <p:cond delay="400"/>
                                          </p:stCondLst>
                                        </p:cTn>
                                        <p:tgtEl>
                                          <p:spTgt spid="5">
                                            <p:txEl>
                                              <p:pRg st="2" end="2"/>
                                            </p:txEl>
                                          </p:spTgt>
                                        </p:tgtEl>
                                        <p:attrNameLst>
                                          <p:attrName>r</p:attrName>
                                        </p:attrNameLst>
                                      </p:cBhvr>
                                    </p:animRot>
                                    <p:animRot by="-240000">
                                      <p:cBhvr>
                                        <p:cTn id="21" dur="200" fill="hold">
                                          <p:stCondLst>
                                            <p:cond delay="600"/>
                                          </p:stCondLst>
                                        </p:cTn>
                                        <p:tgtEl>
                                          <p:spTgt spid="5">
                                            <p:txEl>
                                              <p:pRg st="2" end="2"/>
                                            </p:txEl>
                                          </p:spTgt>
                                        </p:tgtEl>
                                        <p:attrNameLst>
                                          <p:attrName>r</p:attrName>
                                        </p:attrNameLst>
                                      </p:cBhvr>
                                    </p:animRot>
                                    <p:animRot by="120000">
                                      <p:cBhvr>
                                        <p:cTn id="22" dur="200" fill="hold">
                                          <p:stCondLst>
                                            <p:cond delay="800"/>
                                          </p:stCondLst>
                                        </p:cTn>
                                        <p:tgtEl>
                                          <p:spTgt spid="5">
                                            <p:txEl>
                                              <p:pRg st="2" end="2"/>
                                            </p:txEl>
                                          </p:spTgt>
                                        </p:tgtEl>
                                        <p:attrNameLst>
                                          <p:attrName>r</p:attrName>
                                        </p:attrNameLst>
                                      </p:cBhvr>
                                    </p:animRo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down)">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926023" y="982132"/>
            <a:ext cx="9601196" cy="1303867"/>
          </a:xfrm>
        </p:spPr>
        <p:txBody>
          <a:bodyPr>
            <a:normAutofit fontScale="90000"/>
          </a:bodyPr>
          <a:lstStyle/>
          <a:p>
            <a:r>
              <a:rPr lang="en-US" dirty="0" err="1"/>
              <a:t>Filologiyada</a:t>
            </a:r>
            <a:r>
              <a:rPr lang="en-US" dirty="0"/>
              <a:t> </a:t>
            </a:r>
            <a:r>
              <a:rPr lang="en-US" dirty="0" err="1"/>
              <a:t>raqamli</a:t>
            </a:r>
            <a:r>
              <a:rPr lang="en-US" dirty="0"/>
              <a:t> </a:t>
            </a:r>
            <a:r>
              <a:rPr lang="en-US" dirty="0" err="1"/>
              <a:t>manbalar</a:t>
            </a:r>
            <a:r>
              <a:rPr lang="en-US" dirty="0"/>
              <a:t> </a:t>
            </a:r>
            <a:r>
              <a:rPr lang="en-US" dirty="0" err="1"/>
              <a:t>va</a:t>
            </a:r>
            <a:r>
              <a:rPr lang="en-US" dirty="0"/>
              <a:t> </a:t>
            </a:r>
            <a:r>
              <a:rPr lang="en-US" dirty="0" err="1"/>
              <a:t>elektron</a:t>
            </a:r>
            <a:r>
              <a:rPr lang="en-US" dirty="0"/>
              <a:t> </a:t>
            </a:r>
            <a:r>
              <a:rPr lang="en-US" dirty="0" err="1"/>
              <a:t>kutubxonalar</a:t>
            </a:r>
            <a:r>
              <a:rPr lang="en-US" dirty="0"/>
              <a:t> </a:t>
            </a:r>
            <a:r>
              <a:rPr lang="en-US" dirty="0" err="1"/>
              <a:t>ahamiyati</a:t>
            </a:r>
            <a:endParaRPr lang="ru-RU" dirty="0"/>
          </a:p>
        </p:txBody>
      </p:sp>
      <p:sp>
        <p:nvSpPr>
          <p:cNvPr id="5" name="Объект 4"/>
          <p:cNvSpPr>
            <a:spLocks noGrp="1"/>
          </p:cNvSpPr>
          <p:nvPr>
            <p:ph sz="half" idx="1"/>
          </p:nvPr>
        </p:nvSpPr>
        <p:spPr/>
        <p:txBody>
          <a:bodyPr>
            <a:normAutofit fontScale="92500" lnSpcReduction="20000"/>
          </a:bodyPr>
          <a:lstStyle/>
          <a:p>
            <a:pPr algn="ctr"/>
            <a:r>
              <a:rPr lang="en-US" dirty="0" err="1"/>
              <a:t>Axborot</a:t>
            </a:r>
            <a:r>
              <a:rPr lang="en-US" dirty="0"/>
              <a:t> </a:t>
            </a:r>
            <a:r>
              <a:rPr lang="en-US" dirty="0" err="1"/>
              <a:t>texnologiyalari</a:t>
            </a:r>
            <a:r>
              <a:rPr lang="en-US" dirty="0"/>
              <a:t> </a:t>
            </a:r>
            <a:r>
              <a:rPr lang="en-US" dirty="0" err="1"/>
              <a:t>filologlarga</a:t>
            </a:r>
            <a:r>
              <a:rPr lang="en-US" dirty="0"/>
              <a:t> </a:t>
            </a:r>
            <a:r>
              <a:rPr lang="en-US" dirty="0" err="1"/>
              <a:t>dunyoning</a:t>
            </a:r>
            <a:r>
              <a:rPr lang="en-US" dirty="0"/>
              <a:t> </a:t>
            </a:r>
            <a:r>
              <a:rPr lang="en-US" dirty="0" err="1"/>
              <a:t>istalgan</a:t>
            </a:r>
            <a:r>
              <a:rPr lang="en-US" dirty="0"/>
              <a:t> </a:t>
            </a:r>
            <a:r>
              <a:rPr lang="en-US" dirty="0" err="1"/>
              <a:t>joyidagi</a:t>
            </a:r>
            <a:r>
              <a:rPr lang="en-US" dirty="0"/>
              <a:t> </a:t>
            </a:r>
            <a:r>
              <a:rPr lang="en-US" dirty="0" err="1"/>
              <a:t>adabiy</a:t>
            </a:r>
            <a:r>
              <a:rPr lang="en-US" dirty="0"/>
              <a:t> </a:t>
            </a:r>
            <a:r>
              <a:rPr lang="en-US" dirty="0" err="1"/>
              <a:t>va</a:t>
            </a:r>
            <a:r>
              <a:rPr lang="en-US" dirty="0"/>
              <a:t> </a:t>
            </a:r>
            <a:r>
              <a:rPr lang="en-US" dirty="0" err="1"/>
              <a:t>ilmiy</a:t>
            </a:r>
            <a:r>
              <a:rPr lang="en-US" dirty="0"/>
              <a:t> </a:t>
            </a:r>
            <a:r>
              <a:rPr lang="en-US" dirty="0" err="1"/>
              <a:t>manbalarni</a:t>
            </a:r>
            <a:r>
              <a:rPr lang="en-US" dirty="0"/>
              <a:t> </a:t>
            </a:r>
            <a:r>
              <a:rPr lang="en-US" dirty="0" err="1"/>
              <a:t>oson</a:t>
            </a:r>
            <a:r>
              <a:rPr lang="en-US" dirty="0"/>
              <a:t> </a:t>
            </a:r>
            <a:r>
              <a:rPr lang="en-US" dirty="0" err="1"/>
              <a:t>topish</a:t>
            </a:r>
            <a:r>
              <a:rPr lang="en-US" dirty="0"/>
              <a:t> </a:t>
            </a:r>
            <a:r>
              <a:rPr lang="en-US" dirty="0" err="1"/>
              <a:t>imkonini</a:t>
            </a:r>
            <a:r>
              <a:rPr lang="en-US" dirty="0"/>
              <a:t> </a:t>
            </a:r>
            <a:r>
              <a:rPr lang="en-US" dirty="0" err="1"/>
              <a:t>beradi</a:t>
            </a:r>
            <a:r>
              <a:rPr lang="en-US" dirty="0"/>
              <a:t>. </a:t>
            </a:r>
            <a:r>
              <a:rPr lang="en-US" dirty="0" err="1"/>
              <a:t>Elektron</a:t>
            </a:r>
            <a:r>
              <a:rPr lang="en-US" dirty="0"/>
              <a:t> </a:t>
            </a:r>
            <a:r>
              <a:rPr lang="en-US" dirty="0" err="1"/>
              <a:t>kutubxonalar</a:t>
            </a:r>
            <a:r>
              <a:rPr lang="en-US" dirty="0"/>
              <a:t> </a:t>
            </a:r>
            <a:r>
              <a:rPr lang="en-US" dirty="0" err="1"/>
              <a:t>orqali</a:t>
            </a:r>
            <a:r>
              <a:rPr lang="en-US" dirty="0"/>
              <a:t> </a:t>
            </a:r>
            <a:r>
              <a:rPr lang="en-US" dirty="0" err="1"/>
              <a:t>ko‘plab</a:t>
            </a:r>
            <a:r>
              <a:rPr lang="en-US" dirty="0"/>
              <a:t> </a:t>
            </a:r>
            <a:r>
              <a:rPr lang="en-US" dirty="0" err="1"/>
              <a:t>klassik</a:t>
            </a:r>
            <a:r>
              <a:rPr lang="en-US" dirty="0"/>
              <a:t> </a:t>
            </a:r>
            <a:r>
              <a:rPr lang="en-US" dirty="0" err="1"/>
              <a:t>asarlar</a:t>
            </a:r>
            <a:r>
              <a:rPr lang="en-US" dirty="0"/>
              <a:t>, </a:t>
            </a:r>
            <a:r>
              <a:rPr lang="en-US" dirty="0" err="1"/>
              <a:t>lug‘atlar</a:t>
            </a:r>
            <a:r>
              <a:rPr lang="en-US" dirty="0"/>
              <a:t>, </a:t>
            </a:r>
            <a:r>
              <a:rPr lang="en-US" dirty="0" err="1"/>
              <a:t>ilmiy</a:t>
            </a:r>
            <a:r>
              <a:rPr lang="en-US" dirty="0"/>
              <a:t> </a:t>
            </a:r>
            <a:r>
              <a:rPr lang="en-US" dirty="0" err="1"/>
              <a:t>tadqiqotlar</a:t>
            </a:r>
            <a:r>
              <a:rPr lang="en-US" dirty="0"/>
              <a:t> </a:t>
            </a:r>
            <a:r>
              <a:rPr lang="en-US" dirty="0" err="1"/>
              <a:t>va</a:t>
            </a:r>
            <a:r>
              <a:rPr lang="en-US" dirty="0"/>
              <a:t> </a:t>
            </a:r>
            <a:r>
              <a:rPr lang="en-US" dirty="0" err="1"/>
              <a:t>qo‘lyozmalarga</a:t>
            </a:r>
            <a:r>
              <a:rPr lang="en-US" dirty="0"/>
              <a:t> </a:t>
            </a:r>
            <a:r>
              <a:rPr lang="en-US" dirty="0" err="1"/>
              <a:t>tez</a:t>
            </a:r>
            <a:r>
              <a:rPr lang="en-US" dirty="0"/>
              <a:t> </a:t>
            </a:r>
            <a:r>
              <a:rPr lang="en-US" dirty="0" err="1"/>
              <a:t>kirish</a:t>
            </a:r>
            <a:r>
              <a:rPr lang="en-US" dirty="0"/>
              <a:t> </a:t>
            </a:r>
            <a:r>
              <a:rPr lang="en-US" dirty="0" err="1"/>
              <a:t>mumkin</a:t>
            </a:r>
            <a:r>
              <a:rPr lang="en-US" dirty="0"/>
              <a:t>. </a:t>
            </a:r>
            <a:r>
              <a:rPr lang="en-US" dirty="0" err="1"/>
              <a:t>Talabalar</a:t>
            </a:r>
            <a:r>
              <a:rPr lang="en-US" dirty="0"/>
              <a:t> </a:t>
            </a:r>
            <a:r>
              <a:rPr lang="en-US" dirty="0" err="1"/>
              <a:t>va</a:t>
            </a:r>
            <a:r>
              <a:rPr lang="en-US" dirty="0"/>
              <a:t> </a:t>
            </a:r>
            <a:r>
              <a:rPr lang="en-US" dirty="0" err="1"/>
              <a:t>tadqiqotchilar</a:t>
            </a:r>
            <a:r>
              <a:rPr lang="en-US" dirty="0"/>
              <a:t> </a:t>
            </a:r>
            <a:r>
              <a:rPr lang="en-US" dirty="0" err="1"/>
              <a:t>katta</a:t>
            </a:r>
            <a:r>
              <a:rPr lang="en-US" dirty="0"/>
              <a:t> </a:t>
            </a:r>
            <a:r>
              <a:rPr lang="en-US" dirty="0" err="1"/>
              <a:t>hajmdagi</a:t>
            </a:r>
            <a:r>
              <a:rPr lang="en-US" dirty="0"/>
              <a:t> </a:t>
            </a:r>
            <a:r>
              <a:rPr lang="en-US" dirty="0" err="1"/>
              <a:t>ma’lumotni</a:t>
            </a:r>
            <a:r>
              <a:rPr lang="en-US" dirty="0"/>
              <a:t> </a:t>
            </a:r>
            <a:r>
              <a:rPr lang="en-US" dirty="0" err="1"/>
              <a:t>qidirish</a:t>
            </a:r>
            <a:r>
              <a:rPr lang="en-US" dirty="0"/>
              <a:t>, </a:t>
            </a:r>
            <a:r>
              <a:rPr lang="en-US" dirty="0" err="1"/>
              <a:t>yuklab</a:t>
            </a:r>
            <a:r>
              <a:rPr lang="en-US" dirty="0"/>
              <a:t> </a:t>
            </a:r>
            <a:r>
              <a:rPr lang="en-US" dirty="0" err="1"/>
              <a:t>olish</a:t>
            </a:r>
            <a:r>
              <a:rPr lang="en-US" dirty="0"/>
              <a:t> </a:t>
            </a:r>
            <a:r>
              <a:rPr lang="en-US" dirty="0" err="1"/>
              <a:t>va</a:t>
            </a:r>
            <a:r>
              <a:rPr lang="en-US" dirty="0"/>
              <a:t> </a:t>
            </a:r>
            <a:r>
              <a:rPr lang="en-US" dirty="0" err="1"/>
              <a:t>solishtirishni</a:t>
            </a:r>
            <a:r>
              <a:rPr lang="en-US" dirty="0"/>
              <a:t> </a:t>
            </a:r>
            <a:r>
              <a:rPr lang="en-US" dirty="0" err="1"/>
              <a:t>bir</a:t>
            </a:r>
            <a:r>
              <a:rPr lang="en-US" dirty="0"/>
              <a:t> </a:t>
            </a:r>
            <a:r>
              <a:rPr lang="en-US" dirty="0" err="1"/>
              <a:t>necha</a:t>
            </a:r>
            <a:r>
              <a:rPr lang="en-US" dirty="0"/>
              <a:t> </a:t>
            </a:r>
            <a:r>
              <a:rPr lang="en-US" dirty="0" err="1"/>
              <a:t>daqiqada</a:t>
            </a:r>
            <a:r>
              <a:rPr lang="en-US" dirty="0"/>
              <a:t> </a:t>
            </a:r>
            <a:r>
              <a:rPr lang="en-US" dirty="0" err="1"/>
              <a:t>amalga</a:t>
            </a:r>
            <a:r>
              <a:rPr lang="en-US" dirty="0"/>
              <a:t> </a:t>
            </a:r>
            <a:r>
              <a:rPr lang="en-US" dirty="0" err="1"/>
              <a:t>oshiradi</a:t>
            </a:r>
            <a:r>
              <a:rPr lang="en-US" dirty="0"/>
              <a:t>. Bu </a:t>
            </a:r>
            <a:r>
              <a:rPr lang="en-US" dirty="0" err="1"/>
              <a:t>usul</a:t>
            </a:r>
            <a:r>
              <a:rPr lang="en-US" dirty="0"/>
              <a:t> </a:t>
            </a:r>
            <a:r>
              <a:rPr lang="en-US" dirty="0" err="1"/>
              <a:t>an’anaviy</a:t>
            </a:r>
            <a:r>
              <a:rPr lang="en-US" dirty="0"/>
              <a:t> </a:t>
            </a:r>
            <a:r>
              <a:rPr lang="en-US" dirty="0" err="1"/>
              <a:t>kutubxonalarga</a:t>
            </a:r>
            <a:r>
              <a:rPr lang="en-US" dirty="0"/>
              <a:t> </a:t>
            </a:r>
            <a:r>
              <a:rPr lang="en-US" dirty="0" err="1"/>
              <a:t>qaraganda</a:t>
            </a:r>
            <a:r>
              <a:rPr lang="en-US" dirty="0"/>
              <a:t> </a:t>
            </a:r>
            <a:r>
              <a:rPr lang="en-US" dirty="0" err="1"/>
              <a:t>tezroq</a:t>
            </a:r>
            <a:r>
              <a:rPr lang="en-US" dirty="0"/>
              <a:t>, </a:t>
            </a:r>
            <a:r>
              <a:rPr lang="en-US" dirty="0" err="1"/>
              <a:t>qulayroq</a:t>
            </a:r>
            <a:r>
              <a:rPr lang="en-US" dirty="0"/>
              <a:t> </a:t>
            </a:r>
            <a:r>
              <a:rPr lang="en-US" dirty="0" err="1"/>
              <a:t>va</a:t>
            </a:r>
            <a:r>
              <a:rPr lang="en-US" dirty="0"/>
              <a:t> </a:t>
            </a:r>
            <a:r>
              <a:rPr lang="en-US" dirty="0" err="1"/>
              <a:t>samaraliroq</a:t>
            </a:r>
            <a:r>
              <a:rPr lang="en-US" dirty="0"/>
              <a:t>.</a:t>
            </a:r>
            <a:endParaRPr lang="ru-RU" dirty="0"/>
          </a:p>
        </p:txBody>
      </p:sp>
      <p:pic>
        <p:nvPicPr>
          <p:cNvPr id="7" name="Объект 6"/>
          <p:cNvPicPr>
            <a:picLocks noGrp="1" noChangeAspect="1"/>
          </p:cNvPicPr>
          <p:nvPr>
            <p:ph sz="half" idx="2"/>
          </p:nvPr>
        </p:nvPicPr>
        <p:blipFill>
          <a:blip r:embed="rId3"/>
          <a:stretch>
            <a:fillRect/>
          </a:stretch>
        </p:blipFill>
        <p:spPr>
          <a:xfrm>
            <a:off x="7121689" y="2560320"/>
            <a:ext cx="2943225" cy="1552575"/>
          </a:xfrm>
        </p:spPr>
      </p:pic>
      <p:pic>
        <p:nvPicPr>
          <p:cNvPr id="8" name="Рисунок 7"/>
          <p:cNvPicPr>
            <a:picLocks noChangeAspect="1"/>
          </p:cNvPicPr>
          <p:nvPr/>
        </p:nvPicPr>
        <p:blipFill>
          <a:blip r:embed="rId4"/>
          <a:stretch>
            <a:fillRect/>
          </a:stretch>
        </p:blipFill>
        <p:spPr>
          <a:xfrm>
            <a:off x="6947994" y="4089535"/>
            <a:ext cx="3320613" cy="1859543"/>
          </a:xfrm>
          <a:prstGeom prst="rect">
            <a:avLst/>
          </a:prstGeom>
        </p:spPr>
      </p:pic>
    </p:spTree>
    <p:custDataLst>
      <p:tags r:id="rId1"/>
    </p:custDataLst>
    <p:extLst>
      <p:ext uri="{BB962C8B-B14F-4D97-AF65-F5344CB8AC3E}">
        <p14:creationId xmlns:p14="http://schemas.microsoft.com/office/powerpoint/2010/main" val="4016000348"/>
      </p:ext>
    </p:extLst>
  </p:cSld>
  <p:clrMapOvr>
    <a:masterClrMapping/>
  </p:clrMapOvr>
  <p:transition spd="slow" advTm="15420">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rctx="PPT">
                                        <p:cTn id="6" dur="indefinite"/>
                                        <p:tgtEl>
                                          <p:spTgt spid="4"/>
                                        </p:tgtEl>
                                        <p:attrNameLst>
                                          <p:attrName>style.opacity</p:attrName>
                                        </p:attrNameLst>
                                      </p:cBhvr>
                                      <p:to>
                                        <p:strVal val="0.5"/>
                                      </p:to>
                                    </p:set>
                                    <p:animEffect filter="image" prLst="opacity: 0.5">
                                      <p:cBhvr rctx="IE">
                                        <p:cTn id="7" dur="indefinite"/>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2" presetClass="emph" presetSubtype="0" fill="hold" nodeType="clickEffect">
                                  <p:stCondLst>
                                    <p:cond delay="0"/>
                                  </p:stCondLst>
                                  <p:childTnLst>
                                    <p:animRot by="120000">
                                      <p:cBhvr>
                                        <p:cTn id="11" dur="100" fill="hold">
                                          <p:stCondLst>
                                            <p:cond delay="0"/>
                                          </p:stCondLst>
                                        </p:cTn>
                                        <p:tgtEl>
                                          <p:spTgt spid="5">
                                            <p:txEl>
                                              <p:pRg st="0" end="0"/>
                                            </p:txEl>
                                          </p:spTgt>
                                        </p:tgtEl>
                                        <p:attrNameLst>
                                          <p:attrName>r</p:attrName>
                                        </p:attrNameLst>
                                      </p:cBhvr>
                                    </p:animRot>
                                    <p:animRot by="-240000">
                                      <p:cBhvr>
                                        <p:cTn id="12" dur="200" fill="hold">
                                          <p:stCondLst>
                                            <p:cond delay="200"/>
                                          </p:stCondLst>
                                        </p:cTn>
                                        <p:tgtEl>
                                          <p:spTgt spid="5">
                                            <p:txEl>
                                              <p:pRg st="0" end="0"/>
                                            </p:txEl>
                                          </p:spTgt>
                                        </p:tgtEl>
                                        <p:attrNameLst>
                                          <p:attrName>r</p:attrName>
                                        </p:attrNameLst>
                                      </p:cBhvr>
                                    </p:animRot>
                                    <p:animRot by="240000">
                                      <p:cBhvr>
                                        <p:cTn id="13" dur="200" fill="hold">
                                          <p:stCondLst>
                                            <p:cond delay="400"/>
                                          </p:stCondLst>
                                        </p:cTn>
                                        <p:tgtEl>
                                          <p:spTgt spid="5">
                                            <p:txEl>
                                              <p:pRg st="0" end="0"/>
                                            </p:txEl>
                                          </p:spTgt>
                                        </p:tgtEl>
                                        <p:attrNameLst>
                                          <p:attrName>r</p:attrName>
                                        </p:attrNameLst>
                                      </p:cBhvr>
                                    </p:animRot>
                                    <p:animRot by="-240000">
                                      <p:cBhvr>
                                        <p:cTn id="14" dur="200" fill="hold">
                                          <p:stCondLst>
                                            <p:cond delay="600"/>
                                          </p:stCondLst>
                                        </p:cTn>
                                        <p:tgtEl>
                                          <p:spTgt spid="5">
                                            <p:txEl>
                                              <p:pRg st="0" end="0"/>
                                            </p:txEl>
                                          </p:spTgt>
                                        </p:tgtEl>
                                        <p:attrNameLst>
                                          <p:attrName>r</p:attrName>
                                        </p:attrNameLst>
                                      </p:cBhvr>
                                    </p:animRot>
                                    <p:animRot by="120000">
                                      <p:cBhvr>
                                        <p:cTn id="15" dur="200" fill="hold">
                                          <p:stCondLst>
                                            <p:cond delay="800"/>
                                          </p:stCondLst>
                                        </p:cTn>
                                        <p:tgtEl>
                                          <p:spTgt spid="5">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1211319" y="1255399"/>
            <a:ext cx="9601196" cy="1303867"/>
          </a:xfrm>
        </p:spPr>
        <p:txBody>
          <a:bodyPr>
            <a:noAutofit/>
          </a:bodyPr>
          <a:lstStyle/>
          <a:p>
            <a:br>
              <a:rPr lang="en-US" sz="2800" dirty="0"/>
            </a:br>
            <a:br>
              <a:rPr lang="en-US" sz="2800" dirty="0"/>
            </a:br>
            <a:br>
              <a:rPr lang="en-US" sz="2800" dirty="0"/>
            </a:br>
            <a:br>
              <a:rPr lang="en-US" sz="2800" dirty="0"/>
            </a:br>
            <a:br>
              <a:rPr lang="en-US" sz="2800" dirty="0"/>
            </a:br>
            <a:br>
              <a:rPr lang="en-US" sz="2800" dirty="0"/>
            </a:br>
            <a:r>
              <a:rPr lang="en-US" sz="2800" b="1" dirty="0" err="1"/>
              <a:t>Matn</a:t>
            </a:r>
            <a:r>
              <a:rPr lang="en-US" sz="2800" b="1" dirty="0"/>
              <a:t> </a:t>
            </a:r>
            <a:r>
              <a:rPr lang="en-US" sz="2800" b="1" dirty="0" err="1"/>
              <a:t>yaratish</a:t>
            </a:r>
            <a:r>
              <a:rPr lang="en-US" sz="2800" b="1" dirty="0"/>
              <a:t> </a:t>
            </a:r>
            <a:r>
              <a:rPr lang="en-US" sz="2800" b="1" dirty="0" err="1"/>
              <a:t>va</a:t>
            </a:r>
            <a:r>
              <a:rPr lang="en-US" sz="2800" b="1" dirty="0"/>
              <a:t> </a:t>
            </a:r>
            <a:r>
              <a:rPr lang="en-US" sz="2800" b="1" dirty="0" err="1"/>
              <a:t>tahrirlash</a:t>
            </a:r>
            <a:r>
              <a:rPr lang="en-US" sz="2800" b="1" dirty="0"/>
              <a:t> </a:t>
            </a:r>
            <a:r>
              <a:rPr lang="en-US" sz="2800" b="1" dirty="0" err="1"/>
              <a:t>jarayonida</a:t>
            </a:r>
            <a:r>
              <a:rPr lang="en-US" sz="2800" b="1" dirty="0"/>
              <a:t> </a:t>
            </a:r>
            <a:r>
              <a:rPr lang="en-US" sz="2800" b="1" dirty="0" err="1"/>
              <a:t>axborot</a:t>
            </a:r>
            <a:r>
              <a:rPr lang="en-US" sz="2800" b="1" dirty="0"/>
              <a:t> </a:t>
            </a:r>
            <a:r>
              <a:rPr lang="en-US" sz="2800" b="1" dirty="0" err="1"/>
              <a:t>texnologiyalarining</a:t>
            </a:r>
            <a:r>
              <a:rPr lang="en-US" sz="2800" b="1" dirty="0"/>
              <a:t> </a:t>
            </a:r>
            <a:r>
              <a:rPr lang="en-US" sz="2800" b="1" dirty="0" err="1"/>
              <a:t>o‘rni</a:t>
            </a:r>
            <a:br>
              <a:rPr lang="en-US" sz="2800" b="1" dirty="0"/>
            </a:br>
            <a:br>
              <a:rPr lang="en-US" sz="2800" b="1" dirty="0"/>
            </a:br>
            <a:r>
              <a:rPr lang="en-US" sz="2800" dirty="0" err="1"/>
              <a:t>Kompyuter</a:t>
            </a:r>
            <a:r>
              <a:rPr lang="en-US" sz="2800" dirty="0"/>
              <a:t> </a:t>
            </a:r>
            <a:r>
              <a:rPr lang="en-US" sz="2800" dirty="0" err="1"/>
              <a:t>dasturlari</a:t>
            </a:r>
            <a:r>
              <a:rPr lang="en-US" sz="2800" dirty="0"/>
              <a:t> </a:t>
            </a:r>
            <a:r>
              <a:rPr lang="en-US" sz="2800" dirty="0" err="1"/>
              <a:t>filologlarga</a:t>
            </a:r>
            <a:r>
              <a:rPr lang="en-US" sz="2800" dirty="0"/>
              <a:t> </a:t>
            </a:r>
            <a:r>
              <a:rPr lang="en-US" sz="2800" dirty="0" err="1"/>
              <a:t>matn</a:t>
            </a:r>
            <a:r>
              <a:rPr lang="en-US" sz="2800" dirty="0"/>
              <a:t> </a:t>
            </a:r>
            <a:r>
              <a:rPr lang="en-US" sz="2800" dirty="0" err="1"/>
              <a:t>yozish</a:t>
            </a:r>
            <a:r>
              <a:rPr lang="en-US" sz="2800" dirty="0"/>
              <a:t>, </a:t>
            </a:r>
            <a:r>
              <a:rPr lang="en-US" sz="2800" dirty="0" err="1"/>
              <a:t>tahrirlash</a:t>
            </a:r>
            <a:r>
              <a:rPr lang="en-US" sz="2800" dirty="0"/>
              <a:t> </a:t>
            </a:r>
            <a:r>
              <a:rPr lang="en-US" sz="2800" dirty="0" err="1"/>
              <a:t>va</a:t>
            </a:r>
            <a:r>
              <a:rPr lang="en-US" sz="2800" dirty="0"/>
              <a:t> </a:t>
            </a:r>
            <a:r>
              <a:rPr lang="en-US" sz="2800" dirty="0" err="1"/>
              <a:t>tuzatish</a:t>
            </a:r>
            <a:r>
              <a:rPr lang="en-US" sz="2800" dirty="0"/>
              <a:t> </a:t>
            </a:r>
            <a:r>
              <a:rPr lang="en-US" sz="2800" dirty="0" err="1"/>
              <a:t>ishlarini</a:t>
            </a:r>
            <a:r>
              <a:rPr lang="en-US" sz="2800" dirty="0"/>
              <a:t> </a:t>
            </a:r>
            <a:r>
              <a:rPr lang="en-US" sz="2800" dirty="0" err="1"/>
              <a:t>osonlashtiradi</a:t>
            </a:r>
            <a:r>
              <a:rPr lang="en-US" sz="2800" dirty="0"/>
              <a:t>. </a:t>
            </a:r>
            <a:r>
              <a:rPr lang="en-US" sz="2800" dirty="0" err="1"/>
              <a:t>Imlo</a:t>
            </a:r>
            <a:r>
              <a:rPr lang="en-US" sz="2800" dirty="0"/>
              <a:t> </a:t>
            </a:r>
            <a:r>
              <a:rPr lang="en-US" sz="2800" dirty="0" err="1"/>
              <a:t>xatolarini</a:t>
            </a:r>
            <a:r>
              <a:rPr lang="en-US" sz="2800" dirty="0"/>
              <a:t> </a:t>
            </a:r>
            <a:r>
              <a:rPr lang="en-US" sz="2800" dirty="0" err="1"/>
              <a:t>avtomatik</a:t>
            </a:r>
            <a:r>
              <a:rPr lang="en-US" sz="2800" dirty="0"/>
              <a:t> </a:t>
            </a:r>
            <a:r>
              <a:rPr lang="en-US" sz="2800" dirty="0" err="1"/>
              <a:t>tekshiradigan</a:t>
            </a:r>
            <a:r>
              <a:rPr lang="en-US" sz="2800" dirty="0"/>
              <a:t> </a:t>
            </a:r>
            <a:r>
              <a:rPr lang="en-US" sz="2800" dirty="0" err="1"/>
              <a:t>dasturlar</a:t>
            </a:r>
            <a:r>
              <a:rPr lang="en-US" sz="2800" dirty="0"/>
              <a:t>, </a:t>
            </a:r>
            <a:r>
              <a:rPr lang="en-US" sz="2800" dirty="0" err="1"/>
              <a:t>grammatik</a:t>
            </a:r>
            <a:r>
              <a:rPr lang="en-US" sz="2800" dirty="0"/>
              <a:t> </a:t>
            </a:r>
            <a:r>
              <a:rPr lang="en-US" sz="2800" dirty="0" err="1"/>
              <a:t>tahlil</a:t>
            </a:r>
            <a:r>
              <a:rPr lang="en-US" sz="2800" dirty="0"/>
              <a:t> </a:t>
            </a:r>
            <a:r>
              <a:rPr lang="en-US" sz="2800" dirty="0" err="1"/>
              <a:t>qiluvchi</a:t>
            </a:r>
            <a:r>
              <a:rPr lang="en-US" sz="2800" dirty="0"/>
              <a:t> </a:t>
            </a:r>
            <a:r>
              <a:rPr lang="en-US" sz="2800" dirty="0" err="1"/>
              <a:t>vositalar</a:t>
            </a:r>
            <a:r>
              <a:rPr lang="en-US" sz="2800" dirty="0"/>
              <a:t>, </a:t>
            </a:r>
            <a:r>
              <a:rPr lang="en-US" sz="2800" dirty="0" err="1"/>
              <a:t>matn</a:t>
            </a:r>
            <a:r>
              <a:rPr lang="en-US" sz="2800" dirty="0"/>
              <a:t> </a:t>
            </a:r>
            <a:r>
              <a:rPr lang="en-US" sz="2800" dirty="0" err="1"/>
              <a:t>shaklini</a:t>
            </a:r>
            <a:r>
              <a:rPr lang="en-US" sz="2800" dirty="0"/>
              <a:t> </a:t>
            </a:r>
            <a:r>
              <a:rPr lang="en-US" sz="2800" dirty="0" err="1"/>
              <a:t>chiroyli</a:t>
            </a:r>
            <a:r>
              <a:rPr lang="en-US" sz="2800" dirty="0"/>
              <a:t> </a:t>
            </a:r>
            <a:r>
              <a:rPr lang="en-US" sz="2800" dirty="0" err="1"/>
              <a:t>ko‘rinishga</a:t>
            </a:r>
            <a:r>
              <a:rPr lang="en-US" sz="2800" dirty="0"/>
              <a:t> </a:t>
            </a:r>
            <a:r>
              <a:rPr lang="en-US" sz="2800" dirty="0" err="1"/>
              <a:t>keltiradigan</a:t>
            </a:r>
            <a:r>
              <a:rPr lang="en-US" sz="2800" dirty="0"/>
              <a:t> </a:t>
            </a:r>
            <a:r>
              <a:rPr lang="en-US" sz="2800" dirty="0" err="1"/>
              <a:t>texnologiyalar</a:t>
            </a:r>
            <a:r>
              <a:rPr lang="en-US" sz="2800" dirty="0"/>
              <a:t> </a:t>
            </a:r>
            <a:r>
              <a:rPr lang="en-US" sz="2800" dirty="0" err="1"/>
              <a:t>mavjud</a:t>
            </a:r>
            <a:r>
              <a:rPr lang="en-US" sz="2800" dirty="0"/>
              <a:t>. </a:t>
            </a:r>
            <a:r>
              <a:rPr lang="en-US" sz="2800" dirty="0" err="1"/>
              <a:t>Bundan</a:t>
            </a:r>
            <a:r>
              <a:rPr lang="en-US" sz="2800" dirty="0"/>
              <a:t> </a:t>
            </a:r>
            <a:r>
              <a:rPr lang="en-US" sz="2800" dirty="0" err="1"/>
              <a:t>tashqari</a:t>
            </a:r>
            <a:r>
              <a:rPr lang="en-US" sz="2800" dirty="0"/>
              <a:t>, </a:t>
            </a:r>
            <a:r>
              <a:rPr lang="en-US" sz="2800" dirty="0" err="1"/>
              <a:t>matnni</a:t>
            </a:r>
            <a:r>
              <a:rPr lang="en-US" sz="2800" dirty="0"/>
              <a:t> </a:t>
            </a:r>
            <a:r>
              <a:rPr lang="en-US" sz="2800" dirty="0" err="1"/>
              <a:t>saqlash</a:t>
            </a:r>
            <a:r>
              <a:rPr lang="en-US" sz="2800" dirty="0"/>
              <a:t>, </a:t>
            </a:r>
            <a:r>
              <a:rPr lang="en-US" sz="2800" dirty="0" err="1"/>
              <a:t>qayta</a:t>
            </a:r>
            <a:r>
              <a:rPr lang="en-US" sz="2800" dirty="0"/>
              <a:t> </a:t>
            </a:r>
            <a:r>
              <a:rPr lang="en-US" sz="2800" dirty="0" err="1"/>
              <a:t>ishlash</a:t>
            </a:r>
            <a:r>
              <a:rPr lang="en-US" sz="2800" dirty="0"/>
              <a:t> </a:t>
            </a:r>
            <a:r>
              <a:rPr lang="en-US" sz="2800" dirty="0" err="1"/>
              <a:t>va</a:t>
            </a:r>
            <a:r>
              <a:rPr lang="en-US" sz="2800" dirty="0"/>
              <a:t> </a:t>
            </a:r>
            <a:r>
              <a:rPr lang="en-US" sz="2800" dirty="0" err="1"/>
              <a:t>kerak</a:t>
            </a:r>
            <a:r>
              <a:rPr lang="en-US" sz="2800" dirty="0"/>
              <a:t> </a:t>
            </a:r>
            <a:r>
              <a:rPr lang="en-US" sz="2800" dirty="0" err="1"/>
              <a:t>bo‘lganda</a:t>
            </a:r>
            <a:r>
              <a:rPr lang="en-US" sz="2800" dirty="0"/>
              <a:t> </a:t>
            </a:r>
            <a:r>
              <a:rPr lang="en-US" sz="2800" dirty="0" err="1"/>
              <a:t>o‘zgarishlarni</a:t>
            </a:r>
            <a:r>
              <a:rPr lang="en-US" sz="2800" dirty="0"/>
              <a:t> </a:t>
            </a:r>
            <a:r>
              <a:rPr lang="en-US" sz="2800" dirty="0" err="1"/>
              <a:t>kuzatish</a:t>
            </a:r>
            <a:r>
              <a:rPr lang="en-US" sz="2800" dirty="0"/>
              <a:t> </a:t>
            </a:r>
            <a:r>
              <a:rPr lang="en-US" sz="2800" dirty="0" err="1"/>
              <a:t>juda</a:t>
            </a:r>
            <a:r>
              <a:rPr lang="en-US" sz="2800" dirty="0"/>
              <a:t> </a:t>
            </a:r>
            <a:r>
              <a:rPr lang="en-US" sz="2800" dirty="0" err="1"/>
              <a:t>qulay</a:t>
            </a:r>
            <a:r>
              <a:rPr lang="en-US" sz="2800" dirty="0"/>
              <a:t>. Bu </a:t>
            </a:r>
            <a:r>
              <a:rPr lang="en-US" sz="2800" dirty="0" err="1"/>
              <a:t>filologning</a:t>
            </a:r>
            <a:r>
              <a:rPr lang="en-US" sz="2800" dirty="0"/>
              <a:t> </a:t>
            </a:r>
            <a:r>
              <a:rPr lang="en-US" sz="2800" dirty="0" err="1"/>
              <a:t>yozuv</a:t>
            </a:r>
            <a:r>
              <a:rPr lang="en-US" sz="2800" dirty="0"/>
              <a:t> </a:t>
            </a:r>
            <a:r>
              <a:rPr lang="en-US" sz="2800" dirty="0" err="1"/>
              <a:t>jarayonini</a:t>
            </a:r>
            <a:r>
              <a:rPr lang="en-US" sz="2800" dirty="0"/>
              <a:t> </a:t>
            </a:r>
            <a:r>
              <a:rPr lang="en-US" sz="2800" dirty="0" err="1"/>
              <a:t>tezlashtiradi</a:t>
            </a:r>
            <a:r>
              <a:rPr lang="en-US" sz="2800" dirty="0"/>
              <a:t> </a:t>
            </a:r>
            <a:r>
              <a:rPr lang="en-US" sz="2800" dirty="0" err="1"/>
              <a:t>va</a:t>
            </a:r>
            <a:r>
              <a:rPr lang="en-US" sz="2800" dirty="0"/>
              <a:t> </a:t>
            </a:r>
            <a:r>
              <a:rPr lang="en-US" sz="2800" dirty="0" err="1"/>
              <a:t>sifatli</a:t>
            </a:r>
            <a:r>
              <a:rPr lang="en-US" sz="2800" dirty="0"/>
              <a:t> </a:t>
            </a:r>
            <a:r>
              <a:rPr lang="en-US" sz="2800" dirty="0" err="1"/>
              <a:t>natija</a:t>
            </a:r>
            <a:r>
              <a:rPr lang="en-US" sz="2800" dirty="0"/>
              <a:t> </a:t>
            </a:r>
            <a:r>
              <a:rPr lang="en-US" sz="2800" dirty="0" err="1"/>
              <a:t>beradi</a:t>
            </a:r>
            <a:r>
              <a:rPr lang="en-US" sz="2800" dirty="0"/>
              <a:t>.</a:t>
            </a:r>
            <a:endParaRPr lang="ru-RU" sz="2800" dirty="0"/>
          </a:p>
        </p:txBody>
      </p:sp>
    </p:spTree>
    <p:custDataLst>
      <p:tags r:id="rId1"/>
    </p:custDataLst>
    <p:extLst>
      <p:ext uri="{BB962C8B-B14F-4D97-AF65-F5344CB8AC3E}">
        <p14:creationId xmlns:p14="http://schemas.microsoft.com/office/powerpoint/2010/main" val="1791455574"/>
      </p:ext>
    </p:extLst>
  </p:cSld>
  <p:clrMapOvr>
    <a:masterClrMapping/>
  </p:clrMapOvr>
  <mc:AlternateContent xmlns:mc="http://schemas.openxmlformats.org/markup-compatibility/2006" xmlns:p14="http://schemas.microsoft.com/office/powerpoint/2010/main">
    <mc:Choice Requires="p14">
      <p:transition spd="slow" p14:dur="3900" advTm="11134">
        <p14:glitter pattern="hexagon"/>
      </p:transition>
    </mc:Choice>
    <mc:Fallback xmlns="">
      <p:transition spd="slow" advTm="11134">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mph" presetSubtype="2" fill="hold" nodeType="clickEffect">
                                  <p:stCondLst>
                                    <p:cond delay="0"/>
                                  </p:stCondLst>
                                  <p:childTnLst>
                                    <p:animClr clrSpc="rgb" dir="cw">
                                      <p:cBhvr>
                                        <p:cTn id="6" dur="2000" fill="hold"/>
                                        <p:tgtEl>
                                          <p:spTgt spid="7"/>
                                        </p:tgtEl>
                                        <p:attrNameLst>
                                          <p:attrName>stroke.color</p:attrName>
                                        </p:attrNameLst>
                                      </p:cBhvr>
                                      <p:to>
                                        <a:schemeClr val="accent2"/>
                                      </p:to>
                                    </p:animClr>
                                    <p:set>
                                      <p:cBhvr>
                                        <p:cTn id="7" dur="2000" fill="hold"/>
                                        <p:tgtEl>
                                          <p:spTgt spid="7"/>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p:txBody>
          <a:bodyPr>
            <a:normAutofit fontScale="90000"/>
          </a:bodyPr>
          <a:lstStyle/>
          <a:p>
            <a:r>
              <a:rPr lang="en-US" b="1" dirty="0" err="1"/>
              <a:t>Tilshunoslik</a:t>
            </a:r>
            <a:r>
              <a:rPr lang="en-US" b="1" dirty="0"/>
              <a:t> </a:t>
            </a:r>
            <a:r>
              <a:rPr lang="en-US" b="1" dirty="0" err="1"/>
              <a:t>tadqiqotlarida</a:t>
            </a:r>
            <a:r>
              <a:rPr lang="en-US" b="1" dirty="0"/>
              <a:t> </a:t>
            </a:r>
            <a:r>
              <a:rPr lang="en-US" b="1" dirty="0" err="1"/>
              <a:t>kompyuter</a:t>
            </a:r>
            <a:r>
              <a:rPr lang="en-US" b="1" dirty="0"/>
              <a:t> </a:t>
            </a:r>
            <a:r>
              <a:rPr lang="en-US" b="1" dirty="0" err="1"/>
              <a:t>texnologiyalaridan</a:t>
            </a:r>
            <a:r>
              <a:rPr lang="en-US" b="1" dirty="0"/>
              <a:t> </a:t>
            </a:r>
            <a:r>
              <a:rPr lang="en-US" b="1" dirty="0" err="1"/>
              <a:t>foydalanish</a:t>
            </a:r>
            <a:br>
              <a:rPr lang="en-US" b="1" dirty="0"/>
            </a:br>
            <a:endParaRPr lang="ru-RU" b="1" dirty="0"/>
          </a:p>
        </p:txBody>
      </p:sp>
      <p:sp>
        <p:nvSpPr>
          <p:cNvPr id="7" name="Объект 6"/>
          <p:cNvSpPr>
            <a:spLocks noGrp="1"/>
          </p:cNvSpPr>
          <p:nvPr>
            <p:ph idx="1"/>
          </p:nvPr>
        </p:nvSpPr>
        <p:spPr/>
        <p:txBody>
          <a:bodyPr/>
          <a:lstStyle/>
          <a:p>
            <a:r>
              <a:rPr lang="en-US" dirty="0" err="1"/>
              <a:t>Tilshunoslikda</a:t>
            </a:r>
            <a:r>
              <a:rPr lang="en-US" dirty="0"/>
              <a:t> </a:t>
            </a:r>
            <a:r>
              <a:rPr lang="en-US" dirty="0" err="1"/>
              <a:t>kompyuterlar</a:t>
            </a:r>
            <a:r>
              <a:rPr lang="en-US" dirty="0"/>
              <a:t> </a:t>
            </a:r>
            <a:r>
              <a:rPr lang="en-US" dirty="0" err="1"/>
              <a:t>yordamida</a:t>
            </a:r>
            <a:r>
              <a:rPr lang="en-US" dirty="0"/>
              <a:t> </a:t>
            </a:r>
            <a:r>
              <a:rPr lang="en-US" dirty="0" err="1"/>
              <a:t>katta</a:t>
            </a:r>
            <a:r>
              <a:rPr lang="en-US" dirty="0"/>
              <a:t> </a:t>
            </a:r>
            <a:r>
              <a:rPr lang="en-US" dirty="0" err="1"/>
              <a:t>matnlar</a:t>
            </a:r>
            <a:r>
              <a:rPr lang="en-US" dirty="0"/>
              <a:t> </a:t>
            </a:r>
            <a:r>
              <a:rPr lang="en-US" dirty="0" err="1"/>
              <a:t>bazasi</a:t>
            </a:r>
            <a:r>
              <a:rPr lang="en-US" dirty="0"/>
              <a:t> (</a:t>
            </a:r>
            <a:r>
              <a:rPr lang="en-US" dirty="0" err="1"/>
              <a:t>korpuslar</a:t>
            </a:r>
            <a:r>
              <a:rPr lang="en-US" dirty="0"/>
              <a:t>) </a:t>
            </a:r>
            <a:r>
              <a:rPr lang="en-US" dirty="0" err="1"/>
              <a:t>yaratiladi</a:t>
            </a:r>
            <a:r>
              <a:rPr lang="en-US" dirty="0"/>
              <a:t>. Bu </a:t>
            </a:r>
            <a:r>
              <a:rPr lang="en-US" dirty="0" err="1"/>
              <a:t>korpuslar</a:t>
            </a:r>
            <a:r>
              <a:rPr lang="en-US" dirty="0"/>
              <a:t> </a:t>
            </a:r>
            <a:r>
              <a:rPr lang="en-US" dirty="0" err="1"/>
              <a:t>yordamida</a:t>
            </a:r>
            <a:r>
              <a:rPr lang="en-US" dirty="0"/>
              <a:t> </a:t>
            </a:r>
            <a:r>
              <a:rPr lang="en-US" dirty="0" err="1"/>
              <a:t>so‘zlarning</a:t>
            </a:r>
            <a:r>
              <a:rPr lang="en-US" dirty="0"/>
              <a:t> </a:t>
            </a:r>
            <a:r>
              <a:rPr lang="en-US" dirty="0" err="1"/>
              <a:t>qo‘llanish</a:t>
            </a:r>
            <a:r>
              <a:rPr lang="en-US" dirty="0"/>
              <a:t> </a:t>
            </a:r>
            <a:r>
              <a:rPr lang="en-US" dirty="0" err="1"/>
              <a:t>chastotasi</a:t>
            </a:r>
            <a:r>
              <a:rPr lang="en-US" dirty="0"/>
              <a:t>, </a:t>
            </a:r>
            <a:r>
              <a:rPr lang="en-US" dirty="0" err="1"/>
              <a:t>ularning</a:t>
            </a:r>
            <a:r>
              <a:rPr lang="en-US" dirty="0"/>
              <a:t> </a:t>
            </a:r>
            <a:r>
              <a:rPr lang="en-US" dirty="0" err="1"/>
              <a:t>ma’no</a:t>
            </a:r>
            <a:r>
              <a:rPr lang="en-US" dirty="0"/>
              <a:t> </a:t>
            </a:r>
            <a:r>
              <a:rPr lang="en-US" dirty="0" err="1"/>
              <a:t>o‘zgarishi</a:t>
            </a:r>
            <a:r>
              <a:rPr lang="en-US" dirty="0"/>
              <a:t>, </a:t>
            </a:r>
            <a:r>
              <a:rPr lang="en-US" dirty="0" err="1"/>
              <a:t>tilning</a:t>
            </a:r>
            <a:r>
              <a:rPr lang="en-US" dirty="0"/>
              <a:t> </a:t>
            </a:r>
            <a:r>
              <a:rPr lang="en-US" dirty="0" err="1"/>
              <a:t>rivojlanishi</a:t>
            </a:r>
            <a:r>
              <a:rPr lang="en-US" dirty="0"/>
              <a:t> </a:t>
            </a:r>
            <a:r>
              <a:rPr lang="en-US" dirty="0" err="1"/>
              <a:t>va</a:t>
            </a:r>
            <a:r>
              <a:rPr lang="en-US" dirty="0"/>
              <a:t> </a:t>
            </a:r>
            <a:r>
              <a:rPr lang="en-US" dirty="0" err="1"/>
              <a:t>grammatik</a:t>
            </a:r>
            <a:r>
              <a:rPr lang="en-US" dirty="0"/>
              <a:t> </a:t>
            </a:r>
            <a:r>
              <a:rPr lang="en-US" dirty="0" err="1"/>
              <a:t>tuzilmalari</a:t>
            </a:r>
            <a:r>
              <a:rPr lang="en-US" dirty="0"/>
              <a:t> </a:t>
            </a:r>
            <a:r>
              <a:rPr lang="en-US" dirty="0" err="1"/>
              <a:t>o‘rganiladi</a:t>
            </a:r>
            <a:r>
              <a:rPr lang="en-US" dirty="0"/>
              <a:t>. </a:t>
            </a:r>
            <a:r>
              <a:rPr lang="en-US" dirty="0" err="1"/>
              <a:t>Statistik</a:t>
            </a:r>
            <a:r>
              <a:rPr lang="en-US" dirty="0"/>
              <a:t> </a:t>
            </a:r>
            <a:r>
              <a:rPr lang="en-US" dirty="0" err="1"/>
              <a:t>tahlil</a:t>
            </a:r>
            <a:r>
              <a:rPr lang="en-US" dirty="0"/>
              <a:t>, </a:t>
            </a:r>
            <a:r>
              <a:rPr lang="en-US" dirty="0" err="1"/>
              <a:t>avtomatik</a:t>
            </a:r>
            <a:r>
              <a:rPr lang="en-US" dirty="0"/>
              <a:t> </a:t>
            </a:r>
            <a:r>
              <a:rPr lang="en-US" dirty="0" err="1"/>
              <a:t>tarjima</a:t>
            </a:r>
            <a:r>
              <a:rPr lang="en-US" dirty="0"/>
              <a:t> </a:t>
            </a:r>
            <a:r>
              <a:rPr lang="en-US" dirty="0" err="1"/>
              <a:t>tizimlari</a:t>
            </a:r>
            <a:r>
              <a:rPr lang="en-US" dirty="0"/>
              <a:t>, </a:t>
            </a:r>
            <a:r>
              <a:rPr lang="en-US" dirty="0" err="1"/>
              <a:t>nutqni</a:t>
            </a:r>
            <a:r>
              <a:rPr lang="en-US" dirty="0"/>
              <a:t> </a:t>
            </a:r>
            <a:r>
              <a:rPr lang="en-US" dirty="0" err="1"/>
              <a:t>matnga</a:t>
            </a:r>
            <a:r>
              <a:rPr lang="en-US" dirty="0"/>
              <a:t> </a:t>
            </a:r>
            <a:r>
              <a:rPr lang="en-US" dirty="0" err="1"/>
              <a:t>aylantiruvchi</a:t>
            </a:r>
            <a:r>
              <a:rPr lang="en-US" dirty="0"/>
              <a:t> </a:t>
            </a:r>
            <a:r>
              <a:rPr lang="en-US" dirty="0" err="1"/>
              <a:t>dasturlar</a:t>
            </a:r>
            <a:r>
              <a:rPr lang="en-US" dirty="0"/>
              <a:t> ham </a:t>
            </a:r>
            <a:r>
              <a:rPr lang="en-US" dirty="0" err="1"/>
              <a:t>filologlar</a:t>
            </a:r>
            <a:r>
              <a:rPr lang="en-US" dirty="0"/>
              <a:t> </a:t>
            </a:r>
            <a:r>
              <a:rPr lang="en-US" dirty="0" err="1"/>
              <a:t>uchun</a:t>
            </a:r>
            <a:r>
              <a:rPr lang="en-US" dirty="0"/>
              <a:t> </a:t>
            </a:r>
            <a:r>
              <a:rPr lang="en-US" dirty="0" err="1"/>
              <a:t>yangi</a:t>
            </a:r>
            <a:r>
              <a:rPr lang="en-US" dirty="0"/>
              <a:t> </a:t>
            </a:r>
            <a:r>
              <a:rPr lang="en-US" dirty="0" err="1"/>
              <a:t>qulaylik</a:t>
            </a:r>
            <a:r>
              <a:rPr lang="en-US" dirty="0"/>
              <a:t> </a:t>
            </a:r>
            <a:r>
              <a:rPr lang="en-US" dirty="0" err="1"/>
              <a:t>yaratmoqda</a:t>
            </a:r>
            <a:r>
              <a:rPr lang="en-US" dirty="0"/>
              <a:t>. </a:t>
            </a:r>
            <a:r>
              <a:rPr lang="en-US" dirty="0" err="1"/>
              <a:t>Bular</a:t>
            </a:r>
            <a:r>
              <a:rPr lang="en-US" dirty="0"/>
              <a:t> </a:t>
            </a:r>
            <a:r>
              <a:rPr lang="en-US" dirty="0" err="1"/>
              <a:t>ilmiy</a:t>
            </a:r>
            <a:r>
              <a:rPr lang="en-US" dirty="0"/>
              <a:t> </a:t>
            </a:r>
            <a:r>
              <a:rPr lang="en-US" dirty="0" err="1"/>
              <a:t>tadqiqotlarni</a:t>
            </a:r>
            <a:r>
              <a:rPr lang="en-US" dirty="0"/>
              <a:t> </a:t>
            </a:r>
            <a:r>
              <a:rPr lang="en-US" dirty="0" err="1"/>
              <a:t>aniq</a:t>
            </a:r>
            <a:r>
              <a:rPr lang="en-US" dirty="0"/>
              <a:t>, </a:t>
            </a:r>
            <a:r>
              <a:rPr lang="en-US" dirty="0" err="1"/>
              <a:t>tez</a:t>
            </a:r>
            <a:r>
              <a:rPr lang="en-US" dirty="0"/>
              <a:t> </a:t>
            </a:r>
            <a:r>
              <a:rPr lang="en-US" dirty="0" err="1"/>
              <a:t>va</a:t>
            </a:r>
            <a:r>
              <a:rPr lang="en-US" dirty="0"/>
              <a:t> </a:t>
            </a:r>
            <a:r>
              <a:rPr lang="en-US" dirty="0" err="1"/>
              <a:t>ishonchli</a:t>
            </a:r>
            <a:r>
              <a:rPr lang="en-US" dirty="0"/>
              <a:t> </a:t>
            </a:r>
            <a:r>
              <a:rPr lang="en-US" dirty="0" err="1"/>
              <a:t>qila</a:t>
            </a:r>
            <a:endParaRPr lang="ru-RU" dirty="0"/>
          </a:p>
        </p:txBody>
      </p:sp>
      <p:sp>
        <p:nvSpPr>
          <p:cNvPr id="8" name="Текст 7"/>
          <p:cNvSpPr>
            <a:spLocks noGrp="1"/>
          </p:cNvSpPr>
          <p:nvPr>
            <p:ph type="body" sz="half" idx="2"/>
          </p:nvPr>
        </p:nvSpPr>
        <p:spPr>
          <a:xfrm>
            <a:off x="1293811" y="3031065"/>
            <a:ext cx="3404313" cy="2140025"/>
          </a:xfrm>
        </p:spPr>
        <p:txBody>
          <a:bodyPr>
            <a:normAutofit/>
          </a:bodyPr>
          <a:lstStyle/>
          <a:p>
            <a:endParaRPr lang="ru-RU" sz="800" dirty="0"/>
          </a:p>
        </p:txBody>
      </p:sp>
      <p:pic>
        <p:nvPicPr>
          <p:cNvPr id="9" name="Рисунок 8"/>
          <p:cNvPicPr>
            <a:picLocks noChangeAspect="1"/>
          </p:cNvPicPr>
          <p:nvPr/>
        </p:nvPicPr>
        <p:blipFill>
          <a:blip r:embed="rId3"/>
          <a:stretch>
            <a:fillRect/>
          </a:stretch>
        </p:blipFill>
        <p:spPr>
          <a:xfrm>
            <a:off x="1919550" y="3056755"/>
            <a:ext cx="2466975" cy="1857375"/>
          </a:xfrm>
          <a:prstGeom prst="rect">
            <a:avLst/>
          </a:prstGeom>
        </p:spPr>
      </p:pic>
    </p:spTree>
    <p:custDataLst>
      <p:tags r:id="rId1"/>
    </p:custDataLst>
    <p:extLst>
      <p:ext uri="{BB962C8B-B14F-4D97-AF65-F5344CB8AC3E}">
        <p14:creationId xmlns:p14="http://schemas.microsoft.com/office/powerpoint/2010/main" val="2015872082"/>
      </p:ext>
    </p:extLst>
  </p:cSld>
  <p:clrMapOvr>
    <a:masterClrMapping/>
  </p:clrMapOvr>
  <mc:AlternateContent xmlns:mc="http://schemas.openxmlformats.org/markup-compatibility/2006" xmlns:p14="http://schemas.microsoft.com/office/powerpoint/2010/main">
    <mc:Choice Requires="p14">
      <p:transition spd="slow" p14:dur="2500" advTm="11744">
        <p:checker/>
      </p:transition>
    </mc:Choice>
    <mc:Fallback xmlns="">
      <p:transition spd="slow" advTm="11744">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0"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6"/>
                                        </p:tgtEl>
                                        <p:attrNameLst>
                                          <p:attrName>ppt_x</p:attrName>
                                          <p:attrName>ppt_y</p:attrName>
                                        </p:attrNameLst>
                                      </p:cBhvr>
                                    </p:animMotion>
                                    <p:animRot by="1500000">
                                      <p:cBhvr>
                                        <p:cTn id="7" dur="125" fill="hold">
                                          <p:stCondLst>
                                            <p:cond delay="0"/>
                                          </p:stCondLst>
                                        </p:cTn>
                                        <p:tgtEl>
                                          <p:spTgt spid="6"/>
                                        </p:tgtEl>
                                        <p:attrNameLst>
                                          <p:attrName>r</p:attrName>
                                        </p:attrNameLst>
                                      </p:cBhvr>
                                    </p:animRot>
                                    <p:animRot by="-1500000">
                                      <p:cBhvr>
                                        <p:cTn id="8" dur="125" fill="hold">
                                          <p:stCondLst>
                                            <p:cond delay="125"/>
                                          </p:stCondLst>
                                        </p:cTn>
                                        <p:tgtEl>
                                          <p:spTgt spid="6"/>
                                        </p:tgtEl>
                                        <p:attrNameLst>
                                          <p:attrName>r</p:attrName>
                                        </p:attrNameLst>
                                      </p:cBhvr>
                                    </p:animRot>
                                    <p:animRot by="-1500000">
                                      <p:cBhvr>
                                        <p:cTn id="9" dur="125" fill="hold">
                                          <p:stCondLst>
                                            <p:cond delay="250"/>
                                          </p:stCondLst>
                                        </p:cTn>
                                        <p:tgtEl>
                                          <p:spTgt spid="6"/>
                                        </p:tgtEl>
                                        <p:attrNameLst>
                                          <p:attrName>r</p:attrName>
                                        </p:attrNameLst>
                                      </p:cBhvr>
                                    </p:animRot>
                                    <p:animRot by="1500000">
                                      <p:cBhvr>
                                        <p:cTn id="10" dur="125" fill="hold">
                                          <p:stCondLst>
                                            <p:cond delay="375"/>
                                          </p:stCondLst>
                                        </p:cTn>
                                        <p:tgtEl>
                                          <p:spTgt spid="6"/>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grpId="0" nodeType="clickEffect">
                                  <p:stCondLst>
                                    <p:cond delay="0"/>
                                  </p:stCondLst>
                                  <p:childTnLst>
                                    <p:animRot by="21600000">
                                      <p:cBhvr>
                                        <p:cTn id="14" dur="2000" fill="hold"/>
                                        <p:tgtEl>
                                          <p:spTgt spid="7">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1295402" y="-315310"/>
            <a:ext cx="9601196" cy="5129048"/>
          </a:xfrm>
        </p:spPr>
        <p:txBody>
          <a:bodyPr>
            <a:normAutofit/>
          </a:bodyPr>
          <a:lstStyle/>
          <a:p>
            <a:br>
              <a:rPr lang="en-US" dirty="0"/>
            </a:br>
            <a:br>
              <a:rPr lang="en-US" dirty="0"/>
            </a:br>
            <a:br>
              <a:rPr lang="en-US" dirty="0"/>
            </a:br>
            <a:br>
              <a:rPr lang="en-US" dirty="0"/>
            </a:br>
            <a:r>
              <a:rPr lang="en-US" sz="5300" b="1" dirty="0" err="1"/>
              <a:t>E’tiboringiz</a:t>
            </a:r>
            <a:r>
              <a:rPr lang="en-US" sz="5300" b="1" dirty="0"/>
              <a:t> </a:t>
            </a:r>
            <a:r>
              <a:rPr lang="en-US" sz="5300" b="1" dirty="0" err="1"/>
              <a:t>uchun</a:t>
            </a:r>
            <a:r>
              <a:rPr lang="en-US" sz="5300" b="1" dirty="0"/>
              <a:t> </a:t>
            </a:r>
            <a:r>
              <a:rPr lang="en-US" sz="5300" b="1" dirty="0" err="1"/>
              <a:t>tashakkur</a:t>
            </a:r>
            <a:r>
              <a:rPr lang="en-US" sz="5300" b="1" dirty="0"/>
              <a:t>!</a:t>
            </a:r>
            <a:endParaRPr lang="ru-RU" sz="5300" b="1" dirty="0"/>
          </a:p>
        </p:txBody>
      </p:sp>
    </p:spTree>
    <p:extLst>
      <p:ext uri="{BB962C8B-B14F-4D97-AF65-F5344CB8AC3E}">
        <p14:creationId xmlns:p14="http://schemas.microsoft.com/office/powerpoint/2010/main" val="28476428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Tm="10705">
        <p15:prstTrans prst="curtains"/>
      </p:transition>
    </mc:Choice>
    <mc:Fallback xmlns="">
      <p:transition spd="slow" advTm="10705">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5.7"/>
</p:tagLst>
</file>

<file path=ppt/tags/tag2.xml><?xml version="1.0" encoding="utf-8"?>
<p:tagLst xmlns:a="http://schemas.openxmlformats.org/drawingml/2006/main" xmlns:r="http://schemas.openxmlformats.org/officeDocument/2006/relationships" xmlns:p="http://schemas.openxmlformats.org/presentationml/2006/main">
  <p:tag name="TIMING" val="|0.9|4.6"/>
</p:tagLst>
</file>

<file path=ppt/tags/tag3.xml><?xml version="1.0" encoding="utf-8"?>
<p:tagLst xmlns:a="http://schemas.openxmlformats.org/drawingml/2006/main" xmlns:r="http://schemas.openxmlformats.org/officeDocument/2006/relationships" xmlns:p="http://schemas.openxmlformats.org/presentationml/2006/main">
  <p:tag name="TIMING" val="|1.5|7"/>
</p:tagLst>
</file>

<file path=ppt/tags/tag4.xml><?xml version="1.0" encoding="utf-8"?>
<p:tagLst xmlns:a="http://schemas.openxmlformats.org/drawingml/2006/main" xmlns:r="http://schemas.openxmlformats.org/officeDocument/2006/relationships" xmlns:p="http://schemas.openxmlformats.org/presentationml/2006/main">
  <p:tag name="TIMING" val="|6.2"/>
</p:tagLst>
</file>

<file path=ppt/tags/tag5.xml><?xml version="1.0" encoding="utf-8"?>
<p:tagLst xmlns:a="http://schemas.openxmlformats.org/drawingml/2006/main" xmlns:r="http://schemas.openxmlformats.org/officeDocument/2006/relationships" xmlns:p="http://schemas.openxmlformats.org/presentationml/2006/main">
  <p:tag name="TIMING" val="|1.5|6.3"/>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Натуральные материалы">
  <a:themeElements>
    <a:clrScheme name="Натуральные материалы">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Натуральные материалы">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Натуральные материалы">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
  <TotalTime>87</TotalTime>
  <Words>269</Words>
  <Application>Microsoft Office PowerPoint</Application>
  <PresentationFormat>Широкоэкранный</PresentationFormat>
  <Paragraphs>14</Paragraphs>
  <Slides>6</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6</vt:i4>
      </vt:variant>
    </vt:vector>
  </HeadingPairs>
  <TitlesOfParts>
    <vt:vector size="12" baseType="lpstr">
      <vt:lpstr>Andalus</vt:lpstr>
      <vt:lpstr>Arial</vt:lpstr>
      <vt:lpstr>Berlin Sans FB Demi</vt:lpstr>
      <vt:lpstr>Garamond</vt:lpstr>
      <vt:lpstr>Times New Roman</vt:lpstr>
      <vt:lpstr>Натуральные материалы</vt:lpstr>
      <vt:lpstr>Axborot texnologiyalarining filologiya sohasidagi ahamiyati</vt:lpstr>
      <vt:lpstr> Reja:</vt:lpstr>
      <vt:lpstr>Filologiyada raqamli manbalar va elektron kutubxonalar ahamiyati</vt:lpstr>
      <vt:lpstr>      Matn yaratish va tahrirlash jarayonida axborot texnologiyalarining o‘rni  Kompyuter dasturlari filologlarga matn yozish, tahrirlash va tuzatish ishlarini osonlashtiradi. Imlo xatolarini avtomatik tekshiradigan dasturlar, grammatik tahlil qiluvchi vositalar, matn shaklini chiroyli ko‘rinishga keltiradigan texnologiyalar mavjud. Bundan tashqari, matnni saqlash, qayta ishlash va kerak bo‘lganda o‘zgarishlarni kuzatish juda qulay. Bu filologning yozuv jarayonini tezlashtiradi va sifatli natija beradi.</vt:lpstr>
      <vt:lpstr>Tilshunoslik tadqiqotlarida kompyuter texnologiyalaridan foydalanish </vt:lpstr>
      <vt:lpstr>    E’tiboringiz uchun tashakkur!</vt:lpstr>
    </vt:vector>
  </TitlesOfParts>
  <Company>XTreme.ws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Axborot texnologiyalarining filologiya sohasidagi ahamiyati</dc:title>
  <dc:creator>XTreme.ws</dc:creator>
  <cp:lastModifiedBy>Пользователь</cp:lastModifiedBy>
  <cp:revision>13</cp:revision>
  <dcterms:created xsi:type="dcterms:W3CDTF">2025-11-27T09:30:18Z</dcterms:created>
  <dcterms:modified xsi:type="dcterms:W3CDTF">2025-12-13T16:39:06Z</dcterms:modified>
</cp:coreProperties>
</file>