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type="screen16x9" cy="6858000" cx="12192000"/>
  <p:notesSz cx="6858000" cy="9144000"/>
  <p:defaultTextStyle>
    <a:defPPr>
      <a:defRPr lang="ru-RU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02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tableStyles" Target="tableStyles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54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5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5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Титульный слайд"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58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04858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E63700AF-D71D-4537-972E-F9D3AED527AA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104858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58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FD2161D-C6B9-4992-B9FE-09BE9F452A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Заголовок и вертикальный текст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620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21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E63700AF-D71D-4537-972E-F9D3AED527AA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1048622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2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FD2161D-C6B9-4992-B9FE-09BE9F452A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Вертикальный заголовок и текст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p>
            <a:r>
              <a:rPr lang="ru-RU"/>
              <a:t>Образец заголовка</a:t>
            </a:r>
          </a:p>
        </p:txBody>
      </p:sp>
      <p:sp>
        <p:nvSpPr>
          <p:cNvPr id="1048609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10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E63700AF-D71D-4537-972E-F9D3AED527AA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1048611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1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FD2161D-C6B9-4992-B9FE-09BE9F452A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Заголовок и объект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589" name="Объект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590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E63700AF-D71D-4537-972E-F9D3AED527AA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1048591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59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FD2161D-C6B9-4992-B9FE-09BE9F452A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Заголовок раздела"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25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2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E63700AF-D71D-4537-972E-F9D3AED527AA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104862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2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FD2161D-C6B9-4992-B9FE-09BE9F452A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Два объекта"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9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630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31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32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E63700AF-D71D-4537-972E-F9D3AED527AA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1048633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3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FD2161D-C6B9-4992-B9FE-09BE9F452A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Сравнение"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636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37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38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39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40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E63700AF-D71D-4537-972E-F9D3AED527AA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1048641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42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FD2161D-C6B9-4992-B9FE-09BE9F452A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Только заголовок"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60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E63700AF-D71D-4537-972E-F9D3AED527AA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104860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0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FD2161D-C6B9-4992-B9FE-09BE9F452A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Пустой слайд"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E63700AF-D71D-4537-972E-F9D3AED527AA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104864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4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FD2161D-C6B9-4992-B9FE-09BE9F452A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Объект с подписью"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6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47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48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4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E63700AF-D71D-4537-972E-F9D3AED527AA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104865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5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FD2161D-C6B9-4992-B9FE-09BE9F452A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Рисунок с подписью"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14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lang="ru-RU"/>
          </a:p>
        </p:txBody>
      </p:sp>
      <p:sp>
        <p:nvSpPr>
          <p:cNvPr id="1048615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1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E63700AF-D71D-4537-972E-F9D3AED527AA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104861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1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FD2161D-C6B9-4992-B9FE-09BE9F452A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lang="ru-RU"/>
              <a:t>Образец заголовка</a:t>
            </a:r>
          </a:p>
        </p:txBody>
      </p:sp>
      <p:sp>
        <p:nvSpPr>
          <p:cNvPr id="1048577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578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700AF-D71D-4537-972E-F9D3AED527AA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1048579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04858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2161D-C6B9-4992-B9FE-09BE9F452A5B}" type="slidenum">
              <a:rPr lang="ru-RU" smtClean="0"/>
              <a:t>‹#›</a:t>
            </a:fld>
            <a:endParaRPr lang="ru-RU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hyperlink" Target="https://kompy.info/kompyuter-tizimlarini-himoya-qilish-uchun-dasturiy-vositalar-d.html" TargetMode="External"/><Relationship Id="rId2" Type="http://schemas.openxmlformats.org/officeDocument/2006/relationships/hyperlink" Target="https://kompy.info/1-kirish-malumotlari-korxonaning-umumiy-tavsifi.html" TargetMode="External"/><Relationship Id="rId3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hyperlink" Target="https://kompy.info/b-r-yuldashev-quyidagi-ilmiy-natijalarga-erishdi.html" TargetMode="External"/><Relationship Id="rId2" Type="http://schemas.openxmlformats.org/officeDocument/2006/relationships/hyperlink" Target="https://kompy.info/mavzu-tarmoqlararo-ekran-texnologiyalari-reja.html" TargetMode="External"/><Relationship Id="rId3" Type="http://schemas.openxmlformats.org/officeDocument/2006/relationships/hyperlink" Target="https://kompy.info/buxoro-davlat-universtiteti-sanatshunoslik-fakulteti.html" TargetMode="Externa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hyperlink" Target="https://uz.wikidea.ru/wiki/Proprietary_software" TargetMode="External"/><Relationship Id="rId2" Type="http://schemas.openxmlformats.org/officeDocument/2006/relationships/hyperlink" Target="https://uz.wikidea.ru/wiki/Graphical_user_interface" TargetMode="External"/><Relationship Id="rId3" Type="http://schemas.openxmlformats.org/officeDocument/2006/relationships/hyperlink" Target="https://uz.wikidea.ru/wiki/Operating_system" TargetMode="External"/><Relationship Id="rId4" Type="http://schemas.openxmlformats.org/officeDocument/2006/relationships/hyperlink" Target="https://uz.wikidea.ru/wiki/Microsoft" TargetMode="External"/><Relationship Id="rId5" Type="http://schemas.openxmlformats.org/officeDocument/2006/relationships/hyperlink" Target="https://uz.wikidea.ru/wiki/Windows_NT" TargetMode="External"/><Relationship Id="rId6" Type="http://schemas.openxmlformats.org/officeDocument/2006/relationships/hyperlink" Target="https://uz.wikidea.ru/wiki/Windows_IoT" TargetMode="External"/><Relationship Id="rId7" Type="http://schemas.openxmlformats.org/officeDocument/2006/relationships/hyperlink" Target="https://uz.wikidea.ru/wiki/Windows_Server" TargetMode="External"/><Relationship Id="rId8" Type="http://schemas.openxmlformats.org/officeDocument/2006/relationships/hyperlink" Target="https://uz.wikidea.ru/wiki/Windows_Embedded_Compact" TargetMode="External"/><Relationship Id="rId9" Type="http://schemas.openxmlformats.org/officeDocument/2006/relationships/hyperlink" Target="https://uz.wikidea.ru/wiki/Windows_9x" TargetMode="External"/><Relationship Id="rId10" Type="http://schemas.openxmlformats.org/officeDocument/2006/relationships/hyperlink" Target="https://uz.wikidea.ru/wiki/Windows_Mobile" TargetMode="External"/><Relationship Id="rId11" Type="http://schemas.openxmlformats.org/officeDocument/2006/relationships/hyperlink" Target="https://uz.wikidea.ru/wiki/Windows_Phone" TargetMode="External"/><Relationship Id="rId12" Type="http://schemas.openxmlformats.org/officeDocument/2006/relationships/hyperlink" Target="https://uz.wikidea.ru/wiki/Operating_environment" TargetMode="External"/><Relationship Id="rId13" Type="http://schemas.openxmlformats.org/officeDocument/2006/relationships/hyperlink" Target="https://uz.wikidea.ru/wiki/Operating_system_shell" TargetMode="External"/><Relationship Id="rId14" Type="http://schemas.openxmlformats.org/officeDocument/2006/relationships/hyperlink" Target="https://uz.wikidea.ru/wiki/MS-DOS" TargetMode="External"/><Relationship Id="rId15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hyperlink" Target="https://uz.wikidea.ru/wiki/Dominance_(economics)" TargetMode="External"/><Relationship Id="rId2" Type="http://schemas.openxmlformats.org/officeDocument/2006/relationships/hyperlink" Target="https://uz.wikidea.ru/wiki/Personal_computer" TargetMode="External"/><Relationship Id="rId3" Type="http://schemas.openxmlformats.org/officeDocument/2006/relationships/hyperlink" Target="https://uz.wikidea.ru/wiki/Usage_share_of_operating_systems" TargetMode="External"/><Relationship Id="rId4" Type="http://schemas.openxmlformats.org/officeDocument/2006/relationships/hyperlink" Target="https://uz.wikidea.ru/wiki/Classic_Mac_OS" TargetMode="External"/><Relationship Id="rId5" Type="http://schemas.openxmlformats.org/officeDocument/2006/relationships/hyperlink" Target="https://uz.wikidea.ru/wiki/Apple_Inc" TargetMode="External"/><Relationship Id="rId6" Type="http://schemas.openxmlformats.org/officeDocument/2006/relationships/hyperlink" Target="https://uz.wikidea.ru/wiki/Apple_Lisa" TargetMode="External"/><Relationship Id="rId7" Type="http://schemas.openxmlformats.org/officeDocument/2006/relationships/hyperlink" Target="https://uz.wikidea.ru/wiki/Macintosh" TargetMode="External"/><Relationship Id="rId8" Type="http://schemas.openxmlformats.org/officeDocument/2006/relationships/hyperlink" Target="https://uz.wikidea.ru/wiki/Android_(operating_system)" TargetMode="External"/><Relationship Id="rId9" Type="http://schemas.openxmlformats.org/officeDocument/2006/relationships/hyperlink" Target="https://uz.wikidea.ru/wiki/Microsoft_Windows%23cite_note-6" TargetMode="External"/><Relationship Id="rId10" Type="http://schemas.openxmlformats.org/officeDocument/2006/relationships/hyperlink" Target="https://uz.wikidea.ru/wiki/Smartphone" TargetMode="External"/><Relationship Id="rId11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Заголовок 1"/>
          <p:cNvSpPr>
            <a:spLocks noGrp="1"/>
          </p:cNvSpPr>
          <p:nvPr>
            <p:ph type="ctrTitle"/>
          </p:nvPr>
        </p:nvSpPr>
        <p:spPr>
          <a:xfrm>
            <a:off x="1657350" y="249238"/>
            <a:ext cx="9144000" cy="782637"/>
          </a:xfrm>
        </p:spPr>
        <p:txBody>
          <a:bodyPr>
            <a:normAutofit fontScale="90000"/>
          </a:bodyPr>
          <a:p>
            <a:r>
              <a:rPr dirty="0" lang="en-US"/>
              <a:t>Windows</a:t>
            </a:r>
            <a:endParaRPr dirty="0" lang="ru-RU"/>
          </a:p>
        </p:txBody>
      </p:sp>
      <p:sp>
        <p:nvSpPr>
          <p:cNvPr id="104858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4031" y="1031875"/>
            <a:ext cx="10426460" cy="5102525"/>
          </a:xfrm>
        </p:spPr>
        <p:txBody>
          <a:bodyPr>
            <a:normAutofit/>
          </a:bodyPr>
          <a:p>
            <a:r>
              <a:rPr b="1" dirty="0" sz="280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Windows </a:t>
            </a:r>
            <a:r>
              <a:rPr dirty="0" sz="2800" lang="en-AU" err="1"/>
              <a:t>Windows</a:t>
            </a:r>
            <a:r>
              <a:rPr dirty="0" sz="2800" lang="en-AU"/>
              <a:t> (Windows </a:t>
            </a:r>
            <a:r>
              <a:rPr dirty="0" sz="2800" lang="en-AU" err="1"/>
              <a:t>oynalar</a:t>
            </a:r>
            <a:r>
              <a:rPr dirty="0" sz="2800" lang="en-AU"/>
              <a:t> </a:t>
            </a:r>
            <a:r>
              <a:rPr dirty="0" sz="2800" lang="en-AU" err="1"/>
              <a:t>degan</a:t>
            </a:r>
            <a:r>
              <a:rPr dirty="0" sz="2800" lang="en-AU"/>
              <a:t> </a:t>
            </a:r>
            <a:r>
              <a:rPr dirty="0" sz="2800" lang="en-AU" err="1"/>
              <a:t>ma'noni</a:t>
            </a:r>
            <a:r>
              <a:rPr dirty="0" sz="2800" lang="en-AU"/>
              <a:t> </a:t>
            </a:r>
            <a:r>
              <a:rPr dirty="0" sz="2800" lang="en-AU" err="1"/>
              <a:t>anglatadi</a:t>
            </a:r>
            <a:r>
              <a:rPr dirty="0" sz="2800" lang="en-AU"/>
              <a:t>) Microsoft (MS) </a:t>
            </a:r>
            <a:r>
              <a:rPr dirty="0" sz="2800" lang="en-AU" err="1"/>
              <a:t>firmasining</a:t>
            </a:r>
            <a:r>
              <a:rPr dirty="0" sz="2800" lang="en-AU"/>
              <a:t> </a:t>
            </a:r>
            <a:r>
              <a:rPr dirty="0" sz="2800" lang="en-AU" err="1"/>
              <a:t>dastur</a:t>
            </a:r>
            <a:r>
              <a:rPr dirty="0" sz="2800" lang="en-AU"/>
              <a:t> </a:t>
            </a:r>
            <a:r>
              <a:rPr dirty="0" sz="2800" lang="en-AU" err="1"/>
              <a:t>mahsuli</a:t>
            </a:r>
            <a:r>
              <a:rPr dirty="0" sz="2800" lang="en-AU"/>
              <a:t> </a:t>
            </a:r>
            <a:r>
              <a:rPr dirty="0" sz="2800" lang="en-AU" err="1"/>
              <a:t>bo`lib</a:t>
            </a:r>
            <a:r>
              <a:rPr dirty="0" sz="2800" lang="en-AU"/>
              <a:t>, </a:t>
            </a:r>
            <a:r>
              <a:rPr dirty="0" sz="2800" lang="en-AU" err="1"/>
              <a:t>maxsus</a:t>
            </a:r>
            <a:r>
              <a:rPr dirty="0" sz="2800" lang="en-AU"/>
              <a:t> </a:t>
            </a:r>
            <a:r>
              <a:rPr dirty="0" sz="2800" lang="en-AU" err="1"/>
              <a:t>tayyorgarlikka</a:t>
            </a:r>
            <a:r>
              <a:rPr dirty="0" sz="2800" lang="en-AU"/>
              <a:t> </a:t>
            </a:r>
            <a:r>
              <a:rPr dirty="0" sz="2800" lang="en-AU" err="1"/>
              <a:t>ega</a:t>
            </a:r>
            <a:r>
              <a:rPr dirty="0" sz="2800" lang="en-AU"/>
              <a:t> </a:t>
            </a:r>
            <a:r>
              <a:rPr dirty="0" sz="2800" lang="en-AU" err="1"/>
              <a:t>bo`lmagan</a:t>
            </a:r>
            <a:r>
              <a:rPr dirty="0" sz="2800" lang="en-AU"/>
              <a:t> </a:t>
            </a:r>
            <a:r>
              <a:rPr dirty="0" sz="2800" lang="en-AU" err="1"/>
              <a:t>kompyuterdan</a:t>
            </a:r>
            <a:r>
              <a:rPr dirty="0" sz="2800" lang="en-AU"/>
              <a:t> </a:t>
            </a:r>
            <a:r>
              <a:rPr dirty="0" sz="2800" lang="en-AU" err="1"/>
              <a:t>foydalanuvchilar</a:t>
            </a:r>
            <a:r>
              <a:rPr dirty="0" sz="2800" lang="en-AU"/>
              <a:t> </a:t>
            </a:r>
            <a:r>
              <a:rPr dirty="0" sz="2800" lang="en-AU" err="1"/>
              <a:t>uchun</a:t>
            </a:r>
            <a:r>
              <a:rPr dirty="0" sz="2800" lang="en-AU"/>
              <a:t> </a:t>
            </a:r>
            <a:r>
              <a:rPr dirty="0" sz="2800" lang="en-AU" err="1"/>
              <a:t>mo`ljallangan</a:t>
            </a:r>
            <a:r>
              <a:rPr dirty="0" sz="2800" lang="en-AU"/>
              <a:t> </a:t>
            </a:r>
            <a:r>
              <a:rPr dirty="0" sz="2800" lang="en-AU" err="1"/>
              <a:t>operatsion</a:t>
            </a:r>
            <a:r>
              <a:rPr dirty="0" sz="2800" lang="en-AU"/>
              <a:t> </a:t>
            </a:r>
            <a:r>
              <a:rPr dirty="0" sz="2800" lang="en-AU" err="1"/>
              <a:t>tizimdir</a:t>
            </a:r>
            <a:r>
              <a:rPr dirty="0" sz="2800" lang="en-AU"/>
              <a:t>. </a:t>
            </a:r>
            <a:r>
              <a:rPr dirty="0" sz="2800" lang="en-AU" err="1"/>
              <a:t>Uning</a:t>
            </a:r>
            <a:r>
              <a:rPr dirty="0" sz="2800" lang="en-AU"/>
              <a:t> </a:t>
            </a:r>
            <a:r>
              <a:rPr dirty="0" sz="2800" lang="en-AU" err="1"/>
              <a:t>asosiy</a:t>
            </a:r>
            <a:r>
              <a:rPr dirty="0" sz="2800" lang="en-AU"/>
              <a:t> </a:t>
            </a:r>
            <a:r>
              <a:rPr dirty="0" sz="2800" lang="en-AU" err="1"/>
              <a:t>maqsadi-kompyuterdan</a:t>
            </a:r>
            <a:r>
              <a:rPr dirty="0" sz="2800" lang="en-AU"/>
              <a:t> </a:t>
            </a:r>
            <a:r>
              <a:rPr dirty="0" sz="2800" lang="en-AU" err="1"/>
              <a:t>foydalanishni</a:t>
            </a:r>
            <a:r>
              <a:rPr dirty="0" sz="2800" lang="en-AU"/>
              <a:t> </a:t>
            </a:r>
            <a:r>
              <a:rPr dirty="0" sz="2800" lang="en-AU" err="1"/>
              <a:t>iloji</a:t>
            </a:r>
            <a:r>
              <a:rPr dirty="0" sz="2800" lang="en-AU"/>
              <a:t> </a:t>
            </a:r>
            <a:r>
              <a:rPr dirty="0" sz="2800" lang="en-AU" err="1"/>
              <a:t>boricha</a:t>
            </a:r>
            <a:r>
              <a:rPr dirty="0" sz="2800" lang="en-AU"/>
              <a:t> </a:t>
            </a:r>
            <a:r>
              <a:rPr dirty="0" sz="2800" lang="en-AU" err="1"/>
              <a:t>sodda</a:t>
            </a:r>
            <a:r>
              <a:rPr dirty="0" sz="2800" lang="en-AU"/>
              <a:t> </a:t>
            </a:r>
            <a:r>
              <a:rPr dirty="0" sz="2800" lang="en-AU" err="1"/>
              <a:t>va</a:t>
            </a:r>
            <a:r>
              <a:rPr dirty="0" sz="2800" lang="en-AU"/>
              <a:t> </a:t>
            </a:r>
            <a:r>
              <a:rPr dirty="0" sz="2800" lang="en-AU" err="1"/>
              <a:t>o`rganish</a:t>
            </a:r>
            <a:r>
              <a:rPr dirty="0" sz="2800" lang="en-AU"/>
              <a:t> </a:t>
            </a:r>
            <a:r>
              <a:rPr dirty="0" sz="2800" lang="en-AU" err="1">
                <a:hlinkClick r:id="rId1"/>
              </a:rPr>
              <a:t>uchun</a:t>
            </a:r>
            <a:r>
              <a:rPr dirty="0" sz="2800" lang="en-AU">
                <a:hlinkClick r:id="rId1"/>
              </a:rPr>
              <a:t> </a:t>
            </a:r>
            <a:r>
              <a:rPr dirty="0" sz="2800" lang="en-AU" err="1">
                <a:hlinkClick r:id="rId1"/>
              </a:rPr>
              <a:t>oson</a:t>
            </a:r>
            <a:r>
              <a:rPr dirty="0" sz="2800" lang="en-AU"/>
              <a:t>, </a:t>
            </a:r>
            <a:r>
              <a:rPr dirty="0" sz="2800" lang="en-AU" err="1"/>
              <a:t>shu</a:t>
            </a:r>
            <a:r>
              <a:rPr dirty="0" sz="2800" lang="en-AU"/>
              <a:t> </a:t>
            </a:r>
            <a:r>
              <a:rPr dirty="0" sz="2800" lang="en-AU" err="1"/>
              <a:t>bilan</a:t>
            </a:r>
            <a:r>
              <a:rPr dirty="0" sz="2800" lang="en-AU"/>
              <a:t> </a:t>
            </a:r>
            <a:r>
              <a:rPr dirty="0" sz="2800" lang="en-AU" err="1"/>
              <a:t>birga</a:t>
            </a:r>
            <a:r>
              <a:rPr dirty="0" sz="2800" lang="en-AU"/>
              <a:t>, </a:t>
            </a:r>
            <a:r>
              <a:rPr dirty="0" sz="2800" lang="en-AU" err="1"/>
              <a:t>foydalanuvchiga</a:t>
            </a:r>
            <a:r>
              <a:rPr dirty="0" sz="2800" lang="en-AU"/>
              <a:t> </a:t>
            </a:r>
            <a:r>
              <a:rPr dirty="0" sz="2800" lang="en-AU" err="1"/>
              <a:t>mumkin</a:t>
            </a:r>
            <a:r>
              <a:rPr dirty="0" sz="2800" lang="en-AU"/>
              <a:t> </a:t>
            </a:r>
            <a:r>
              <a:rPr dirty="0" sz="2800" lang="en-AU" err="1"/>
              <a:t>qadar</a:t>
            </a:r>
            <a:r>
              <a:rPr dirty="0" sz="2800" lang="en-AU"/>
              <a:t> </a:t>
            </a:r>
            <a:r>
              <a:rPr dirty="0" sz="2800" lang="en-AU" err="1"/>
              <a:t>keng</a:t>
            </a:r>
            <a:r>
              <a:rPr dirty="0" sz="2800" lang="en-AU"/>
              <a:t> </a:t>
            </a:r>
            <a:r>
              <a:rPr dirty="0" sz="2800" lang="en-AU" err="1"/>
              <a:t>imkoniyatlar</a:t>
            </a:r>
            <a:r>
              <a:rPr dirty="0" sz="2800" lang="en-AU"/>
              <a:t> </a:t>
            </a:r>
            <a:r>
              <a:rPr dirty="0" sz="2800" lang="en-AU" err="1"/>
              <a:t>yaratish</a:t>
            </a:r>
            <a:r>
              <a:rPr dirty="0" sz="2800" lang="en-AU"/>
              <a:t> </a:t>
            </a:r>
            <a:r>
              <a:rPr dirty="0" sz="2800" lang="en-AU" err="1"/>
              <a:t>holiga</a:t>
            </a:r>
            <a:r>
              <a:rPr dirty="0" sz="2800" lang="en-AU"/>
              <a:t> </a:t>
            </a:r>
            <a:r>
              <a:rPr dirty="0" sz="2800" lang="en-AU" err="1"/>
              <a:t>keltirishdir</a:t>
            </a:r>
            <a:r>
              <a:rPr dirty="0" sz="2800" lang="en-AU"/>
              <a:t>. </a:t>
            </a:r>
            <a:r>
              <a:rPr dirty="0" sz="2800" lang="en-AU" err="1"/>
              <a:t>Mazkur</a:t>
            </a:r>
            <a:r>
              <a:rPr dirty="0" sz="2800" lang="en-AU"/>
              <a:t> </a:t>
            </a:r>
            <a:r>
              <a:rPr dirty="0" sz="2800" lang="en-AU" err="1"/>
              <a:t>talablarga</a:t>
            </a:r>
            <a:r>
              <a:rPr dirty="0" sz="2800" lang="en-AU"/>
              <a:t> </a:t>
            </a:r>
            <a:r>
              <a:rPr dirty="0" sz="2800" lang="en-AU" err="1"/>
              <a:t>javob</a:t>
            </a:r>
            <a:r>
              <a:rPr dirty="0" sz="2800" lang="en-AU"/>
              <a:t> </a:t>
            </a:r>
            <a:r>
              <a:rPr dirty="0" sz="2800" lang="en-AU" err="1"/>
              <a:t>beruvchi</a:t>
            </a:r>
            <a:r>
              <a:rPr dirty="0" sz="2800" lang="en-AU"/>
              <a:t> MS Windows 95 </a:t>
            </a:r>
            <a:r>
              <a:rPr dirty="0" sz="2800" lang="en-AU" err="1"/>
              <a:t>operatsion</a:t>
            </a:r>
            <a:r>
              <a:rPr dirty="0" sz="2800" lang="en-AU"/>
              <a:t> </a:t>
            </a:r>
            <a:r>
              <a:rPr dirty="0" sz="2800" lang="en-AU" err="1"/>
              <a:t>tizimi</a:t>
            </a:r>
            <a:r>
              <a:rPr dirty="0" sz="2800" lang="en-AU"/>
              <a:t> 1995 </a:t>
            </a:r>
            <a:r>
              <a:rPr dirty="0" sz="2800" lang="en-AU" err="1"/>
              <a:t>yil</a:t>
            </a:r>
            <a:r>
              <a:rPr dirty="0" sz="2800" lang="en-AU"/>
              <a:t> </a:t>
            </a:r>
            <a:r>
              <a:rPr dirty="0" sz="2800" lang="en-AU" err="1"/>
              <a:t>avgust</a:t>
            </a:r>
            <a:r>
              <a:rPr dirty="0" sz="2800" lang="en-AU"/>
              <a:t> </a:t>
            </a:r>
            <a:r>
              <a:rPr dirty="0" sz="2800" lang="en-AU" err="1"/>
              <a:t>oyida</a:t>
            </a:r>
            <a:r>
              <a:rPr dirty="0" sz="2800" lang="en-AU"/>
              <a:t> </a:t>
            </a:r>
            <a:r>
              <a:rPr dirty="0" sz="2800" lang="en-AU" err="1"/>
              <a:t>ishlatila</a:t>
            </a:r>
            <a:r>
              <a:rPr dirty="0" sz="2800" lang="en-AU"/>
              <a:t> </a:t>
            </a:r>
            <a:r>
              <a:rPr dirty="0" sz="2800" lang="en-AU" err="1"/>
              <a:t>boshlangan</a:t>
            </a:r>
            <a:r>
              <a:rPr dirty="0" sz="2800" lang="en-AU"/>
              <a:t> </a:t>
            </a:r>
            <a:r>
              <a:rPr dirty="0" sz="2800" lang="en-AU" err="1"/>
              <a:t>bo`lsa</a:t>
            </a:r>
            <a:r>
              <a:rPr dirty="0" sz="2800" lang="en-AU"/>
              <a:t>, </a:t>
            </a:r>
            <a:r>
              <a:rPr dirty="0" sz="2800" lang="en-AU" err="1"/>
              <a:t>uning</a:t>
            </a:r>
            <a:r>
              <a:rPr dirty="0" sz="2800" lang="en-AU"/>
              <a:t> </a:t>
            </a:r>
            <a:r>
              <a:rPr dirty="0" sz="2800" lang="en-AU" err="1"/>
              <a:t>ruscha</a:t>
            </a:r>
            <a:r>
              <a:rPr dirty="0" sz="2800" lang="en-AU"/>
              <a:t> </a:t>
            </a:r>
            <a:r>
              <a:rPr dirty="0" sz="2800" lang="en-AU" err="1"/>
              <a:t>varianti</a:t>
            </a:r>
            <a:r>
              <a:rPr dirty="0" sz="2800" lang="en-AU"/>
              <a:t> 1995 </a:t>
            </a:r>
            <a:r>
              <a:rPr dirty="0" sz="2800" lang="en-AU" err="1"/>
              <a:t>yilning</a:t>
            </a:r>
            <a:r>
              <a:rPr dirty="0" sz="2800" lang="en-AU"/>
              <a:t> </a:t>
            </a:r>
            <a:r>
              <a:rPr dirty="0" sz="2800" lang="en-AU" err="1"/>
              <a:t>sentabridan</a:t>
            </a:r>
            <a:r>
              <a:rPr dirty="0" sz="2800" lang="en-AU"/>
              <a:t> </a:t>
            </a:r>
            <a:r>
              <a:rPr dirty="0" sz="2800" lang="en-AU" err="1"/>
              <a:t>Rossiyada</a:t>
            </a:r>
            <a:r>
              <a:rPr dirty="0" sz="2800" lang="en-AU"/>
              <a:t> </a:t>
            </a:r>
            <a:r>
              <a:rPr dirty="0" sz="2800" lang="en-AU" err="1"/>
              <a:t>qo`llanila</a:t>
            </a:r>
            <a:r>
              <a:rPr dirty="0" sz="2800" lang="en-AU"/>
              <a:t> boshlandi.MS Windows 95 </a:t>
            </a:r>
            <a:r>
              <a:rPr dirty="0" sz="2800" lang="en-AU" err="1"/>
              <a:t>Windowslarning</a:t>
            </a:r>
            <a:r>
              <a:rPr dirty="0" sz="2800" lang="en-AU"/>
              <a:t> </a:t>
            </a:r>
            <a:r>
              <a:rPr dirty="0" sz="2800" lang="en-AU" err="1">
                <a:hlinkClick r:id="rId2"/>
              </a:rPr>
              <a:t>yangi</a:t>
            </a:r>
            <a:r>
              <a:rPr dirty="0" sz="2800" lang="en-AU">
                <a:hlinkClick r:id="rId2"/>
              </a:rPr>
              <a:t> </a:t>
            </a:r>
            <a:r>
              <a:rPr dirty="0" sz="2800" lang="en-AU" err="1">
                <a:hlinkClick r:id="rId2"/>
              </a:rPr>
              <a:t>lahjasi</a:t>
            </a:r>
            <a:r>
              <a:rPr dirty="0" sz="2800" lang="en-AU">
                <a:hlinkClick r:id="rId2"/>
              </a:rPr>
              <a:t> </a:t>
            </a:r>
            <a:r>
              <a:rPr dirty="0" sz="2800" lang="en-AU" err="1">
                <a:hlinkClick r:id="rId2"/>
              </a:rPr>
              <a:t>emas</a:t>
            </a:r>
            <a:r>
              <a:rPr dirty="0" sz="2800" lang="en-AU"/>
              <a:t>, </a:t>
            </a:r>
            <a:r>
              <a:rPr dirty="0" sz="2800" lang="en-AU" err="1"/>
              <a:t>balki</a:t>
            </a:r>
            <a:r>
              <a:rPr dirty="0" sz="2800" lang="en-AU"/>
              <a:t> </a:t>
            </a:r>
            <a:r>
              <a:rPr dirty="0" sz="2800" lang="en-AU" err="1"/>
              <a:t>o`ta</a:t>
            </a:r>
            <a:r>
              <a:rPr dirty="0" sz="2800" lang="en-AU"/>
              <a:t> </a:t>
            </a:r>
            <a:r>
              <a:rPr dirty="0" sz="2800" lang="en-AU" err="1"/>
              <a:t>murakkab</a:t>
            </a:r>
            <a:r>
              <a:rPr dirty="0" sz="2800" lang="en-AU"/>
              <a:t> </a:t>
            </a:r>
            <a:r>
              <a:rPr dirty="0" sz="2800" lang="en-AU" err="1"/>
              <a:t>dasturlar</a:t>
            </a:r>
            <a:r>
              <a:rPr dirty="0" sz="2800" lang="en-AU"/>
              <a:t> </a:t>
            </a:r>
            <a:r>
              <a:rPr dirty="0" sz="2800" lang="en-AU" err="1"/>
              <a:t>majmui</a:t>
            </a:r>
            <a:r>
              <a:rPr dirty="0" sz="2800" lang="en-AU"/>
              <a:t> </a:t>
            </a:r>
            <a:r>
              <a:rPr dirty="0" sz="2800" lang="en-AU" err="1"/>
              <a:t>bo`lib</a:t>
            </a:r>
            <a:r>
              <a:rPr dirty="0" sz="2800" lang="en-AU"/>
              <a:t>, </a:t>
            </a:r>
            <a:r>
              <a:rPr dirty="0" sz="2800" lang="en-AU" err="1"/>
              <a:t>shu</a:t>
            </a:r>
            <a:r>
              <a:rPr dirty="0" sz="2800" lang="en-AU"/>
              <a:t> </a:t>
            </a:r>
            <a:r>
              <a:rPr dirty="0" sz="2800" lang="en-AU" err="1"/>
              <a:t>bilan</a:t>
            </a:r>
            <a:r>
              <a:rPr dirty="0" sz="2800" lang="en-AU"/>
              <a:t> </a:t>
            </a:r>
            <a:r>
              <a:rPr dirty="0" sz="2800" lang="en-AU" err="1"/>
              <a:t>birga</a:t>
            </a:r>
            <a:r>
              <a:rPr dirty="0" sz="2800" lang="en-AU"/>
              <a:t> </a:t>
            </a:r>
            <a:r>
              <a:rPr dirty="0" sz="2800" lang="en-AU" err="1"/>
              <a:t>foydalanish</a:t>
            </a:r>
            <a:r>
              <a:rPr dirty="0" sz="2800" lang="en-AU"/>
              <a:t> </a:t>
            </a:r>
            <a:r>
              <a:rPr dirty="0" sz="2800" lang="en-AU" err="1"/>
              <a:t>uchun</a:t>
            </a:r>
            <a:r>
              <a:rPr dirty="0" sz="2800" lang="en-AU"/>
              <a:t> </a:t>
            </a:r>
            <a:r>
              <a:rPr dirty="0" sz="2800" lang="en-AU" err="1"/>
              <a:t>oson</a:t>
            </a:r>
            <a:r>
              <a:rPr dirty="0" sz="2800" lang="en-AU"/>
              <a:t>, </a:t>
            </a:r>
            <a:r>
              <a:rPr dirty="0" sz="2800" lang="en-AU" err="1"/>
              <a:t>operatsion</a:t>
            </a:r>
            <a:r>
              <a:rPr dirty="0" sz="2800" lang="en-AU"/>
              <a:t> </a:t>
            </a:r>
            <a:r>
              <a:rPr dirty="0" sz="2800" lang="en-AU" err="1"/>
              <a:t>tizimdir</a:t>
            </a:r>
            <a:r>
              <a:rPr dirty="0" sz="2800" lang="en-AU"/>
              <a:t>.</a:t>
            </a:r>
          </a:p>
          <a:p>
            <a:endParaRPr dirty="0"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Объект 2"/>
          <p:cNvSpPr>
            <a:spLocks noGrp="1"/>
          </p:cNvSpPr>
          <p:nvPr>
            <p:ph idx="1"/>
          </p:nvPr>
        </p:nvSpPr>
        <p:spPr>
          <a:xfrm>
            <a:off x="760562" y="207035"/>
            <a:ext cx="11204276" cy="6650966"/>
          </a:xfrm>
        </p:spPr>
        <p:txBody>
          <a:bodyPr>
            <a:normAutofit/>
          </a:bodyPr>
          <a:p>
            <a:pPr algn="l"/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Windowsning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avvalgi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lahjalari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masalan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Windows 3.0, 3.1, 3.11, 3.12)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asos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sifatida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MS DOS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ni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qabul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qilgan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bo`lsa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Windows 95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o`zi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mustaqil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bo`lib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kompyuterda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boshqa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bir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operatsion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tizimning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bo`lishini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talab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qilmaydi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 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Lekin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shu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bilan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birga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bu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muhitda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MS DOS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va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Windowsning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eski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lahjalari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bilan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ishlash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imkoniyati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saqlangan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 Bu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qo`llanmada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Windowsning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9x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lahjasi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haqida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gap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borgani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uchun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lahja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nomeri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9x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ni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tushirib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qoldiramiz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l"/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Windows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mustaqil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operatsion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tizim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sifatida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quyidagi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afzalliklarga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ega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l"/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o`zlashtirishda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nihoyatda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oddiy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va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imkoniyatlaridan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foydalanish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ko`lami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qulay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l"/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u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yuqori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samaradorlikka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ega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va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mazkur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xususiyati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bilan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Windowsning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istalgan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avvalgi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lahjalaridan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keskin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farqlanadi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 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Xususan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Microsoft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firmasi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yangi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32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razradli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yadroni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tatbiq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etish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bilan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samaradorlik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b="0" dirty="0" i="0" lang="en-AU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va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</a:rPr>
              <a:t>ishonchlilikni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  <a:hlinkClick r:id="rId1"/>
              </a:rPr>
              <a:t>keskin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  <a:hlinkClick r:id="rId1"/>
              </a:rPr>
              <a:t>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  <a:hlinkClick r:id="rId1"/>
              </a:rPr>
              <a:t>oshirishga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  <a:hlinkClick r:id="rId1"/>
              </a:rPr>
              <a:t>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  <a:hlinkClick r:id="rId1"/>
              </a:rPr>
              <a:t>erishdi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pPr algn="l"/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–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</a:rPr>
              <a:t>foydalanuvchi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</a:rPr>
              <a:t>atigi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</a:rPr>
              <a:t>bitta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</a:rPr>
              <a:t>dasturiy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</a:rPr>
              <a:t>ta'minot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</a:rPr>
              <a:t>mahsulotini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</a:rPr>
              <a:t>xarid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</a:rPr>
              <a:t>qilib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</a:rPr>
              <a:t>qator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</a:rPr>
              <a:t>muhim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</a:rPr>
              <a:t>imkoniyatlarni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</a:rPr>
              <a:t>qo`lga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</a:rPr>
              <a:t>kiritadi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: universal 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tarmoq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mijoziga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aylanadi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</a:rPr>
              <a:t>elektron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</a:rPr>
              <a:t>pochtadan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</a:rPr>
              <a:t>foydalana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</a:rPr>
              <a:t>oladi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, multimedia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</a:rPr>
              <a:t>vositalaridan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  <a:hlinkClick r:id="rId3"/>
              </a:rPr>
              <a:t>bahra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  <a:hlinkClick r:id="rId3"/>
              </a:rPr>
              <a:t>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  <a:hlinkClick r:id="rId3"/>
              </a:rPr>
              <a:t>oladi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  <a:hlinkClick r:id="rId3"/>
              </a:rPr>
              <a:t>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  <a:hlinkClick r:id="rId3"/>
              </a:rPr>
              <a:t>va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  <a:hlinkClick r:id="rId3"/>
              </a:rPr>
              <a:t>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  <a:hlinkClick r:id="rId3"/>
              </a:rPr>
              <a:t>hokazo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pPr algn="l"/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–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</a:rPr>
              <a:t>sodda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</a:rPr>
              <a:t>dasturlar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</a:rPr>
              <a:t>majmui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</a:rPr>
              <a:t>barkamol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</a:rPr>
              <a:t>va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</a:rPr>
              <a:t>yuqori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</a:rPr>
              <a:t>unumlilikka</a:t>
            </a:r>
            <a:r>
              <a:rPr dirty="0" lang="en-AU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dirty="0" lang="en-AU" err="1">
                <a:solidFill>
                  <a:srgbClr val="000000"/>
                </a:solidFill>
                <a:latin typeface="Times New Roman" panose="02020603050405020304" pitchFamily="18" charset="0"/>
              </a:rPr>
              <a:t>ega</a:t>
            </a:r>
            <a:r>
              <a:rPr b="0" dirty="0" i="0" lang="en-A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/>
          </a:p>
        </p:txBody>
      </p:sp>
      <p:sp>
        <p:nvSpPr>
          <p:cNvPr id="1048595" name="Объект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ru-RU"/>
          </a:p>
        </p:txBody>
      </p:sp>
      <p:pic>
        <p:nvPicPr>
          <p:cNvPr id="2097152" name="Picture 2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/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Picture 2"/>
          <p:cNvPicPr>
            <a:picLocks noChangeAspect="1" noGrp="1" noChangeArrowheads="1"/>
          </p:cNvPicPr>
          <p:nvPr>
            <p:ph idx="1"/>
          </p:nvPr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-86264" y="74118"/>
            <a:ext cx="12145992" cy="6961519"/>
          </a:xfrm>
          <a:prstGeom prst="rect"/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/>
          </a:p>
        </p:txBody>
      </p:sp>
      <p:sp>
        <p:nvSpPr>
          <p:cNvPr id="1048597" name="Объект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ru-RU"/>
          </a:p>
        </p:txBody>
      </p:sp>
      <p:pic>
        <p:nvPicPr>
          <p:cNvPr id="2097154" name="Рисунок 4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/>
          <a:srcRect l="1914" t="2556" r="5858" b="3982"/>
          <a:stretch>
            <a:fillRect/>
          </a:stretch>
        </p:blipFill>
        <p:spPr>
          <a:xfrm>
            <a:off x="0" y="34066"/>
            <a:ext cx="12192000" cy="6789867"/>
          </a:xfrm>
          <a:prstGeom prst="rect"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Объект 2"/>
          <p:cNvSpPr>
            <a:spLocks noGrp="1"/>
          </p:cNvSpPr>
          <p:nvPr>
            <p:ph idx="1"/>
          </p:nvPr>
        </p:nvSpPr>
        <p:spPr>
          <a:xfrm>
            <a:off x="838200" y="508959"/>
            <a:ext cx="11353800" cy="6013061"/>
          </a:xfrm>
        </p:spPr>
        <p:txBody>
          <a:bodyPr>
            <a:normAutofit fontScale="96429" lnSpcReduction="20000"/>
          </a:bodyPr>
          <a:p>
            <a:pPr algn="l">
              <a:lnSpc>
                <a:spcPct val="150000"/>
              </a:lnSpc>
            </a:pPr>
            <a:r>
              <a:rPr b="1" dirty="0" i="0" lang="en-AU">
                <a:solidFill>
                  <a:srgbClr val="473428"/>
                </a:solidFill>
                <a:effectLst/>
                <a:latin typeface="IBM Plex Sans"/>
              </a:rPr>
              <a:t>Microsoft Windows</a:t>
            </a:r>
            <a:r>
              <a:rPr b="0" dirty="0" i="0" lang="en-AU">
                <a:solidFill>
                  <a:srgbClr val="473428"/>
                </a:solidFill>
                <a:effectLst/>
                <a:latin typeface="IBM Plex Sans"/>
              </a:rPr>
              <a:t>, </a:t>
            </a:r>
            <a:r>
              <a:rPr b="0" dirty="0" i="0" lang="en-AU" err="1">
                <a:solidFill>
                  <a:srgbClr val="473428"/>
                </a:solidFill>
                <a:effectLst/>
                <a:latin typeface="IBM Plex Sans"/>
              </a:rPr>
              <a:t>odatda</a:t>
            </a:r>
            <a:r>
              <a:rPr b="0" dirty="0" i="0" lang="en-AU">
                <a:solidFill>
                  <a:srgbClr val="473428"/>
                </a:solidFill>
                <a:effectLst/>
                <a:latin typeface="IBM Plex Sans"/>
              </a:rPr>
              <a:t> deb </a:t>
            </a:r>
            <a:r>
              <a:rPr b="0" dirty="0" i="0" lang="en-AU" err="1">
                <a:solidFill>
                  <a:srgbClr val="473428"/>
                </a:solidFill>
                <a:effectLst/>
                <a:latin typeface="IBM Plex Sans"/>
              </a:rPr>
              <a:t>nomlanadi</a:t>
            </a:r>
            <a:r>
              <a:rPr b="0" dirty="0" i="0" lang="en-AU">
                <a:solidFill>
                  <a:srgbClr val="473428"/>
                </a:solidFill>
                <a:effectLst/>
                <a:latin typeface="IBM Plex Sans"/>
              </a:rPr>
              <a:t> 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Windows,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bir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nechta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guruhdir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lang="en-AU" err="1">
                <a:solidFill>
                  <a:srgbClr val="473428"/>
                </a:solidFill>
                <a:latin typeface="IBM Plex Sans"/>
                <a:hlinkClick r:id="rId1" tooltip="Xususiy dasturiy ta'minot"/>
              </a:rPr>
              <a:t>mulkiy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lang="en-AU" err="1">
                <a:solidFill>
                  <a:srgbClr val="473428"/>
                </a:solidFill>
                <a:latin typeface="IBM Plex Sans"/>
                <a:hlinkClick r:id="rId2" tooltip="Grafik foydalanuvchi interfeysi"/>
              </a:rPr>
              <a:t>grafik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lang="en-AU" err="1">
                <a:solidFill>
                  <a:srgbClr val="473428"/>
                </a:solidFill>
                <a:latin typeface="IBM Plex Sans"/>
                <a:hlinkClick r:id="rId3" tooltip="Operatsion tizim"/>
              </a:rPr>
              <a:t>operatsion</a:t>
            </a:r>
            <a:r>
              <a:rPr dirty="0" lang="en-AU">
                <a:solidFill>
                  <a:srgbClr val="473428"/>
                </a:solidFill>
                <a:latin typeface="IBM Plex Sans"/>
                <a:hlinkClick r:id="rId3" tooltip="Operatsion tizim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  <a:hlinkClick r:id="rId3" tooltip="Operatsion tizim"/>
              </a:rPr>
              <a:t>tizim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oilalar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,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ularning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barchasi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ishlab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chiqilgan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va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sotilgan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lang="en-AU">
                <a:solidFill>
                  <a:srgbClr val="473428"/>
                </a:solidFill>
                <a:latin typeface="IBM Plex Sans"/>
                <a:hlinkClick r:id="rId4" tooltip="Microsoft"/>
              </a:rPr>
              <a:t>Microsoft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. Har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bir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oila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hisoblash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sanoatining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ma'lum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bir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sektoriga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murojaat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qiladi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. Microsoft Windows-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ning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faol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oilalari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lang="en-AU">
                <a:solidFill>
                  <a:srgbClr val="473428"/>
                </a:solidFill>
                <a:latin typeface="IBM Plex Sans"/>
                <a:hlinkClick r:id="rId5" tooltip="Windows NT"/>
              </a:rPr>
              <a:t>Windows NT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va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lang="en-AU">
                <a:solidFill>
                  <a:srgbClr val="473428"/>
                </a:solidFill>
                <a:latin typeface="IBM Plex Sans"/>
                <a:hlinkClick r:id="rId6" tooltip="Windows IoT"/>
              </a:rPr>
              <a:t>Windows IoT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;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ular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subfamilalarni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qamrab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olishi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mumkin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, (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masalan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. </a:t>
            </a:r>
            <a:r>
              <a:rPr dirty="0" lang="en-AU">
                <a:solidFill>
                  <a:srgbClr val="473428"/>
                </a:solidFill>
                <a:latin typeface="IBM Plex Sans"/>
                <a:hlinkClick r:id="rId7" tooltip="Windows Server"/>
              </a:rPr>
              <a:t>Windows Server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yoki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lang="en-AU">
                <a:solidFill>
                  <a:srgbClr val="473428"/>
                </a:solidFill>
                <a:latin typeface="IBM Plex Sans"/>
                <a:hlinkClick r:id="rId8" tooltip="Windows o'rnatilgan ixcham"/>
              </a:rPr>
              <a:t>Windows </a:t>
            </a:r>
            <a:r>
              <a:rPr dirty="0" lang="en-AU" err="1">
                <a:solidFill>
                  <a:srgbClr val="473428"/>
                </a:solidFill>
                <a:latin typeface="IBM Plex Sans"/>
                <a:hlinkClick r:id="rId8" tooltip="Windows o'rnatilgan ixcham"/>
              </a:rPr>
              <a:t>o'rnatilgan</a:t>
            </a:r>
            <a:r>
              <a:rPr dirty="0" lang="en-AU">
                <a:solidFill>
                  <a:srgbClr val="473428"/>
                </a:solidFill>
                <a:latin typeface="IBM Plex Sans"/>
                <a:hlinkClick r:id="rId8" tooltip="Windows o'rnatilgan ixcham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  <a:hlinkClick r:id="rId8" tooltip="Windows o'rnatilgan ixcham"/>
              </a:rPr>
              <a:t>ixcham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 ) (Windows CE).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Ishdan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chiqqan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Microsoft Windows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oilalariga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quyidagilar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kiradi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lang="en-AU">
                <a:solidFill>
                  <a:srgbClr val="473428"/>
                </a:solidFill>
                <a:latin typeface="IBM Plex Sans"/>
                <a:hlinkClick r:id="rId9" tooltip="Windows 9x"/>
              </a:rPr>
              <a:t>Windows 9x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, </a:t>
            </a:r>
            <a:r>
              <a:rPr dirty="0" lang="en-AU">
                <a:solidFill>
                  <a:srgbClr val="473428"/>
                </a:solidFill>
                <a:latin typeface="IBM Plex Sans"/>
                <a:hlinkClick r:id="rId10" tooltip="Windows Mobile"/>
              </a:rPr>
              <a:t>Windows Mobile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va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lang="en-AU">
                <a:solidFill>
                  <a:srgbClr val="473428"/>
                </a:solidFill>
                <a:latin typeface="IBM Plex Sans"/>
                <a:hlinkClick r:id="rId11" tooltip="Windows Phone"/>
              </a:rPr>
              <a:t>Windows Phone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dirty="0" lang="en-AU">
                <a:solidFill>
                  <a:srgbClr val="473428"/>
                </a:solidFill>
                <a:latin typeface="IBM Plex Sans"/>
              </a:rPr>
              <a:t>Microsoft an </a:t>
            </a:r>
            <a:r>
              <a:rPr dirty="0" lang="en-AU" err="1">
                <a:solidFill>
                  <a:srgbClr val="473428"/>
                </a:solidFill>
                <a:latin typeface="IBM Plex Sans"/>
                <a:hlinkClick r:id="rId12" tooltip="Ishlash muhiti"/>
              </a:rPr>
              <a:t>ish</a:t>
            </a:r>
            <a:r>
              <a:rPr dirty="0" lang="en-AU">
                <a:solidFill>
                  <a:srgbClr val="473428"/>
                </a:solidFill>
                <a:latin typeface="IBM Plex Sans"/>
                <a:hlinkClick r:id="rId12" tooltip="Ishlash muhiti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  <a:hlinkClick r:id="rId12" tooltip="Ishlash muhiti"/>
              </a:rPr>
              <a:t>muhiti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nomlangan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 Windows 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grafik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sifatida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1985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yil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20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noyabrda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lang="en-AU" err="1">
                <a:solidFill>
                  <a:srgbClr val="473428"/>
                </a:solidFill>
                <a:latin typeface="IBM Plex Sans"/>
                <a:hlinkClick r:id="rId13" tooltip="Operatsion tizim qobig'i"/>
              </a:rPr>
              <a:t>operatsion</a:t>
            </a:r>
            <a:r>
              <a:rPr dirty="0" lang="en-AU">
                <a:solidFill>
                  <a:srgbClr val="473428"/>
                </a:solidFill>
                <a:latin typeface="IBM Plex Sans"/>
                <a:hlinkClick r:id="rId13" tooltip="Operatsion tizim qobig'i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  <a:hlinkClick r:id="rId13" tooltip="Operatsion tizim qobig'i"/>
              </a:rPr>
              <a:t>tizim</a:t>
            </a:r>
            <a:r>
              <a:rPr dirty="0" lang="en-AU">
                <a:solidFill>
                  <a:srgbClr val="473428"/>
                </a:solidFill>
                <a:latin typeface="IBM Plex Sans"/>
                <a:hlinkClick r:id="rId13" tooltip="Operatsion tizim qobig'i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  <a:hlinkClick r:id="rId13" tooltip="Operatsion tizim qobig'i"/>
              </a:rPr>
              <a:t>qobig'i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uchun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lang="en-AU">
                <a:solidFill>
                  <a:srgbClr val="473428"/>
                </a:solidFill>
                <a:latin typeface="IBM Plex Sans"/>
                <a:hlinkClick r:id="rId14" tooltip="MS-DOS"/>
              </a:rPr>
              <a:t>MS-DOS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tobora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ortib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borayotgan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qiziqishga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</a:rPr>
              <a:t>javoban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lang="en-AU" err="1">
                <a:solidFill>
                  <a:srgbClr val="473428"/>
                </a:solidFill>
                <a:latin typeface="IBM Plex Sans"/>
                <a:hlinkClick r:id="rId2" tooltip="Grafik foydalanuvchi interfeysi"/>
              </a:rPr>
              <a:t>grafik</a:t>
            </a:r>
            <a:r>
              <a:rPr dirty="0" lang="en-AU">
                <a:solidFill>
                  <a:srgbClr val="473428"/>
                </a:solidFill>
                <a:latin typeface="IBM Plex Sans"/>
                <a:hlinkClick r:id="rId2" tooltip="Grafik foydalanuvchi interfeysi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  <a:hlinkClick r:id="rId2" tooltip="Grafik foydalanuvchi interfeysi"/>
              </a:rPr>
              <a:t>foydalanuvchi</a:t>
            </a:r>
            <a:r>
              <a:rPr dirty="0" lang="en-AU">
                <a:solidFill>
                  <a:srgbClr val="473428"/>
                </a:solidFill>
                <a:latin typeface="IBM Plex Sans"/>
                <a:hlinkClick r:id="rId2" tooltip="Grafik foydalanuvchi interfeysi"/>
              </a:rPr>
              <a:t> </a:t>
            </a:r>
            <a:r>
              <a:rPr dirty="0" lang="en-AU" err="1">
                <a:solidFill>
                  <a:srgbClr val="473428"/>
                </a:solidFill>
                <a:latin typeface="IBM Plex Sans"/>
                <a:hlinkClick r:id="rId2" tooltip="Grafik foydalanuvchi interfeysi"/>
              </a:rPr>
              <a:t>interfeyslari</a:t>
            </a:r>
            <a:r>
              <a:rPr dirty="0" lang="en-AU">
                <a:solidFill>
                  <a:srgbClr val="473428"/>
                </a:solidFill>
                <a:latin typeface="IBM Plex Sans"/>
              </a:rPr>
              <a:t> (GUI</a:t>
            </a:r>
            <a:r>
              <a:rPr b="0" dirty="0" i="0" lang="en-AU">
                <a:solidFill>
                  <a:srgbClr val="473428"/>
                </a:solidFill>
                <a:effectLst/>
                <a:latin typeface="IBM Plex Sans"/>
              </a:rPr>
              <a:t>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Объект 2"/>
          <p:cNvSpPr>
            <a:spLocks noGrp="1"/>
          </p:cNvSpPr>
          <p:nvPr>
            <p:ph idx="1"/>
          </p:nvPr>
        </p:nvSpPr>
        <p:spPr>
          <a:xfrm>
            <a:off x="80513" y="77638"/>
            <a:ext cx="12111487" cy="6780362"/>
          </a:xfrm>
        </p:spPr>
        <p:txBody>
          <a:bodyPr/>
          <a:p>
            <a:endParaRPr dirty="0" lang="ru-RU"/>
          </a:p>
        </p:txBody>
      </p:sp>
      <p:sp>
        <p:nvSpPr>
          <p:cNvPr id="1048600" name="TextBox 4"/>
          <p:cNvSpPr txBox="1"/>
          <p:nvPr/>
        </p:nvSpPr>
        <p:spPr>
          <a:xfrm>
            <a:off x="80513" y="236987"/>
            <a:ext cx="11841192" cy="5806440"/>
          </a:xfrm>
          <a:prstGeom prst="rect"/>
          <a:noFill/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b="0" dirty="0" i="0" lang="en-AU">
                <a:solidFill>
                  <a:srgbClr val="473428"/>
                </a:solidFill>
                <a:effectLst/>
                <a:latin typeface="IBM Plex Sans"/>
              </a:rPr>
              <a:t> </a:t>
            </a:r>
            <a:r>
              <a:rPr b="0" dirty="0" sz="2200" i="0" lang="en-AU">
                <a:solidFill>
                  <a:srgbClr val="473428"/>
                </a:solidFill>
                <a:effectLst/>
                <a:latin typeface="IBM Plex Sans"/>
              </a:rPr>
              <a:t>Microsoft Windows </a:t>
            </a:r>
            <a:r>
              <a:rPr b="0" dirty="0" sz="2200" i="0" lang="en-AU" err="1">
                <a:solidFill>
                  <a:srgbClr val="473428"/>
                </a:solidFill>
                <a:effectLst/>
                <a:latin typeface="IBM Plex Sans"/>
              </a:rPr>
              <a:t>keldi</a:t>
            </a:r>
            <a:r>
              <a:rPr b="0" dirty="0" sz="2200" i="0" lang="en-AU">
                <a:solidFill>
                  <a:srgbClr val="473428"/>
                </a:solidFill>
                <a:effectLst/>
                <a:latin typeface="IBM Plex Sans"/>
              </a:rPr>
              <a:t> </a:t>
            </a:r>
            <a:r>
              <a:rPr dirty="0" sz="2200" lang="en-AU" err="1">
                <a:solidFill>
                  <a:srgbClr val="473428"/>
                </a:solidFill>
                <a:latin typeface="IBM Plex Sans"/>
                <a:hlinkClick r:id="rId1" tooltip="Hukmronlik (iqtisodiy)"/>
              </a:rPr>
              <a:t>hukmronlik</a:t>
            </a:r>
            <a:r>
              <a:rPr dirty="0" sz="2200" lang="en-AU">
                <a:solidFill>
                  <a:srgbClr val="473428"/>
                </a:solidFill>
                <a:latin typeface="IBM Plex Sans"/>
                <a:hlinkClick r:id="rId1" tooltip="Hukmronlik (iqtisodiy)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  <a:hlinkClick r:id="rId1" tooltip="Hukmronlik (iqtisodiy)"/>
              </a:rPr>
              <a:t>qilish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dunyo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sz="2200" lang="en-AU" err="1">
                <a:solidFill>
                  <a:srgbClr val="473428"/>
                </a:solidFill>
                <a:latin typeface="IBM Plex Sans"/>
                <a:hlinkClick r:id="rId2" tooltip="Shaxsiy kompyuter"/>
              </a:rPr>
              <a:t>shaxsiy</a:t>
            </a:r>
            <a:r>
              <a:rPr dirty="0" sz="2200" lang="en-AU">
                <a:solidFill>
                  <a:srgbClr val="473428"/>
                </a:solidFill>
                <a:latin typeface="IBM Plex Sans"/>
                <a:hlinkClick r:id="rId2" tooltip="Shaxsiy kompyuter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  <a:hlinkClick r:id="rId2" tooltip="Shaxsiy kompyuter"/>
              </a:rPr>
              <a:t>kompyuter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 (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Kompyuter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)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bozori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bilan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sz="2200" lang="en-AU">
                <a:solidFill>
                  <a:srgbClr val="473428"/>
                </a:solidFill>
                <a:latin typeface="IBM Plex Sans"/>
                <a:hlinkClick r:id="rId3" tooltip="Operatsion tizimlardan foydalanish ulushi"/>
              </a:rPr>
              <a:t>90% dan </a:t>
            </a:r>
            <a:r>
              <a:rPr dirty="0" sz="2200" lang="en-AU" err="1">
                <a:solidFill>
                  <a:srgbClr val="473428"/>
                </a:solidFill>
                <a:latin typeface="IBM Plex Sans"/>
                <a:hlinkClick r:id="rId3" tooltip="Operatsion tizimlardan foydalanish ulushi"/>
              </a:rPr>
              <a:t>ortiq</a:t>
            </a:r>
            <a:r>
              <a:rPr dirty="0" sz="2200" lang="en-AU">
                <a:solidFill>
                  <a:srgbClr val="473428"/>
                </a:solidFill>
                <a:latin typeface="IBM Plex Sans"/>
                <a:hlinkClick r:id="rId3" tooltip="Operatsion tizimlardan foydalanish ulushi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  <a:hlinkClick r:id="rId3" tooltip="Operatsion tizimlardan foydalanish ulushi"/>
              </a:rPr>
              <a:t>bozor</a:t>
            </a:r>
            <a:r>
              <a:rPr dirty="0" sz="2200" lang="en-AU">
                <a:solidFill>
                  <a:srgbClr val="473428"/>
                </a:solidFill>
                <a:latin typeface="IBM Plex Sans"/>
                <a:hlinkClick r:id="rId3" tooltip="Operatsion tizimlardan foydalanish ulushi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  <a:hlinkClick r:id="rId3" tooltip="Operatsion tizimlardan foydalanish ulushi"/>
              </a:rPr>
              <a:t>ulushi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,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quvib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o'tish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sz="2200" lang="en-AU">
                <a:solidFill>
                  <a:srgbClr val="473428"/>
                </a:solidFill>
                <a:latin typeface="IBM Plex Sans"/>
                <a:hlinkClick r:id="rId4" tooltip="Klassik Mac OS"/>
              </a:rPr>
              <a:t>Mac OS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, 1984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yilda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kiritilgan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. </a:t>
            </a:r>
            <a:r>
              <a:rPr dirty="0" sz="2200" lang="en-AU" err="1">
                <a:solidFill>
                  <a:srgbClr val="473428"/>
                </a:solidFill>
                <a:latin typeface="IBM Plex Sans"/>
                <a:hlinkClick r:id="rId5" tooltip="Apple Inc"/>
              </a:rPr>
              <a:t>olma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kabi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mahsulotlarga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tatbiq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etilganidek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, Windows-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ni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GUI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rivojlanishidagi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o'zlarining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innovatsiyalariga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nisbatan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adolatsiz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tajovuz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sifatida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ko'rishdi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sz="2200" lang="en-AU">
                <a:solidFill>
                  <a:srgbClr val="473428"/>
                </a:solidFill>
                <a:latin typeface="IBM Plex Sans"/>
                <a:hlinkClick r:id="rId6" tooltip="Apple Lisa"/>
              </a:rPr>
              <a:t>Liza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va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sz="2200" lang="en-AU">
                <a:solidFill>
                  <a:srgbClr val="473428"/>
                </a:solidFill>
                <a:latin typeface="IBM Plex Sans"/>
                <a:hlinkClick r:id="rId7" tooltip="Macintosh"/>
              </a:rPr>
              <a:t>Macintosh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 (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oxir-oqibat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1993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yilda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Microsoft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foydasiga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sudda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hal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qilingan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).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Shaxsiy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kompyuterlarda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Windows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hali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ham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eng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mashhur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operatsion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tizim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hisoblanadi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.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Biroq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, 2014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yilda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Microsoft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umumiy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operatsion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tizim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bozorining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aksariyat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qismini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yo'qotganligini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tan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oldi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sz="2200" lang="en-AU">
                <a:solidFill>
                  <a:srgbClr val="473428"/>
                </a:solidFill>
                <a:latin typeface="IBM Plex Sans"/>
                <a:hlinkClick r:id="rId8" tooltip="Android (operatsion tizim)"/>
              </a:rPr>
              <a:t>Android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,</a:t>
            </a:r>
            <a:r>
              <a:rPr dirty="0" sz="2200" lang="en-AU">
                <a:solidFill>
                  <a:srgbClr val="473428"/>
                </a:solidFill>
                <a:latin typeface="IBM Plex Sans"/>
                <a:hlinkClick r:id="rId9"/>
              </a:rPr>
              <a:t>[6]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 Android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sotuvlarining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katta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o'sishi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tufayli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 </a:t>
            </a:r>
            <a:r>
              <a:rPr dirty="0" sz="2200" lang="en-AU" err="1">
                <a:solidFill>
                  <a:srgbClr val="473428"/>
                </a:solidFill>
                <a:latin typeface="IBM Plex Sans"/>
                <a:hlinkClick r:id="rId10" tooltip="Smartfon"/>
              </a:rPr>
              <a:t>smartfonlar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. 2014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yilda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sotilgan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Windows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qurilmalari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soni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sotilgan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Android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qurilmalarining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25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foizidan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kamini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tashkil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etdi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.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Biroq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,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bu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taqqoslash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to'liq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ahamiyatga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ega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bo'lmasligi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mumkin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,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chunki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ikkita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operatsion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tizim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an'anaviy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ravishda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turli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xil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platformalarni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maqsad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qilib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qo'ygan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.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Shunday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bo'lsa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-da, Windows-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ning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serverdan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foydalanishi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(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raqobatchilar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bilan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taqqoslanadigan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)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raqamlar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oxirgi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foydalanuvchiga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o'xshash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bozorning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uchdan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bir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qismini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 </a:t>
            </a:r>
            <a:r>
              <a:rPr dirty="0" sz="2200" lang="en-AU" err="1">
                <a:solidFill>
                  <a:srgbClr val="473428"/>
                </a:solidFill>
                <a:latin typeface="IBM Plex Sans"/>
              </a:rPr>
              <a:t>ko'rsatadi</a:t>
            </a:r>
            <a:r>
              <a:rPr dirty="0" sz="2200" lang="en-AU">
                <a:solidFill>
                  <a:srgbClr val="473428"/>
                </a:solidFill>
                <a:latin typeface="IBM Plex Sans"/>
              </a:rPr>
              <a:t>.</a:t>
            </a:r>
            <a:endParaRPr dirty="0" sz="2200" lang="ru-RU">
              <a:solidFill>
                <a:srgbClr val="473428"/>
              </a:solidFill>
              <a:latin typeface="IBM Plex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Заголовок 1"/>
          <p:cNvSpPr>
            <a:spLocks noGrp="1"/>
          </p:cNvSpPr>
          <p:nvPr>
            <p:ph type="title"/>
          </p:nvPr>
        </p:nvSpPr>
        <p:spPr>
          <a:xfrm>
            <a:off x="250166" y="365125"/>
            <a:ext cx="11103634" cy="1325563"/>
          </a:xfrm>
        </p:spPr>
        <p:txBody>
          <a:bodyPr/>
          <a:p>
            <a:pPr algn="ctr"/>
            <a:r>
              <a:rPr dirty="0" lang="en-US"/>
              <a:t>WINDOWS 10 OPERATSION TIZIMINING ISHCHI OYNASI</a:t>
            </a:r>
            <a:endParaRPr dirty="0" lang="ru-RU"/>
          </a:p>
        </p:txBody>
      </p:sp>
      <p:pic>
        <p:nvPicPr>
          <p:cNvPr id="2097155" name="Объект 4"/>
          <p:cNvPicPr>
            <a:picLocks noChangeAspect="1" noGrp="1"/>
          </p:cNvPicPr>
          <p:nvPr>
            <p:ph idx="1"/>
          </p:nvPr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86596" y="1825625"/>
            <a:ext cx="10767204" cy="48771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/>
          </a:p>
        </p:txBody>
      </p:sp>
      <p:sp>
        <p:nvSpPr>
          <p:cNvPr id="1048603" name="Объект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Windows</dc:title>
  <dc:creator>Пользователь</dc:creator>
  <cp:lastModifiedBy>Пользователь</cp:lastModifiedBy>
  <dcterms:created xsi:type="dcterms:W3CDTF">2022-10-05T02:55:16Z</dcterms:created>
  <dcterms:modified xsi:type="dcterms:W3CDTF">2026-03-15T09:35:04Z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c49c4b505ef54c5aa61c82653a8c380b</vt:lpwstr>
  </property>
</Properties>
</file>