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731520"/>
            <a:ext cx="8229600" cy="2286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>
              <a:defRPr sz="2200" b="1">
                <a:latin typeface="Arial"/>
              </a:defRPr>
            </a:pPr>
            <a:r>
              <a:t>Xonliklar Rossiya bosqini arafasida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329184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>
                <a:latin typeface="Arial"/>
              </a:defRPr>
            </a:pPr>
            <a:r>
              <a:t>KROSSVORD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3749039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latin typeface="Arial"/>
              </a:defRPr>
            </a:pPr>
            <a:r>
              <a:t>Kamoladdin Egamov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965960" y="1078992"/>
            <a:ext cx="5212080" cy="486460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>
                <a:latin typeface="Arial"/>
              </a:defRPr>
            </a:pPr>
            <a:r>
              <a:t>Krossvord</a:t>
            </a:r>
          </a:p>
        </p:txBody>
      </p:sp>
      <p:sp>
        <p:nvSpPr>
          <p:cNvPr id="4" name="Rectangle 3"/>
          <p:cNvSpPr/>
          <p:nvPr/>
        </p:nvSpPr>
        <p:spPr>
          <a:xfrm>
            <a:off x="1965960" y="212140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4398264" y="559612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2660904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1965960" y="351129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8" name="Rectangle 7"/>
          <p:cNvSpPr/>
          <p:nvPr/>
        </p:nvSpPr>
        <p:spPr>
          <a:xfrm>
            <a:off x="5440679" y="246888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9" name="Rectangle 8"/>
          <p:cNvSpPr/>
          <p:nvPr/>
        </p:nvSpPr>
        <p:spPr>
          <a:xfrm>
            <a:off x="3703320" y="455371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10" name="Rectangle 9"/>
          <p:cNvSpPr/>
          <p:nvPr/>
        </p:nvSpPr>
        <p:spPr>
          <a:xfrm>
            <a:off x="2660904" y="142646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050791" y="351129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008376" y="420624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660904" y="524865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135624" y="420624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660904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313432" y="316382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440679" y="316382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745736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660904" y="212140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008376" y="490118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965960" y="177393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093208" y="559612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660904" y="351129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440679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398264" y="455371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355848" y="142646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745736" y="351129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28" name="Rectangle 27"/>
          <p:cNvSpPr/>
          <p:nvPr/>
        </p:nvSpPr>
        <p:spPr>
          <a:xfrm>
            <a:off x="3703320" y="420624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355848" y="524865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313432" y="524865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830568" y="420624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355848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33" name="Rectangle 32"/>
          <p:cNvSpPr/>
          <p:nvPr/>
        </p:nvSpPr>
        <p:spPr>
          <a:xfrm>
            <a:off x="3008376" y="316382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135624" y="316382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440679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36" name="Rectangle 35"/>
          <p:cNvSpPr/>
          <p:nvPr/>
        </p:nvSpPr>
        <p:spPr>
          <a:xfrm>
            <a:off x="4745736" y="559612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703320" y="246888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38" name="Rectangle 37"/>
          <p:cNvSpPr/>
          <p:nvPr/>
        </p:nvSpPr>
        <p:spPr>
          <a:xfrm>
            <a:off x="3008376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830568" y="246888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135624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093208" y="455371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440679" y="351129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43" name="Rectangle 42"/>
          <p:cNvSpPr/>
          <p:nvPr/>
        </p:nvSpPr>
        <p:spPr>
          <a:xfrm>
            <a:off x="3008376" y="142646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44" name="Rectangle 43"/>
          <p:cNvSpPr/>
          <p:nvPr/>
        </p:nvSpPr>
        <p:spPr>
          <a:xfrm>
            <a:off x="3008376" y="524865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45" name="Rectangle 44"/>
          <p:cNvSpPr/>
          <p:nvPr/>
        </p:nvSpPr>
        <p:spPr>
          <a:xfrm>
            <a:off x="4050791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46" name="Rectangle 45"/>
          <p:cNvSpPr/>
          <p:nvPr/>
        </p:nvSpPr>
        <p:spPr>
          <a:xfrm>
            <a:off x="6830568" y="316382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47" name="Rectangle 46"/>
          <p:cNvSpPr/>
          <p:nvPr/>
        </p:nvSpPr>
        <p:spPr>
          <a:xfrm>
            <a:off x="6135624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48" name="Rectangle 47"/>
          <p:cNvSpPr/>
          <p:nvPr/>
        </p:nvSpPr>
        <p:spPr>
          <a:xfrm>
            <a:off x="4398264" y="490118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49" name="Rectangle 48"/>
          <p:cNvSpPr/>
          <p:nvPr/>
        </p:nvSpPr>
        <p:spPr>
          <a:xfrm>
            <a:off x="4398264" y="246888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50" name="Rectangle 49"/>
          <p:cNvSpPr/>
          <p:nvPr/>
        </p:nvSpPr>
        <p:spPr>
          <a:xfrm>
            <a:off x="3703320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51" name="Rectangle 50"/>
          <p:cNvSpPr/>
          <p:nvPr/>
        </p:nvSpPr>
        <p:spPr>
          <a:xfrm>
            <a:off x="6830568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52" name="Rectangle 51"/>
          <p:cNvSpPr/>
          <p:nvPr/>
        </p:nvSpPr>
        <p:spPr>
          <a:xfrm>
            <a:off x="6135624" y="351129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53" name="Rectangle 52"/>
          <p:cNvSpPr/>
          <p:nvPr/>
        </p:nvSpPr>
        <p:spPr>
          <a:xfrm>
            <a:off x="5093208" y="420624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54" name="Rectangle 53"/>
          <p:cNvSpPr/>
          <p:nvPr/>
        </p:nvSpPr>
        <p:spPr>
          <a:xfrm>
            <a:off x="5788152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55" name="Rectangle 54"/>
          <p:cNvSpPr/>
          <p:nvPr/>
        </p:nvSpPr>
        <p:spPr>
          <a:xfrm>
            <a:off x="3703320" y="142646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56" name="Rectangle 55"/>
          <p:cNvSpPr/>
          <p:nvPr/>
        </p:nvSpPr>
        <p:spPr>
          <a:xfrm>
            <a:off x="4398264" y="316382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57" name="Rectangle 56"/>
          <p:cNvSpPr/>
          <p:nvPr/>
        </p:nvSpPr>
        <p:spPr>
          <a:xfrm>
            <a:off x="3703320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58" name="Rectangle 57"/>
          <p:cNvSpPr/>
          <p:nvPr/>
        </p:nvSpPr>
        <p:spPr>
          <a:xfrm>
            <a:off x="6830568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59" name="Rectangle 58"/>
          <p:cNvSpPr/>
          <p:nvPr/>
        </p:nvSpPr>
        <p:spPr>
          <a:xfrm>
            <a:off x="5093208" y="490118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60" name="Rectangle 59"/>
          <p:cNvSpPr/>
          <p:nvPr/>
        </p:nvSpPr>
        <p:spPr>
          <a:xfrm>
            <a:off x="4050791" y="559612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61" name="Rectangle 60"/>
          <p:cNvSpPr/>
          <p:nvPr/>
        </p:nvSpPr>
        <p:spPr>
          <a:xfrm>
            <a:off x="4050791" y="490118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62" name="Rectangle 61"/>
          <p:cNvSpPr/>
          <p:nvPr/>
        </p:nvSpPr>
        <p:spPr>
          <a:xfrm>
            <a:off x="3703320" y="212140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63" name="Rectangle 62"/>
          <p:cNvSpPr/>
          <p:nvPr/>
        </p:nvSpPr>
        <p:spPr>
          <a:xfrm>
            <a:off x="1965960" y="246888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64" name="Rectangle 63"/>
          <p:cNvSpPr/>
          <p:nvPr/>
        </p:nvSpPr>
        <p:spPr>
          <a:xfrm>
            <a:off x="6830568" y="212140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65" name="Rectangle 64"/>
          <p:cNvSpPr/>
          <p:nvPr/>
        </p:nvSpPr>
        <p:spPr>
          <a:xfrm>
            <a:off x="4398264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66" name="Rectangle 65"/>
          <p:cNvSpPr/>
          <p:nvPr/>
        </p:nvSpPr>
        <p:spPr>
          <a:xfrm>
            <a:off x="3703320" y="351129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67" name="Rectangle 66"/>
          <p:cNvSpPr/>
          <p:nvPr/>
        </p:nvSpPr>
        <p:spPr>
          <a:xfrm>
            <a:off x="3355848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68" name="Rectangle 67"/>
          <p:cNvSpPr/>
          <p:nvPr/>
        </p:nvSpPr>
        <p:spPr>
          <a:xfrm>
            <a:off x="6830568" y="351129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69" name="Rectangle 68"/>
          <p:cNvSpPr/>
          <p:nvPr/>
        </p:nvSpPr>
        <p:spPr>
          <a:xfrm>
            <a:off x="6483096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70" name="Rectangle 69"/>
          <p:cNvSpPr/>
          <p:nvPr/>
        </p:nvSpPr>
        <p:spPr>
          <a:xfrm>
            <a:off x="3703320" y="107899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71" name="Rectangle 70"/>
          <p:cNvSpPr/>
          <p:nvPr/>
        </p:nvSpPr>
        <p:spPr>
          <a:xfrm>
            <a:off x="4398264" y="524865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72" name="Rectangle 71"/>
          <p:cNvSpPr/>
          <p:nvPr/>
        </p:nvSpPr>
        <p:spPr>
          <a:xfrm>
            <a:off x="1965960" y="316382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73" name="Rectangle 72"/>
          <p:cNvSpPr/>
          <p:nvPr/>
        </p:nvSpPr>
        <p:spPr>
          <a:xfrm>
            <a:off x="4398264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74" name="Rectangle 73"/>
          <p:cNvSpPr/>
          <p:nvPr/>
        </p:nvSpPr>
        <p:spPr>
          <a:xfrm>
            <a:off x="4745736" y="490118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75" name="Rectangle 74"/>
          <p:cNvSpPr/>
          <p:nvPr/>
        </p:nvSpPr>
        <p:spPr>
          <a:xfrm>
            <a:off x="3703320" y="177393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76" name="Rectangle 75"/>
          <p:cNvSpPr/>
          <p:nvPr/>
        </p:nvSpPr>
        <p:spPr>
          <a:xfrm>
            <a:off x="2660904" y="246888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77" name="Rectangle 76"/>
          <p:cNvSpPr/>
          <p:nvPr/>
        </p:nvSpPr>
        <p:spPr>
          <a:xfrm>
            <a:off x="3703320" y="559612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78" name="Rectangle 77"/>
          <p:cNvSpPr/>
          <p:nvPr/>
        </p:nvSpPr>
        <p:spPr>
          <a:xfrm>
            <a:off x="4398264" y="212140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79" name="Rectangle 78"/>
          <p:cNvSpPr/>
          <p:nvPr/>
        </p:nvSpPr>
        <p:spPr>
          <a:xfrm>
            <a:off x="5093208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80" name="Rectangle 79"/>
          <p:cNvSpPr/>
          <p:nvPr/>
        </p:nvSpPr>
        <p:spPr>
          <a:xfrm>
            <a:off x="4398264" y="351129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81" name="Rectangle 80"/>
          <p:cNvSpPr/>
          <p:nvPr/>
        </p:nvSpPr>
        <p:spPr>
          <a:xfrm>
            <a:off x="3008376" y="455371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82" name="Rectangle 81"/>
          <p:cNvSpPr/>
          <p:nvPr/>
        </p:nvSpPr>
        <p:spPr>
          <a:xfrm>
            <a:off x="1965960" y="524865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83" name="Rectangle 82"/>
          <p:cNvSpPr/>
          <p:nvPr/>
        </p:nvSpPr>
        <p:spPr>
          <a:xfrm>
            <a:off x="4050791" y="142646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84" name="Rectangle 83"/>
          <p:cNvSpPr/>
          <p:nvPr/>
        </p:nvSpPr>
        <p:spPr>
          <a:xfrm>
            <a:off x="2660904" y="316382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85" name="Rectangle 84"/>
          <p:cNvSpPr/>
          <p:nvPr/>
        </p:nvSpPr>
        <p:spPr>
          <a:xfrm>
            <a:off x="1965960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86" name="Rectangle 85"/>
          <p:cNvSpPr/>
          <p:nvPr/>
        </p:nvSpPr>
        <p:spPr>
          <a:xfrm>
            <a:off x="5093208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3721607" y="1097280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2679192" y="1444752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2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1984248" y="1792224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3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2679192" y="2139696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4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4416552" y="2139696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5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6848856" y="2139696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6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5458967" y="2487168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7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3374136" y="2834640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8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6153912" y="2834640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9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1984248" y="3182112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10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3721607" y="3529584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11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2679192" y="3877055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12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3026664" y="3877055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13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111496" y="3877055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14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4416552" y="4571999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15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4069079" y="4919472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16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1984248" y="5266944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17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3721607" y="5614416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18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>
                <a:latin typeface="Arial"/>
              </a:defRPr>
            </a:pPr>
            <a:r>
              <a:t>Masalalar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822960"/>
            <a:ext cx="3840480" cy="5943600"/>
          </a:xfrm>
          <a:prstGeom prst="rect">
            <a:avLst/>
          </a:prstGeom>
          <a:noFill/>
        </p:spPr>
        <p:txBody>
          <a:bodyPr wrap="square" tIns="0"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defRPr sz="1500" b="1">
                <a:solidFill>
                  <a:srgbClr val="000000"/>
                </a:solidFill>
                <a:latin typeface="Arial"/>
              </a:defRPr>
            </a:pPr>
            <a:r>
              <a:t>Yotiq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2. → Xonliklar huquqiy tizimi. (5 harf)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8. → Bosqinchi imperiya nomi. (7 harf)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10. → Xonliklar boshqaruv shakli. (4 harf)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11. → Urushdagi tutqun. (4 harf)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12. → Bosqinchilikning oqibati. (4 harf)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14. → Tarixiy voqealar yodi. (6 harf)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16. → Mudofaa inshooti. (4 harf)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17. → Diplomatik vakil. (5 harf)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18. → Farg'ona vodiysidagi xonlik. (5 harf)</a:t>
            </a:r>
          </a:p>
          <a:p>
            <a:pPr>
              <a:spcBef>
                <a:spcPts val="1200"/>
              </a:spcBef>
              <a:spcAft>
                <a:spcPts val="600"/>
              </a:spcAft>
              <a:defRPr sz="1500" b="1">
                <a:solidFill>
                  <a:srgbClr val="000000"/>
                </a:solidFill>
                <a:latin typeface="Arial"/>
              </a:defRPr>
            </a:pPr>
            <a:r>
              <a:t>Tik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26280" y="822960"/>
            <a:ext cx="3840480" cy="5943600"/>
          </a:xfrm>
          <a:prstGeom prst="rect">
            <a:avLst/>
          </a:prstGeom>
          <a:noFill/>
        </p:spPr>
        <p:txBody>
          <a:bodyPr wrap="square" tIns="0">
            <a:normAutofit/>
          </a:bodyPr>
          <a:lstStyle/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1. ↓ Amirlik, markaziy xonliklardan biri. (6 harf)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3. ↓ Bosqinchilikka qarshi turish. (6 harf)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4. ↓ Xonliklar boshqaruv o'rni. (6 harf)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5. ↓ Xonliklarga qarshi harbiy yurish. (6 harf)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6. ↓ Xonliklar tashqi aloqalari. (7 harf)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7. ↓ Xonliklar iqtisodiyoti. (5 harf)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9. ↓ Diplomatik shaxs. (5 harf)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11. ↓ Buxoro hukmdori unvoni. (4 harf)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13. ↓ Bosqinchilikka qarshi kurash. (5 harf)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14. ↓ Xorazmdagi mustaqil xonlik. (4 harf)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15. ↓ Bosqinga duchor bo'lganlar. (4 harf)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965960" y="1078992"/>
            <a:ext cx="5212080" cy="486460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>
                <a:latin typeface="Arial"/>
              </a:defRPr>
            </a:pPr>
            <a:r>
              <a:t>Javoblar</a:t>
            </a:r>
          </a:p>
        </p:txBody>
      </p:sp>
      <p:sp>
        <p:nvSpPr>
          <p:cNvPr id="4" name="Rectangle 3"/>
          <p:cNvSpPr/>
          <p:nvPr/>
        </p:nvSpPr>
        <p:spPr>
          <a:xfrm>
            <a:off x="1965960" y="212140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A</a:t>
            </a:r>
          </a:p>
        </p:txBody>
      </p:sp>
      <p:sp>
        <p:nvSpPr>
          <p:cNvPr id="5" name="Rectangle 4"/>
          <p:cNvSpPr/>
          <p:nvPr/>
        </p:nvSpPr>
        <p:spPr>
          <a:xfrm>
            <a:off x="4398264" y="559612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Q</a:t>
            </a:r>
          </a:p>
        </p:txBody>
      </p:sp>
      <p:sp>
        <p:nvSpPr>
          <p:cNvPr id="6" name="Rectangle 5"/>
          <p:cNvSpPr/>
          <p:nvPr/>
        </p:nvSpPr>
        <p:spPr>
          <a:xfrm>
            <a:off x="2660904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Z</a:t>
            </a:r>
          </a:p>
        </p:txBody>
      </p:sp>
      <p:sp>
        <p:nvSpPr>
          <p:cNvPr id="7" name="Rectangle 6"/>
          <p:cNvSpPr/>
          <p:nvPr/>
        </p:nvSpPr>
        <p:spPr>
          <a:xfrm>
            <a:off x="1965960" y="351129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I</a:t>
            </a:r>
          </a:p>
        </p:txBody>
      </p:sp>
      <p:sp>
        <p:nvSpPr>
          <p:cNvPr id="8" name="Rectangle 7"/>
          <p:cNvSpPr/>
          <p:nvPr/>
        </p:nvSpPr>
        <p:spPr>
          <a:xfrm>
            <a:off x="5440679" y="246888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S</a:t>
            </a:r>
          </a:p>
        </p:txBody>
      </p:sp>
      <p:sp>
        <p:nvSpPr>
          <p:cNvPr id="9" name="Rectangle 8"/>
          <p:cNvSpPr/>
          <p:nvPr/>
        </p:nvSpPr>
        <p:spPr>
          <a:xfrm>
            <a:off x="3703320" y="455371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R</a:t>
            </a:r>
          </a:p>
        </p:txBody>
      </p:sp>
      <p:sp>
        <p:nvSpPr>
          <p:cNvPr id="10" name="Rectangle 9"/>
          <p:cNvSpPr/>
          <p:nvPr/>
        </p:nvSpPr>
        <p:spPr>
          <a:xfrm>
            <a:off x="2660904" y="142646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Q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050791" y="351129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008376" y="420624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R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660904" y="524865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C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135624" y="420624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L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660904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R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313432" y="316382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U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440679" y="316382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V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745736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I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660904" y="212140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M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008376" y="490118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965960" y="177393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Q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093208" y="559612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660904" y="351129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A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440679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O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398264" y="455371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X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355848" y="142646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N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745736" y="351129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R</a:t>
            </a:r>
          </a:p>
        </p:txBody>
      </p:sp>
      <p:sp>
        <p:nvSpPr>
          <p:cNvPr id="28" name="Rectangle 27"/>
          <p:cNvSpPr/>
          <p:nvPr/>
        </p:nvSpPr>
        <p:spPr>
          <a:xfrm>
            <a:off x="3703320" y="420624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I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355848" y="524865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I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313432" y="524865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L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830568" y="420624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T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355848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R</a:t>
            </a:r>
          </a:p>
        </p:txBody>
      </p:sp>
      <p:sp>
        <p:nvSpPr>
          <p:cNvPr id="33" name="Rectangle 32"/>
          <p:cNvSpPr/>
          <p:nvPr/>
        </p:nvSpPr>
        <p:spPr>
          <a:xfrm>
            <a:off x="3008376" y="316382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M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135624" y="316382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A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440679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A</a:t>
            </a:r>
          </a:p>
        </p:txBody>
      </p:sp>
      <p:sp>
        <p:nvSpPr>
          <p:cNvPr id="36" name="Rectangle 35"/>
          <p:cNvSpPr/>
          <p:nvPr/>
        </p:nvSpPr>
        <p:spPr>
          <a:xfrm>
            <a:off x="4745736" y="559612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O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703320" y="246888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R</a:t>
            </a:r>
          </a:p>
        </p:txBody>
      </p:sp>
      <p:sp>
        <p:nvSpPr>
          <p:cNvPr id="38" name="Rectangle 37"/>
          <p:cNvSpPr/>
          <p:nvPr/>
        </p:nvSpPr>
        <p:spPr>
          <a:xfrm>
            <a:off x="3008376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U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830568" y="246888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I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135624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I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093208" y="455371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V</a:t>
            </a:r>
          </a:p>
        </p:txBody>
      </p:sp>
      <p:sp>
        <p:nvSpPr>
          <p:cNvPr id="42" name="Rectangle 41"/>
          <p:cNvSpPr/>
          <p:nvPr/>
        </p:nvSpPr>
        <p:spPr>
          <a:xfrm>
            <a:off x="5440679" y="351129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D</a:t>
            </a:r>
          </a:p>
        </p:txBody>
      </p:sp>
      <p:sp>
        <p:nvSpPr>
          <p:cNvPr id="43" name="Rectangle 42"/>
          <p:cNvSpPr/>
          <p:nvPr/>
        </p:nvSpPr>
        <p:spPr>
          <a:xfrm>
            <a:off x="3008376" y="142646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O</a:t>
            </a:r>
          </a:p>
        </p:txBody>
      </p:sp>
      <p:sp>
        <p:nvSpPr>
          <p:cNvPr id="44" name="Rectangle 43"/>
          <p:cNvSpPr/>
          <p:nvPr/>
        </p:nvSpPr>
        <p:spPr>
          <a:xfrm>
            <a:off x="3008376" y="524865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H</a:t>
            </a:r>
          </a:p>
        </p:txBody>
      </p:sp>
      <p:sp>
        <p:nvSpPr>
          <p:cNvPr id="45" name="Rectangle 44"/>
          <p:cNvSpPr/>
          <p:nvPr/>
        </p:nvSpPr>
        <p:spPr>
          <a:xfrm>
            <a:off x="4050791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S</a:t>
            </a:r>
          </a:p>
        </p:txBody>
      </p:sp>
      <p:sp>
        <p:nvSpPr>
          <p:cNvPr id="46" name="Rectangle 45"/>
          <p:cNvSpPr/>
          <p:nvPr/>
        </p:nvSpPr>
        <p:spPr>
          <a:xfrm>
            <a:off x="6830568" y="316382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O</a:t>
            </a:r>
          </a:p>
        </p:txBody>
      </p:sp>
      <p:sp>
        <p:nvSpPr>
          <p:cNvPr id="47" name="Rectangle 46"/>
          <p:cNvSpPr/>
          <p:nvPr/>
        </p:nvSpPr>
        <p:spPr>
          <a:xfrm>
            <a:off x="6135624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V</a:t>
            </a:r>
          </a:p>
        </p:txBody>
      </p:sp>
      <p:sp>
        <p:nvSpPr>
          <p:cNvPr id="48" name="Rectangle 47"/>
          <p:cNvSpPr/>
          <p:nvPr/>
        </p:nvSpPr>
        <p:spPr>
          <a:xfrm>
            <a:off x="4398264" y="490118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A</a:t>
            </a:r>
          </a:p>
        </p:txBody>
      </p:sp>
      <p:sp>
        <p:nvSpPr>
          <p:cNvPr id="49" name="Rectangle 48"/>
          <p:cNvSpPr/>
          <p:nvPr/>
        </p:nvSpPr>
        <p:spPr>
          <a:xfrm>
            <a:off x="4398264" y="246888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O</a:t>
            </a:r>
          </a:p>
        </p:txBody>
      </p:sp>
      <p:sp>
        <p:nvSpPr>
          <p:cNvPr id="50" name="Rectangle 49"/>
          <p:cNvSpPr/>
          <p:nvPr/>
        </p:nvSpPr>
        <p:spPr>
          <a:xfrm>
            <a:off x="3703320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M</a:t>
            </a:r>
          </a:p>
        </p:txBody>
      </p:sp>
      <p:sp>
        <p:nvSpPr>
          <p:cNvPr id="51" name="Rectangle 50"/>
          <p:cNvSpPr/>
          <p:nvPr/>
        </p:nvSpPr>
        <p:spPr>
          <a:xfrm>
            <a:off x="6830568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A</a:t>
            </a:r>
          </a:p>
        </p:txBody>
      </p:sp>
      <p:sp>
        <p:nvSpPr>
          <p:cNvPr id="52" name="Rectangle 51"/>
          <p:cNvSpPr/>
          <p:nvPr/>
        </p:nvSpPr>
        <p:spPr>
          <a:xfrm>
            <a:off x="6135624" y="351129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K</a:t>
            </a:r>
          </a:p>
        </p:txBody>
      </p:sp>
      <p:sp>
        <p:nvSpPr>
          <p:cNvPr id="53" name="Rectangle 52"/>
          <p:cNvSpPr/>
          <p:nvPr/>
        </p:nvSpPr>
        <p:spPr>
          <a:xfrm>
            <a:off x="5093208" y="420624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I</a:t>
            </a:r>
          </a:p>
        </p:txBody>
      </p:sp>
      <p:sp>
        <p:nvSpPr>
          <p:cNvPr id="54" name="Rectangle 53"/>
          <p:cNvSpPr/>
          <p:nvPr/>
        </p:nvSpPr>
        <p:spPr>
          <a:xfrm>
            <a:off x="5788152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T</a:t>
            </a:r>
          </a:p>
        </p:txBody>
      </p:sp>
      <p:sp>
        <p:nvSpPr>
          <p:cNvPr id="55" name="Rectangle 54"/>
          <p:cNvSpPr/>
          <p:nvPr/>
        </p:nvSpPr>
        <p:spPr>
          <a:xfrm>
            <a:off x="3703320" y="142646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U</a:t>
            </a:r>
          </a:p>
        </p:txBody>
      </p:sp>
      <p:sp>
        <p:nvSpPr>
          <p:cNvPr id="56" name="Rectangle 55"/>
          <p:cNvSpPr/>
          <p:nvPr/>
        </p:nvSpPr>
        <p:spPr>
          <a:xfrm>
            <a:off x="4398264" y="316382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Q</a:t>
            </a:r>
          </a:p>
        </p:txBody>
      </p:sp>
      <p:sp>
        <p:nvSpPr>
          <p:cNvPr id="57" name="Rectangle 56"/>
          <p:cNvSpPr/>
          <p:nvPr/>
        </p:nvSpPr>
        <p:spPr>
          <a:xfrm>
            <a:off x="3703320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O</a:t>
            </a:r>
          </a:p>
        </p:txBody>
      </p:sp>
      <p:sp>
        <p:nvSpPr>
          <p:cNvPr id="58" name="Rectangle 57"/>
          <p:cNvSpPr/>
          <p:nvPr/>
        </p:nvSpPr>
        <p:spPr>
          <a:xfrm>
            <a:off x="6830568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Y</a:t>
            </a:r>
          </a:p>
        </p:txBody>
      </p:sp>
      <p:sp>
        <p:nvSpPr>
          <p:cNvPr id="59" name="Rectangle 58"/>
          <p:cNvSpPr/>
          <p:nvPr/>
        </p:nvSpPr>
        <p:spPr>
          <a:xfrm>
            <a:off x="5093208" y="490118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'</a:t>
            </a:r>
          </a:p>
        </p:txBody>
      </p:sp>
      <p:sp>
        <p:nvSpPr>
          <p:cNvPr id="60" name="Rectangle 59"/>
          <p:cNvSpPr/>
          <p:nvPr/>
        </p:nvSpPr>
        <p:spPr>
          <a:xfrm>
            <a:off x="4050791" y="559612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O</a:t>
            </a:r>
          </a:p>
        </p:txBody>
      </p:sp>
      <p:sp>
        <p:nvSpPr>
          <p:cNvPr id="61" name="Rectangle 60"/>
          <p:cNvSpPr/>
          <p:nvPr/>
        </p:nvSpPr>
        <p:spPr>
          <a:xfrm>
            <a:off x="4050791" y="490118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Q</a:t>
            </a:r>
          </a:p>
        </p:txBody>
      </p:sp>
      <p:sp>
        <p:nvSpPr>
          <p:cNvPr id="62" name="Rectangle 61"/>
          <p:cNvSpPr/>
          <p:nvPr/>
        </p:nvSpPr>
        <p:spPr>
          <a:xfrm>
            <a:off x="3703320" y="212140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O</a:t>
            </a:r>
          </a:p>
        </p:txBody>
      </p:sp>
      <p:sp>
        <p:nvSpPr>
          <p:cNvPr id="63" name="Rectangle 62"/>
          <p:cNvSpPr/>
          <p:nvPr/>
        </p:nvSpPr>
        <p:spPr>
          <a:xfrm>
            <a:off x="1965960" y="246888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R</a:t>
            </a:r>
          </a:p>
        </p:txBody>
      </p:sp>
      <p:sp>
        <p:nvSpPr>
          <p:cNvPr id="64" name="Rectangle 63"/>
          <p:cNvSpPr/>
          <p:nvPr/>
        </p:nvSpPr>
        <p:spPr>
          <a:xfrm>
            <a:off x="6830568" y="212140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S</a:t>
            </a:r>
          </a:p>
        </p:txBody>
      </p:sp>
      <p:sp>
        <p:nvSpPr>
          <p:cNvPr id="65" name="Rectangle 64"/>
          <p:cNvSpPr/>
          <p:nvPr/>
        </p:nvSpPr>
        <p:spPr>
          <a:xfrm>
            <a:off x="4398264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N</a:t>
            </a:r>
          </a:p>
        </p:txBody>
      </p:sp>
      <p:sp>
        <p:nvSpPr>
          <p:cNvPr id="66" name="Rectangle 65"/>
          <p:cNvSpPr/>
          <p:nvPr/>
        </p:nvSpPr>
        <p:spPr>
          <a:xfrm>
            <a:off x="3703320" y="351129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A</a:t>
            </a:r>
          </a:p>
        </p:txBody>
      </p:sp>
      <p:sp>
        <p:nvSpPr>
          <p:cNvPr id="67" name="Rectangle 66"/>
          <p:cNvSpPr/>
          <p:nvPr/>
        </p:nvSpPr>
        <p:spPr>
          <a:xfrm>
            <a:off x="3355848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L</a:t>
            </a:r>
          </a:p>
        </p:txBody>
      </p:sp>
      <p:sp>
        <p:nvSpPr>
          <p:cNvPr id="68" name="Rectangle 67"/>
          <p:cNvSpPr/>
          <p:nvPr/>
        </p:nvSpPr>
        <p:spPr>
          <a:xfrm>
            <a:off x="6830568" y="351129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S</a:t>
            </a:r>
          </a:p>
        </p:txBody>
      </p:sp>
      <p:sp>
        <p:nvSpPr>
          <p:cNvPr id="69" name="Rectangle 68"/>
          <p:cNvSpPr/>
          <p:nvPr/>
        </p:nvSpPr>
        <p:spPr>
          <a:xfrm>
            <a:off x="6483096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R</a:t>
            </a:r>
          </a:p>
        </p:txBody>
      </p:sp>
      <p:sp>
        <p:nvSpPr>
          <p:cNvPr id="70" name="Rectangle 69"/>
          <p:cNvSpPr/>
          <p:nvPr/>
        </p:nvSpPr>
        <p:spPr>
          <a:xfrm>
            <a:off x="3703320" y="107899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B</a:t>
            </a:r>
          </a:p>
        </p:txBody>
      </p:sp>
      <p:sp>
        <p:nvSpPr>
          <p:cNvPr id="71" name="Rectangle 70"/>
          <p:cNvSpPr/>
          <p:nvPr/>
        </p:nvSpPr>
        <p:spPr>
          <a:xfrm>
            <a:off x="4398264" y="524865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L</a:t>
            </a:r>
          </a:p>
        </p:txBody>
      </p:sp>
      <p:sp>
        <p:nvSpPr>
          <p:cNvPr id="72" name="Rectangle 71"/>
          <p:cNvSpPr/>
          <p:nvPr/>
        </p:nvSpPr>
        <p:spPr>
          <a:xfrm>
            <a:off x="1965960" y="316382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H</a:t>
            </a:r>
          </a:p>
        </p:txBody>
      </p:sp>
      <p:sp>
        <p:nvSpPr>
          <p:cNvPr id="73" name="Rectangle 72"/>
          <p:cNvSpPr/>
          <p:nvPr/>
        </p:nvSpPr>
        <p:spPr>
          <a:xfrm>
            <a:off x="4398264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S</a:t>
            </a:r>
          </a:p>
        </p:txBody>
      </p:sp>
      <p:sp>
        <p:nvSpPr>
          <p:cNvPr id="74" name="Rectangle 73"/>
          <p:cNvSpPr/>
          <p:nvPr/>
        </p:nvSpPr>
        <p:spPr>
          <a:xfrm>
            <a:off x="4745736" y="490118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L</a:t>
            </a:r>
          </a:p>
        </p:txBody>
      </p:sp>
      <p:sp>
        <p:nvSpPr>
          <p:cNvPr id="75" name="Rectangle 74"/>
          <p:cNvSpPr/>
          <p:nvPr/>
        </p:nvSpPr>
        <p:spPr>
          <a:xfrm>
            <a:off x="3703320" y="177393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X</a:t>
            </a:r>
          </a:p>
        </p:txBody>
      </p:sp>
      <p:sp>
        <p:nvSpPr>
          <p:cNvPr id="76" name="Rectangle 75"/>
          <p:cNvSpPr/>
          <p:nvPr/>
        </p:nvSpPr>
        <p:spPr>
          <a:xfrm>
            <a:off x="2660904" y="246888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A</a:t>
            </a:r>
          </a:p>
        </p:txBody>
      </p:sp>
      <p:sp>
        <p:nvSpPr>
          <p:cNvPr id="77" name="Rectangle 76"/>
          <p:cNvSpPr/>
          <p:nvPr/>
        </p:nvSpPr>
        <p:spPr>
          <a:xfrm>
            <a:off x="3703320" y="559612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Q</a:t>
            </a:r>
          </a:p>
        </p:txBody>
      </p:sp>
      <p:sp>
        <p:nvSpPr>
          <p:cNvPr id="78" name="Rectangle 77"/>
          <p:cNvSpPr/>
          <p:nvPr/>
        </p:nvSpPr>
        <p:spPr>
          <a:xfrm>
            <a:off x="4398264" y="212140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B</a:t>
            </a:r>
          </a:p>
        </p:txBody>
      </p:sp>
      <p:sp>
        <p:nvSpPr>
          <p:cNvPr id="79" name="Rectangle 78"/>
          <p:cNvSpPr/>
          <p:nvPr/>
        </p:nvSpPr>
        <p:spPr>
          <a:xfrm>
            <a:off x="5093208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X</a:t>
            </a:r>
          </a:p>
        </p:txBody>
      </p:sp>
      <p:sp>
        <p:nvSpPr>
          <p:cNvPr id="80" name="Rectangle 79"/>
          <p:cNvSpPr/>
          <p:nvPr/>
        </p:nvSpPr>
        <p:spPr>
          <a:xfrm>
            <a:off x="4398264" y="351129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I</a:t>
            </a:r>
          </a:p>
        </p:txBody>
      </p:sp>
      <p:sp>
        <p:nvSpPr>
          <p:cNvPr id="81" name="Rectangle 80"/>
          <p:cNvSpPr/>
          <p:nvPr/>
        </p:nvSpPr>
        <p:spPr>
          <a:xfrm>
            <a:off x="3008376" y="455371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U</a:t>
            </a:r>
          </a:p>
        </p:txBody>
      </p:sp>
      <p:sp>
        <p:nvSpPr>
          <p:cNvPr id="82" name="Rectangle 81"/>
          <p:cNvSpPr/>
          <p:nvPr/>
        </p:nvSpPr>
        <p:spPr>
          <a:xfrm>
            <a:off x="1965960" y="524865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E</a:t>
            </a:r>
          </a:p>
        </p:txBody>
      </p:sp>
      <p:sp>
        <p:nvSpPr>
          <p:cNvPr id="83" name="Rectangle 82"/>
          <p:cNvSpPr/>
          <p:nvPr/>
        </p:nvSpPr>
        <p:spPr>
          <a:xfrm>
            <a:off x="4050791" y="142646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N</a:t>
            </a:r>
          </a:p>
        </p:txBody>
      </p:sp>
      <p:sp>
        <p:nvSpPr>
          <p:cNvPr id="84" name="Rectangle 83"/>
          <p:cNvSpPr/>
          <p:nvPr/>
        </p:nvSpPr>
        <p:spPr>
          <a:xfrm>
            <a:off x="2660904" y="316382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K</a:t>
            </a:r>
          </a:p>
        </p:txBody>
      </p:sp>
      <p:sp>
        <p:nvSpPr>
          <p:cNvPr id="85" name="Rectangle 84"/>
          <p:cNvSpPr/>
          <p:nvPr/>
        </p:nvSpPr>
        <p:spPr>
          <a:xfrm>
            <a:off x="1965960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S</a:t>
            </a:r>
          </a:p>
        </p:txBody>
      </p:sp>
      <p:sp>
        <p:nvSpPr>
          <p:cNvPr id="86" name="Rectangle 85"/>
          <p:cNvSpPr/>
          <p:nvPr/>
        </p:nvSpPr>
        <p:spPr>
          <a:xfrm>
            <a:off x="5093208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Y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3721607" y="1097280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2679192" y="1444752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2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1984248" y="1792224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3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2679192" y="2139696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4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4416552" y="2139696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5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6848856" y="2139696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6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5458967" y="2487168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7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3374136" y="2834640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8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6153912" y="2834640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9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1984248" y="3182112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10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3721607" y="3529584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11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2679192" y="3877055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12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3026664" y="3877055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13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111496" y="3877055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14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4416552" y="4571999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15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4069079" y="4919472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16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1984248" y="5266944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17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3721607" y="5614416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18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CEC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7578" y="0"/>
            <a:ext cx="4848844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