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Garet" charset="1" panose="00000000000000000000"/>
      <p:regular r:id="rId21"/>
    </p:embeddedFont>
    <p:embeddedFont>
      <p:font typeface="Calibri (MS)" charset="1" panose="020F0502020204030204"/>
      <p:regular r:id="rId22"/>
    </p:embeddedFont>
    <p:embeddedFont>
      <p:font typeface="Cambria Bold" charset="1" panose="02040803050406030204"/>
      <p:regular r:id="rId23"/>
    </p:embeddedFont>
    <p:embeddedFont>
      <p:font typeface="Calibri (MS) Bold" charset="1" panose="020F0702030404030204"/>
      <p:regular r:id="rId27"/>
    </p:embeddedFont>
    <p:embeddedFont>
      <p:font typeface="Arimo" charset="1" panose="020B0604020202020204"/>
      <p:regular r:id="rId40"/>
    </p:embeddedFont>
    <p:embeddedFont>
      <p:font typeface="Calibri (MS) Italics" charset="1" panose="020F05020202040A0204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notesMasters/notesMaster1.xml" Type="http://schemas.openxmlformats.org/officeDocument/2006/relationships/notesMaster"/><Relationship Id="rId25" Target="theme/theme2.xml" Type="http://schemas.openxmlformats.org/officeDocument/2006/relationships/theme"/><Relationship Id="rId26" Target="notesSlides/notesSlide1.xml" Type="http://schemas.openxmlformats.org/officeDocument/2006/relationships/notesSlide"/><Relationship Id="rId27" Target="fonts/font27.fntdata" Type="http://schemas.openxmlformats.org/officeDocument/2006/relationships/font"/><Relationship Id="rId28" Target="notesSlides/notesSlide2.xml" Type="http://schemas.openxmlformats.org/officeDocument/2006/relationships/notesSlide"/><Relationship Id="rId29" Target="notesSlides/notesSlide3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4.xml" Type="http://schemas.openxmlformats.org/officeDocument/2006/relationships/notesSlide"/><Relationship Id="rId31" Target="notesSlides/notesSlide5.xml" Type="http://schemas.openxmlformats.org/officeDocument/2006/relationships/notesSlide"/><Relationship Id="rId32" Target="notesSlides/notesSlide6.xml" Type="http://schemas.openxmlformats.org/officeDocument/2006/relationships/notesSlide"/><Relationship Id="rId33" Target="notesSlides/notesSlide7.xml" Type="http://schemas.openxmlformats.org/officeDocument/2006/relationships/notesSlide"/><Relationship Id="rId34" Target="notesSlides/notesSlide8.xml" Type="http://schemas.openxmlformats.org/officeDocument/2006/relationships/notesSlide"/><Relationship Id="rId35" Target="notesSlides/notesSlide9.xml" Type="http://schemas.openxmlformats.org/officeDocument/2006/relationships/notesSlide"/><Relationship Id="rId36" Target="notesSlides/notesSlide10.xml" Type="http://schemas.openxmlformats.org/officeDocument/2006/relationships/notesSlide"/><Relationship Id="rId37" Target="notesSlides/notesSlide11.xml" Type="http://schemas.openxmlformats.org/officeDocument/2006/relationships/notesSlide"/><Relationship Id="rId38" Target="notesSlides/notesSlide12.xml" Type="http://schemas.openxmlformats.org/officeDocument/2006/relationships/notesSlide"/><Relationship Id="rId39" Target="notesSlides/notesSlide13.xml" Type="http://schemas.openxmlformats.org/officeDocument/2006/relationships/notesSlide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notesSlides/notesSlide14.xml" Type="http://schemas.openxmlformats.org/officeDocument/2006/relationships/notesSlide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jpe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2.jpe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.jpe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2.jpe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2" Target="../notesSlides/notesSlide6.xml" Type="http://schemas.openxmlformats.org/officeDocument/2006/relationships/notesSlid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2.jpe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2.jpe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2.jpe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png" Type="http://schemas.openxmlformats.org/officeDocument/2006/relationships/image"/><Relationship Id="rId12" Target="../media/image33.png" Type="http://schemas.openxmlformats.org/officeDocument/2006/relationships/image"/><Relationship Id="rId13" Target="../media/image7.png" Type="http://schemas.openxmlformats.org/officeDocument/2006/relationships/image"/><Relationship Id="rId2" Target="../notesSlides/notesSlide9.xml" Type="http://schemas.openxmlformats.org/officeDocument/2006/relationships/notesSlide"/><Relationship Id="rId3" Target="../media/image2.jpeg" Type="http://schemas.openxmlformats.org/officeDocument/2006/relationships/image"/><Relationship Id="rId4" Target="../media/image4.png" Type="http://schemas.openxmlformats.org/officeDocument/2006/relationships/image"/><Relationship Id="rId5" Target="../media/image27.png" Type="http://schemas.openxmlformats.org/officeDocument/2006/relationships/image"/><Relationship Id="rId6" Target="../media/image5.png" Type="http://schemas.openxmlformats.org/officeDocument/2006/relationships/image"/><Relationship Id="rId7" Target="../media/image28.pn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2.jpe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2.jpeg" Type="http://schemas.openxmlformats.org/officeDocument/2006/relationships/image"/><Relationship Id="rId4" Target="../media/image5.png" Type="http://schemas.openxmlformats.org/officeDocument/2006/relationships/image"/><Relationship Id="rId5" Target="../media/image28.png" Type="http://schemas.openxmlformats.org/officeDocument/2006/relationships/image"/><Relationship Id="rId6" Target="../media/image27.png" Type="http://schemas.openxmlformats.org/officeDocument/2006/relationships/image"/><Relationship Id="rId7" Target="../media/image30.png" Type="http://schemas.openxmlformats.org/officeDocument/2006/relationships/image"/><Relationship Id="rId8" Target="../media/image3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9.png" Type="http://schemas.openxmlformats.org/officeDocument/2006/relationships/image"/><Relationship Id="rId2" Target="../notesSlides/notesSlide12.xml" Type="http://schemas.openxmlformats.org/officeDocument/2006/relationships/notesSlide"/><Relationship Id="rId3" Target="../media/image2.jpeg" Type="http://schemas.openxmlformats.org/officeDocument/2006/relationships/image"/><Relationship Id="rId4" Target="../media/image35.png" Type="http://schemas.openxmlformats.org/officeDocument/2006/relationships/image"/><Relationship Id="rId5" Target="../media/image36.png" Type="http://schemas.openxmlformats.org/officeDocument/2006/relationships/image"/><Relationship Id="rId6" Target="../media/image34.png" Type="http://schemas.openxmlformats.org/officeDocument/2006/relationships/image"/><Relationship Id="rId7" Target="../media/image6.png" Type="http://schemas.openxmlformats.org/officeDocument/2006/relationships/image"/><Relationship Id="rId8" Target="../media/image37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2.jpeg" Type="http://schemas.openxmlformats.org/officeDocument/2006/relationships/image"/><Relationship Id="rId4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5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4100" y="-151281"/>
            <a:ext cx="18288000" cy="7200900"/>
            <a:chOff x="0" y="0"/>
            <a:chExt cx="2833290" cy="11156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115608"/>
            </a:xfrm>
            <a:custGeom>
              <a:avLst/>
              <a:gdLst/>
              <a:ahLst/>
              <a:cxnLst/>
              <a:rect r="r" b="b" t="t" l="l"/>
              <a:pathLst>
                <a:path h="1115608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115608"/>
                  </a:lnTo>
                  <a:lnTo>
                    <a:pt x="0" y="1115608"/>
                  </a:lnTo>
                  <a:close/>
                </a:path>
              </a:pathLst>
            </a:custGeom>
            <a:blipFill>
              <a:blip r:embed="rId2"/>
              <a:stretch>
                <a:fillRect l="0" t="-34656" r="0" b="-3465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538327" y="-906890"/>
            <a:ext cx="18288000" cy="4019869"/>
            <a:chOff x="0" y="0"/>
            <a:chExt cx="4816593" cy="105873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1058731"/>
            </a:xfrm>
            <a:custGeom>
              <a:avLst/>
              <a:gdLst/>
              <a:ahLst/>
              <a:cxnLst/>
              <a:rect r="r" b="b" t="t" l="l"/>
              <a:pathLst>
                <a:path h="10587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058731"/>
                  </a:lnTo>
                  <a:lnTo>
                    <a:pt x="0" y="1058731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816593" cy="10968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28700" y="6405859"/>
            <a:ext cx="16315508" cy="3881141"/>
            <a:chOff x="0" y="0"/>
            <a:chExt cx="4297089" cy="102219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297088" cy="1022194"/>
            </a:xfrm>
            <a:custGeom>
              <a:avLst/>
              <a:gdLst/>
              <a:ahLst/>
              <a:cxnLst/>
              <a:rect r="r" b="b" t="t" l="l"/>
              <a:pathLst>
                <a:path h="1022194" w="4297088">
                  <a:moveTo>
                    <a:pt x="0" y="0"/>
                  </a:moveTo>
                  <a:lnTo>
                    <a:pt x="4297088" y="0"/>
                  </a:lnTo>
                  <a:lnTo>
                    <a:pt x="4297088" y="1022194"/>
                  </a:lnTo>
                  <a:lnTo>
                    <a:pt x="0" y="1022194"/>
                  </a:lnTo>
                  <a:close/>
                </a:path>
              </a:pathLst>
            </a:custGeom>
            <a:solidFill>
              <a:srgbClr val="1E2761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297089" cy="10602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185609" y="6473337"/>
            <a:ext cx="4760329" cy="1450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99"/>
              </a:lnSpc>
              <a:spcBef>
                <a:spcPct val="0"/>
              </a:spcBef>
            </a:pPr>
            <a:r>
              <a:rPr lang="en-US" sz="8499">
                <a:solidFill>
                  <a:srgbClr val="E9E5DD"/>
                </a:solidFill>
                <a:latin typeface="Garet"/>
                <a:ea typeface="Garet"/>
                <a:cs typeface="Garet"/>
                <a:sym typeface="Garet"/>
              </a:rPr>
              <a:t>2026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4687595" y="8777280"/>
            <a:ext cx="11795760" cy="1234440"/>
            <a:chOff x="0" y="0"/>
            <a:chExt cx="15727680" cy="16459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727680" cy="1645920"/>
            </a:xfrm>
            <a:custGeom>
              <a:avLst/>
              <a:gdLst/>
              <a:ahLst/>
              <a:cxnLst/>
              <a:rect r="r" b="b" t="t" l="l"/>
              <a:pathLst>
                <a:path h="1645920" w="15727680">
                  <a:moveTo>
                    <a:pt x="0" y="0"/>
                  </a:moveTo>
                  <a:lnTo>
                    <a:pt x="15727680" y="0"/>
                  </a:lnTo>
                  <a:lnTo>
                    <a:pt x="1572768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6190" r="0" b="-13619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33350"/>
              <a:ext cx="15727680" cy="17792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74"/>
                </a:lnSpc>
              </a:pPr>
              <a:r>
                <a:rPr lang="en-US" sz="2649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Samarqand, Jizzax, Qarshi, Navoiy va Surxondaryo viloyatlaridagi DTM test jarayonlaridagi stadionlardagi ishlar rejasi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889553" y="8752729"/>
            <a:ext cx="2063778" cy="859908"/>
            <a:chOff x="0" y="0"/>
            <a:chExt cx="2194560" cy="914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94560" cy="914400"/>
            </a:xfrm>
            <a:custGeom>
              <a:avLst/>
              <a:gdLst/>
              <a:ahLst/>
              <a:cxnLst/>
              <a:rect r="r" b="b" t="t" l="l"/>
              <a:pathLst>
                <a:path h="914400" w="2194560">
                  <a:moveTo>
                    <a:pt x="0" y="0"/>
                  </a:moveTo>
                  <a:lnTo>
                    <a:pt x="2194560" y="0"/>
                  </a:lnTo>
                  <a:lnTo>
                    <a:pt x="21945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459" t="0" r="-3459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2194560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F4B74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5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403718" y="8948544"/>
            <a:ext cx="2854441" cy="468278"/>
            <a:chOff x="0" y="0"/>
            <a:chExt cx="4937760" cy="81005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937760" cy="810051"/>
            </a:xfrm>
            <a:custGeom>
              <a:avLst/>
              <a:gdLst/>
              <a:ahLst/>
              <a:cxnLst/>
              <a:rect r="r" b="b" t="t" l="l"/>
              <a:pathLst>
                <a:path h="810051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810051"/>
                  </a:lnTo>
                  <a:lnTo>
                    <a:pt x="0" y="8100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9264" r="0" b="-5828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4937760" cy="86720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9"/>
                </a:lnSpc>
              </a:pPr>
              <a:r>
                <a:rPr lang="en-US" sz="2349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viloyat qamrovi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5437728" y="6670000"/>
            <a:ext cx="9994656" cy="1362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E9E5DD"/>
                </a:solidFill>
                <a:latin typeface="Garet"/>
                <a:ea typeface="Garet"/>
                <a:cs typeface="Garet"/>
                <a:sym typeface="Garet"/>
              </a:rPr>
              <a:t>BU YIL JAMI HUJJAT TOPSHIRGAN ABITURIENTLAR SONI 616 MING NAFARNI TASHKIL ETGAN (RASMIY MANBA XUSHNUDBEK.UZ)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120" y="685800"/>
            <a:ext cx="10972800" cy="685800"/>
            <a:chOff x="0" y="0"/>
            <a:chExt cx="14630400" cy="914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30400" cy="914400"/>
            </a:xfrm>
            <a:custGeom>
              <a:avLst/>
              <a:gdLst/>
              <a:ahLst/>
              <a:cxnLst/>
              <a:rect r="r" b="b" t="t" l="l"/>
              <a:pathLst>
                <a:path h="91440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1760" r="0" b="-26176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4630400" cy="933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761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Qamrov hududlari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1440180"/>
            <a:ext cx="14401800" cy="480060"/>
            <a:chOff x="0" y="0"/>
            <a:chExt cx="19202400" cy="6400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202400" cy="640080"/>
            </a:xfrm>
            <a:custGeom>
              <a:avLst/>
              <a:gdLst/>
              <a:ahLst/>
              <a:cxnLst/>
              <a:rect r="r" b="b" t="t" l="l"/>
              <a:pathLst>
                <a:path h="640080" w="1920240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551" r="0" b="-53455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920240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5B62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Birinchi bosqichda 5 ta viloyat markazidagi DTM stadionlari qamrab olinadi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60120" y="2468880"/>
            <a:ext cx="3044952" cy="4114800"/>
            <a:chOff x="0" y="0"/>
            <a:chExt cx="405993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59936" cy="5486400"/>
            </a:xfrm>
            <a:custGeom>
              <a:avLst/>
              <a:gdLst/>
              <a:ahLst/>
              <a:cxnLst/>
              <a:rect r="r" b="b" t="t" l="l"/>
              <a:pathLst>
                <a:path h="5486400" w="405993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3877056" y="0"/>
                  </a:lnTo>
                  <a:cubicBezTo>
                    <a:pt x="3978021" y="0"/>
                    <a:pt x="4059936" y="81915"/>
                    <a:pt x="4059936" y="182880"/>
                  </a:cubicBezTo>
                  <a:lnTo>
                    <a:pt x="4059936" y="5303520"/>
                  </a:lnTo>
                  <a:cubicBezTo>
                    <a:pt x="4059936" y="5404485"/>
                    <a:pt x="3978021" y="5486400"/>
                    <a:pt x="3877056" y="5486400"/>
                  </a:cubicBezTo>
                  <a:lnTo>
                    <a:pt x="182880" y="5486400"/>
                  </a:lnTo>
                  <a:cubicBezTo>
                    <a:pt x="81915" y="5486400"/>
                    <a:pt x="0" y="5404485"/>
                    <a:pt x="0" y="530352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002536" y="2880360"/>
            <a:ext cx="960120" cy="960120"/>
            <a:chOff x="0" y="0"/>
            <a:chExt cx="1280160" cy="12801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8016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280160">
                  <a:moveTo>
                    <a:pt x="0" y="640080"/>
                  </a:moveTo>
                  <a:cubicBezTo>
                    <a:pt x="0" y="286512"/>
                    <a:pt x="286512" y="0"/>
                    <a:pt x="640080" y="0"/>
                  </a:cubicBezTo>
                  <a:cubicBezTo>
                    <a:pt x="993648" y="0"/>
                    <a:pt x="1280160" y="286512"/>
                    <a:pt x="1280160" y="640080"/>
                  </a:cubicBezTo>
                  <a:cubicBezTo>
                    <a:pt x="1280160" y="993648"/>
                    <a:pt x="993648" y="1280160"/>
                    <a:pt x="640080" y="1280160"/>
                  </a:cubicBezTo>
                  <a:cubicBezTo>
                    <a:pt x="286512" y="1280160"/>
                    <a:pt x="0" y="993648"/>
                    <a:pt x="0" y="640080"/>
                  </a:cubicBezTo>
                  <a:close/>
                </a:path>
              </a:pathLst>
            </a:custGeom>
            <a:solidFill>
              <a:srgbClr val="2A3A73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2252167" y="3129991"/>
            <a:ext cx="460858" cy="460858"/>
            <a:chOff x="0" y="0"/>
            <a:chExt cx="614477" cy="614477"/>
          </a:xfrm>
        </p:grpSpPr>
        <p:sp>
          <p:nvSpPr>
            <p:cNvPr name="Freeform 13" id="13" descr="preencoded.png"/>
            <p:cNvSpPr/>
            <p:nvPr/>
          </p:nvSpPr>
          <p:spPr>
            <a:xfrm flipH="false" flipV="false" rot="0">
              <a:off x="0" y="0"/>
              <a:ext cx="614426" cy="614426"/>
            </a:xfrm>
            <a:custGeom>
              <a:avLst/>
              <a:gdLst/>
              <a:ahLst/>
              <a:cxnLst/>
              <a:rect r="r" b="b" t="t" l="l"/>
              <a:pathLst>
                <a:path h="614426" w="614426">
                  <a:moveTo>
                    <a:pt x="0" y="0"/>
                  </a:moveTo>
                  <a:lnTo>
                    <a:pt x="614426" y="0"/>
                  </a:lnTo>
                  <a:lnTo>
                    <a:pt x="614426" y="614426"/>
                  </a:lnTo>
                  <a:lnTo>
                    <a:pt x="0" y="614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8" b="-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28700" y="4525700"/>
            <a:ext cx="2770632" cy="1603188"/>
            <a:chOff x="0" y="0"/>
            <a:chExt cx="3694176" cy="213758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694176" cy="2137584"/>
            </a:xfrm>
            <a:custGeom>
              <a:avLst/>
              <a:gdLst/>
              <a:ahLst/>
              <a:cxnLst/>
              <a:rect r="r" b="b" t="t" l="l"/>
              <a:pathLst>
                <a:path h="2137584" w="3694176">
                  <a:moveTo>
                    <a:pt x="0" y="0"/>
                  </a:moveTo>
                  <a:lnTo>
                    <a:pt x="3694176" y="0"/>
                  </a:lnTo>
                  <a:lnTo>
                    <a:pt x="3694176" y="2137584"/>
                  </a:lnTo>
                  <a:lnTo>
                    <a:pt x="0" y="2137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91" r="0" b="3424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3694176" cy="22137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Samarqand</a:t>
              </a:r>
            </a:p>
            <a:p>
              <a:pPr algn="ctr">
                <a:lnSpc>
                  <a:spcPts val="3069"/>
                </a:lnSpc>
              </a:pPr>
            </a:p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66 405 nafar</a:t>
              </a:r>
            </a:p>
            <a:p>
              <a:pPr algn="ctr">
                <a:lnSpc>
                  <a:spcPts val="306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306824" y="2468880"/>
            <a:ext cx="3044952" cy="4114800"/>
            <a:chOff x="0" y="0"/>
            <a:chExt cx="4059936" cy="5486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059936" cy="5486400"/>
            </a:xfrm>
            <a:custGeom>
              <a:avLst/>
              <a:gdLst/>
              <a:ahLst/>
              <a:cxnLst/>
              <a:rect r="r" b="b" t="t" l="l"/>
              <a:pathLst>
                <a:path h="5486400" w="405993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3877056" y="0"/>
                  </a:lnTo>
                  <a:cubicBezTo>
                    <a:pt x="3978021" y="0"/>
                    <a:pt x="4059936" y="81915"/>
                    <a:pt x="4059936" y="182880"/>
                  </a:cubicBezTo>
                  <a:lnTo>
                    <a:pt x="4059936" y="5303520"/>
                  </a:lnTo>
                  <a:cubicBezTo>
                    <a:pt x="4059936" y="5404485"/>
                    <a:pt x="3978021" y="5486400"/>
                    <a:pt x="3877056" y="5486400"/>
                  </a:cubicBezTo>
                  <a:lnTo>
                    <a:pt x="182880" y="5486400"/>
                  </a:lnTo>
                  <a:cubicBezTo>
                    <a:pt x="81915" y="5486400"/>
                    <a:pt x="0" y="5404485"/>
                    <a:pt x="0" y="530352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5349240" y="2880360"/>
            <a:ext cx="960120" cy="960120"/>
            <a:chOff x="0" y="0"/>
            <a:chExt cx="1280160" cy="12801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8016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280160">
                  <a:moveTo>
                    <a:pt x="0" y="640080"/>
                  </a:moveTo>
                  <a:cubicBezTo>
                    <a:pt x="0" y="286512"/>
                    <a:pt x="286512" y="0"/>
                    <a:pt x="640080" y="0"/>
                  </a:cubicBezTo>
                  <a:cubicBezTo>
                    <a:pt x="993648" y="0"/>
                    <a:pt x="1280160" y="286512"/>
                    <a:pt x="1280160" y="640080"/>
                  </a:cubicBezTo>
                  <a:cubicBezTo>
                    <a:pt x="1280160" y="993648"/>
                    <a:pt x="993648" y="1280160"/>
                    <a:pt x="640080" y="1280160"/>
                  </a:cubicBezTo>
                  <a:cubicBezTo>
                    <a:pt x="286512" y="1280160"/>
                    <a:pt x="0" y="993648"/>
                    <a:pt x="0" y="640080"/>
                  </a:cubicBezTo>
                  <a:close/>
                </a:path>
              </a:pathLst>
            </a:custGeom>
            <a:solidFill>
              <a:srgbClr val="2A3A73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5598871" y="3129991"/>
            <a:ext cx="460858" cy="460858"/>
            <a:chOff x="0" y="0"/>
            <a:chExt cx="614477" cy="614477"/>
          </a:xfrm>
        </p:grpSpPr>
        <p:sp>
          <p:nvSpPr>
            <p:cNvPr name="Freeform 22" id="22" descr="preencoded.png"/>
            <p:cNvSpPr/>
            <p:nvPr/>
          </p:nvSpPr>
          <p:spPr>
            <a:xfrm flipH="false" flipV="false" rot="0">
              <a:off x="0" y="0"/>
              <a:ext cx="614426" cy="614426"/>
            </a:xfrm>
            <a:custGeom>
              <a:avLst/>
              <a:gdLst/>
              <a:ahLst/>
              <a:cxnLst/>
              <a:rect r="r" b="b" t="t" l="l"/>
              <a:pathLst>
                <a:path h="614426" w="614426">
                  <a:moveTo>
                    <a:pt x="0" y="0"/>
                  </a:moveTo>
                  <a:lnTo>
                    <a:pt x="614426" y="0"/>
                  </a:lnTo>
                  <a:lnTo>
                    <a:pt x="614426" y="614426"/>
                  </a:lnTo>
                  <a:lnTo>
                    <a:pt x="0" y="614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8" b="-8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4443984" y="4538532"/>
            <a:ext cx="2770632" cy="1222188"/>
            <a:chOff x="0" y="0"/>
            <a:chExt cx="3694176" cy="162958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694176" cy="1629584"/>
            </a:xfrm>
            <a:custGeom>
              <a:avLst/>
              <a:gdLst/>
              <a:ahLst/>
              <a:cxnLst/>
              <a:rect r="r" b="b" t="t" l="l"/>
              <a:pathLst>
                <a:path h="1629584" w="3694176">
                  <a:moveTo>
                    <a:pt x="0" y="0"/>
                  </a:moveTo>
                  <a:lnTo>
                    <a:pt x="3694176" y="0"/>
                  </a:lnTo>
                  <a:lnTo>
                    <a:pt x="3694176" y="1629584"/>
                  </a:lnTo>
                  <a:lnTo>
                    <a:pt x="0" y="1629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87" r="0" b="13744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76200"/>
              <a:ext cx="3694176" cy="17057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Jizzax</a:t>
              </a:r>
            </a:p>
            <a:p>
              <a:pPr algn="ctr">
                <a:lnSpc>
                  <a:spcPts val="3069"/>
                </a:lnSpc>
              </a:pPr>
            </a:p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32 301 nafar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653528" y="2468880"/>
            <a:ext cx="3044952" cy="4114800"/>
            <a:chOff x="0" y="0"/>
            <a:chExt cx="4059936" cy="5486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059936" cy="5486400"/>
            </a:xfrm>
            <a:custGeom>
              <a:avLst/>
              <a:gdLst/>
              <a:ahLst/>
              <a:cxnLst/>
              <a:rect r="r" b="b" t="t" l="l"/>
              <a:pathLst>
                <a:path h="5486400" w="405993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3877056" y="0"/>
                  </a:lnTo>
                  <a:cubicBezTo>
                    <a:pt x="3978021" y="0"/>
                    <a:pt x="4059936" y="81915"/>
                    <a:pt x="4059936" y="182880"/>
                  </a:cubicBezTo>
                  <a:lnTo>
                    <a:pt x="4059936" y="5303520"/>
                  </a:lnTo>
                  <a:cubicBezTo>
                    <a:pt x="4059936" y="5404485"/>
                    <a:pt x="3978021" y="5486400"/>
                    <a:pt x="3877056" y="5486400"/>
                  </a:cubicBezTo>
                  <a:lnTo>
                    <a:pt x="182880" y="5486400"/>
                  </a:lnTo>
                  <a:cubicBezTo>
                    <a:pt x="81915" y="5486400"/>
                    <a:pt x="0" y="5404485"/>
                    <a:pt x="0" y="530352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8695944" y="2880360"/>
            <a:ext cx="960120" cy="960120"/>
            <a:chOff x="0" y="0"/>
            <a:chExt cx="1280160" cy="128016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8016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280160">
                  <a:moveTo>
                    <a:pt x="0" y="640080"/>
                  </a:moveTo>
                  <a:cubicBezTo>
                    <a:pt x="0" y="286512"/>
                    <a:pt x="286512" y="0"/>
                    <a:pt x="640080" y="0"/>
                  </a:cubicBezTo>
                  <a:cubicBezTo>
                    <a:pt x="993648" y="0"/>
                    <a:pt x="1280160" y="286512"/>
                    <a:pt x="1280160" y="640080"/>
                  </a:cubicBezTo>
                  <a:cubicBezTo>
                    <a:pt x="1280160" y="993648"/>
                    <a:pt x="993648" y="1280160"/>
                    <a:pt x="640080" y="1280160"/>
                  </a:cubicBezTo>
                  <a:cubicBezTo>
                    <a:pt x="286512" y="1280160"/>
                    <a:pt x="0" y="993648"/>
                    <a:pt x="0" y="640080"/>
                  </a:cubicBezTo>
                  <a:close/>
                </a:path>
              </a:pathLst>
            </a:custGeom>
            <a:solidFill>
              <a:srgbClr val="2A3A73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8945575" y="3129991"/>
            <a:ext cx="460858" cy="460858"/>
            <a:chOff x="0" y="0"/>
            <a:chExt cx="614477" cy="614477"/>
          </a:xfrm>
        </p:grpSpPr>
        <p:sp>
          <p:nvSpPr>
            <p:cNvPr name="Freeform 31" id="31" descr="preencoded.png"/>
            <p:cNvSpPr/>
            <p:nvPr/>
          </p:nvSpPr>
          <p:spPr>
            <a:xfrm flipH="false" flipV="false" rot="0">
              <a:off x="0" y="0"/>
              <a:ext cx="614426" cy="614426"/>
            </a:xfrm>
            <a:custGeom>
              <a:avLst/>
              <a:gdLst/>
              <a:ahLst/>
              <a:cxnLst/>
              <a:rect r="r" b="b" t="t" l="l"/>
              <a:pathLst>
                <a:path h="614426" w="614426">
                  <a:moveTo>
                    <a:pt x="0" y="0"/>
                  </a:moveTo>
                  <a:lnTo>
                    <a:pt x="614426" y="0"/>
                  </a:lnTo>
                  <a:lnTo>
                    <a:pt x="614426" y="614426"/>
                  </a:lnTo>
                  <a:lnTo>
                    <a:pt x="0" y="614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8" b="-8"/>
              </a:stretch>
            </a:blip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7735824" y="4716200"/>
            <a:ext cx="2770632" cy="1222188"/>
            <a:chOff x="0" y="0"/>
            <a:chExt cx="3694176" cy="162958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694176" cy="1629584"/>
            </a:xfrm>
            <a:custGeom>
              <a:avLst/>
              <a:gdLst/>
              <a:ahLst/>
              <a:cxnLst/>
              <a:rect r="r" b="b" t="t" l="l"/>
              <a:pathLst>
                <a:path h="1629584" w="3694176">
                  <a:moveTo>
                    <a:pt x="0" y="0"/>
                  </a:moveTo>
                  <a:lnTo>
                    <a:pt x="3694176" y="0"/>
                  </a:lnTo>
                  <a:lnTo>
                    <a:pt x="3694176" y="1629584"/>
                  </a:lnTo>
                  <a:lnTo>
                    <a:pt x="0" y="1629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87" r="0" b="13744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76200"/>
              <a:ext cx="3694176" cy="17057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Qashqadaryo</a:t>
              </a:r>
            </a:p>
            <a:p>
              <a:pPr algn="ctr">
                <a:lnSpc>
                  <a:spcPts val="3069"/>
                </a:lnSpc>
              </a:pPr>
            </a:p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54 590 nafar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1000232" y="2468880"/>
            <a:ext cx="3044952" cy="4114800"/>
            <a:chOff x="0" y="0"/>
            <a:chExt cx="4059936" cy="54864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4059936" cy="5486400"/>
            </a:xfrm>
            <a:custGeom>
              <a:avLst/>
              <a:gdLst/>
              <a:ahLst/>
              <a:cxnLst/>
              <a:rect r="r" b="b" t="t" l="l"/>
              <a:pathLst>
                <a:path h="5486400" w="405993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3877056" y="0"/>
                  </a:lnTo>
                  <a:cubicBezTo>
                    <a:pt x="3978021" y="0"/>
                    <a:pt x="4059936" y="81915"/>
                    <a:pt x="4059936" y="182880"/>
                  </a:cubicBezTo>
                  <a:lnTo>
                    <a:pt x="4059936" y="5303520"/>
                  </a:lnTo>
                  <a:cubicBezTo>
                    <a:pt x="4059936" y="5404485"/>
                    <a:pt x="3978021" y="5486400"/>
                    <a:pt x="3877056" y="5486400"/>
                  </a:cubicBezTo>
                  <a:lnTo>
                    <a:pt x="182880" y="5486400"/>
                  </a:lnTo>
                  <a:cubicBezTo>
                    <a:pt x="81915" y="5486400"/>
                    <a:pt x="0" y="5404485"/>
                    <a:pt x="0" y="530352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12042648" y="2880360"/>
            <a:ext cx="960120" cy="960120"/>
            <a:chOff x="0" y="0"/>
            <a:chExt cx="1280160" cy="128016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8016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280160">
                  <a:moveTo>
                    <a:pt x="0" y="640080"/>
                  </a:moveTo>
                  <a:cubicBezTo>
                    <a:pt x="0" y="286512"/>
                    <a:pt x="286512" y="0"/>
                    <a:pt x="640080" y="0"/>
                  </a:cubicBezTo>
                  <a:cubicBezTo>
                    <a:pt x="993648" y="0"/>
                    <a:pt x="1280160" y="286512"/>
                    <a:pt x="1280160" y="640080"/>
                  </a:cubicBezTo>
                  <a:cubicBezTo>
                    <a:pt x="1280160" y="993648"/>
                    <a:pt x="993648" y="1280160"/>
                    <a:pt x="640080" y="1280160"/>
                  </a:cubicBezTo>
                  <a:cubicBezTo>
                    <a:pt x="286512" y="1280160"/>
                    <a:pt x="0" y="993648"/>
                    <a:pt x="0" y="640080"/>
                  </a:cubicBezTo>
                  <a:close/>
                </a:path>
              </a:pathLst>
            </a:custGeom>
            <a:solidFill>
              <a:srgbClr val="2A3A73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2292279" y="3129991"/>
            <a:ext cx="460858" cy="460858"/>
            <a:chOff x="0" y="0"/>
            <a:chExt cx="614477" cy="614477"/>
          </a:xfrm>
        </p:grpSpPr>
        <p:sp>
          <p:nvSpPr>
            <p:cNvPr name="Freeform 40" id="40" descr="preencoded.png"/>
            <p:cNvSpPr/>
            <p:nvPr/>
          </p:nvSpPr>
          <p:spPr>
            <a:xfrm flipH="false" flipV="false" rot="0">
              <a:off x="0" y="0"/>
              <a:ext cx="614426" cy="614426"/>
            </a:xfrm>
            <a:custGeom>
              <a:avLst/>
              <a:gdLst/>
              <a:ahLst/>
              <a:cxnLst/>
              <a:rect r="r" b="b" t="t" l="l"/>
              <a:pathLst>
                <a:path h="614426" w="614426">
                  <a:moveTo>
                    <a:pt x="0" y="0"/>
                  </a:moveTo>
                  <a:lnTo>
                    <a:pt x="614426" y="0"/>
                  </a:lnTo>
                  <a:lnTo>
                    <a:pt x="614426" y="614426"/>
                  </a:lnTo>
                  <a:lnTo>
                    <a:pt x="0" y="614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8" b="-8"/>
              </a:stretch>
            </a:blip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11136630" y="4650516"/>
            <a:ext cx="2770632" cy="1603188"/>
            <a:chOff x="0" y="0"/>
            <a:chExt cx="3694176" cy="2137584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3694176" cy="2137584"/>
            </a:xfrm>
            <a:custGeom>
              <a:avLst/>
              <a:gdLst/>
              <a:ahLst/>
              <a:cxnLst/>
              <a:rect r="r" b="b" t="t" l="l"/>
              <a:pathLst>
                <a:path h="2137584" w="3694176">
                  <a:moveTo>
                    <a:pt x="0" y="0"/>
                  </a:moveTo>
                  <a:lnTo>
                    <a:pt x="3694176" y="0"/>
                  </a:lnTo>
                  <a:lnTo>
                    <a:pt x="3694176" y="2137584"/>
                  </a:lnTo>
                  <a:lnTo>
                    <a:pt x="0" y="2137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91" r="0" b="34242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76200"/>
              <a:ext cx="3694176" cy="22137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Navoiy</a:t>
              </a:r>
            </a:p>
            <a:p>
              <a:pPr algn="ctr">
                <a:lnSpc>
                  <a:spcPts val="3069"/>
                </a:lnSpc>
              </a:pPr>
            </a:p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29 354 nafar</a:t>
              </a:r>
            </a:p>
            <a:p>
              <a:pPr algn="ctr">
                <a:lnSpc>
                  <a:spcPts val="306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4346936" y="2468880"/>
            <a:ext cx="3044952" cy="4114800"/>
            <a:chOff x="0" y="0"/>
            <a:chExt cx="4059936" cy="54864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059936" cy="5486400"/>
            </a:xfrm>
            <a:custGeom>
              <a:avLst/>
              <a:gdLst/>
              <a:ahLst/>
              <a:cxnLst/>
              <a:rect r="r" b="b" t="t" l="l"/>
              <a:pathLst>
                <a:path h="5486400" w="405993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3877056" y="0"/>
                  </a:lnTo>
                  <a:cubicBezTo>
                    <a:pt x="3978021" y="0"/>
                    <a:pt x="4059936" y="81915"/>
                    <a:pt x="4059936" y="182880"/>
                  </a:cubicBezTo>
                  <a:lnTo>
                    <a:pt x="4059936" y="5303520"/>
                  </a:lnTo>
                  <a:cubicBezTo>
                    <a:pt x="4059936" y="5404485"/>
                    <a:pt x="3978021" y="5486400"/>
                    <a:pt x="3877056" y="5486400"/>
                  </a:cubicBezTo>
                  <a:lnTo>
                    <a:pt x="182880" y="5486400"/>
                  </a:lnTo>
                  <a:cubicBezTo>
                    <a:pt x="81915" y="5486400"/>
                    <a:pt x="0" y="5404485"/>
                    <a:pt x="0" y="530352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15389352" y="2880360"/>
            <a:ext cx="960120" cy="960120"/>
            <a:chOff x="0" y="0"/>
            <a:chExt cx="1280160" cy="128016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28016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280160">
                  <a:moveTo>
                    <a:pt x="0" y="640080"/>
                  </a:moveTo>
                  <a:cubicBezTo>
                    <a:pt x="0" y="286512"/>
                    <a:pt x="286512" y="0"/>
                    <a:pt x="640080" y="0"/>
                  </a:cubicBezTo>
                  <a:cubicBezTo>
                    <a:pt x="993648" y="0"/>
                    <a:pt x="1280160" y="286512"/>
                    <a:pt x="1280160" y="640080"/>
                  </a:cubicBezTo>
                  <a:cubicBezTo>
                    <a:pt x="1280160" y="993648"/>
                    <a:pt x="993648" y="1280160"/>
                    <a:pt x="640080" y="1280160"/>
                  </a:cubicBezTo>
                  <a:cubicBezTo>
                    <a:pt x="286512" y="1280160"/>
                    <a:pt x="0" y="993648"/>
                    <a:pt x="0" y="640080"/>
                  </a:cubicBezTo>
                  <a:close/>
                </a:path>
              </a:pathLst>
            </a:custGeom>
            <a:solidFill>
              <a:srgbClr val="2A3A73"/>
            </a:solid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15638983" y="3129991"/>
            <a:ext cx="460858" cy="460858"/>
            <a:chOff x="0" y="0"/>
            <a:chExt cx="614477" cy="614477"/>
          </a:xfrm>
        </p:grpSpPr>
        <p:sp>
          <p:nvSpPr>
            <p:cNvPr name="Freeform 49" id="49" descr="preencoded.png"/>
            <p:cNvSpPr/>
            <p:nvPr/>
          </p:nvSpPr>
          <p:spPr>
            <a:xfrm flipH="false" flipV="false" rot="0">
              <a:off x="0" y="0"/>
              <a:ext cx="614426" cy="614426"/>
            </a:xfrm>
            <a:custGeom>
              <a:avLst/>
              <a:gdLst/>
              <a:ahLst/>
              <a:cxnLst/>
              <a:rect r="r" b="b" t="t" l="l"/>
              <a:pathLst>
                <a:path h="614426" w="614426">
                  <a:moveTo>
                    <a:pt x="0" y="0"/>
                  </a:moveTo>
                  <a:lnTo>
                    <a:pt x="614426" y="0"/>
                  </a:lnTo>
                  <a:lnTo>
                    <a:pt x="614426" y="614426"/>
                  </a:lnTo>
                  <a:lnTo>
                    <a:pt x="0" y="614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8" b="-8"/>
              </a:stretch>
            </a:blip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14511528" y="4716200"/>
            <a:ext cx="2770632" cy="1222188"/>
            <a:chOff x="0" y="0"/>
            <a:chExt cx="3694176" cy="1629584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694176" cy="1629584"/>
            </a:xfrm>
            <a:custGeom>
              <a:avLst/>
              <a:gdLst/>
              <a:ahLst/>
              <a:cxnLst/>
              <a:rect r="r" b="b" t="t" l="l"/>
              <a:pathLst>
                <a:path h="1629584" w="3694176">
                  <a:moveTo>
                    <a:pt x="0" y="0"/>
                  </a:moveTo>
                  <a:lnTo>
                    <a:pt x="3694176" y="0"/>
                  </a:lnTo>
                  <a:lnTo>
                    <a:pt x="3694176" y="1629584"/>
                  </a:lnTo>
                  <a:lnTo>
                    <a:pt x="0" y="16295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87" r="0" b="13744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76200"/>
              <a:ext cx="3694176" cy="17057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Surxondaryo</a:t>
              </a:r>
            </a:p>
            <a:p>
              <a:pPr algn="ctr">
                <a:lnSpc>
                  <a:spcPts val="3069"/>
                </a:lnSpc>
              </a:pPr>
            </a:p>
            <a:p>
              <a:pPr algn="ctr">
                <a:lnSpc>
                  <a:spcPts val="3069"/>
                </a:lnSpc>
              </a:pPr>
              <a:r>
                <a:rPr lang="en-US" sz="2325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44 129 nafar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960120" y="7063740"/>
            <a:ext cx="16322040" cy="1714500"/>
            <a:chOff x="0" y="0"/>
            <a:chExt cx="21762720" cy="22860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1762720" cy="2286000"/>
            </a:xfrm>
            <a:custGeom>
              <a:avLst/>
              <a:gdLst/>
              <a:ahLst/>
              <a:cxnLst/>
              <a:rect r="r" b="b" t="t" l="l"/>
              <a:pathLst>
                <a:path h="2286000" w="21762720">
                  <a:moveTo>
                    <a:pt x="0" y="164592"/>
                  </a:moveTo>
                  <a:cubicBezTo>
                    <a:pt x="0" y="73660"/>
                    <a:pt x="73660" y="0"/>
                    <a:pt x="164592" y="0"/>
                  </a:cubicBezTo>
                  <a:lnTo>
                    <a:pt x="21598128" y="0"/>
                  </a:lnTo>
                  <a:cubicBezTo>
                    <a:pt x="21689061" y="0"/>
                    <a:pt x="21762720" y="73660"/>
                    <a:pt x="21762720" y="164592"/>
                  </a:cubicBezTo>
                  <a:lnTo>
                    <a:pt x="21762720" y="2121408"/>
                  </a:lnTo>
                  <a:cubicBezTo>
                    <a:pt x="21762720" y="2212340"/>
                    <a:pt x="21689061" y="2286000"/>
                    <a:pt x="21598128" y="2286000"/>
                  </a:cubicBezTo>
                  <a:lnTo>
                    <a:pt x="164592" y="2286000"/>
                  </a:lnTo>
                  <a:cubicBezTo>
                    <a:pt x="73660" y="2286000"/>
                    <a:pt x="0" y="2212340"/>
                    <a:pt x="0" y="2121408"/>
                  </a:cubicBezTo>
                  <a:close/>
                </a:path>
              </a:pathLst>
            </a:custGeom>
            <a:solidFill>
              <a:srgbClr val="F5F7FC"/>
            </a:solid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1119469" y="7517130"/>
            <a:ext cx="15361920" cy="1714500"/>
            <a:chOff x="0" y="0"/>
            <a:chExt cx="20482560" cy="22860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0482561" cy="2286000"/>
            </a:xfrm>
            <a:custGeom>
              <a:avLst/>
              <a:gdLst/>
              <a:ahLst/>
              <a:cxnLst/>
              <a:rect r="r" b="b" t="t" l="l"/>
              <a:pathLst>
                <a:path h="2286000" w="20482561">
                  <a:moveTo>
                    <a:pt x="0" y="0"/>
                  </a:moveTo>
                  <a:lnTo>
                    <a:pt x="20482561" y="0"/>
                  </a:lnTo>
                  <a:lnTo>
                    <a:pt x="20482561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4585" r="0" b="-124585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114300"/>
              <a:ext cx="20482560" cy="2400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42"/>
                </a:lnSpc>
              </a:pPr>
              <a:r>
                <a:rPr lang="en-US" sz="1950" b="true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259 080</a:t>
              </a:r>
              <a:r>
                <a:rPr lang="en-US" sz="1950" b="true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 nafar (42 % ) abiturientlar biz qamrab olishimiz kerak bo’lgan 5 ta viloyat testida qatnashadi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685800" y="9710928"/>
            <a:ext cx="8229600" cy="411480"/>
            <a:chOff x="0" y="0"/>
            <a:chExt cx="10972800" cy="54864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1097280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9700" r="0" b="-339700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28575"/>
              <a:ext cx="109728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2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DTM ma'lumot xizmati loyihasi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2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119469" y="6583680"/>
            <a:ext cx="15361920" cy="1714500"/>
            <a:chOff x="0" y="0"/>
            <a:chExt cx="20482560" cy="228600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20482561" cy="2286000"/>
            </a:xfrm>
            <a:custGeom>
              <a:avLst/>
              <a:gdLst/>
              <a:ahLst/>
              <a:cxnLst/>
              <a:rect r="r" b="b" t="t" l="l"/>
              <a:pathLst>
                <a:path h="2286000" w="20482561">
                  <a:moveTo>
                    <a:pt x="0" y="0"/>
                  </a:moveTo>
                  <a:lnTo>
                    <a:pt x="20482561" y="0"/>
                  </a:lnTo>
                  <a:lnTo>
                    <a:pt x="20482561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4585" r="0" b="-124585"/>
              </a:stretch>
            </a:blip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114300"/>
              <a:ext cx="20482560" cy="2400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42"/>
                </a:lnSpc>
              </a:pPr>
              <a:r>
                <a:rPr lang="en-US" sz="1950" b="true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Jami respublika bo’yicha 616 ming nafar abiturient ro’yxatdan o’tgan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576072"/>
            <a:ext cx="13716000" cy="438912"/>
            <a:chOff x="0" y="0"/>
            <a:chExt cx="18288000" cy="5852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88000" cy="585216"/>
            </a:xfrm>
            <a:custGeom>
              <a:avLst/>
              <a:gdLst/>
              <a:ahLst/>
              <a:cxnLst/>
              <a:rect r="r" b="b" t="t" l="l"/>
              <a:pathLst>
                <a:path h="585216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8907" r="0" b="-558907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288000" cy="6233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b="true" sz="1800" spc="299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MAQSAD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987552"/>
            <a:ext cx="16596360" cy="987552"/>
            <a:chOff x="0" y="0"/>
            <a:chExt cx="22128480" cy="13167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128480" cy="1316736"/>
            </a:xfrm>
            <a:custGeom>
              <a:avLst/>
              <a:gdLst/>
              <a:ahLst/>
              <a:cxnLst/>
              <a:rect r="r" b="b" t="t" l="l"/>
              <a:pathLst>
                <a:path h="1316736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7456" r="0" b="-277456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2128480" cy="13357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DTM kunlarida universitet brendini targ'ib qilish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22960" y="2537460"/>
            <a:ext cx="7818120" cy="2606040"/>
            <a:chOff x="0" y="0"/>
            <a:chExt cx="10424160" cy="34747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424160" cy="3474720"/>
            </a:xfrm>
            <a:custGeom>
              <a:avLst/>
              <a:gdLst/>
              <a:ahLst/>
              <a:cxnLst/>
              <a:rect r="r" b="b" t="t" l="l"/>
              <a:pathLst>
                <a:path h="3474720" w="10424160">
                  <a:moveTo>
                    <a:pt x="0" y="0"/>
                  </a:moveTo>
                  <a:lnTo>
                    <a:pt x="10424160" y="0"/>
                  </a:lnTo>
                  <a:lnTo>
                    <a:pt x="1042416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455" r="0" b="-8455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42875"/>
              <a:ext cx="10424160" cy="36175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45"/>
                </a:lnSpc>
              </a:pPr>
              <a:r>
                <a:rPr lang="en-US" sz="2250">
                  <a:solidFill>
                    <a:srgbClr val="1E21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DTM imtihonlari o'tkaziladigan stadionlarda universitet brendini keng targ'ib qilish, abituriyentlar va ularning ota-onalariga ishonchli ma'lumot yetkazish hamda qabul jarayoniga qiziqishni oshirish.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5486400"/>
            <a:ext cx="7818120" cy="2537460"/>
            <a:chOff x="0" y="0"/>
            <a:chExt cx="10424160" cy="3383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424161" cy="3383280"/>
            </a:xfrm>
            <a:custGeom>
              <a:avLst/>
              <a:gdLst/>
              <a:ahLst/>
              <a:cxnLst/>
              <a:rect r="r" b="b" t="t" l="l"/>
              <a:pathLst>
                <a:path h="3383280" w="10424161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277856" y="0"/>
                  </a:lnTo>
                  <a:cubicBezTo>
                    <a:pt x="10358628" y="0"/>
                    <a:pt x="10424161" y="65532"/>
                    <a:pt x="10424161" y="146304"/>
                  </a:cubicBezTo>
                  <a:lnTo>
                    <a:pt x="10424161" y="3236976"/>
                  </a:lnTo>
                  <a:cubicBezTo>
                    <a:pt x="10424161" y="3317748"/>
                    <a:pt x="10358628" y="3383280"/>
                    <a:pt x="10277856" y="3383280"/>
                  </a:cubicBezTo>
                  <a:lnTo>
                    <a:pt x="146304" y="3383280"/>
                  </a:lnTo>
                  <a:cubicBezTo>
                    <a:pt x="65532" y="3383280"/>
                    <a:pt x="0" y="3317748"/>
                    <a:pt x="0" y="3236976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408917" y="3669030"/>
            <a:ext cx="5486400" cy="5061700"/>
            <a:chOff x="0" y="0"/>
            <a:chExt cx="7315200" cy="674893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315200" cy="6748934"/>
            </a:xfrm>
            <a:custGeom>
              <a:avLst/>
              <a:gdLst/>
              <a:ahLst/>
              <a:cxnLst/>
              <a:rect r="r" b="b" t="t" l="l"/>
              <a:pathLst>
                <a:path h="6748934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748934"/>
                  </a:lnTo>
                  <a:lnTo>
                    <a:pt x="0" y="674893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603" r="0" b="67363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7315200" cy="675845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280"/>
                </a:lnSpc>
              </a:pPr>
              <a:r>
                <a:rPr lang="en-US" sz="6900" b="true">
                  <a:solidFill>
                    <a:srgbClr val="F4B74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5</a:t>
              </a:r>
              <a:r>
                <a:rPr lang="en-US" sz="6900" b="true">
                  <a:solidFill>
                    <a:srgbClr val="F4B74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 000+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303020" y="6885432"/>
            <a:ext cx="6858000" cy="1028700"/>
            <a:chOff x="0" y="0"/>
            <a:chExt cx="9144000" cy="13716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1440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9900" r="0" b="-7990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0"/>
              <a:ext cx="9144000" cy="14668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1800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bir kunda minglab maqsadli auditoriya bilan bevosita uchrashuv — abituriyent va ota-onalar bitta joyda, bitta kunda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395460" y="2537460"/>
            <a:ext cx="8092440" cy="5486400"/>
            <a:chOff x="0" y="0"/>
            <a:chExt cx="10789920" cy="7315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789920" cy="7315200"/>
            </a:xfrm>
            <a:custGeom>
              <a:avLst/>
              <a:gdLst/>
              <a:ahLst/>
              <a:cxnLst/>
              <a:rect r="r" b="b" t="t" l="l"/>
              <a:pathLst>
                <a:path h="7315200" w="1078992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643616" y="0"/>
                  </a:lnTo>
                  <a:cubicBezTo>
                    <a:pt x="10724388" y="0"/>
                    <a:pt x="10789920" y="65532"/>
                    <a:pt x="10789920" y="146304"/>
                  </a:cubicBezTo>
                  <a:lnTo>
                    <a:pt x="10789920" y="7168896"/>
                  </a:lnTo>
                  <a:cubicBezTo>
                    <a:pt x="10789920" y="7249668"/>
                    <a:pt x="10724388" y="7315200"/>
                    <a:pt x="10643616" y="7315200"/>
                  </a:cubicBezTo>
                  <a:lnTo>
                    <a:pt x="146304" y="7315200"/>
                  </a:lnTo>
                  <a:cubicBezTo>
                    <a:pt x="65532" y="7315200"/>
                    <a:pt x="0" y="7249668"/>
                    <a:pt x="0" y="7168896"/>
                  </a:cubicBezTo>
                  <a:close/>
                </a:path>
              </a:pathLst>
            </a:custGeom>
            <a:solidFill>
              <a:srgbClr val="EDF2FC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9806940" y="2948940"/>
            <a:ext cx="3429000" cy="2194560"/>
            <a:chOff x="0" y="0"/>
            <a:chExt cx="4572000" cy="29260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5720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4572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4425696" y="0"/>
                  </a:lnTo>
                  <a:cubicBezTo>
                    <a:pt x="4506468" y="0"/>
                    <a:pt x="4572000" y="65532"/>
                    <a:pt x="4572000" y="146304"/>
                  </a:cubicBezTo>
                  <a:lnTo>
                    <a:pt x="4572000" y="2779776"/>
                  </a:lnTo>
                  <a:cubicBezTo>
                    <a:pt x="4572000" y="2860548"/>
                    <a:pt x="4506468" y="2926080"/>
                    <a:pt x="4425696" y="2926080"/>
                  </a:cubicBezTo>
                  <a:lnTo>
                    <a:pt x="146304" y="2926080"/>
                  </a:lnTo>
                  <a:cubicBezTo>
                    <a:pt x="65532" y="2926080"/>
                    <a:pt x="0" y="2860548"/>
                    <a:pt x="0" y="277977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0149840" y="3291840"/>
            <a:ext cx="754380" cy="754380"/>
            <a:chOff x="0" y="0"/>
            <a:chExt cx="1005840" cy="10058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0255453" y="3397453"/>
            <a:ext cx="543154" cy="543154"/>
            <a:chOff x="0" y="0"/>
            <a:chExt cx="724205" cy="724205"/>
          </a:xfrm>
        </p:grpSpPr>
        <p:sp>
          <p:nvSpPr>
            <p:cNvPr name="Freeform 26" id="26" descr="preencoded.png"/>
            <p:cNvSpPr/>
            <p:nvPr/>
          </p:nvSpPr>
          <p:spPr>
            <a:xfrm flipH="false" flipV="false" rot="0">
              <a:off x="0" y="0"/>
              <a:ext cx="724154" cy="724154"/>
            </a:xfrm>
            <a:custGeom>
              <a:avLst/>
              <a:gdLst/>
              <a:ahLst/>
              <a:cxnLst/>
              <a:rect r="r" b="b" t="t" l="l"/>
              <a:pathLst>
                <a:path h="724154" w="724154">
                  <a:moveTo>
                    <a:pt x="0" y="0"/>
                  </a:moveTo>
                  <a:lnTo>
                    <a:pt x="724154" y="0"/>
                  </a:lnTo>
                  <a:lnTo>
                    <a:pt x="724154" y="724154"/>
                  </a:lnTo>
                  <a:lnTo>
                    <a:pt x="0" y="724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7" b="-7"/>
              </a:stretch>
            </a:blip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10149840" y="4204335"/>
            <a:ext cx="2743200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1E21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DTM stadioni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3647420" y="2948940"/>
            <a:ext cx="3429000" cy="2194560"/>
            <a:chOff x="0" y="0"/>
            <a:chExt cx="4572000" cy="292608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5720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4572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4425696" y="0"/>
                  </a:lnTo>
                  <a:cubicBezTo>
                    <a:pt x="4506468" y="0"/>
                    <a:pt x="4572000" y="65532"/>
                    <a:pt x="4572000" y="146304"/>
                  </a:cubicBezTo>
                  <a:lnTo>
                    <a:pt x="4572000" y="2779776"/>
                  </a:lnTo>
                  <a:cubicBezTo>
                    <a:pt x="4572000" y="2860548"/>
                    <a:pt x="4506468" y="2926080"/>
                    <a:pt x="4425696" y="2926080"/>
                  </a:cubicBezTo>
                  <a:lnTo>
                    <a:pt x="146304" y="2926080"/>
                  </a:lnTo>
                  <a:cubicBezTo>
                    <a:pt x="65532" y="2926080"/>
                    <a:pt x="0" y="2860548"/>
                    <a:pt x="0" y="277977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3990320" y="3291840"/>
            <a:ext cx="754380" cy="754380"/>
            <a:chOff x="0" y="0"/>
            <a:chExt cx="1005840" cy="100584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4095933" y="3397453"/>
            <a:ext cx="543154" cy="543154"/>
            <a:chOff x="0" y="0"/>
            <a:chExt cx="724205" cy="724205"/>
          </a:xfrm>
        </p:grpSpPr>
        <p:sp>
          <p:nvSpPr>
            <p:cNvPr name="Freeform 33" id="33" descr="preencoded.png"/>
            <p:cNvSpPr/>
            <p:nvPr/>
          </p:nvSpPr>
          <p:spPr>
            <a:xfrm flipH="false" flipV="false" rot="0">
              <a:off x="0" y="0"/>
              <a:ext cx="724154" cy="724154"/>
            </a:xfrm>
            <a:custGeom>
              <a:avLst/>
              <a:gdLst/>
              <a:ahLst/>
              <a:cxnLst/>
              <a:rect r="r" b="b" t="t" l="l"/>
              <a:pathLst>
                <a:path h="724154" w="724154">
                  <a:moveTo>
                    <a:pt x="0" y="0"/>
                  </a:moveTo>
                  <a:lnTo>
                    <a:pt x="724154" y="0"/>
                  </a:lnTo>
                  <a:lnTo>
                    <a:pt x="724154" y="724154"/>
                  </a:lnTo>
                  <a:lnTo>
                    <a:pt x="0" y="724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7" b="-7"/>
              </a:stretch>
            </a:blip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13990320" y="4204335"/>
            <a:ext cx="2743200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1E21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Abituriyentlar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9806940" y="5554980"/>
            <a:ext cx="3429000" cy="2194560"/>
            <a:chOff x="0" y="0"/>
            <a:chExt cx="4572000" cy="292608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45720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4572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4425696" y="0"/>
                  </a:lnTo>
                  <a:cubicBezTo>
                    <a:pt x="4506468" y="0"/>
                    <a:pt x="4572000" y="65532"/>
                    <a:pt x="4572000" y="146304"/>
                  </a:cubicBezTo>
                  <a:lnTo>
                    <a:pt x="4572000" y="2779776"/>
                  </a:lnTo>
                  <a:cubicBezTo>
                    <a:pt x="4572000" y="2860548"/>
                    <a:pt x="4506468" y="2926080"/>
                    <a:pt x="4425696" y="2926080"/>
                  </a:cubicBezTo>
                  <a:lnTo>
                    <a:pt x="146304" y="2926080"/>
                  </a:lnTo>
                  <a:cubicBezTo>
                    <a:pt x="65532" y="2926080"/>
                    <a:pt x="0" y="2860548"/>
                    <a:pt x="0" y="277977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10149840" y="5897880"/>
            <a:ext cx="754380" cy="754380"/>
            <a:chOff x="0" y="0"/>
            <a:chExt cx="1005840" cy="100584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0255453" y="6003493"/>
            <a:ext cx="543154" cy="543154"/>
            <a:chOff x="0" y="0"/>
            <a:chExt cx="724205" cy="724205"/>
          </a:xfrm>
        </p:grpSpPr>
        <p:sp>
          <p:nvSpPr>
            <p:cNvPr name="Freeform 40" id="40" descr="preencoded.png"/>
            <p:cNvSpPr/>
            <p:nvPr/>
          </p:nvSpPr>
          <p:spPr>
            <a:xfrm flipH="false" flipV="false" rot="0">
              <a:off x="0" y="0"/>
              <a:ext cx="724154" cy="724154"/>
            </a:xfrm>
            <a:custGeom>
              <a:avLst/>
              <a:gdLst/>
              <a:ahLst/>
              <a:cxnLst/>
              <a:rect r="r" b="b" t="t" l="l"/>
              <a:pathLst>
                <a:path h="724154" w="724154">
                  <a:moveTo>
                    <a:pt x="0" y="0"/>
                  </a:moveTo>
                  <a:lnTo>
                    <a:pt x="724154" y="0"/>
                  </a:lnTo>
                  <a:lnTo>
                    <a:pt x="724154" y="724154"/>
                  </a:lnTo>
                  <a:lnTo>
                    <a:pt x="0" y="724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7" b="-7"/>
              </a:stretch>
            </a:blipFill>
          </p:spPr>
        </p:sp>
      </p:grpSp>
      <p:sp>
        <p:nvSpPr>
          <p:cNvPr name="TextBox 41" id="41"/>
          <p:cNvSpPr txBox="true"/>
          <p:nvPr/>
        </p:nvSpPr>
        <p:spPr>
          <a:xfrm rot="0">
            <a:off x="10149840" y="6810375"/>
            <a:ext cx="2743200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1E21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Ota-onalar</a:t>
            </a:r>
          </a:p>
        </p:txBody>
      </p:sp>
      <p:grpSp>
        <p:nvGrpSpPr>
          <p:cNvPr name="Group 42" id="42"/>
          <p:cNvGrpSpPr/>
          <p:nvPr/>
        </p:nvGrpSpPr>
        <p:grpSpPr>
          <a:xfrm rot="0">
            <a:off x="13647420" y="5554980"/>
            <a:ext cx="3429000" cy="2194560"/>
            <a:chOff x="0" y="0"/>
            <a:chExt cx="4572000" cy="292608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4572000" cy="2926080"/>
            </a:xfrm>
            <a:custGeom>
              <a:avLst/>
              <a:gdLst/>
              <a:ahLst/>
              <a:cxnLst/>
              <a:rect r="r" b="b" t="t" l="l"/>
              <a:pathLst>
                <a:path h="2926080" w="4572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4425696" y="0"/>
                  </a:lnTo>
                  <a:cubicBezTo>
                    <a:pt x="4506468" y="0"/>
                    <a:pt x="4572000" y="65532"/>
                    <a:pt x="4572000" y="146304"/>
                  </a:cubicBezTo>
                  <a:lnTo>
                    <a:pt x="4572000" y="2779776"/>
                  </a:lnTo>
                  <a:cubicBezTo>
                    <a:pt x="4572000" y="2860548"/>
                    <a:pt x="4506468" y="2926080"/>
                    <a:pt x="4425696" y="2926080"/>
                  </a:cubicBezTo>
                  <a:lnTo>
                    <a:pt x="146304" y="2926080"/>
                  </a:lnTo>
                  <a:cubicBezTo>
                    <a:pt x="65532" y="2926080"/>
                    <a:pt x="0" y="2860548"/>
                    <a:pt x="0" y="277977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13990320" y="5897880"/>
            <a:ext cx="754380" cy="754380"/>
            <a:chOff x="0" y="0"/>
            <a:chExt cx="1005840" cy="100584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14095933" y="6003493"/>
            <a:ext cx="543154" cy="543154"/>
            <a:chOff x="0" y="0"/>
            <a:chExt cx="724205" cy="724205"/>
          </a:xfrm>
        </p:grpSpPr>
        <p:sp>
          <p:nvSpPr>
            <p:cNvPr name="Freeform 47" id="47" descr="preencoded.png"/>
            <p:cNvSpPr/>
            <p:nvPr/>
          </p:nvSpPr>
          <p:spPr>
            <a:xfrm flipH="false" flipV="false" rot="0">
              <a:off x="0" y="0"/>
              <a:ext cx="724154" cy="724154"/>
            </a:xfrm>
            <a:custGeom>
              <a:avLst/>
              <a:gdLst/>
              <a:ahLst/>
              <a:cxnLst/>
              <a:rect r="r" b="b" t="t" l="l"/>
              <a:pathLst>
                <a:path h="724154" w="724154">
                  <a:moveTo>
                    <a:pt x="0" y="0"/>
                  </a:moveTo>
                  <a:lnTo>
                    <a:pt x="724154" y="0"/>
                  </a:lnTo>
                  <a:lnTo>
                    <a:pt x="724154" y="724154"/>
                  </a:lnTo>
                  <a:lnTo>
                    <a:pt x="0" y="724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7" b="-7"/>
              </a:stretch>
            </a:blipFill>
          </p:spPr>
        </p:sp>
      </p:grpSp>
      <p:sp>
        <p:nvSpPr>
          <p:cNvPr name="TextBox 48" id="48"/>
          <p:cNvSpPr txBox="true"/>
          <p:nvPr/>
        </p:nvSpPr>
        <p:spPr>
          <a:xfrm rot="0">
            <a:off x="13990320" y="6810375"/>
            <a:ext cx="2743200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1E21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KIUT brendi</a:t>
            </a:r>
          </a:p>
        </p:txBody>
      </p:sp>
      <p:grpSp>
        <p:nvGrpSpPr>
          <p:cNvPr name="Group 49" id="49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25830" y="-623097"/>
            <a:ext cx="16596360" cy="3303594"/>
            <a:chOff x="0" y="0"/>
            <a:chExt cx="22128480" cy="44047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128480" cy="4404792"/>
            </a:xfrm>
            <a:custGeom>
              <a:avLst/>
              <a:gdLst/>
              <a:ahLst/>
              <a:cxnLst/>
              <a:rect r="r" b="b" t="t" l="l"/>
              <a:pathLst>
                <a:path h="4404792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4404792"/>
                  </a:lnTo>
                  <a:lnTo>
                    <a:pt x="0" y="4404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2940" r="0" b="-1283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2128480" cy="442384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Samarqand viloyati lokatsiyalari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377940" y="2537460"/>
            <a:ext cx="5280660" cy="4869180"/>
            <a:chOff x="0" y="0"/>
            <a:chExt cx="7040880" cy="64922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40880" cy="6492240"/>
            </a:xfrm>
            <a:custGeom>
              <a:avLst/>
              <a:gdLst/>
              <a:ahLst/>
              <a:cxnLst/>
              <a:rect r="r" b="b" t="t" l="l"/>
              <a:pathLst>
                <a:path h="6492240" w="7040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6345936"/>
                  </a:lnTo>
                  <a:cubicBezTo>
                    <a:pt x="7040880" y="6426708"/>
                    <a:pt x="6975348" y="6492240"/>
                    <a:pt x="6894576" y="6492240"/>
                  </a:cubicBezTo>
                  <a:lnTo>
                    <a:pt x="146304" y="6492240"/>
                  </a:lnTo>
                  <a:cubicBezTo>
                    <a:pt x="65532" y="6492240"/>
                    <a:pt x="0" y="6426708"/>
                    <a:pt x="0" y="6345936"/>
                  </a:cubicBezTo>
                  <a:close/>
                </a:path>
              </a:pathLst>
            </a:custGeom>
            <a:blipFill>
              <a:blip r:embed="rId4"/>
              <a:stretch>
                <a:fillRect l="-2371" t="0" r="-2371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70672" y="2582844"/>
            <a:ext cx="5280660" cy="5020461"/>
            <a:chOff x="0" y="0"/>
            <a:chExt cx="7040880" cy="669394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40880" cy="6693948"/>
            </a:xfrm>
            <a:custGeom>
              <a:avLst/>
              <a:gdLst/>
              <a:ahLst/>
              <a:cxnLst/>
              <a:rect r="r" b="b" t="t" l="l"/>
              <a:pathLst>
                <a:path h="6693948" w="7040880">
                  <a:moveTo>
                    <a:pt x="0" y="150850"/>
                  </a:moveTo>
                  <a:cubicBezTo>
                    <a:pt x="0" y="67568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7568"/>
                    <a:pt x="7040880" y="150850"/>
                  </a:cubicBezTo>
                  <a:lnTo>
                    <a:pt x="7040880" y="6543098"/>
                  </a:lnTo>
                  <a:cubicBezTo>
                    <a:pt x="7040880" y="6626380"/>
                    <a:pt x="6975348" y="6693948"/>
                    <a:pt x="6894576" y="6693948"/>
                  </a:cubicBezTo>
                  <a:lnTo>
                    <a:pt x="146304" y="6693948"/>
                  </a:lnTo>
                  <a:cubicBezTo>
                    <a:pt x="65532" y="6693948"/>
                    <a:pt x="0" y="6626380"/>
                    <a:pt x="0" y="6543098"/>
                  </a:cubicBezTo>
                  <a:close/>
                </a:path>
              </a:pathLst>
            </a:custGeom>
            <a:blipFill>
              <a:blip r:embed="rId5"/>
              <a:stretch>
                <a:fillRect l="0" t="-5745" r="0" b="-574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344400" y="2537460"/>
            <a:ext cx="5280660" cy="4869180"/>
            <a:chOff x="0" y="0"/>
            <a:chExt cx="7040880" cy="64922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040880" cy="6492240"/>
            </a:xfrm>
            <a:custGeom>
              <a:avLst/>
              <a:gdLst/>
              <a:ahLst/>
              <a:cxnLst/>
              <a:rect r="r" b="b" t="t" l="l"/>
              <a:pathLst>
                <a:path h="6492240" w="7040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6345936"/>
                  </a:lnTo>
                  <a:cubicBezTo>
                    <a:pt x="7040880" y="6426708"/>
                    <a:pt x="6975348" y="6492240"/>
                    <a:pt x="6894576" y="6492240"/>
                  </a:cubicBezTo>
                  <a:lnTo>
                    <a:pt x="146304" y="6492240"/>
                  </a:lnTo>
                  <a:cubicBezTo>
                    <a:pt x="65532" y="6492240"/>
                    <a:pt x="0" y="6426708"/>
                    <a:pt x="0" y="6345936"/>
                  </a:cubicBezTo>
                  <a:close/>
                </a:path>
              </a:pathLst>
            </a:custGeom>
            <a:blipFill>
              <a:blip r:embed="rId6"/>
              <a:stretch>
                <a:fillRect l="0" t="-147" r="0" b="-147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" y="7818120"/>
            <a:ext cx="16802100" cy="2468880"/>
            <a:chOff x="0" y="0"/>
            <a:chExt cx="22402800" cy="32918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402800" cy="3291840"/>
            </a:xfrm>
            <a:custGeom>
              <a:avLst/>
              <a:gdLst/>
              <a:ahLst/>
              <a:cxnLst/>
              <a:rect r="r" b="b" t="t" l="l"/>
              <a:pathLst>
                <a:path h="3291840" w="22402800">
                  <a:moveTo>
                    <a:pt x="0" y="277208"/>
                  </a:moveTo>
                  <a:cubicBezTo>
                    <a:pt x="0" y="124166"/>
                    <a:pt x="65532" y="0"/>
                    <a:pt x="146304" y="0"/>
                  </a:cubicBezTo>
                  <a:lnTo>
                    <a:pt x="22256496" y="0"/>
                  </a:lnTo>
                  <a:cubicBezTo>
                    <a:pt x="22337268" y="0"/>
                    <a:pt x="22402800" y="124166"/>
                    <a:pt x="22402800" y="277208"/>
                  </a:cubicBezTo>
                  <a:lnTo>
                    <a:pt x="22402800" y="3014632"/>
                  </a:lnTo>
                  <a:cubicBezTo>
                    <a:pt x="22402800" y="3167674"/>
                    <a:pt x="22337268" y="3291840"/>
                    <a:pt x="22256496" y="3291840"/>
                  </a:cubicBezTo>
                  <a:lnTo>
                    <a:pt x="146304" y="3291840"/>
                  </a:lnTo>
                  <a:cubicBezTo>
                    <a:pt x="65532" y="3291840"/>
                    <a:pt x="0" y="3167674"/>
                    <a:pt x="0" y="3014632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303020" y="7818120"/>
            <a:ext cx="15841980" cy="1303020"/>
            <a:chOff x="0" y="0"/>
            <a:chExt cx="21122640" cy="1737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1226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1122639">
                  <a:moveTo>
                    <a:pt x="0" y="0"/>
                  </a:moveTo>
                  <a:lnTo>
                    <a:pt x="21122639" y="0"/>
                  </a:lnTo>
                  <a:lnTo>
                    <a:pt x="211226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897" r="0" b="-186897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85725"/>
              <a:ext cx="21122640" cy="1823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16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28700" y="7068200"/>
            <a:ext cx="13706890" cy="2492255"/>
            <a:chOff x="0" y="0"/>
            <a:chExt cx="18275853" cy="332300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275853" cy="3323006"/>
            </a:xfrm>
            <a:custGeom>
              <a:avLst/>
              <a:gdLst/>
              <a:ahLst/>
              <a:cxnLst/>
              <a:rect r="r" b="b" t="t" l="l"/>
              <a:pathLst>
                <a:path h="3323006" w="18275853">
                  <a:moveTo>
                    <a:pt x="0" y="0"/>
                  </a:moveTo>
                  <a:lnTo>
                    <a:pt x="18275853" y="0"/>
                  </a:lnTo>
                  <a:lnTo>
                    <a:pt x="18275853" y="3323006"/>
                  </a:lnTo>
                  <a:lnTo>
                    <a:pt x="0" y="332300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9941" r="-21080" b="-49566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18275853" cy="333253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80"/>
                </a:lnSpc>
              </a:pPr>
              <a:r>
                <a:rPr lang="en-US" b="true" sz="3400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Samarqand viloyatida jami 3 ta hududda test jarayonlari o’tkaziladi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77265" y="7818120"/>
            <a:ext cx="16493490" cy="3144652"/>
            <a:chOff x="0" y="0"/>
            <a:chExt cx="21991320" cy="419287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1991320" cy="4192870"/>
            </a:xfrm>
            <a:custGeom>
              <a:avLst/>
              <a:gdLst/>
              <a:ahLst/>
              <a:cxnLst/>
              <a:rect r="r" b="b" t="t" l="l"/>
              <a:pathLst>
                <a:path h="4192870" w="21991320">
                  <a:moveTo>
                    <a:pt x="0" y="0"/>
                  </a:moveTo>
                  <a:lnTo>
                    <a:pt x="21991320" y="0"/>
                  </a:lnTo>
                  <a:lnTo>
                    <a:pt x="21991320" y="4192870"/>
                  </a:lnTo>
                  <a:lnTo>
                    <a:pt x="0" y="41928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7133" r="-623" b="-18537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19075"/>
              <a:ext cx="21991320" cy="44119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256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Samarqand viloyatida ro’yxatdan o’tgan abiturientlar soni 66 405 nafar</a:t>
              </a:r>
            </a:p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volontyor taqsimoti : 11 kishi                  o’qtuvchilar : 5 kishi      JAMI : 16 kishi                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309000" y="-1069381"/>
            <a:ext cx="8819737" cy="3738349"/>
            <a:chOff x="0" y="0"/>
            <a:chExt cx="11552083" cy="48964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52083" cy="4896486"/>
            </a:xfrm>
            <a:custGeom>
              <a:avLst/>
              <a:gdLst/>
              <a:ahLst/>
              <a:cxnLst/>
              <a:rect r="r" b="b" t="t" l="l"/>
              <a:pathLst>
                <a:path h="4896486" w="11552083">
                  <a:moveTo>
                    <a:pt x="0" y="0"/>
                  </a:moveTo>
                  <a:lnTo>
                    <a:pt x="11552083" y="0"/>
                  </a:lnTo>
                  <a:lnTo>
                    <a:pt x="11552083" y="4896486"/>
                  </a:lnTo>
                  <a:lnTo>
                    <a:pt x="0" y="4896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4612" r="-91554" b="-150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11552083" cy="490601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19"/>
                </a:lnSpc>
              </a:pPr>
              <a:r>
                <a:rPr lang="en-US" sz="5099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Jizzax viloyati lokatsiyasi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014893" y="1525100"/>
            <a:ext cx="7892284" cy="6089751"/>
            <a:chOff x="0" y="0"/>
            <a:chExt cx="8981253" cy="69300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81253" cy="6930008"/>
            </a:xfrm>
            <a:custGeom>
              <a:avLst/>
              <a:gdLst/>
              <a:ahLst/>
              <a:cxnLst/>
              <a:rect r="r" b="b" t="t" l="l"/>
              <a:pathLst>
                <a:path h="6930008" w="8981253">
                  <a:moveTo>
                    <a:pt x="0" y="156169"/>
                  </a:moveTo>
                  <a:cubicBezTo>
                    <a:pt x="0" y="69951"/>
                    <a:pt x="83592" y="0"/>
                    <a:pt x="186623" y="0"/>
                  </a:cubicBezTo>
                  <a:lnTo>
                    <a:pt x="8794630" y="0"/>
                  </a:lnTo>
                  <a:cubicBezTo>
                    <a:pt x="8897661" y="0"/>
                    <a:pt x="8981253" y="69951"/>
                    <a:pt x="8981253" y="156169"/>
                  </a:cubicBezTo>
                  <a:lnTo>
                    <a:pt x="8981253" y="6773838"/>
                  </a:lnTo>
                  <a:cubicBezTo>
                    <a:pt x="8981253" y="6860057"/>
                    <a:pt x="8897661" y="6930008"/>
                    <a:pt x="8794630" y="6930008"/>
                  </a:cubicBezTo>
                  <a:lnTo>
                    <a:pt x="186623" y="6930008"/>
                  </a:lnTo>
                  <a:cubicBezTo>
                    <a:pt x="83592" y="6930008"/>
                    <a:pt x="0" y="6860057"/>
                    <a:pt x="0" y="6773838"/>
                  </a:cubicBezTo>
                  <a:close/>
                </a:path>
              </a:pathLst>
            </a:custGeom>
            <a:blipFill>
              <a:blip r:embed="rId4"/>
              <a:stretch>
                <a:fillRect l="-66" t="-4887" r="-463" b="-642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822960" y="7818120"/>
            <a:ext cx="16802100" cy="2216252"/>
            <a:chOff x="0" y="0"/>
            <a:chExt cx="22402800" cy="29550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402800" cy="2955003"/>
            </a:xfrm>
            <a:custGeom>
              <a:avLst/>
              <a:gdLst/>
              <a:ahLst/>
              <a:cxnLst/>
              <a:rect r="r" b="b" t="t" l="l"/>
              <a:pathLst>
                <a:path h="2955003" w="22402800">
                  <a:moveTo>
                    <a:pt x="0" y="248842"/>
                  </a:moveTo>
                  <a:cubicBezTo>
                    <a:pt x="0" y="111461"/>
                    <a:pt x="65532" y="0"/>
                    <a:pt x="146304" y="0"/>
                  </a:cubicBezTo>
                  <a:lnTo>
                    <a:pt x="22256496" y="0"/>
                  </a:lnTo>
                  <a:cubicBezTo>
                    <a:pt x="22337268" y="0"/>
                    <a:pt x="22402800" y="111461"/>
                    <a:pt x="22402800" y="248842"/>
                  </a:cubicBezTo>
                  <a:lnTo>
                    <a:pt x="22402800" y="2706160"/>
                  </a:lnTo>
                  <a:cubicBezTo>
                    <a:pt x="22402800" y="2843542"/>
                    <a:pt x="22337268" y="2955003"/>
                    <a:pt x="22256496" y="2955003"/>
                  </a:cubicBezTo>
                  <a:lnTo>
                    <a:pt x="146304" y="2955003"/>
                  </a:lnTo>
                  <a:cubicBezTo>
                    <a:pt x="65532" y="2955003"/>
                    <a:pt x="0" y="2843542"/>
                    <a:pt x="0" y="270616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03020" y="7818120"/>
            <a:ext cx="15841980" cy="1303020"/>
            <a:chOff x="0" y="0"/>
            <a:chExt cx="21122640" cy="17373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1226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1122639">
                  <a:moveTo>
                    <a:pt x="0" y="0"/>
                  </a:moveTo>
                  <a:lnTo>
                    <a:pt x="21122639" y="0"/>
                  </a:lnTo>
                  <a:lnTo>
                    <a:pt x="211226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897" r="0" b="-18689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85725"/>
              <a:ext cx="21122640" cy="1823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1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8700" y="7068200"/>
            <a:ext cx="13706890" cy="2492255"/>
            <a:chOff x="0" y="0"/>
            <a:chExt cx="18275853" cy="332300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275853" cy="3323006"/>
            </a:xfrm>
            <a:custGeom>
              <a:avLst/>
              <a:gdLst/>
              <a:ahLst/>
              <a:cxnLst/>
              <a:rect r="r" b="b" t="t" l="l"/>
              <a:pathLst>
                <a:path h="3323006" w="18275853">
                  <a:moveTo>
                    <a:pt x="0" y="0"/>
                  </a:moveTo>
                  <a:lnTo>
                    <a:pt x="18275853" y="0"/>
                  </a:lnTo>
                  <a:lnTo>
                    <a:pt x="18275853" y="3323006"/>
                  </a:lnTo>
                  <a:lnTo>
                    <a:pt x="0" y="332300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9941" r="-21080" b="-49566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18275853" cy="333253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Jizzax </a:t>
              </a:r>
              <a:r>
                <a:rPr lang="en-US" b="true" sz="3400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viloyatida jami 1 ta hududda test jarayonlari o’tkaziladi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43828" y="7666839"/>
            <a:ext cx="14312015" cy="3006605"/>
            <a:chOff x="0" y="0"/>
            <a:chExt cx="19082686" cy="400880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082686" cy="4008806"/>
            </a:xfrm>
            <a:custGeom>
              <a:avLst/>
              <a:gdLst/>
              <a:ahLst/>
              <a:cxnLst/>
              <a:rect r="r" b="b" t="t" l="l"/>
              <a:pathLst>
                <a:path h="4008806" w="19082686">
                  <a:moveTo>
                    <a:pt x="0" y="0"/>
                  </a:moveTo>
                  <a:lnTo>
                    <a:pt x="19082686" y="0"/>
                  </a:lnTo>
                  <a:lnTo>
                    <a:pt x="19082686" y="4008806"/>
                  </a:lnTo>
                  <a:lnTo>
                    <a:pt x="0" y="400880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1133" r="-15961" b="-23979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19082686" cy="401833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Jizzax viloyatida ro’yxatdan o’tgan abiturientlar soni 32 301 nafar</a:t>
              </a:r>
            </a:p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Volontyor : 4 kishi / o’qtuvchilar : 1 kishi / JAMI : 4 kishi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95574" y="-426431"/>
            <a:ext cx="16596360" cy="3303594"/>
            <a:chOff x="0" y="0"/>
            <a:chExt cx="22128480" cy="44047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128480" cy="4404792"/>
            </a:xfrm>
            <a:custGeom>
              <a:avLst/>
              <a:gdLst/>
              <a:ahLst/>
              <a:cxnLst/>
              <a:rect r="r" b="b" t="t" l="l"/>
              <a:pathLst>
                <a:path h="4404792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4404792"/>
                  </a:lnTo>
                  <a:lnTo>
                    <a:pt x="0" y="4404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2940" r="0" b="-1283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2128480" cy="442384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Qashqadaryo viloyati lokatsiyalari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377940" y="2537460"/>
            <a:ext cx="5280660" cy="4869180"/>
            <a:chOff x="0" y="0"/>
            <a:chExt cx="7040880" cy="64922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40880" cy="6492240"/>
            </a:xfrm>
            <a:custGeom>
              <a:avLst/>
              <a:gdLst/>
              <a:ahLst/>
              <a:cxnLst/>
              <a:rect r="r" b="b" t="t" l="l"/>
              <a:pathLst>
                <a:path h="6492240" w="7040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6345936"/>
                  </a:lnTo>
                  <a:cubicBezTo>
                    <a:pt x="7040880" y="6426708"/>
                    <a:pt x="6975348" y="6492240"/>
                    <a:pt x="6894576" y="6492240"/>
                  </a:cubicBezTo>
                  <a:lnTo>
                    <a:pt x="146304" y="6492240"/>
                  </a:lnTo>
                  <a:cubicBezTo>
                    <a:pt x="65532" y="6492240"/>
                    <a:pt x="0" y="6426708"/>
                    <a:pt x="0" y="6345936"/>
                  </a:cubicBezTo>
                  <a:close/>
                </a:path>
              </a:pathLst>
            </a:custGeom>
            <a:blipFill>
              <a:blip r:embed="rId4"/>
              <a:stretch>
                <a:fillRect l="-1810" t="0" r="-23009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70672" y="2582844"/>
            <a:ext cx="5280660" cy="5020461"/>
            <a:chOff x="0" y="0"/>
            <a:chExt cx="7040880" cy="669394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40880" cy="6693948"/>
            </a:xfrm>
            <a:custGeom>
              <a:avLst/>
              <a:gdLst/>
              <a:ahLst/>
              <a:cxnLst/>
              <a:rect r="r" b="b" t="t" l="l"/>
              <a:pathLst>
                <a:path h="6693948" w="7040880">
                  <a:moveTo>
                    <a:pt x="0" y="150850"/>
                  </a:moveTo>
                  <a:cubicBezTo>
                    <a:pt x="0" y="67568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7568"/>
                    <a:pt x="7040880" y="150850"/>
                  </a:cubicBezTo>
                  <a:lnTo>
                    <a:pt x="7040880" y="6543098"/>
                  </a:lnTo>
                  <a:cubicBezTo>
                    <a:pt x="7040880" y="6626380"/>
                    <a:pt x="6975348" y="6693948"/>
                    <a:pt x="6894576" y="6693948"/>
                  </a:cubicBezTo>
                  <a:lnTo>
                    <a:pt x="146304" y="6693948"/>
                  </a:lnTo>
                  <a:cubicBezTo>
                    <a:pt x="65532" y="6693948"/>
                    <a:pt x="0" y="6626380"/>
                    <a:pt x="0" y="6543098"/>
                  </a:cubicBezTo>
                  <a:close/>
                </a:path>
              </a:pathLst>
            </a:custGeom>
            <a:blipFill>
              <a:blip r:embed="rId5"/>
              <a:stretch>
                <a:fillRect l="-2310" t="0" r="-231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1905685" y="2340795"/>
            <a:ext cx="5719375" cy="5065845"/>
            <a:chOff x="0" y="0"/>
            <a:chExt cx="7625834" cy="675446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25834" cy="6754461"/>
            </a:xfrm>
            <a:custGeom>
              <a:avLst/>
              <a:gdLst/>
              <a:ahLst/>
              <a:cxnLst/>
              <a:rect r="r" b="b" t="t" l="l"/>
              <a:pathLst>
                <a:path h="6754461" w="7625834">
                  <a:moveTo>
                    <a:pt x="0" y="152213"/>
                  </a:moveTo>
                  <a:cubicBezTo>
                    <a:pt x="0" y="68179"/>
                    <a:pt x="70976" y="0"/>
                    <a:pt x="158459" y="0"/>
                  </a:cubicBezTo>
                  <a:lnTo>
                    <a:pt x="7467375" y="0"/>
                  </a:lnTo>
                  <a:cubicBezTo>
                    <a:pt x="7554857" y="0"/>
                    <a:pt x="7625834" y="68179"/>
                    <a:pt x="7625834" y="152213"/>
                  </a:cubicBezTo>
                  <a:lnTo>
                    <a:pt x="7625834" y="6602247"/>
                  </a:lnTo>
                  <a:cubicBezTo>
                    <a:pt x="7625834" y="6686282"/>
                    <a:pt x="7554857" y="6754461"/>
                    <a:pt x="7467375" y="6754461"/>
                  </a:cubicBezTo>
                  <a:lnTo>
                    <a:pt x="158459" y="6754461"/>
                  </a:lnTo>
                  <a:cubicBezTo>
                    <a:pt x="70976" y="6754461"/>
                    <a:pt x="0" y="6686282"/>
                    <a:pt x="0" y="6602247"/>
                  </a:cubicBezTo>
                  <a:close/>
                </a:path>
              </a:pathLst>
            </a:custGeom>
            <a:blipFill>
              <a:blip r:embed="rId6"/>
              <a:stretch>
                <a:fillRect l="-6877" t="-359" r="-16566" b="-359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" y="7818120"/>
            <a:ext cx="16802100" cy="1892808"/>
            <a:chOff x="0" y="0"/>
            <a:chExt cx="22402800" cy="252374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402800" cy="2523744"/>
            </a:xfrm>
            <a:custGeom>
              <a:avLst/>
              <a:gdLst/>
              <a:ahLst/>
              <a:cxnLst/>
              <a:rect r="r" b="b" t="t" l="l"/>
              <a:pathLst>
                <a:path h="2523744" w="22402800">
                  <a:moveTo>
                    <a:pt x="0" y="212526"/>
                  </a:moveTo>
                  <a:cubicBezTo>
                    <a:pt x="0" y="95194"/>
                    <a:pt x="65532" y="0"/>
                    <a:pt x="146304" y="0"/>
                  </a:cubicBezTo>
                  <a:lnTo>
                    <a:pt x="22256496" y="0"/>
                  </a:lnTo>
                  <a:cubicBezTo>
                    <a:pt x="22337268" y="0"/>
                    <a:pt x="22402800" y="95194"/>
                    <a:pt x="22402800" y="212526"/>
                  </a:cubicBezTo>
                  <a:lnTo>
                    <a:pt x="22402800" y="2311218"/>
                  </a:lnTo>
                  <a:cubicBezTo>
                    <a:pt x="22402800" y="2428550"/>
                    <a:pt x="22337268" y="2523744"/>
                    <a:pt x="22256496" y="2523744"/>
                  </a:cubicBezTo>
                  <a:lnTo>
                    <a:pt x="146304" y="2523744"/>
                  </a:lnTo>
                  <a:cubicBezTo>
                    <a:pt x="65532" y="2523744"/>
                    <a:pt x="0" y="2428550"/>
                    <a:pt x="0" y="2311218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303020" y="7818120"/>
            <a:ext cx="15841980" cy="1303020"/>
            <a:chOff x="0" y="0"/>
            <a:chExt cx="21122640" cy="1737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1226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1122639">
                  <a:moveTo>
                    <a:pt x="0" y="0"/>
                  </a:moveTo>
                  <a:lnTo>
                    <a:pt x="21122639" y="0"/>
                  </a:lnTo>
                  <a:lnTo>
                    <a:pt x="211226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897" r="0" b="-186897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85725"/>
              <a:ext cx="21122640" cy="1823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16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28700" y="6939730"/>
            <a:ext cx="14554064" cy="2492255"/>
            <a:chOff x="0" y="0"/>
            <a:chExt cx="19405419" cy="332300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9405420" cy="3323006"/>
            </a:xfrm>
            <a:custGeom>
              <a:avLst/>
              <a:gdLst/>
              <a:ahLst/>
              <a:cxnLst/>
              <a:rect r="r" b="b" t="t" l="l"/>
              <a:pathLst>
                <a:path h="3323006" w="19405420">
                  <a:moveTo>
                    <a:pt x="0" y="0"/>
                  </a:moveTo>
                  <a:lnTo>
                    <a:pt x="19405420" y="0"/>
                  </a:lnTo>
                  <a:lnTo>
                    <a:pt x="19405420" y="3323006"/>
                  </a:lnTo>
                  <a:lnTo>
                    <a:pt x="0" y="332300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9941" r="-14032" b="-49566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19405419" cy="333253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Qashqadaryo </a:t>
              </a:r>
              <a:r>
                <a:rPr lang="en-US" b="true" sz="3400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viloyatida jami 3 ta hududda test jarayonlari o’tkaziladi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028700" y="7518397"/>
            <a:ext cx="15265086" cy="3006605"/>
            <a:chOff x="0" y="0"/>
            <a:chExt cx="20353448" cy="400880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0353448" cy="4008806"/>
            </a:xfrm>
            <a:custGeom>
              <a:avLst/>
              <a:gdLst/>
              <a:ahLst/>
              <a:cxnLst/>
              <a:rect r="r" b="b" t="t" l="l"/>
              <a:pathLst>
                <a:path h="4008806" w="20353448">
                  <a:moveTo>
                    <a:pt x="0" y="0"/>
                  </a:moveTo>
                  <a:lnTo>
                    <a:pt x="20353448" y="0"/>
                  </a:lnTo>
                  <a:lnTo>
                    <a:pt x="20353448" y="4008806"/>
                  </a:lnTo>
                  <a:lnTo>
                    <a:pt x="0" y="400880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1133" r="-8721" b="-23979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20353448" cy="401833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Qashqadaryo viloyatida ro’yxatdan o’tgan abiturientlar soni 54 590 nafar</a:t>
              </a:r>
            </a:p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Volontyor : 9 kishi / o’qtuvchilar : 3 kishi / JAMI : 12 kishi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75040" y="-1387502"/>
            <a:ext cx="16596360" cy="3303594"/>
            <a:chOff x="0" y="0"/>
            <a:chExt cx="22128480" cy="44047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128480" cy="4404792"/>
            </a:xfrm>
            <a:custGeom>
              <a:avLst/>
              <a:gdLst/>
              <a:ahLst/>
              <a:cxnLst/>
              <a:rect r="r" b="b" t="t" l="l"/>
              <a:pathLst>
                <a:path h="4404792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4404792"/>
                  </a:lnTo>
                  <a:lnTo>
                    <a:pt x="0" y="4404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4451" r="0" b="-164451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2128480" cy="442384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Surxandaryo viloyati lokatsiyalari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39173" y="713186"/>
            <a:ext cx="3545127" cy="3394427"/>
            <a:chOff x="0" y="0"/>
            <a:chExt cx="6780471" cy="64922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780471" cy="6492240"/>
            </a:xfrm>
            <a:custGeom>
              <a:avLst/>
              <a:gdLst/>
              <a:ahLst/>
              <a:cxnLst/>
              <a:rect r="r" b="b" t="t" l="l"/>
              <a:pathLst>
                <a:path h="6492240" w="6780471">
                  <a:moveTo>
                    <a:pt x="0" y="146304"/>
                  </a:moveTo>
                  <a:cubicBezTo>
                    <a:pt x="0" y="65532"/>
                    <a:pt x="63108" y="0"/>
                    <a:pt x="140893" y="0"/>
                  </a:cubicBezTo>
                  <a:lnTo>
                    <a:pt x="6639578" y="0"/>
                  </a:lnTo>
                  <a:cubicBezTo>
                    <a:pt x="6717363" y="0"/>
                    <a:pt x="6780471" y="65532"/>
                    <a:pt x="6780471" y="146304"/>
                  </a:cubicBezTo>
                  <a:lnTo>
                    <a:pt x="6780471" y="6345936"/>
                  </a:lnTo>
                  <a:cubicBezTo>
                    <a:pt x="6780471" y="6426708"/>
                    <a:pt x="6717363" y="6492240"/>
                    <a:pt x="6639578" y="6492240"/>
                  </a:cubicBezTo>
                  <a:lnTo>
                    <a:pt x="140893" y="6492240"/>
                  </a:lnTo>
                  <a:cubicBezTo>
                    <a:pt x="63108" y="6492240"/>
                    <a:pt x="0" y="6426708"/>
                    <a:pt x="0" y="6345936"/>
                  </a:cubicBezTo>
                  <a:close/>
                </a:path>
              </a:pathLst>
            </a:custGeom>
            <a:blipFill>
              <a:blip r:embed="rId4"/>
              <a:stretch>
                <a:fillRect l="-4453" t="-3301" r="-17117" b="-509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59113" y="8135807"/>
            <a:ext cx="16802100" cy="1635633"/>
            <a:chOff x="0" y="0"/>
            <a:chExt cx="22402800" cy="218084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402800" cy="2180844"/>
            </a:xfrm>
            <a:custGeom>
              <a:avLst/>
              <a:gdLst/>
              <a:ahLst/>
              <a:cxnLst/>
              <a:rect r="r" b="b" t="t" l="l"/>
              <a:pathLst>
                <a:path h="2180844" w="22402800">
                  <a:moveTo>
                    <a:pt x="0" y="183650"/>
                  </a:moveTo>
                  <a:cubicBezTo>
                    <a:pt x="0" y="82260"/>
                    <a:pt x="65532" y="0"/>
                    <a:pt x="146304" y="0"/>
                  </a:cubicBezTo>
                  <a:lnTo>
                    <a:pt x="22256496" y="0"/>
                  </a:lnTo>
                  <a:cubicBezTo>
                    <a:pt x="22337268" y="0"/>
                    <a:pt x="22402800" y="82260"/>
                    <a:pt x="22402800" y="183650"/>
                  </a:cubicBezTo>
                  <a:lnTo>
                    <a:pt x="22402800" y="1997194"/>
                  </a:lnTo>
                  <a:cubicBezTo>
                    <a:pt x="22402800" y="2098584"/>
                    <a:pt x="22337268" y="2180844"/>
                    <a:pt x="22256496" y="2180844"/>
                  </a:cubicBezTo>
                  <a:lnTo>
                    <a:pt x="146304" y="2180844"/>
                  </a:lnTo>
                  <a:cubicBezTo>
                    <a:pt x="65532" y="2180844"/>
                    <a:pt x="0" y="2098584"/>
                    <a:pt x="0" y="1997194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439173" y="7878632"/>
            <a:ext cx="15841980" cy="1303020"/>
            <a:chOff x="0" y="0"/>
            <a:chExt cx="21122640" cy="17373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1226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1122639">
                  <a:moveTo>
                    <a:pt x="0" y="0"/>
                  </a:moveTo>
                  <a:lnTo>
                    <a:pt x="21122639" y="0"/>
                  </a:lnTo>
                  <a:lnTo>
                    <a:pt x="211226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86897" r="0" b="-18689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85725"/>
              <a:ext cx="21122640" cy="1823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1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21953" y="9771440"/>
            <a:ext cx="10972800" cy="411480"/>
            <a:chOff x="0" y="0"/>
            <a:chExt cx="14630400" cy="5486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07004" y="7248470"/>
            <a:ext cx="14554064" cy="3001496"/>
            <a:chOff x="0" y="0"/>
            <a:chExt cx="19405419" cy="400199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405420" cy="4001994"/>
            </a:xfrm>
            <a:custGeom>
              <a:avLst/>
              <a:gdLst/>
              <a:ahLst/>
              <a:cxnLst/>
              <a:rect r="r" b="b" t="t" l="l"/>
              <a:pathLst>
                <a:path h="4001994" w="19405420">
                  <a:moveTo>
                    <a:pt x="0" y="0"/>
                  </a:moveTo>
                  <a:lnTo>
                    <a:pt x="19405420" y="0"/>
                  </a:lnTo>
                  <a:lnTo>
                    <a:pt x="19405420" y="4001994"/>
                  </a:lnTo>
                  <a:lnTo>
                    <a:pt x="0" y="40019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91288" r="-14032" b="-2419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19405419" cy="401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80"/>
                </a:lnSpc>
              </a:pPr>
              <a:r>
                <a:rPr lang="en-US" sz="29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Surxandaryo </a:t>
              </a:r>
              <a:r>
                <a:rPr lang="en-US" sz="29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viloyatida jami 6 ta hududda test jarayonlari o’tkaziladi </a:t>
              </a:r>
            </a:p>
            <a:p>
              <a:pPr algn="l">
                <a:lnSpc>
                  <a:spcPts val="3480"/>
                </a:lnSpc>
              </a:pPr>
              <a:r>
                <a:rPr lang="en-US" sz="29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Surxandaryo viloyatida ro’yxatdan o’tgan abiturientlar soni 44 129 nafar</a:t>
              </a:r>
            </a:p>
            <a:p>
              <a:pPr algn="l">
                <a:lnSpc>
                  <a:spcPts val="3480"/>
                </a:lnSpc>
              </a:pPr>
              <a:r>
                <a:rPr lang="en-US" b="true" sz="2900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Volontyor : 8 kishi / o’qtuvchilar : 2 kishi / JAMI : 14 kishi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984786" y="713186"/>
            <a:ext cx="3681280" cy="3394427"/>
            <a:chOff x="0" y="0"/>
            <a:chExt cx="7040880" cy="64922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040880" cy="6492240"/>
            </a:xfrm>
            <a:custGeom>
              <a:avLst/>
              <a:gdLst/>
              <a:ahLst/>
              <a:cxnLst/>
              <a:rect r="r" b="b" t="t" l="l"/>
              <a:pathLst>
                <a:path h="6492240" w="7040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6345936"/>
                  </a:lnTo>
                  <a:cubicBezTo>
                    <a:pt x="7040880" y="6426708"/>
                    <a:pt x="6975348" y="6492240"/>
                    <a:pt x="6894576" y="6492240"/>
                  </a:cubicBezTo>
                  <a:lnTo>
                    <a:pt x="146304" y="6492240"/>
                  </a:lnTo>
                  <a:cubicBezTo>
                    <a:pt x="65532" y="6492240"/>
                    <a:pt x="0" y="6426708"/>
                    <a:pt x="0" y="6345936"/>
                  </a:cubicBezTo>
                  <a:close/>
                </a:path>
              </a:pathLst>
            </a:custGeom>
            <a:blipFill>
              <a:blip r:embed="rId6"/>
              <a:stretch>
                <a:fillRect l="-410" t="-7130" r="-13800" b="-5992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2353622" y="713186"/>
            <a:ext cx="3681280" cy="3394427"/>
            <a:chOff x="0" y="0"/>
            <a:chExt cx="7040880" cy="64922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040880" cy="6492240"/>
            </a:xfrm>
            <a:custGeom>
              <a:avLst/>
              <a:gdLst/>
              <a:ahLst/>
              <a:cxnLst/>
              <a:rect r="r" b="b" t="t" l="l"/>
              <a:pathLst>
                <a:path h="6492240" w="7040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6345936"/>
                  </a:lnTo>
                  <a:cubicBezTo>
                    <a:pt x="7040880" y="6426708"/>
                    <a:pt x="6975348" y="6492240"/>
                    <a:pt x="6894576" y="6492240"/>
                  </a:cubicBezTo>
                  <a:lnTo>
                    <a:pt x="146304" y="6492240"/>
                  </a:lnTo>
                  <a:cubicBezTo>
                    <a:pt x="65532" y="6492240"/>
                    <a:pt x="0" y="6426708"/>
                    <a:pt x="0" y="6345936"/>
                  </a:cubicBezTo>
                  <a:close/>
                </a:path>
              </a:pathLst>
            </a:custGeom>
            <a:blipFill>
              <a:blip r:embed="rId7"/>
              <a:stretch>
                <a:fillRect l="0" t="-2028" r="0" b="-2028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439173" y="4424497"/>
            <a:ext cx="3681280" cy="3394427"/>
            <a:chOff x="0" y="0"/>
            <a:chExt cx="7040880" cy="649224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040880" cy="6492240"/>
            </a:xfrm>
            <a:custGeom>
              <a:avLst/>
              <a:gdLst/>
              <a:ahLst/>
              <a:cxnLst/>
              <a:rect r="r" b="b" t="t" l="l"/>
              <a:pathLst>
                <a:path h="6492240" w="7040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6345936"/>
                  </a:lnTo>
                  <a:cubicBezTo>
                    <a:pt x="7040880" y="6426708"/>
                    <a:pt x="6975348" y="6492240"/>
                    <a:pt x="6894576" y="6492240"/>
                  </a:cubicBezTo>
                  <a:lnTo>
                    <a:pt x="146304" y="6492240"/>
                  </a:lnTo>
                  <a:cubicBezTo>
                    <a:pt x="65532" y="6492240"/>
                    <a:pt x="0" y="6426708"/>
                    <a:pt x="0" y="6345936"/>
                  </a:cubicBezTo>
                  <a:close/>
                </a:path>
              </a:pathLst>
            </a:custGeom>
            <a:blipFill>
              <a:blip r:embed="rId8"/>
              <a:stretch>
                <a:fillRect l="-2028" t="0" r="-2028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7012816" y="4484205"/>
            <a:ext cx="3681280" cy="3394427"/>
            <a:chOff x="0" y="0"/>
            <a:chExt cx="7040880" cy="649224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040880" cy="6492240"/>
            </a:xfrm>
            <a:custGeom>
              <a:avLst/>
              <a:gdLst/>
              <a:ahLst/>
              <a:cxnLst/>
              <a:rect r="r" b="b" t="t" l="l"/>
              <a:pathLst>
                <a:path h="6492240" w="7040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6345936"/>
                  </a:lnTo>
                  <a:cubicBezTo>
                    <a:pt x="7040880" y="6426708"/>
                    <a:pt x="6975348" y="6492240"/>
                    <a:pt x="6894576" y="6492240"/>
                  </a:cubicBezTo>
                  <a:lnTo>
                    <a:pt x="146304" y="6492240"/>
                  </a:lnTo>
                  <a:cubicBezTo>
                    <a:pt x="65532" y="6492240"/>
                    <a:pt x="0" y="6426708"/>
                    <a:pt x="0" y="6345936"/>
                  </a:cubicBezTo>
                  <a:close/>
                </a:path>
              </a:pathLst>
            </a:custGeom>
            <a:blipFill>
              <a:blip r:embed="rId9"/>
              <a:stretch>
                <a:fillRect l="0" t="-387" r="0" b="-387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2449380" y="4484205"/>
            <a:ext cx="3681280" cy="3394427"/>
            <a:chOff x="0" y="0"/>
            <a:chExt cx="7040880" cy="649224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040880" cy="6492240"/>
            </a:xfrm>
            <a:custGeom>
              <a:avLst/>
              <a:gdLst/>
              <a:ahLst/>
              <a:cxnLst/>
              <a:rect r="r" b="b" t="t" l="l"/>
              <a:pathLst>
                <a:path h="6492240" w="7040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6345936"/>
                  </a:lnTo>
                  <a:cubicBezTo>
                    <a:pt x="7040880" y="6426708"/>
                    <a:pt x="6975348" y="6492240"/>
                    <a:pt x="6894576" y="6492240"/>
                  </a:cubicBezTo>
                  <a:lnTo>
                    <a:pt x="146304" y="6492240"/>
                  </a:lnTo>
                  <a:cubicBezTo>
                    <a:pt x="65532" y="6492240"/>
                    <a:pt x="0" y="6426708"/>
                    <a:pt x="0" y="6345936"/>
                  </a:cubicBezTo>
                  <a:close/>
                </a:path>
              </a:pathLst>
            </a:custGeom>
            <a:blipFill>
              <a:blip r:embed="rId10"/>
              <a:stretch>
                <a:fillRect l="-2014" t="0" r="-2014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309000" y="-1235790"/>
            <a:ext cx="8819737" cy="3738349"/>
            <a:chOff x="0" y="0"/>
            <a:chExt cx="11552083" cy="48964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52083" cy="4896486"/>
            </a:xfrm>
            <a:custGeom>
              <a:avLst/>
              <a:gdLst/>
              <a:ahLst/>
              <a:cxnLst/>
              <a:rect r="r" b="b" t="t" l="l"/>
              <a:pathLst>
                <a:path h="4896486" w="11552083">
                  <a:moveTo>
                    <a:pt x="0" y="0"/>
                  </a:moveTo>
                  <a:lnTo>
                    <a:pt x="11552083" y="0"/>
                  </a:lnTo>
                  <a:lnTo>
                    <a:pt x="11552083" y="4896486"/>
                  </a:lnTo>
                  <a:lnTo>
                    <a:pt x="0" y="4896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4612" r="-91554" b="-150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11552083" cy="490601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19"/>
                </a:lnSpc>
              </a:pPr>
              <a:r>
                <a:rPr lang="en-US" sz="5099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Navoiy viloyati lokatsiyasi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07552" y="1373819"/>
            <a:ext cx="7892284" cy="6089751"/>
            <a:chOff x="0" y="0"/>
            <a:chExt cx="8981253" cy="69300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81253" cy="6930008"/>
            </a:xfrm>
            <a:custGeom>
              <a:avLst/>
              <a:gdLst/>
              <a:ahLst/>
              <a:cxnLst/>
              <a:rect r="r" b="b" t="t" l="l"/>
              <a:pathLst>
                <a:path h="6930008" w="8981253">
                  <a:moveTo>
                    <a:pt x="0" y="156169"/>
                  </a:moveTo>
                  <a:cubicBezTo>
                    <a:pt x="0" y="69951"/>
                    <a:pt x="83592" y="0"/>
                    <a:pt x="186623" y="0"/>
                  </a:cubicBezTo>
                  <a:lnTo>
                    <a:pt x="8794630" y="0"/>
                  </a:lnTo>
                  <a:cubicBezTo>
                    <a:pt x="8897661" y="0"/>
                    <a:pt x="8981253" y="69951"/>
                    <a:pt x="8981253" y="156169"/>
                  </a:cubicBezTo>
                  <a:lnTo>
                    <a:pt x="8981253" y="6773838"/>
                  </a:lnTo>
                  <a:cubicBezTo>
                    <a:pt x="8981253" y="6860057"/>
                    <a:pt x="8897661" y="6930008"/>
                    <a:pt x="8794630" y="6930008"/>
                  </a:cubicBezTo>
                  <a:lnTo>
                    <a:pt x="186623" y="6930008"/>
                  </a:lnTo>
                  <a:cubicBezTo>
                    <a:pt x="83592" y="6930008"/>
                    <a:pt x="0" y="6860057"/>
                    <a:pt x="0" y="6773838"/>
                  </a:cubicBezTo>
                  <a:close/>
                </a:path>
              </a:pathLst>
            </a:custGeom>
            <a:blipFill>
              <a:blip r:embed="rId4"/>
              <a:stretch>
                <a:fillRect l="0" t="-1299" r="0" b="-1299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822960" y="7818120"/>
            <a:ext cx="16802100" cy="1892808"/>
            <a:chOff x="0" y="0"/>
            <a:chExt cx="22402800" cy="252374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402800" cy="2523744"/>
            </a:xfrm>
            <a:custGeom>
              <a:avLst/>
              <a:gdLst/>
              <a:ahLst/>
              <a:cxnLst/>
              <a:rect r="r" b="b" t="t" l="l"/>
              <a:pathLst>
                <a:path h="2523744" w="22402800">
                  <a:moveTo>
                    <a:pt x="0" y="212526"/>
                  </a:moveTo>
                  <a:cubicBezTo>
                    <a:pt x="0" y="95194"/>
                    <a:pt x="65532" y="0"/>
                    <a:pt x="146304" y="0"/>
                  </a:cubicBezTo>
                  <a:lnTo>
                    <a:pt x="22256496" y="0"/>
                  </a:lnTo>
                  <a:cubicBezTo>
                    <a:pt x="22337268" y="0"/>
                    <a:pt x="22402800" y="95194"/>
                    <a:pt x="22402800" y="212526"/>
                  </a:cubicBezTo>
                  <a:lnTo>
                    <a:pt x="22402800" y="2311218"/>
                  </a:lnTo>
                  <a:cubicBezTo>
                    <a:pt x="22402800" y="2428550"/>
                    <a:pt x="22337268" y="2523744"/>
                    <a:pt x="22256496" y="2523744"/>
                  </a:cubicBezTo>
                  <a:lnTo>
                    <a:pt x="146304" y="2523744"/>
                  </a:lnTo>
                  <a:cubicBezTo>
                    <a:pt x="65532" y="2523744"/>
                    <a:pt x="0" y="2428550"/>
                    <a:pt x="0" y="2311218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03020" y="7818120"/>
            <a:ext cx="15841980" cy="1303020"/>
            <a:chOff x="0" y="0"/>
            <a:chExt cx="21122640" cy="17373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1226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1122639">
                  <a:moveTo>
                    <a:pt x="0" y="0"/>
                  </a:moveTo>
                  <a:lnTo>
                    <a:pt x="21122639" y="0"/>
                  </a:lnTo>
                  <a:lnTo>
                    <a:pt x="211226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6897" r="0" b="-18689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85725"/>
              <a:ext cx="21122640" cy="1823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1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28700" y="7068200"/>
            <a:ext cx="13706890" cy="2492255"/>
            <a:chOff x="0" y="0"/>
            <a:chExt cx="18275853" cy="332300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275853" cy="3323006"/>
            </a:xfrm>
            <a:custGeom>
              <a:avLst/>
              <a:gdLst/>
              <a:ahLst/>
              <a:cxnLst/>
              <a:rect r="r" b="b" t="t" l="l"/>
              <a:pathLst>
                <a:path h="3323006" w="18275853">
                  <a:moveTo>
                    <a:pt x="0" y="0"/>
                  </a:moveTo>
                  <a:lnTo>
                    <a:pt x="18275853" y="0"/>
                  </a:lnTo>
                  <a:lnTo>
                    <a:pt x="18275853" y="3323006"/>
                  </a:lnTo>
                  <a:lnTo>
                    <a:pt x="0" y="332300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9941" r="-21080" b="-49566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18275853" cy="333253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Navoiy </a:t>
              </a:r>
              <a:r>
                <a:rPr lang="en-US" b="true" sz="3400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viloyatida jami 2 ta hududda test jarayonlari o’tkaziladi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043828" y="7463570"/>
            <a:ext cx="14312015" cy="3006605"/>
            <a:chOff x="0" y="0"/>
            <a:chExt cx="19082686" cy="400880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9082686" cy="4008806"/>
            </a:xfrm>
            <a:custGeom>
              <a:avLst/>
              <a:gdLst/>
              <a:ahLst/>
              <a:cxnLst/>
              <a:rect r="r" b="b" t="t" l="l"/>
              <a:pathLst>
                <a:path h="4008806" w="19082686">
                  <a:moveTo>
                    <a:pt x="0" y="0"/>
                  </a:moveTo>
                  <a:lnTo>
                    <a:pt x="19082686" y="0"/>
                  </a:lnTo>
                  <a:lnTo>
                    <a:pt x="19082686" y="4008806"/>
                  </a:lnTo>
                  <a:lnTo>
                    <a:pt x="0" y="400880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1133" r="-15961" b="-23979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9525"/>
              <a:ext cx="19082686" cy="401833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Navoiy viloyatida ro’yxatdan o’tgan abiturientlar soni 29 354 nafar</a:t>
              </a:r>
            </a:p>
            <a:p>
              <a:pPr algn="l">
                <a:lnSpc>
                  <a:spcPts val="4080"/>
                </a:lnSpc>
              </a:pPr>
              <a:r>
                <a:rPr lang="en-US" sz="3400" b="true">
                  <a:solidFill>
                    <a:srgbClr val="FCFCF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Volontyor : 4 kishi / o’qtuvchilar : 2 kishi / JAMI : 6 kishi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182595" y="1373819"/>
            <a:ext cx="7892284" cy="6089751"/>
            <a:chOff x="0" y="0"/>
            <a:chExt cx="8981253" cy="693000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981253" cy="6930008"/>
            </a:xfrm>
            <a:custGeom>
              <a:avLst/>
              <a:gdLst/>
              <a:ahLst/>
              <a:cxnLst/>
              <a:rect r="r" b="b" t="t" l="l"/>
              <a:pathLst>
                <a:path h="6930008" w="8981253">
                  <a:moveTo>
                    <a:pt x="0" y="156169"/>
                  </a:moveTo>
                  <a:cubicBezTo>
                    <a:pt x="0" y="69951"/>
                    <a:pt x="83592" y="0"/>
                    <a:pt x="186623" y="0"/>
                  </a:cubicBezTo>
                  <a:lnTo>
                    <a:pt x="8794630" y="0"/>
                  </a:lnTo>
                  <a:cubicBezTo>
                    <a:pt x="8897661" y="0"/>
                    <a:pt x="8981253" y="69951"/>
                    <a:pt x="8981253" y="156169"/>
                  </a:cubicBezTo>
                  <a:lnTo>
                    <a:pt x="8981253" y="6773838"/>
                  </a:lnTo>
                  <a:cubicBezTo>
                    <a:pt x="8981253" y="6860057"/>
                    <a:pt x="8897661" y="6930008"/>
                    <a:pt x="8794630" y="6930008"/>
                  </a:cubicBezTo>
                  <a:lnTo>
                    <a:pt x="186623" y="6930008"/>
                  </a:lnTo>
                  <a:cubicBezTo>
                    <a:pt x="83592" y="6930008"/>
                    <a:pt x="0" y="6860057"/>
                    <a:pt x="0" y="6773838"/>
                  </a:cubicBezTo>
                  <a:close/>
                </a:path>
              </a:pathLst>
            </a:custGeom>
            <a:blipFill>
              <a:blip r:embed="rId5"/>
              <a:stretch>
                <a:fillRect l="-1102" t="0" r="-1102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576072"/>
            <a:ext cx="13716000" cy="438912"/>
            <a:chOff x="0" y="0"/>
            <a:chExt cx="18288000" cy="5852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88000" cy="585216"/>
            </a:xfrm>
            <a:custGeom>
              <a:avLst/>
              <a:gdLst/>
              <a:ahLst/>
              <a:cxnLst/>
              <a:rect r="r" b="b" t="t" l="l"/>
              <a:pathLst>
                <a:path h="585216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8907" r="0" b="-558907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288000" cy="6233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b="true" sz="1800" spc="299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ASOSLASH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987552"/>
            <a:ext cx="16596360" cy="987552"/>
            <a:chOff x="0" y="0"/>
            <a:chExt cx="22128480" cy="13167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128480" cy="1316736"/>
            </a:xfrm>
            <a:custGeom>
              <a:avLst/>
              <a:gdLst/>
              <a:ahLst/>
              <a:cxnLst/>
              <a:rect r="r" b="b" t="t" l="l"/>
              <a:pathLst>
                <a:path h="1316736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7456" r="0" b="-277456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2128480" cy="13357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Nima uchun aynan DTM kuni?</a:t>
              </a:r>
            </a:p>
          </p:txBody>
        </p:sp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-68580" y="1714500"/>
            <a:ext cx="10698480" cy="7132320"/>
          </a:xfrm>
          <a:prstGeom prst="rect">
            <a:avLst/>
          </a:prstGeom>
        </p:spPr>
      </p:pic>
      <p:grpSp>
        <p:nvGrpSpPr>
          <p:cNvPr name="Group 9" id="9"/>
          <p:cNvGrpSpPr/>
          <p:nvPr/>
        </p:nvGrpSpPr>
        <p:grpSpPr>
          <a:xfrm rot="0">
            <a:off x="10287000" y="2578608"/>
            <a:ext cx="438912" cy="438912"/>
            <a:chOff x="0" y="0"/>
            <a:chExt cx="585216" cy="585216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585216" cy="585216"/>
            </a:xfrm>
            <a:custGeom>
              <a:avLst/>
              <a:gdLst/>
              <a:ahLst/>
              <a:cxnLst/>
              <a:rect r="r" b="b" t="t" l="l"/>
              <a:pathLst>
                <a:path h="585216" w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904220" y="2455164"/>
            <a:ext cx="6720840" cy="480060"/>
            <a:chOff x="0" y="0"/>
            <a:chExt cx="8961120" cy="6400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61120" cy="640080"/>
            </a:xfrm>
            <a:custGeom>
              <a:avLst/>
              <a:gdLst/>
              <a:ahLst/>
              <a:cxnLst/>
              <a:rect r="r" b="b" t="t" l="l"/>
              <a:pathLst>
                <a:path h="640080" w="8961120">
                  <a:moveTo>
                    <a:pt x="0" y="0"/>
                  </a:moveTo>
                  <a:lnTo>
                    <a:pt x="8961120" y="0"/>
                  </a:lnTo>
                  <a:lnTo>
                    <a:pt x="89611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2790" r="0" b="-22279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89611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Maqsadli auditoriya bitta joyda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904220" y="2921508"/>
            <a:ext cx="6720840" cy="685800"/>
            <a:chOff x="0" y="0"/>
            <a:chExt cx="8961120" cy="914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961120" cy="914400"/>
            </a:xfrm>
            <a:custGeom>
              <a:avLst/>
              <a:gdLst/>
              <a:ahLst/>
              <a:cxnLst/>
              <a:rect r="r" b="b" t="t" l="l"/>
              <a:pathLst>
                <a:path h="914400" w="8961120">
                  <a:moveTo>
                    <a:pt x="0" y="0"/>
                  </a:moveTo>
                  <a:lnTo>
                    <a:pt x="8961120" y="0"/>
                  </a:lnTo>
                  <a:lnTo>
                    <a:pt x="89611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953" r="0" b="-140953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8961120" cy="990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84"/>
                </a:lnSpc>
              </a:pPr>
              <a:r>
                <a:rPr lang="en-US" sz="1725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Butun viloyat bo'ylab qidirish o'rniga — barchasi stadionda.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287000" y="3881628"/>
            <a:ext cx="438912" cy="438912"/>
            <a:chOff x="0" y="0"/>
            <a:chExt cx="585216" cy="585216"/>
          </a:xfrm>
        </p:grpSpPr>
        <p:sp>
          <p:nvSpPr>
            <p:cNvPr name="Freeform 18" id="18" descr="preencoded.png"/>
            <p:cNvSpPr/>
            <p:nvPr/>
          </p:nvSpPr>
          <p:spPr>
            <a:xfrm flipH="false" flipV="false" rot="0">
              <a:off x="0" y="0"/>
              <a:ext cx="585216" cy="585216"/>
            </a:xfrm>
            <a:custGeom>
              <a:avLst/>
              <a:gdLst/>
              <a:ahLst/>
              <a:cxnLst/>
              <a:rect r="r" b="b" t="t" l="l"/>
              <a:pathLst>
                <a:path h="585216" w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0904220" y="3758184"/>
            <a:ext cx="6720840" cy="480060"/>
            <a:chOff x="0" y="0"/>
            <a:chExt cx="8961120" cy="6400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961120" cy="640080"/>
            </a:xfrm>
            <a:custGeom>
              <a:avLst/>
              <a:gdLst/>
              <a:ahLst/>
              <a:cxnLst/>
              <a:rect r="r" b="b" t="t" l="l"/>
              <a:pathLst>
                <a:path h="640080" w="8961120">
                  <a:moveTo>
                    <a:pt x="0" y="0"/>
                  </a:moveTo>
                  <a:lnTo>
                    <a:pt x="8961120" y="0"/>
                  </a:lnTo>
                  <a:lnTo>
                    <a:pt x="89611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2790" r="0" b="-22279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89611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Ota-onalar bilan yuzma-yuz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904220" y="4224528"/>
            <a:ext cx="6720840" cy="685800"/>
            <a:chOff x="0" y="0"/>
            <a:chExt cx="8961120" cy="914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961120" cy="914400"/>
            </a:xfrm>
            <a:custGeom>
              <a:avLst/>
              <a:gdLst/>
              <a:ahLst/>
              <a:cxnLst/>
              <a:rect r="r" b="b" t="t" l="l"/>
              <a:pathLst>
                <a:path h="914400" w="8961120">
                  <a:moveTo>
                    <a:pt x="0" y="0"/>
                  </a:moveTo>
                  <a:lnTo>
                    <a:pt x="8961120" y="0"/>
                  </a:lnTo>
                  <a:lnTo>
                    <a:pt x="89611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953" r="0" b="-140953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76200"/>
              <a:ext cx="8961120" cy="990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84"/>
                </a:lnSpc>
              </a:pPr>
              <a:r>
                <a:rPr lang="en-US" sz="1725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Qaror qabul qiluvchi shaxs bilan to'g'ridan-to'g'ri muloqot.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0287000" y="5184648"/>
            <a:ext cx="438912" cy="438912"/>
            <a:chOff x="0" y="0"/>
            <a:chExt cx="585216" cy="585216"/>
          </a:xfrm>
        </p:grpSpPr>
        <p:sp>
          <p:nvSpPr>
            <p:cNvPr name="Freeform 26" id="26" descr="preencoded.png"/>
            <p:cNvSpPr/>
            <p:nvPr/>
          </p:nvSpPr>
          <p:spPr>
            <a:xfrm flipH="false" flipV="false" rot="0">
              <a:off x="0" y="0"/>
              <a:ext cx="585216" cy="585216"/>
            </a:xfrm>
            <a:custGeom>
              <a:avLst/>
              <a:gdLst/>
              <a:ahLst/>
              <a:cxnLst/>
              <a:rect r="r" b="b" t="t" l="l"/>
              <a:pathLst>
                <a:path h="585216" w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0904220" y="5061204"/>
            <a:ext cx="6720840" cy="480060"/>
            <a:chOff x="0" y="0"/>
            <a:chExt cx="8961120" cy="6400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961120" cy="640080"/>
            </a:xfrm>
            <a:custGeom>
              <a:avLst/>
              <a:gdLst/>
              <a:ahLst/>
              <a:cxnLst/>
              <a:rect r="r" b="b" t="t" l="l"/>
              <a:pathLst>
                <a:path h="640080" w="8961120">
                  <a:moveTo>
                    <a:pt x="0" y="0"/>
                  </a:moveTo>
                  <a:lnTo>
                    <a:pt x="8961120" y="0"/>
                  </a:lnTo>
                  <a:lnTo>
                    <a:pt x="89611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2790" r="0" b="-22279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89611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Darhol ma'lumot berish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904220" y="5527548"/>
            <a:ext cx="6720840" cy="685800"/>
            <a:chOff x="0" y="0"/>
            <a:chExt cx="8961120" cy="9144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961120" cy="914400"/>
            </a:xfrm>
            <a:custGeom>
              <a:avLst/>
              <a:gdLst/>
              <a:ahLst/>
              <a:cxnLst/>
              <a:rect r="r" b="b" t="t" l="l"/>
              <a:pathLst>
                <a:path h="914400" w="8961120">
                  <a:moveTo>
                    <a:pt x="0" y="0"/>
                  </a:moveTo>
                  <a:lnTo>
                    <a:pt x="8961120" y="0"/>
                  </a:lnTo>
                  <a:lnTo>
                    <a:pt x="89611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953" r="0" b="-140953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76200"/>
              <a:ext cx="8961120" cy="990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84"/>
                </a:lnSpc>
              </a:pPr>
              <a:r>
                <a:rPr lang="en-US" sz="1725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Kontrakt, grant va yo'nalishlar haqida shu yerning o'zida.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0287000" y="6487668"/>
            <a:ext cx="438912" cy="438912"/>
            <a:chOff x="0" y="0"/>
            <a:chExt cx="585216" cy="585216"/>
          </a:xfrm>
        </p:grpSpPr>
        <p:sp>
          <p:nvSpPr>
            <p:cNvPr name="Freeform 34" id="34" descr="preencoded.png"/>
            <p:cNvSpPr/>
            <p:nvPr/>
          </p:nvSpPr>
          <p:spPr>
            <a:xfrm flipH="false" flipV="false" rot="0">
              <a:off x="0" y="0"/>
              <a:ext cx="585216" cy="585216"/>
            </a:xfrm>
            <a:custGeom>
              <a:avLst/>
              <a:gdLst/>
              <a:ahLst/>
              <a:cxnLst/>
              <a:rect r="r" b="b" t="t" l="l"/>
              <a:pathLst>
                <a:path h="585216" w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0904220" y="6364224"/>
            <a:ext cx="6720840" cy="480060"/>
            <a:chOff x="0" y="0"/>
            <a:chExt cx="8961120" cy="64008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961120" cy="640080"/>
            </a:xfrm>
            <a:custGeom>
              <a:avLst/>
              <a:gdLst/>
              <a:ahLst/>
              <a:cxnLst/>
              <a:rect r="r" b="b" t="t" l="l"/>
              <a:pathLst>
                <a:path h="640080" w="8961120">
                  <a:moveTo>
                    <a:pt x="0" y="0"/>
                  </a:moveTo>
                  <a:lnTo>
                    <a:pt x="8961120" y="0"/>
                  </a:lnTo>
                  <a:lnTo>
                    <a:pt x="89611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2790" r="0" b="-22279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89611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Raqobatchilar ham shu yo'ldan bormoqda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0904220" y="6830568"/>
            <a:ext cx="6720840" cy="685800"/>
            <a:chOff x="0" y="0"/>
            <a:chExt cx="8961120" cy="9144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961120" cy="914400"/>
            </a:xfrm>
            <a:custGeom>
              <a:avLst/>
              <a:gdLst/>
              <a:ahLst/>
              <a:cxnLst/>
              <a:rect r="r" b="b" t="t" l="l"/>
              <a:pathLst>
                <a:path h="914400" w="8961120">
                  <a:moveTo>
                    <a:pt x="0" y="0"/>
                  </a:moveTo>
                  <a:lnTo>
                    <a:pt x="8961120" y="0"/>
                  </a:lnTo>
                  <a:lnTo>
                    <a:pt x="89611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953" r="0" b="-140953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76200"/>
              <a:ext cx="8961120" cy="990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84"/>
                </a:lnSpc>
              </a:pPr>
              <a:r>
                <a:rPr lang="en-US" sz="1725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Boshqa universitetlar allaqachon shu usulni qo'llamoqda.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576072"/>
            <a:ext cx="13716000" cy="438912"/>
            <a:chOff x="0" y="0"/>
            <a:chExt cx="18288000" cy="5852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88000" cy="585216"/>
            </a:xfrm>
            <a:custGeom>
              <a:avLst/>
              <a:gdLst/>
              <a:ahLst/>
              <a:cxnLst/>
              <a:rect r="r" b="b" t="t" l="l"/>
              <a:pathLst>
                <a:path h="585216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8907" r="0" b="-558907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288000" cy="6233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b="true" sz="1800" spc="299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MEXANIZM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987552"/>
            <a:ext cx="16596360" cy="987552"/>
            <a:chOff x="0" y="0"/>
            <a:chExt cx="22128480" cy="13167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128480" cy="1316736"/>
            </a:xfrm>
            <a:custGeom>
              <a:avLst/>
              <a:gdLst/>
              <a:ahLst/>
              <a:cxnLst/>
              <a:rect r="r" b="b" t="t" l="l"/>
              <a:pathLst>
                <a:path h="1316736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7456" r="0" b="-277456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2128480" cy="13357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Ishlash mexanizmi — boshidan oxirigacha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435" y="3419475"/>
            <a:ext cx="1637538" cy="1637538"/>
            <a:chOff x="0" y="0"/>
            <a:chExt cx="2183384" cy="21833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3384" cy="2183384"/>
            </a:xfrm>
            <a:custGeom>
              <a:avLst/>
              <a:gdLst/>
              <a:ahLst/>
              <a:cxnLst/>
              <a:rect r="r" b="b" t="t" l="l"/>
              <a:pathLst>
                <a:path h="2183384" w="2183384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1998345" y="0"/>
                  </a:lnTo>
                  <a:cubicBezTo>
                    <a:pt x="2100580" y="0"/>
                    <a:pt x="2183384" y="82804"/>
                    <a:pt x="2183384" y="185039"/>
                  </a:cubicBezTo>
                  <a:lnTo>
                    <a:pt x="2183384" y="1998345"/>
                  </a:lnTo>
                  <a:cubicBezTo>
                    <a:pt x="2183384" y="2100580"/>
                    <a:pt x="2100580" y="2183384"/>
                    <a:pt x="1998345" y="2183384"/>
                  </a:cubicBezTo>
                  <a:lnTo>
                    <a:pt x="185039" y="2183384"/>
                  </a:lnTo>
                  <a:cubicBezTo>
                    <a:pt x="82804" y="2183384"/>
                    <a:pt x="0" y="2100580"/>
                    <a:pt x="0" y="1998345"/>
                  </a:cubicBezTo>
                  <a:close/>
                </a:path>
              </a:pathLst>
            </a:custGeom>
            <a:solidFill>
              <a:srgbClr val="EDF2FC"/>
            </a:solidFill>
            <a:ln w="19050" cap="sq">
              <a:solidFill>
                <a:srgbClr val="1E2761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371600" y="3648456"/>
            <a:ext cx="521208" cy="521208"/>
            <a:chOff x="0" y="0"/>
            <a:chExt cx="694944" cy="694944"/>
          </a:xfrm>
        </p:grpSpPr>
        <p:sp>
          <p:nvSpPr>
            <p:cNvPr name="Freeform 11" id="11" descr="preencoded.png"/>
            <p:cNvSpPr/>
            <p:nvPr/>
          </p:nvSpPr>
          <p:spPr>
            <a:xfrm flipH="false" flipV="false" rot="0">
              <a:off x="0" y="0"/>
              <a:ext cx="694944" cy="694944"/>
            </a:xfrm>
            <a:custGeom>
              <a:avLst/>
              <a:gdLst/>
              <a:ahLst/>
              <a:cxnLst/>
              <a:rect r="r" b="b" t="t" l="l"/>
              <a:pathLst>
                <a:path h="694944" w="694944">
                  <a:moveTo>
                    <a:pt x="0" y="0"/>
                  </a:moveTo>
                  <a:lnTo>
                    <a:pt x="694944" y="0"/>
                  </a:lnTo>
                  <a:lnTo>
                    <a:pt x="694944" y="694944"/>
                  </a:lnTo>
                  <a:lnTo>
                    <a:pt x="0" y="694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17220" y="4224528"/>
            <a:ext cx="2029968" cy="754380"/>
            <a:chOff x="0" y="0"/>
            <a:chExt cx="2706624" cy="10058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706624" cy="1005840"/>
            </a:xfrm>
            <a:custGeom>
              <a:avLst/>
              <a:gdLst/>
              <a:ahLst/>
              <a:cxnLst/>
              <a:rect r="r" b="b" t="t" l="l"/>
              <a:pathLst>
                <a:path h="1005840" w="2706624">
                  <a:moveTo>
                    <a:pt x="0" y="0"/>
                  </a:moveTo>
                  <a:lnTo>
                    <a:pt x="2706624" y="0"/>
                  </a:lnTo>
                  <a:lnTo>
                    <a:pt x="270662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32" r="0" b="-2432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706624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DTM</a:t>
              </a:r>
            </a:p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stadioni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420017" y="4087368"/>
            <a:ext cx="301752" cy="301752"/>
            <a:chOff x="0" y="0"/>
            <a:chExt cx="402336" cy="402336"/>
          </a:xfrm>
        </p:grpSpPr>
        <p:sp>
          <p:nvSpPr>
            <p:cNvPr name="Freeform 16" id="16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2690812" y="3419475"/>
            <a:ext cx="1637538" cy="1637538"/>
            <a:chOff x="0" y="0"/>
            <a:chExt cx="2183384" cy="218338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83384" cy="2183384"/>
            </a:xfrm>
            <a:custGeom>
              <a:avLst/>
              <a:gdLst/>
              <a:ahLst/>
              <a:cxnLst/>
              <a:rect r="r" b="b" t="t" l="l"/>
              <a:pathLst>
                <a:path h="2183384" w="2183384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1998345" y="0"/>
                  </a:lnTo>
                  <a:cubicBezTo>
                    <a:pt x="2100580" y="0"/>
                    <a:pt x="2183384" y="82804"/>
                    <a:pt x="2183384" y="185039"/>
                  </a:cubicBezTo>
                  <a:lnTo>
                    <a:pt x="2183384" y="1998345"/>
                  </a:lnTo>
                  <a:cubicBezTo>
                    <a:pt x="2183384" y="2100580"/>
                    <a:pt x="2100580" y="2183384"/>
                    <a:pt x="1998345" y="2183384"/>
                  </a:cubicBezTo>
                  <a:lnTo>
                    <a:pt x="185039" y="2183384"/>
                  </a:lnTo>
                  <a:cubicBezTo>
                    <a:pt x="82804" y="2183384"/>
                    <a:pt x="0" y="2100580"/>
                    <a:pt x="0" y="1998345"/>
                  </a:cubicBezTo>
                  <a:close/>
                </a:path>
              </a:pathLst>
            </a:custGeom>
            <a:solidFill>
              <a:srgbClr val="EDF2FC"/>
            </a:solidFill>
            <a:ln w="19050" cap="sq">
              <a:solidFill>
                <a:srgbClr val="1E2761"/>
              </a:solidFill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3248978" y="3648456"/>
            <a:ext cx="521208" cy="521208"/>
            <a:chOff x="0" y="0"/>
            <a:chExt cx="694944" cy="694944"/>
          </a:xfrm>
        </p:grpSpPr>
        <p:sp>
          <p:nvSpPr>
            <p:cNvPr name="Freeform 20" id="20" descr="preencoded.png"/>
            <p:cNvSpPr/>
            <p:nvPr/>
          </p:nvSpPr>
          <p:spPr>
            <a:xfrm flipH="false" flipV="false" rot="0">
              <a:off x="0" y="0"/>
              <a:ext cx="694944" cy="694944"/>
            </a:xfrm>
            <a:custGeom>
              <a:avLst/>
              <a:gdLst/>
              <a:ahLst/>
              <a:cxnLst/>
              <a:rect r="r" b="b" t="t" l="l"/>
              <a:pathLst>
                <a:path h="694944" w="694944">
                  <a:moveTo>
                    <a:pt x="0" y="0"/>
                  </a:moveTo>
                  <a:lnTo>
                    <a:pt x="694944" y="0"/>
                  </a:lnTo>
                  <a:lnTo>
                    <a:pt x="694944" y="694944"/>
                  </a:lnTo>
                  <a:lnTo>
                    <a:pt x="0" y="694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2494598" y="4224528"/>
            <a:ext cx="2029968" cy="754380"/>
            <a:chOff x="0" y="0"/>
            <a:chExt cx="2706624" cy="10058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706624" cy="1005840"/>
            </a:xfrm>
            <a:custGeom>
              <a:avLst/>
              <a:gdLst/>
              <a:ahLst/>
              <a:cxnLst/>
              <a:rect r="r" b="b" t="t" l="l"/>
              <a:pathLst>
                <a:path h="1005840" w="2706624">
                  <a:moveTo>
                    <a:pt x="0" y="0"/>
                  </a:moveTo>
                  <a:lnTo>
                    <a:pt x="2706624" y="0"/>
                  </a:lnTo>
                  <a:lnTo>
                    <a:pt x="270662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32" r="0" b="-2432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706624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Volontyor-</a:t>
              </a:r>
            </a:p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lar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297394" y="4087368"/>
            <a:ext cx="301752" cy="301752"/>
            <a:chOff x="0" y="0"/>
            <a:chExt cx="402336" cy="402336"/>
          </a:xfrm>
        </p:grpSpPr>
        <p:sp>
          <p:nvSpPr>
            <p:cNvPr name="Freeform 25" id="25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4568190" y="3419475"/>
            <a:ext cx="1637538" cy="1637538"/>
            <a:chOff x="0" y="0"/>
            <a:chExt cx="2183384" cy="218338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83384" cy="2183384"/>
            </a:xfrm>
            <a:custGeom>
              <a:avLst/>
              <a:gdLst/>
              <a:ahLst/>
              <a:cxnLst/>
              <a:rect r="r" b="b" t="t" l="l"/>
              <a:pathLst>
                <a:path h="2183384" w="2183384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1998345" y="0"/>
                  </a:lnTo>
                  <a:cubicBezTo>
                    <a:pt x="2100580" y="0"/>
                    <a:pt x="2183384" y="82804"/>
                    <a:pt x="2183384" y="185039"/>
                  </a:cubicBezTo>
                  <a:lnTo>
                    <a:pt x="2183384" y="1998345"/>
                  </a:lnTo>
                  <a:cubicBezTo>
                    <a:pt x="2183384" y="2100580"/>
                    <a:pt x="2100580" y="2183384"/>
                    <a:pt x="1998345" y="2183384"/>
                  </a:cubicBezTo>
                  <a:lnTo>
                    <a:pt x="185039" y="2183384"/>
                  </a:lnTo>
                  <a:cubicBezTo>
                    <a:pt x="82804" y="2183384"/>
                    <a:pt x="0" y="2100580"/>
                    <a:pt x="0" y="1998345"/>
                  </a:cubicBezTo>
                  <a:close/>
                </a:path>
              </a:pathLst>
            </a:custGeom>
            <a:solidFill>
              <a:srgbClr val="EDF2FC"/>
            </a:solidFill>
            <a:ln w="19050" cap="sq">
              <a:solidFill>
                <a:srgbClr val="1E2761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5126355" y="3648456"/>
            <a:ext cx="521208" cy="521208"/>
            <a:chOff x="0" y="0"/>
            <a:chExt cx="694944" cy="694944"/>
          </a:xfrm>
        </p:grpSpPr>
        <p:sp>
          <p:nvSpPr>
            <p:cNvPr name="Freeform 29" id="29" descr="preencoded.png"/>
            <p:cNvSpPr/>
            <p:nvPr/>
          </p:nvSpPr>
          <p:spPr>
            <a:xfrm flipH="false" flipV="false" rot="0">
              <a:off x="0" y="0"/>
              <a:ext cx="694944" cy="694944"/>
            </a:xfrm>
            <a:custGeom>
              <a:avLst/>
              <a:gdLst/>
              <a:ahLst/>
              <a:cxnLst/>
              <a:rect r="r" b="b" t="t" l="l"/>
              <a:pathLst>
                <a:path h="694944" w="694944">
                  <a:moveTo>
                    <a:pt x="0" y="0"/>
                  </a:moveTo>
                  <a:lnTo>
                    <a:pt x="694944" y="0"/>
                  </a:lnTo>
                  <a:lnTo>
                    <a:pt x="694944" y="694944"/>
                  </a:lnTo>
                  <a:lnTo>
                    <a:pt x="0" y="694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4371975" y="4224528"/>
            <a:ext cx="2029968" cy="754380"/>
            <a:chOff x="0" y="0"/>
            <a:chExt cx="2706624" cy="100584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706624" cy="1005840"/>
            </a:xfrm>
            <a:custGeom>
              <a:avLst/>
              <a:gdLst/>
              <a:ahLst/>
              <a:cxnLst/>
              <a:rect r="r" b="b" t="t" l="l"/>
              <a:pathLst>
                <a:path h="1005840" w="2706624">
                  <a:moveTo>
                    <a:pt x="0" y="0"/>
                  </a:moveTo>
                  <a:lnTo>
                    <a:pt x="2706624" y="0"/>
                  </a:lnTo>
                  <a:lnTo>
                    <a:pt x="270662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32" r="0" b="-2432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2706624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Flayer</a:t>
              </a:r>
            </a:p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tarqatish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6174772" y="4087368"/>
            <a:ext cx="301752" cy="301752"/>
            <a:chOff x="0" y="0"/>
            <a:chExt cx="402336" cy="402336"/>
          </a:xfrm>
        </p:grpSpPr>
        <p:sp>
          <p:nvSpPr>
            <p:cNvPr name="Freeform 34" id="34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6445568" y="3419475"/>
            <a:ext cx="1637538" cy="1637538"/>
            <a:chOff x="0" y="0"/>
            <a:chExt cx="2183384" cy="218338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183384" cy="2183384"/>
            </a:xfrm>
            <a:custGeom>
              <a:avLst/>
              <a:gdLst/>
              <a:ahLst/>
              <a:cxnLst/>
              <a:rect r="r" b="b" t="t" l="l"/>
              <a:pathLst>
                <a:path h="2183384" w="2183384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1998345" y="0"/>
                  </a:lnTo>
                  <a:cubicBezTo>
                    <a:pt x="2100580" y="0"/>
                    <a:pt x="2183384" y="82804"/>
                    <a:pt x="2183384" y="185039"/>
                  </a:cubicBezTo>
                  <a:lnTo>
                    <a:pt x="2183384" y="1998345"/>
                  </a:lnTo>
                  <a:cubicBezTo>
                    <a:pt x="2183384" y="2100580"/>
                    <a:pt x="2100580" y="2183384"/>
                    <a:pt x="1998345" y="2183384"/>
                  </a:cubicBezTo>
                  <a:lnTo>
                    <a:pt x="185039" y="2183384"/>
                  </a:lnTo>
                  <a:cubicBezTo>
                    <a:pt x="82804" y="2183384"/>
                    <a:pt x="0" y="2100580"/>
                    <a:pt x="0" y="1998345"/>
                  </a:cubicBezTo>
                  <a:close/>
                </a:path>
              </a:pathLst>
            </a:custGeom>
            <a:solidFill>
              <a:srgbClr val="EDF2FC"/>
            </a:solidFill>
            <a:ln w="19050" cap="sq">
              <a:solidFill>
                <a:srgbClr val="1E2761"/>
              </a:solidFill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7003732" y="3648456"/>
            <a:ext cx="521208" cy="521208"/>
            <a:chOff x="0" y="0"/>
            <a:chExt cx="694944" cy="694944"/>
          </a:xfrm>
        </p:grpSpPr>
        <p:sp>
          <p:nvSpPr>
            <p:cNvPr name="Freeform 38" id="38" descr="preencoded.png"/>
            <p:cNvSpPr/>
            <p:nvPr/>
          </p:nvSpPr>
          <p:spPr>
            <a:xfrm flipH="false" flipV="false" rot="0">
              <a:off x="0" y="0"/>
              <a:ext cx="694944" cy="694944"/>
            </a:xfrm>
            <a:custGeom>
              <a:avLst/>
              <a:gdLst/>
              <a:ahLst/>
              <a:cxnLst/>
              <a:rect r="r" b="b" t="t" l="l"/>
              <a:pathLst>
                <a:path h="694944" w="694944">
                  <a:moveTo>
                    <a:pt x="0" y="0"/>
                  </a:moveTo>
                  <a:lnTo>
                    <a:pt x="694944" y="0"/>
                  </a:lnTo>
                  <a:lnTo>
                    <a:pt x="694944" y="694944"/>
                  </a:lnTo>
                  <a:lnTo>
                    <a:pt x="0" y="694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6249353" y="4224528"/>
            <a:ext cx="2029968" cy="754380"/>
            <a:chOff x="0" y="0"/>
            <a:chExt cx="2706624" cy="100584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706624" cy="1005840"/>
            </a:xfrm>
            <a:custGeom>
              <a:avLst/>
              <a:gdLst/>
              <a:ahLst/>
              <a:cxnLst/>
              <a:rect r="r" b="b" t="t" l="l"/>
              <a:pathLst>
                <a:path h="1005840" w="2706624">
                  <a:moveTo>
                    <a:pt x="0" y="0"/>
                  </a:moveTo>
                  <a:lnTo>
                    <a:pt x="2706624" y="0"/>
                  </a:lnTo>
                  <a:lnTo>
                    <a:pt x="270662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32" r="0" b="-2432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2706624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Qisqa</a:t>
              </a:r>
            </a:p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suhbat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8052149" y="4087368"/>
            <a:ext cx="301752" cy="301752"/>
            <a:chOff x="0" y="0"/>
            <a:chExt cx="402336" cy="402336"/>
          </a:xfrm>
        </p:grpSpPr>
        <p:sp>
          <p:nvSpPr>
            <p:cNvPr name="Freeform 43" id="43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8322945" y="3419475"/>
            <a:ext cx="1637538" cy="1637538"/>
            <a:chOff x="0" y="0"/>
            <a:chExt cx="2183384" cy="2183384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183384" cy="2183384"/>
            </a:xfrm>
            <a:custGeom>
              <a:avLst/>
              <a:gdLst/>
              <a:ahLst/>
              <a:cxnLst/>
              <a:rect r="r" b="b" t="t" l="l"/>
              <a:pathLst>
                <a:path h="2183384" w="2183384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1998345" y="0"/>
                  </a:lnTo>
                  <a:cubicBezTo>
                    <a:pt x="2100580" y="0"/>
                    <a:pt x="2183384" y="82804"/>
                    <a:pt x="2183384" y="185039"/>
                  </a:cubicBezTo>
                  <a:lnTo>
                    <a:pt x="2183384" y="1998345"/>
                  </a:lnTo>
                  <a:cubicBezTo>
                    <a:pt x="2183384" y="2100580"/>
                    <a:pt x="2100580" y="2183384"/>
                    <a:pt x="1998345" y="2183384"/>
                  </a:cubicBezTo>
                  <a:lnTo>
                    <a:pt x="185039" y="2183384"/>
                  </a:lnTo>
                  <a:cubicBezTo>
                    <a:pt x="82804" y="2183384"/>
                    <a:pt x="0" y="2100580"/>
                    <a:pt x="0" y="1998345"/>
                  </a:cubicBezTo>
                  <a:close/>
                </a:path>
              </a:pathLst>
            </a:custGeom>
            <a:solidFill>
              <a:srgbClr val="EDF2FC"/>
            </a:solidFill>
            <a:ln w="19050" cap="sq">
              <a:solidFill>
                <a:srgbClr val="1E2761"/>
              </a:solidFill>
              <a:prstDash val="solid"/>
              <a:miter/>
            </a:ln>
          </p:spPr>
        </p:sp>
      </p:grpSp>
      <p:grpSp>
        <p:nvGrpSpPr>
          <p:cNvPr name="Group 46" id="46"/>
          <p:cNvGrpSpPr/>
          <p:nvPr/>
        </p:nvGrpSpPr>
        <p:grpSpPr>
          <a:xfrm rot="0">
            <a:off x="8881110" y="3648456"/>
            <a:ext cx="521208" cy="521208"/>
            <a:chOff x="0" y="0"/>
            <a:chExt cx="694944" cy="694944"/>
          </a:xfrm>
        </p:grpSpPr>
        <p:sp>
          <p:nvSpPr>
            <p:cNvPr name="Freeform 47" id="47" descr="preencoded.png"/>
            <p:cNvSpPr/>
            <p:nvPr/>
          </p:nvSpPr>
          <p:spPr>
            <a:xfrm flipH="false" flipV="false" rot="0">
              <a:off x="0" y="0"/>
              <a:ext cx="694944" cy="694944"/>
            </a:xfrm>
            <a:custGeom>
              <a:avLst/>
              <a:gdLst/>
              <a:ahLst/>
              <a:cxnLst/>
              <a:rect r="r" b="b" t="t" l="l"/>
              <a:pathLst>
                <a:path h="694944" w="694944">
                  <a:moveTo>
                    <a:pt x="0" y="0"/>
                  </a:moveTo>
                  <a:lnTo>
                    <a:pt x="694944" y="0"/>
                  </a:lnTo>
                  <a:lnTo>
                    <a:pt x="694944" y="694944"/>
                  </a:lnTo>
                  <a:lnTo>
                    <a:pt x="0" y="694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8126730" y="4224528"/>
            <a:ext cx="2029968" cy="754380"/>
            <a:chOff x="0" y="0"/>
            <a:chExt cx="2706624" cy="100584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2706624" cy="1005840"/>
            </a:xfrm>
            <a:custGeom>
              <a:avLst/>
              <a:gdLst/>
              <a:ahLst/>
              <a:cxnLst/>
              <a:rect r="r" b="b" t="t" l="l"/>
              <a:pathLst>
                <a:path h="1005840" w="2706624">
                  <a:moveTo>
                    <a:pt x="0" y="0"/>
                  </a:moveTo>
                  <a:lnTo>
                    <a:pt x="2706624" y="0"/>
                  </a:lnTo>
                  <a:lnTo>
                    <a:pt x="270662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32" r="0" b="-2432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2706624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QR kod</a:t>
              </a:r>
            </a:p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skanerlash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9929527" y="4087368"/>
            <a:ext cx="301752" cy="301752"/>
            <a:chOff x="0" y="0"/>
            <a:chExt cx="402336" cy="402336"/>
          </a:xfrm>
        </p:grpSpPr>
        <p:sp>
          <p:nvSpPr>
            <p:cNvPr name="Freeform 52" id="52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10200322" y="3419475"/>
            <a:ext cx="1637538" cy="1637538"/>
            <a:chOff x="0" y="0"/>
            <a:chExt cx="2183384" cy="2183384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183384" cy="2183384"/>
            </a:xfrm>
            <a:custGeom>
              <a:avLst/>
              <a:gdLst/>
              <a:ahLst/>
              <a:cxnLst/>
              <a:rect r="r" b="b" t="t" l="l"/>
              <a:pathLst>
                <a:path h="2183384" w="2183384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1998345" y="0"/>
                  </a:lnTo>
                  <a:cubicBezTo>
                    <a:pt x="2100580" y="0"/>
                    <a:pt x="2183384" y="82804"/>
                    <a:pt x="2183384" y="185039"/>
                  </a:cubicBezTo>
                  <a:lnTo>
                    <a:pt x="2183384" y="1998345"/>
                  </a:lnTo>
                  <a:cubicBezTo>
                    <a:pt x="2183384" y="2100580"/>
                    <a:pt x="2100580" y="2183384"/>
                    <a:pt x="1998345" y="2183384"/>
                  </a:cubicBezTo>
                  <a:lnTo>
                    <a:pt x="185039" y="2183384"/>
                  </a:lnTo>
                  <a:cubicBezTo>
                    <a:pt x="82804" y="2183384"/>
                    <a:pt x="0" y="2100580"/>
                    <a:pt x="0" y="1998345"/>
                  </a:cubicBezTo>
                  <a:close/>
                </a:path>
              </a:pathLst>
            </a:custGeom>
            <a:solidFill>
              <a:srgbClr val="EDF2FC"/>
            </a:solidFill>
            <a:ln w="19050" cap="sq">
              <a:solidFill>
                <a:srgbClr val="1E2761"/>
              </a:solidFill>
              <a:prstDash val="solid"/>
              <a:miter/>
            </a:ln>
          </p:spPr>
        </p:sp>
      </p:grpSp>
      <p:grpSp>
        <p:nvGrpSpPr>
          <p:cNvPr name="Group 55" id="55"/>
          <p:cNvGrpSpPr/>
          <p:nvPr/>
        </p:nvGrpSpPr>
        <p:grpSpPr>
          <a:xfrm rot="0">
            <a:off x="10758488" y="3648456"/>
            <a:ext cx="521208" cy="521208"/>
            <a:chOff x="0" y="0"/>
            <a:chExt cx="694944" cy="694944"/>
          </a:xfrm>
        </p:grpSpPr>
        <p:sp>
          <p:nvSpPr>
            <p:cNvPr name="Freeform 56" id="56" descr="preencoded.png"/>
            <p:cNvSpPr/>
            <p:nvPr/>
          </p:nvSpPr>
          <p:spPr>
            <a:xfrm flipH="false" flipV="false" rot="0">
              <a:off x="0" y="0"/>
              <a:ext cx="694944" cy="694944"/>
            </a:xfrm>
            <a:custGeom>
              <a:avLst/>
              <a:gdLst/>
              <a:ahLst/>
              <a:cxnLst/>
              <a:rect r="r" b="b" t="t" l="l"/>
              <a:pathLst>
                <a:path h="694944" w="694944">
                  <a:moveTo>
                    <a:pt x="0" y="0"/>
                  </a:moveTo>
                  <a:lnTo>
                    <a:pt x="694944" y="0"/>
                  </a:lnTo>
                  <a:lnTo>
                    <a:pt x="694944" y="694944"/>
                  </a:lnTo>
                  <a:lnTo>
                    <a:pt x="0" y="694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10004107" y="4224528"/>
            <a:ext cx="2029968" cy="754380"/>
            <a:chOff x="0" y="0"/>
            <a:chExt cx="2706624" cy="100584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2706624" cy="1005840"/>
            </a:xfrm>
            <a:custGeom>
              <a:avLst/>
              <a:gdLst/>
              <a:ahLst/>
              <a:cxnLst/>
              <a:rect r="r" b="b" t="t" l="l"/>
              <a:pathLst>
                <a:path h="1005840" w="2706624">
                  <a:moveTo>
                    <a:pt x="0" y="0"/>
                  </a:moveTo>
                  <a:lnTo>
                    <a:pt x="2706624" y="0"/>
                  </a:lnTo>
                  <a:lnTo>
                    <a:pt x="270662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32" r="0" b="-2432"/>
              </a:stretch>
            </a:blip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38100"/>
              <a:ext cx="2706624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Telegram</a:t>
              </a:r>
            </a:p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orqali murojat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11806904" y="4087368"/>
            <a:ext cx="301752" cy="301752"/>
            <a:chOff x="0" y="0"/>
            <a:chExt cx="402336" cy="402336"/>
          </a:xfrm>
        </p:grpSpPr>
        <p:sp>
          <p:nvSpPr>
            <p:cNvPr name="Freeform 61" id="61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12077700" y="3419475"/>
            <a:ext cx="1637538" cy="1637538"/>
            <a:chOff x="0" y="0"/>
            <a:chExt cx="2183384" cy="2183384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2183384" cy="2183384"/>
            </a:xfrm>
            <a:custGeom>
              <a:avLst/>
              <a:gdLst/>
              <a:ahLst/>
              <a:cxnLst/>
              <a:rect r="r" b="b" t="t" l="l"/>
              <a:pathLst>
                <a:path h="2183384" w="2183384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1998345" y="0"/>
                  </a:lnTo>
                  <a:cubicBezTo>
                    <a:pt x="2100580" y="0"/>
                    <a:pt x="2183384" y="82804"/>
                    <a:pt x="2183384" y="185039"/>
                  </a:cubicBezTo>
                  <a:lnTo>
                    <a:pt x="2183384" y="1998345"/>
                  </a:lnTo>
                  <a:cubicBezTo>
                    <a:pt x="2183384" y="2100580"/>
                    <a:pt x="2100580" y="2183384"/>
                    <a:pt x="1998345" y="2183384"/>
                  </a:cubicBezTo>
                  <a:lnTo>
                    <a:pt x="185039" y="2183384"/>
                  </a:lnTo>
                  <a:cubicBezTo>
                    <a:pt x="82804" y="2183384"/>
                    <a:pt x="0" y="2100580"/>
                    <a:pt x="0" y="1998345"/>
                  </a:cubicBezTo>
                  <a:close/>
                </a:path>
              </a:pathLst>
            </a:custGeom>
            <a:solidFill>
              <a:srgbClr val="EDF2FC"/>
            </a:solidFill>
            <a:ln w="19050" cap="sq">
              <a:solidFill>
                <a:srgbClr val="1E2761"/>
              </a:solidFill>
              <a:prstDash val="solid"/>
              <a:miter/>
            </a:ln>
          </p:spPr>
        </p:sp>
      </p:grpSp>
      <p:grpSp>
        <p:nvGrpSpPr>
          <p:cNvPr name="Group 64" id="64"/>
          <p:cNvGrpSpPr/>
          <p:nvPr/>
        </p:nvGrpSpPr>
        <p:grpSpPr>
          <a:xfrm rot="0">
            <a:off x="12635865" y="3648456"/>
            <a:ext cx="521208" cy="521208"/>
            <a:chOff x="0" y="0"/>
            <a:chExt cx="694944" cy="694944"/>
          </a:xfrm>
        </p:grpSpPr>
        <p:sp>
          <p:nvSpPr>
            <p:cNvPr name="Freeform 65" id="65" descr="preencoded.png"/>
            <p:cNvSpPr/>
            <p:nvPr/>
          </p:nvSpPr>
          <p:spPr>
            <a:xfrm flipH="false" flipV="false" rot="0">
              <a:off x="0" y="0"/>
              <a:ext cx="694944" cy="694944"/>
            </a:xfrm>
            <a:custGeom>
              <a:avLst/>
              <a:gdLst/>
              <a:ahLst/>
              <a:cxnLst/>
              <a:rect r="r" b="b" t="t" l="l"/>
              <a:pathLst>
                <a:path h="694944" w="694944">
                  <a:moveTo>
                    <a:pt x="0" y="0"/>
                  </a:moveTo>
                  <a:lnTo>
                    <a:pt x="694944" y="0"/>
                  </a:lnTo>
                  <a:lnTo>
                    <a:pt x="694944" y="694944"/>
                  </a:lnTo>
                  <a:lnTo>
                    <a:pt x="0" y="694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  <p:grpSp>
        <p:nvGrpSpPr>
          <p:cNvPr name="Group 66" id="66"/>
          <p:cNvGrpSpPr/>
          <p:nvPr/>
        </p:nvGrpSpPr>
        <p:grpSpPr>
          <a:xfrm rot="0">
            <a:off x="11881485" y="4224528"/>
            <a:ext cx="2029968" cy="754380"/>
            <a:chOff x="0" y="0"/>
            <a:chExt cx="2706624" cy="100584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2706624" cy="1005840"/>
            </a:xfrm>
            <a:custGeom>
              <a:avLst/>
              <a:gdLst/>
              <a:ahLst/>
              <a:cxnLst/>
              <a:rect r="r" b="b" t="t" l="l"/>
              <a:pathLst>
                <a:path h="1005840" w="2706624">
                  <a:moveTo>
                    <a:pt x="0" y="0"/>
                  </a:moveTo>
                  <a:lnTo>
                    <a:pt x="2706624" y="0"/>
                  </a:lnTo>
                  <a:lnTo>
                    <a:pt x="270662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32" r="0" b="-2432"/>
              </a:stretch>
            </a:blipFill>
          </p:spPr>
        </p:sp>
        <p:sp>
          <p:nvSpPr>
            <p:cNvPr name="TextBox 68" id="68"/>
            <p:cNvSpPr txBox="true"/>
            <p:nvPr/>
          </p:nvSpPr>
          <p:spPr>
            <a:xfrm>
              <a:off x="0" y="-38100"/>
              <a:ext cx="2706624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Call-</a:t>
              </a:r>
            </a:p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center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13684282" y="4087368"/>
            <a:ext cx="301752" cy="301752"/>
            <a:chOff x="0" y="0"/>
            <a:chExt cx="402336" cy="402336"/>
          </a:xfrm>
        </p:grpSpPr>
        <p:sp>
          <p:nvSpPr>
            <p:cNvPr name="Freeform 70" id="70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71" id="71"/>
          <p:cNvGrpSpPr/>
          <p:nvPr/>
        </p:nvGrpSpPr>
        <p:grpSpPr>
          <a:xfrm rot="0">
            <a:off x="13955077" y="3419475"/>
            <a:ext cx="1637538" cy="1637538"/>
            <a:chOff x="0" y="0"/>
            <a:chExt cx="2183384" cy="2183384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2183384" cy="2183384"/>
            </a:xfrm>
            <a:custGeom>
              <a:avLst/>
              <a:gdLst/>
              <a:ahLst/>
              <a:cxnLst/>
              <a:rect r="r" b="b" t="t" l="l"/>
              <a:pathLst>
                <a:path h="2183384" w="2183384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1998345" y="0"/>
                  </a:lnTo>
                  <a:cubicBezTo>
                    <a:pt x="2100580" y="0"/>
                    <a:pt x="2183384" y="82804"/>
                    <a:pt x="2183384" y="185039"/>
                  </a:cubicBezTo>
                  <a:lnTo>
                    <a:pt x="2183384" y="1998345"/>
                  </a:lnTo>
                  <a:cubicBezTo>
                    <a:pt x="2183384" y="2100580"/>
                    <a:pt x="2100580" y="2183384"/>
                    <a:pt x="1998345" y="2183384"/>
                  </a:cubicBezTo>
                  <a:lnTo>
                    <a:pt x="185039" y="2183384"/>
                  </a:lnTo>
                  <a:cubicBezTo>
                    <a:pt x="82804" y="2183384"/>
                    <a:pt x="0" y="2100580"/>
                    <a:pt x="0" y="1998345"/>
                  </a:cubicBezTo>
                  <a:close/>
                </a:path>
              </a:pathLst>
            </a:custGeom>
            <a:solidFill>
              <a:srgbClr val="EDF2FC"/>
            </a:solidFill>
            <a:ln w="19050" cap="sq">
              <a:solidFill>
                <a:srgbClr val="1E2761"/>
              </a:solidFill>
              <a:prstDash val="solid"/>
              <a:miter/>
            </a:ln>
          </p:spPr>
        </p:sp>
      </p:grpSp>
      <p:grpSp>
        <p:nvGrpSpPr>
          <p:cNvPr name="Group 73" id="73"/>
          <p:cNvGrpSpPr/>
          <p:nvPr/>
        </p:nvGrpSpPr>
        <p:grpSpPr>
          <a:xfrm rot="0">
            <a:off x="14513243" y="3648456"/>
            <a:ext cx="521208" cy="521208"/>
            <a:chOff x="0" y="0"/>
            <a:chExt cx="694944" cy="694944"/>
          </a:xfrm>
        </p:grpSpPr>
        <p:sp>
          <p:nvSpPr>
            <p:cNvPr name="Freeform 74" id="74" descr="preencoded.png"/>
            <p:cNvSpPr/>
            <p:nvPr/>
          </p:nvSpPr>
          <p:spPr>
            <a:xfrm flipH="false" flipV="false" rot="0">
              <a:off x="0" y="0"/>
              <a:ext cx="694944" cy="694944"/>
            </a:xfrm>
            <a:custGeom>
              <a:avLst/>
              <a:gdLst/>
              <a:ahLst/>
              <a:cxnLst/>
              <a:rect r="r" b="b" t="t" l="l"/>
              <a:pathLst>
                <a:path h="694944" w="694944">
                  <a:moveTo>
                    <a:pt x="0" y="0"/>
                  </a:moveTo>
                  <a:lnTo>
                    <a:pt x="694944" y="0"/>
                  </a:lnTo>
                  <a:lnTo>
                    <a:pt x="694944" y="694944"/>
                  </a:lnTo>
                  <a:lnTo>
                    <a:pt x="0" y="694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75" id="75"/>
          <p:cNvGrpSpPr/>
          <p:nvPr/>
        </p:nvGrpSpPr>
        <p:grpSpPr>
          <a:xfrm rot="0">
            <a:off x="13758862" y="4224528"/>
            <a:ext cx="2029968" cy="754380"/>
            <a:chOff x="0" y="0"/>
            <a:chExt cx="2706624" cy="100584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2706624" cy="1005840"/>
            </a:xfrm>
            <a:custGeom>
              <a:avLst/>
              <a:gdLst/>
              <a:ahLst/>
              <a:cxnLst/>
              <a:rect r="r" b="b" t="t" l="l"/>
              <a:pathLst>
                <a:path h="1005840" w="2706624">
                  <a:moveTo>
                    <a:pt x="0" y="0"/>
                  </a:moveTo>
                  <a:lnTo>
                    <a:pt x="2706624" y="0"/>
                  </a:lnTo>
                  <a:lnTo>
                    <a:pt x="270662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32" r="0" b="-2432"/>
              </a:stretch>
            </a:blipFill>
          </p:spPr>
        </p:sp>
        <p:sp>
          <p:nvSpPr>
            <p:cNvPr name="TextBox 77" id="77"/>
            <p:cNvSpPr txBox="true"/>
            <p:nvPr/>
          </p:nvSpPr>
          <p:spPr>
            <a:xfrm>
              <a:off x="0" y="-38100"/>
              <a:ext cx="2706624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CRM</a:t>
              </a:r>
            </a:p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tizimi</a:t>
              </a: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15561659" y="4087368"/>
            <a:ext cx="301752" cy="301752"/>
            <a:chOff x="0" y="0"/>
            <a:chExt cx="402336" cy="402336"/>
          </a:xfrm>
        </p:grpSpPr>
        <p:sp>
          <p:nvSpPr>
            <p:cNvPr name="Freeform 79" id="79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80" id="80"/>
          <p:cNvGrpSpPr/>
          <p:nvPr/>
        </p:nvGrpSpPr>
        <p:grpSpPr>
          <a:xfrm rot="0">
            <a:off x="15832455" y="3419475"/>
            <a:ext cx="1637538" cy="1637538"/>
            <a:chOff x="0" y="0"/>
            <a:chExt cx="2183384" cy="2183384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2183384" cy="2183384"/>
            </a:xfrm>
            <a:custGeom>
              <a:avLst/>
              <a:gdLst/>
              <a:ahLst/>
              <a:cxnLst/>
              <a:rect r="r" b="b" t="t" l="l"/>
              <a:pathLst>
                <a:path h="2183384" w="2183384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1998345" y="0"/>
                  </a:lnTo>
                  <a:cubicBezTo>
                    <a:pt x="2100580" y="0"/>
                    <a:pt x="2183384" y="82804"/>
                    <a:pt x="2183384" y="185039"/>
                  </a:cubicBezTo>
                  <a:lnTo>
                    <a:pt x="2183384" y="1998345"/>
                  </a:lnTo>
                  <a:cubicBezTo>
                    <a:pt x="2183384" y="2100580"/>
                    <a:pt x="2100580" y="2183384"/>
                    <a:pt x="1998345" y="2183384"/>
                  </a:cubicBezTo>
                  <a:lnTo>
                    <a:pt x="185039" y="2183384"/>
                  </a:lnTo>
                  <a:cubicBezTo>
                    <a:pt x="82804" y="2183384"/>
                    <a:pt x="0" y="2100580"/>
                    <a:pt x="0" y="1998345"/>
                  </a:cubicBezTo>
                  <a:close/>
                </a:path>
              </a:pathLst>
            </a:custGeom>
            <a:solidFill>
              <a:srgbClr val="F4B740"/>
            </a:solidFill>
            <a:ln w="19050" cap="sq">
              <a:solidFill>
                <a:srgbClr val="1E2761"/>
              </a:solidFill>
              <a:prstDash val="solid"/>
              <a:miter/>
            </a:ln>
          </p:spPr>
        </p:sp>
      </p:grpSp>
      <p:grpSp>
        <p:nvGrpSpPr>
          <p:cNvPr name="Group 82" id="82"/>
          <p:cNvGrpSpPr/>
          <p:nvPr/>
        </p:nvGrpSpPr>
        <p:grpSpPr>
          <a:xfrm rot="0">
            <a:off x="16390620" y="3648456"/>
            <a:ext cx="521208" cy="521208"/>
            <a:chOff x="0" y="0"/>
            <a:chExt cx="694944" cy="694944"/>
          </a:xfrm>
        </p:grpSpPr>
        <p:sp>
          <p:nvSpPr>
            <p:cNvPr name="Freeform 83" id="83" descr="preencoded.png"/>
            <p:cNvSpPr/>
            <p:nvPr/>
          </p:nvSpPr>
          <p:spPr>
            <a:xfrm flipH="false" flipV="false" rot="0">
              <a:off x="0" y="0"/>
              <a:ext cx="694944" cy="694944"/>
            </a:xfrm>
            <a:custGeom>
              <a:avLst/>
              <a:gdLst/>
              <a:ahLst/>
              <a:cxnLst/>
              <a:rect r="r" b="b" t="t" l="l"/>
              <a:pathLst>
                <a:path h="694944" w="694944">
                  <a:moveTo>
                    <a:pt x="0" y="0"/>
                  </a:moveTo>
                  <a:lnTo>
                    <a:pt x="694944" y="0"/>
                  </a:lnTo>
                  <a:lnTo>
                    <a:pt x="694944" y="694944"/>
                  </a:lnTo>
                  <a:lnTo>
                    <a:pt x="0" y="694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grpSp>
        <p:nvGrpSpPr>
          <p:cNvPr name="Group 84" id="84"/>
          <p:cNvGrpSpPr/>
          <p:nvPr/>
        </p:nvGrpSpPr>
        <p:grpSpPr>
          <a:xfrm rot="0">
            <a:off x="15636240" y="4224528"/>
            <a:ext cx="2029968" cy="754380"/>
            <a:chOff x="0" y="0"/>
            <a:chExt cx="2706624" cy="1005840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2706624" cy="1005840"/>
            </a:xfrm>
            <a:custGeom>
              <a:avLst/>
              <a:gdLst/>
              <a:ahLst/>
              <a:cxnLst/>
              <a:rect r="r" b="b" t="t" l="l"/>
              <a:pathLst>
                <a:path h="1005840" w="2706624">
                  <a:moveTo>
                    <a:pt x="0" y="0"/>
                  </a:moveTo>
                  <a:lnTo>
                    <a:pt x="2706624" y="0"/>
                  </a:lnTo>
                  <a:lnTo>
                    <a:pt x="270662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32" r="0" b="-2432"/>
              </a:stretch>
            </a:blipFill>
          </p:spPr>
        </p:sp>
        <p:sp>
          <p:nvSpPr>
            <p:cNvPr name="TextBox 86" id="86"/>
            <p:cNvSpPr txBox="true"/>
            <p:nvPr/>
          </p:nvSpPr>
          <p:spPr>
            <a:xfrm>
              <a:off x="0" y="-38100"/>
              <a:ext cx="2706624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95"/>
                </a:lnSpc>
              </a:pPr>
              <a:r>
                <a:rPr lang="en-US" sz="14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Qabul</a:t>
              </a:r>
            </a:p>
          </p:txBody>
        </p:sp>
      </p:grpSp>
      <p:grpSp>
        <p:nvGrpSpPr>
          <p:cNvPr name="Group 87" id="87"/>
          <p:cNvGrpSpPr/>
          <p:nvPr/>
        </p:nvGrpSpPr>
        <p:grpSpPr>
          <a:xfrm rot="0">
            <a:off x="822960" y="5966460"/>
            <a:ext cx="16637508" cy="2537460"/>
            <a:chOff x="0" y="0"/>
            <a:chExt cx="22183344" cy="3383280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22183344" cy="3383280"/>
            </a:xfrm>
            <a:custGeom>
              <a:avLst/>
              <a:gdLst/>
              <a:ahLst/>
              <a:cxnLst/>
              <a:rect r="r" b="b" t="t" l="l"/>
              <a:pathLst>
                <a:path h="3383280" w="22183344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22037039" y="0"/>
                  </a:lnTo>
                  <a:cubicBezTo>
                    <a:pt x="22117811" y="0"/>
                    <a:pt x="22183344" y="65532"/>
                    <a:pt x="22183344" y="146304"/>
                  </a:cubicBezTo>
                  <a:lnTo>
                    <a:pt x="22183344" y="3236976"/>
                  </a:lnTo>
                  <a:cubicBezTo>
                    <a:pt x="22183344" y="3317748"/>
                    <a:pt x="22117811" y="3383280"/>
                    <a:pt x="22037039" y="3383280"/>
                  </a:cubicBezTo>
                  <a:lnTo>
                    <a:pt x="146304" y="3383280"/>
                  </a:lnTo>
                  <a:cubicBezTo>
                    <a:pt x="65532" y="3383280"/>
                    <a:pt x="0" y="3317748"/>
                    <a:pt x="0" y="3236976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89" id="89"/>
          <p:cNvGrpSpPr/>
          <p:nvPr/>
        </p:nvGrpSpPr>
        <p:grpSpPr>
          <a:xfrm rot="0">
            <a:off x="1371600" y="5966460"/>
            <a:ext cx="15540228" cy="2537460"/>
            <a:chOff x="0" y="0"/>
            <a:chExt cx="20720304" cy="3383280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20720304" cy="3383280"/>
            </a:xfrm>
            <a:custGeom>
              <a:avLst/>
              <a:gdLst/>
              <a:ahLst/>
              <a:cxnLst/>
              <a:rect r="r" b="b" t="t" l="l"/>
              <a:pathLst>
                <a:path h="3383280" w="20720304">
                  <a:moveTo>
                    <a:pt x="0" y="0"/>
                  </a:moveTo>
                  <a:lnTo>
                    <a:pt x="20720304" y="0"/>
                  </a:lnTo>
                  <a:lnTo>
                    <a:pt x="20720304" y="3383280"/>
                  </a:lnTo>
                  <a:lnTo>
                    <a:pt x="0" y="3383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9332" r="0" b="-69332"/>
              </a:stretch>
            </a:blipFill>
          </p:spPr>
        </p:sp>
        <p:sp>
          <p:nvSpPr>
            <p:cNvPr name="TextBox 91" id="91"/>
            <p:cNvSpPr txBox="true"/>
            <p:nvPr/>
          </p:nvSpPr>
          <p:spPr>
            <a:xfrm>
              <a:off x="0" y="-133350"/>
              <a:ext cx="20720304" cy="35166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523"/>
                </a:lnSpc>
              </a:pPr>
              <a:r>
                <a:rPr lang="en-US" sz="2175" b="true">
                  <a:solidFill>
                    <a:srgbClr val="F4B74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Nega bu muhim:  </a:t>
              </a:r>
              <a:r>
                <a:rPr lang="en-US" sz="2175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har bir abituriyent flayerdan qabulgacha bo'lgan yo'lda kuzatiladi. Bu tasodifiy targ'ibot emas — boshidan oxirigacha ishlaydigan tizim.</a:t>
              </a: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94" id="94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97" id="97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576072"/>
            <a:ext cx="13716000" cy="438912"/>
            <a:chOff x="0" y="0"/>
            <a:chExt cx="18288000" cy="5852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88000" cy="585216"/>
            </a:xfrm>
            <a:custGeom>
              <a:avLst/>
              <a:gdLst/>
              <a:ahLst/>
              <a:cxnLst/>
              <a:rect r="r" b="b" t="t" l="l"/>
              <a:pathLst>
                <a:path h="585216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8907" r="0" b="-558907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288000" cy="6233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b="true" sz="1800" spc="299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TASHKILIY TUZILMA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26948" y="-170859"/>
            <a:ext cx="16596360" cy="3303594"/>
            <a:chOff x="0" y="0"/>
            <a:chExt cx="22128480" cy="44047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128480" cy="4404792"/>
            </a:xfrm>
            <a:custGeom>
              <a:avLst/>
              <a:gdLst/>
              <a:ahLst/>
              <a:cxnLst/>
              <a:rect r="r" b="b" t="t" l="l"/>
              <a:pathLst>
                <a:path h="4404792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4404792"/>
                  </a:lnTo>
                  <a:lnTo>
                    <a:pt x="0" y="4404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2940" r="0" b="-12834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2128480" cy="442384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Volontyorlarni tashkil etish ( jarayonda )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14500" y="2525645"/>
            <a:ext cx="5349240" cy="3497580"/>
            <a:chOff x="0" y="0"/>
            <a:chExt cx="7132320" cy="46634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132320" cy="4663440"/>
            </a:xfrm>
            <a:custGeom>
              <a:avLst/>
              <a:gdLst/>
              <a:ahLst/>
              <a:cxnLst/>
              <a:rect r="r" b="b" t="t" l="l"/>
              <a:pathLst>
                <a:path h="4663440" w="713232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986016" y="0"/>
                  </a:lnTo>
                  <a:cubicBezTo>
                    <a:pt x="7066788" y="0"/>
                    <a:pt x="7132320" y="65532"/>
                    <a:pt x="7132320" y="146304"/>
                  </a:cubicBezTo>
                  <a:lnTo>
                    <a:pt x="7132320" y="4517136"/>
                  </a:lnTo>
                  <a:cubicBezTo>
                    <a:pt x="7132320" y="4597908"/>
                    <a:pt x="7066788" y="4663440"/>
                    <a:pt x="6986016" y="4663440"/>
                  </a:cubicBezTo>
                  <a:lnTo>
                    <a:pt x="146304" y="4663440"/>
                  </a:lnTo>
                  <a:cubicBezTo>
                    <a:pt x="65532" y="4663440"/>
                    <a:pt x="0" y="4597908"/>
                    <a:pt x="0" y="4517136"/>
                  </a:cubicBezTo>
                  <a:close/>
                </a:path>
              </a:pathLst>
            </a:custGeom>
            <a:solidFill>
              <a:srgbClr val="EDF2F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125980" y="2937125"/>
            <a:ext cx="822960" cy="822960"/>
            <a:chOff x="0" y="0"/>
            <a:chExt cx="1097280" cy="10972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2241194" y="3052340"/>
            <a:ext cx="592531" cy="592531"/>
            <a:chOff x="0" y="0"/>
            <a:chExt cx="790042" cy="790042"/>
          </a:xfrm>
        </p:grpSpPr>
        <p:sp>
          <p:nvSpPr>
            <p:cNvPr name="Freeform 13" id="13" descr="preencoded.png"/>
            <p:cNvSpPr/>
            <p:nvPr/>
          </p:nvSpPr>
          <p:spPr>
            <a:xfrm flipH="false" flipV="false" rot="0">
              <a:off x="0" y="0"/>
              <a:ext cx="790067" cy="790067"/>
            </a:xfrm>
            <a:custGeom>
              <a:avLst/>
              <a:gdLst/>
              <a:ahLst/>
              <a:cxnLst/>
              <a:rect r="r" b="b" t="t" l="l"/>
              <a:pathLst>
                <a:path h="790067" w="790067">
                  <a:moveTo>
                    <a:pt x="0" y="0"/>
                  </a:moveTo>
                  <a:lnTo>
                    <a:pt x="790067" y="0"/>
                  </a:lnTo>
                  <a:lnTo>
                    <a:pt x="790067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3462909" y="1479427"/>
            <a:ext cx="3072384" cy="3738358"/>
            <a:chOff x="0" y="0"/>
            <a:chExt cx="4096512" cy="498447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096512" cy="4984477"/>
            </a:xfrm>
            <a:custGeom>
              <a:avLst/>
              <a:gdLst/>
              <a:ahLst/>
              <a:cxnLst/>
              <a:rect r="r" b="b" t="t" l="l"/>
              <a:pathLst>
                <a:path h="4984477" w="4096512">
                  <a:moveTo>
                    <a:pt x="0" y="0"/>
                  </a:moveTo>
                  <a:lnTo>
                    <a:pt x="4096512" y="0"/>
                  </a:lnTo>
                  <a:lnTo>
                    <a:pt x="4096512" y="4984477"/>
                  </a:lnTo>
                  <a:lnTo>
                    <a:pt x="0" y="49844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92" t="0" r="24675" b="7248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4096512" cy="499400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6120"/>
                </a:lnSpc>
              </a:pPr>
              <a:r>
                <a:rPr lang="en-US" sz="5100" b="true">
                  <a:solidFill>
                    <a:srgbClr val="1E2761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36 nafar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125980" y="4102985"/>
            <a:ext cx="4526280" cy="754380"/>
            <a:chOff x="0" y="0"/>
            <a:chExt cx="6035040" cy="10058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0350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6035040" cy="10725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94"/>
                </a:lnSpc>
              </a:pPr>
              <a:r>
                <a:rPr lang="en-US" sz="20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volontyor jami jalb qilish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125980" y="4925945"/>
            <a:ext cx="4526280" cy="891540"/>
            <a:chOff x="0" y="0"/>
            <a:chExt cx="6035040" cy="11887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035040" cy="1188720"/>
            </a:xfrm>
            <a:custGeom>
              <a:avLst/>
              <a:gdLst/>
              <a:ahLst/>
              <a:cxnLst/>
              <a:rect r="r" b="b" t="t" l="l"/>
              <a:pathLst>
                <a:path h="118872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8924" r="0" b="-48924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76200"/>
              <a:ext cx="6035040" cy="12649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84"/>
                </a:lnSpc>
              </a:pPr>
              <a:r>
                <a:rPr lang="en-US" sz="1725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Flayer tarqatish va birlamchi suhbat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052048" y="2474990"/>
            <a:ext cx="5349240" cy="3497580"/>
            <a:chOff x="0" y="0"/>
            <a:chExt cx="7132320" cy="46634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132320" cy="4663440"/>
            </a:xfrm>
            <a:custGeom>
              <a:avLst/>
              <a:gdLst/>
              <a:ahLst/>
              <a:cxnLst/>
              <a:rect r="r" b="b" t="t" l="l"/>
              <a:pathLst>
                <a:path h="4663440" w="713232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986016" y="0"/>
                  </a:lnTo>
                  <a:cubicBezTo>
                    <a:pt x="7066788" y="0"/>
                    <a:pt x="7132320" y="65532"/>
                    <a:pt x="7132320" y="146304"/>
                  </a:cubicBezTo>
                  <a:lnTo>
                    <a:pt x="7132320" y="4517136"/>
                  </a:lnTo>
                  <a:cubicBezTo>
                    <a:pt x="7132320" y="4597908"/>
                    <a:pt x="7066788" y="4663440"/>
                    <a:pt x="6986016" y="4663440"/>
                  </a:cubicBezTo>
                  <a:lnTo>
                    <a:pt x="146304" y="4663440"/>
                  </a:lnTo>
                  <a:cubicBezTo>
                    <a:pt x="65532" y="4663440"/>
                    <a:pt x="0" y="4597908"/>
                    <a:pt x="0" y="4517136"/>
                  </a:cubicBezTo>
                  <a:close/>
                </a:path>
              </a:pathLst>
            </a:custGeom>
            <a:solidFill>
              <a:srgbClr val="EDF2FC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726247" y="2902306"/>
            <a:ext cx="822960" cy="822960"/>
            <a:chOff x="0" y="0"/>
            <a:chExt cx="1097280" cy="10972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1841461" y="3017520"/>
            <a:ext cx="592531" cy="592531"/>
            <a:chOff x="0" y="0"/>
            <a:chExt cx="790042" cy="790042"/>
          </a:xfrm>
        </p:grpSpPr>
        <p:sp>
          <p:nvSpPr>
            <p:cNvPr name="Freeform 28" id="28" descr="preencoded.png"/>
            <p:cNvSpPr/>
            <p:nvPr/>
          </p:nvSpPr>
          <p:spPr>
            <a:xfrm flipH="false" flipV="false" rot="0">
              <a:off x="0" y="0"/>
              <a:ext cx="790067" cy="790067"/>
            </a:xfrm>
            <a:custGeom>
              <a:avLst/>
              <a:gdLst/>
              <a:ahLst/>
              <a:cxnLst/>
              <a:rect r="r" b="b" t="t" l="l"/>
              <a:pathLst>
                <a:path h="790067" w="790067">
                  <a:moveTo>
                    <a:pt x="0" y="0"/>
                  </a:moveTo>
                  <a:lnTo>
                    <a:pt x="790067" y="0"/>
                  </a:lnTo>
                  <a:lnTo>
                    <a:pt x="790067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3" b="3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4069568" y="2776742"/>
            <a:ext cx="1988820" cy="3738358"/>
            <a:chOff x="0" y="0"/>
            <a:chExt cx="2651760" cy="498447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651760" cy="4984477"/>
            </a:xfrm>
            <a:custGeom>
              <a:avLst/>
              <a:gdLst/>
              <a:ahLst/>
              <a:cxnLst/>
              <a:rect r="r" b="b" t="t" l="l"/>
              <a:pathLst>
                <a:path h="4984477" w="2651760">
                  <a:moveTo>
                    <a:pt x="0" y="0"/>
                  </a:moveTo>
                  <a:lnTo>
                    <a:pt x="2651760" y="0"/>
                  </a:lnTo>
                  <a:lnTo>
                    <a:pt x="2651760" y="4984477"/>
                  </a:lnTo>
                  <a:lnTo>
                    <a:pt x="0" y="49844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6363" t="0" r="-16363" b="72482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9525"/>
              <a:ext cx="2651760" cy="499400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612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463528" y="4052330"/>
            <a:ext cx="4526280" cy="754380"/>
            <a:chOff x="0" y="0"/>
            <a:chExt cx="6035040" cy="100584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0350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66675"/>
              <a:ext cx="6035040" cy="10725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94"/>
                </a:lnSpc>
              </a:pPr>
              <a:r>
                <a:rPr lang="en-US" sz="20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nazoratchi (O’qtuvchilar)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1463528" y="4875290"/>
            <a:ext cx="4526280" cy="891540"/>
            <a:chOff x="0" y="0"/>
            <a:chExt cx="6035040" cy="11887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035040" cy="1188720"/>
            </a:xfrm>
            <a:custGeom>
              <a:avLst/>
              <a:gdLst/>
              <a:ahLst/>
              <a:cxnLst/>
              <a:rect r="r" b="b" t="t" l="l"/>
              <a:pathLst>
                <a:path h="1188720" w="6035040">
                  <a:moveTo>
                    <a:pt x="0" y="0"/>
                  </a:moveTo>
                  <a:lnTo>
                    <a:pt x="6035040" y="0"/>
                  </a:lnTo>
                  <a:lnTo>
                    <a:pt x="603504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8924" r="0" b="-48924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76200"/>
              <a:ext cx="6035040" cy="12649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84"/>
                </a:lnSpc>
              </a:pPr>
              <a:r>
                <a:rPr lang="en-US" sz="1725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Sifat nazorati va jonli hisobot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822960" y="6515100"/>
            <a:ext cx="685800" cy="685800"/>
            <a:chOff x="0" y="0"/>
            <a:chExt cx="914400" cy="9144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914400" cy="914400"/>
            </a:xfrm>
            <a:custGeom>
              <a:avLst/>
              <a:gdLst/>
              <a:ahLst/>
              <a:cxnLst/>
              <a:rect r="r" b="b" t="t" l="l"/>
              <a:pathLst>
                <a:path h="914400" w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918972" y="6611112"/>
            <a:ext cx="493776" cy="493776"/>
            <a:chOff x="0" y="0"/>
            <a:chExt cx="658368" cy="658368"/>
          </a:xfrm>
        </p:grpSpPr>
        <p:sp>
          <p:nvSpPr>
            <p:cNvPr name="Freeform 41" id="41" descr="preencoded.png"/>
            <p:cNvSpPr/>
            <p:nvPr/>
          </p:nvSpPr>
          <p:spPr>
            <a:xfrm flipH="false" flipV="false" rot="0">
              <a:off x="0" y="0"/>
              <a:ext cx="658368" cy="658368"/>
            </a:xfrm>
            <a:custGeom>
              <a:avLst/>
              <a:gdLst/>
              <a:ahLst/>
              <a:cxnLst/>
              <a:rect r="r" b="b" t="t" l="l"/>
              <a:pathLst>
                <a:path h="658368" w="658368">
                  <a:moveTo>
                    <a:pt x="0" y="0"/>
                  </a:moveTo>
                  <a:lnTo>
                    <a:pt x="658368" y="0"/>
                  </a:lnTo>
                  <a:lnTo>
                    <a:pt x="658368" y="658368"/>
                  </a:lnTo>
                  <a:lnTo>
                    <a:pt x="0" y="65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1714500" y="6487668"/>
            <a:ext cx="7310628" cy="480060"/>
            <a:chOff x="0" y="0"/>
            <a:chExt cx="9747504" cy="64008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9747504" cy="640080"/>
            </a:xfrm>
            <a:custGeom>
              <a:avLst/>
              <a:gdLst/>
              <a:ahLst/>
              <a:cxnLst/>
              <a:rect r="r" b="b" t="t" l="l"/>
              <a:pathLst>
                <a:path h="640080" w="9747504">
                  <a:moveTo>
                    <a:pt x="0" y="0"/>
                  </a:moveTo>
                  <a:lnTo>
                    <a:pt x="9747504" y="0"/>
                  </a:lnTo>
                  <a:lnTo>
                    <a:pt x="9747504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6729" r="0" b="-246729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9747504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Almashinuv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714500" y="6954012"/>
            <a:ext cx="7310628" cy="1028700"/>
            <a:chOff x="0" y="0"/>
            <a:chExt cx="9747504" cy="13716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9747504" cy="1371600"/>
            </a:xfrm>
            <a:custGeom>
              <a:avLst/>
              <a:gdLst/>
              <a:ahLst/>
              <a:cxnLst/>
              <a:rect r="r" b="b" t="t" l="l"/>
              <a:pathLst>
                <a:path h="1371600" w="9747504">
                  <a:moveTo>
                    <a:pt x="0" y="0"/>
                  </a:moveTo>
                  <a:lnTo>
                    <a:pt x="9747504" y="0"/>
                  </a:lnTo>
                  <a:lnTo>
                    <a:pt x="9747504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8473" r="0" b="-88473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76200"/>
              <a:ext cx="9747504" cy="1447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84"/>
                </a:lnSpc>
              </a:pPr>
              <a:r>
                <a:rPr lang="en-US" sz="1725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Har 2 soatda volontyorlar smenasi almashadi — charchoq va e'tibor pasayishining oldi olinadi.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9299448" y="6515100"/>
            <a:ext cx="685800" cy="685800"/>
            <a:chOff x="0" y="0"/>
            <a:chExt cx="914400" cy="9144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914400" cy="914400"/>
            </a:xfrm>
            <a:custGeom>
              <a:avLst/>
              <a:gdLst/>
              <a:ahLst/>
              <a:cxnLst/>
              <a:rect r="r" b="b" t="t" l="l"/>
              <a:pathLst>
                <a:path h="914400" w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9395460" y="6611112"/>
            <a:ext cx="493776" cy="493776"/>
            <a:chOff x="0" y="0"/>
            <a:chExt cx="658368" cy="658368"/>
          </a:xfrm>
        </p:grpSpPr>
        <p:sp>
          <p:nvSpPr>
            <p:cNvPr name="Freeform 51" id="51" descr="preencoded.png"/>
            <p:cNvSpPr/>
            <p:nvPr/>
          </p:nvSpPr>
          <p:spPr>
            <a:xfrm flipH="false" flipV="false" rot="0">
              <a:off x="0" y="0"/>
              <a:ext cx="658368" cy="658368"/>
            </a:xfrm>
            <a:custGeom>
              <a:avLst/>
              <a:gdLst/>
              <a:ahLst/>
              <a:cxnLst/>
              <a:rect r="r" b="b" t="t" l="l"/>
              <a:pathLst>
                <a:path h="658368" w="658368">
                  <a:moveTo>
                    <a:pt x="0" y="0"/>
                  </a:moveTo>
                  <a:lnTo>
                    <a:pt x="658368" y="0"/>
                  </a:lnTo>
                  <a:lnTo>
                    <a:pt x="658368" y="658368"/>
                  </a:lnTo>
                  <a:lnTo>
                    <a:pt x="0" y="65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10190988" y="6487668"/>
            <a:ext cx="7310628" cy="480060"/>
            <a:chOff x="0" y="0"/>
            <a:chExt cx="9747504" cy="64008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9747504" cy="640080"/>
            </a:xfrm>
            <a:custGeom>
              <a:avLst/>
              <a:gdLst/>
              <a:ahLst/>
              <a:cxnLst/>
              <a:rect r="r" b="b" t="t" l="l"/>
              <a:pathLst>
                <a:path h="640080" w="9747504">
                  <a:moveTo>
                    <a:pt x="0" y="0"/>
                  </a:moveTo>
                  <a:lnTo>
                    <a:pt x="9747504" y="0"/>
                  </a:lnTo>
                  <a:lnTo>
                    <a:pt x="9747504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6729" r="0" b="-246729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9747504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1E21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Maxsus forma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0190988" y="6954012"/>
            <a:ext cx="7310628" cy="1028700"/>
            <a:chOff x="0" y="0"/>
            <a:chExt cx="9747504" cy="13716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9747504" cy="1371600"/>
            </a:xfrm>
            <a:custGeom>
              <a:avLst/>
              <a:gdLst/>
              <a:ahLst/>
              <a:cxnLst/>
              <a:rect r="r" b="b" t="t" l="l"/>
              <a:pathLst>
                <a:path h="1371600" w="9747504">
                  <a:moveTo>
                    <a:pt x="0" y="0"/>
                  </a:moveTo>
                  <a:lnTo>
                    <a:pt x="9747504" y="0"/>
                  </a:lnTo>
                  <a:lnTo>
                    <a:pt x="9747504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8473" r="0" b="-88473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76200"/>
              <a:ext cx="9747504" cy="1447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84"/>
                </a:lnSpc>
              </a:pPr>
              <a:r>
                <a:rPr lang="en-US" sz="1725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Universitet bayrog'i va brendlangan papka bilan barcha volontyorlar bir xil ko'rinishda.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6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2780264" y="1421913"/>
            <a:ext cx="3072384" cy="3738358"/>
            <a:chOff x="0" y="0"/>
            <a:chExt cx="4096512" cy="49844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096512" cy="4984477"/>
            </a:xfrm>
            <a:custGeom>
              <a:avLst/>
              <a:gdLst/>
              <a:ahLst/>
              <a:cxnLst/>
              <a:rect r="r" b="b" t="t" l="l"/>
              <a:pathLst>
                <a:path h="4984477" w="4096512">
                  <a:moveTo>
                    <a:pt x="0" y="0"/>
                  </a:moveTo>
                  <a:lnTo>
                    <a:pt x="4096512" y="0"/>
                  </a:lnTo>
                  <a:lnTo>
                    <a:pt x="4096512" y="4984477"/>
                  </a:lnTo>
                  <a:lnTo>
                    <a:pt x="0" y="49844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92" t="0" r="24675" b="72482"/>
              </a:stretch>
            </a:blip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9525"/>
              <a:ext cx="4096512" cy="499400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6120"/>
                </a:lnSpc>
              </a:pPr>
              <a:r>
                <a:rPr lang="en-US" sz="5100" b="true">
                  <a:solidFill>
                    <a:srgbClr val="1E2761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13 nafar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576072"/>
            <a:ext cx="13716000" cy="438912"/>
            <a:chOff x="0" y="0"/>
            <a:chExt cx="18288000" cy="5852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88000" cy="585216"/>
            </a:xfrm>
            <a:custGeom>
              <a:avLst/>
              <a:gdLst/>
              <a:ahLst/>
              <a:cxnLst/>
              <a:rect r="r" b="b" t="t" l="l"/>
              <a:pathLst>
                <a:path h="585216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8907" r="0" b="-558907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288000" cy="6233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b="true" sz="1800" spc="299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PROGNOZ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987552"/>
            <a:ext cx="16596360" cy="987552"/>
            <a:chOff x="0" y="0"/>
            <a:chExt cx="22128480" cy="13167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128480" cy="1316736"/>
            </a:xfrm>
            <a:custGeom>
              <a:avLst/>
              <a:gdLst/>
              <a:ahLst/>
              <a:cxnLst/>
              <a:rect r="r" b="b" t="t" l="l"/>
              <a:pathLst>
                <a:path h="1316736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7456" r="0" b="-277456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2128480" cy="13357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Kutilayotgan natijalar — konversiya voronkasi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22960" y="2948940"/>
            <a:ext cx="3566160" cy="2743200"/>
            <a:chOff x="0" y="0"/>
            <a:chExt cx="4754880" cy="36576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54880" cy="3657600"/>
            </a:xfrm>
            <a:custGeom>
              <a:avLst/>
              <a:gdLst/>
              <a:ahLst/>
              <a:cxnLst/>
              <a:rect r="r" b="b" t="t" l="l"/>
              <a:pathLst>
                <a:path h="3657600" w="4754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4608576" y="0"/>
                  </a:lnTo>
                  <a:cubicBezTo>
                    <a:pt x="4689348" y="0"/>
                    <a:pt x="4754880" y="65532"/>
                    <a:pt x="4754880" y="146304"/>
                  </a:cubicBezTo>
                  <a:lnTo>
                    <a:pt x="4754880" y="3511296"/>
                  </a:lnTo>
                  <a:cubicBezTo>
                    <a:pt x="4754880" y="3592068"/>
                    <a:pt x="4689348" y="3657600"/>
                    <a:pt x="4608576" y="3657600"/>
                  </a:cubicBezTo>
                  <a:lnTo>
                    <a:pt x="146304" y="3657600"/>
                  </a:lnTo>
                  <a:cubicBezTo>
                    <a:pt x="65532" y="3657600"/>
                    <a:pt x="0" y="3592068"/>
                    <a:pt x="0" y="3511296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304288" y="3223260"/>
            <a:ext cx="603504" cy="603504"/>
            <a:chOff x="0" y="0"/>
            <a:chExt cx="804672" cy="804672"/>
          </a:xfrm>
        </p:grpSpPr>
        <p:sp>
          <p:nvSpPr>
            <p:cNvPr name="Freeform 11" id="11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22960" y="3193984"/>
            <a:ext cx="3566160" cy="2637160"/>
            <a:chOff x="0" y="0"/>
            <a:chExt cx="4754880" cy="351621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54880" cy="3516213"/>
            </a:xfrm>
            <a:custGeom>
              <a:avLst/>
              <a:gdLst/>
              <a:ahLst/>
              <a:cxnLst/>
              <a:rect r="r" b="b" t="t" l="l"/>
              <a:pathLst>
                <a:path h="3516213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3516213"/>
                  </a:lnTo>
                  <a:lnTo>
                    <a:pt x="0" y="35162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046" r="0" b="59348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4754880" cy="35352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300 000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97280" y="5006340"/>
            <a:ext cx="3291840" cy="685800"/>
            <a:chOff x="0" y="0"/>
            <a:chExt cx="4389120" cy="914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389120" cy="914400"/>
            </a:xfrm>
            <a:custGeom>
              <a:avLst/>
              <a:gdLst/>
              <a:ahLst/>
              <a:cxnLst/>
              <a:rect r="r" b="b" t="t" l="l"/>
              <a:pathLst>
                <a:path h="91440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528" r="0" b="-4352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389120" cy="952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9"/>
                </a:lnSpc>
              </a:pPr>
              <a:r>
                <a:rPr lang="en-US" sz="1575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DTM ishtirokchilari(ota-onalar)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143500" y="3278124"/>
            <a:ext cx="3566160" cy="2414016"/>
            <a:chOff x="0" y="0"/>
            <a:chExt cx="4754880" cy="321868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754880" cy="3218688"/>
            </a:xfrm>
            <a:custGeom>
              <a:avLst/>
              <a:gdLst/>
              <a:ahLst/>
              <a:cxnLst/>
              <a:rect r="r" b="b" t="t" l="l"/>
              <a:pathLst>
                <a:path h="3218688" w="4754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4608576" y="0"/>
                  </a:lnTo>
                  <a:cubicBezTo>
                    <a:pt x="4689348" y="0"/>
                    <a:pt x="4754880" y="65532"/>
                    <a:pt x="4754880" y="146304"/>
                  </a:cubicBezTo>
                  <a:lnTo>
                    <a:pt x="4754880" y="3072384"/>
                  </a:lnTo>
                  <a:cubicBezTo>
                    <a:pt x="4754880" y="3153156"/>
                    <a:pt x="4689348" y="3218688"/>
                    <a:pt x="4608576" y="3218688"/>
                  </a:cubicBezTo>
                  <a:lnTo>
                    <a:pt x="146304" y="3218688"/>
                  </a:lnTo>
                  <a:cubicBezTo>
                    <a:pt x="65532" y="3218688"/>
                    <a:pt x="0" y="3153156"/>
                    <a:pt x="0" y="3072384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6624828" y="3552444"/>
            <a:ext cx="603504" cy="603504"/>
            <a:chOff x="0" y="0"/>
            <a:chExt cx="804672" cy="804672"/>
          </a:xfrm>
        </p:grpSpPr>
        <p:sp>
          <p:nvSpPr>
            <p:cNvPr name="Freeform 21" id="21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5143500" y="3331144"/>
            <a:ext cx="3566160" cy="2637160"/>
            <a:chOff x="0" y="0"/>
            <a:chExt cx="4754880" cy="351621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54880" cy="3516213"/>
            </a:xfrm>
            <a:custGeom>
              <a:avLst/>
              <a:gdLst/>
              <a:ahLst/>
              <a:cxnLst/>
              <a:rect r="r" b="b" t="t" l="l"/>
              <a:pathLst>
                <a:path h="3516213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3516213"/>
                  </a:lnTo>
                  <a:lnTo>
                    <a:pt x="0" y="35162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046" r="0" b="59348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4754880" cy="35352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150 000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280660" y="5116068"/>
            <a:ext cx="3291840" cy="685800"/>
            <a:chOff x="0" y="0"/>
            <a:chExt cx="4389120" cy="914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389120" cy="914400"/>
            </a:xfrm>
            <a:custGeom>
              <a:avLst/>
              <a:gdLst/>
              <a:ahLst/>
              <a:cxnLst/>
              <a:rect r="r" b="b" t="t" l="l"/>
              <a:pathLst>
                <a:path h="91440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528" r="0" b="-43528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4389120" cy="952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9"/>
                </a:lnSpc>
              </a:pPr>
              <a:r>
                <a:rPr lang="en-US" sz="1575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Flayer/voucher olganlar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4389120" y="4046220"/>
            <a:ext cx="754380" cy="548640"/>
            <a:chOff x="0" y="0"/>
            <a:chExt cx="1005840" cy="73152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05840" cy="731520"/>
            </a:xfrm>
            <a:custGeom>
              <a:avLst/>
              <a:gdLst/>
              <a:ahLst/>
              <a:cxnLst/>
              <a:rect r="r" b="b" t="t" l="l"/>
              <a:pathLst>
                <a:path h="7315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311" t="0" r="-43311" b="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10058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5B647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50%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4615434" y="3566160"/>
            <a:ext cx="301752" cy="301752"/>
            <a:chOff x="0" y="0"/>
            <a:chExt cx="402336" cy="402336"/>
          </a:xfrm>
        </p:grpSpPr>
        <p:sp>
          <p:nvSpPr>
            <p:cNvPr name="Freeform 32" id="32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9464040" y="3607308"/>
            <a:ext cx="3566160" cy="2084832"/>
            <a:chOff x="0" y="0"/>
            <a:chExt cx="4754880" cy="277977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754880" cy="2779776"/>
            </a:xfrm>
            <a:custGeom>
              <a:avLst/>
              <a:gdLst/>
              <a:ahLst/>
              <a:cxnLst/>
              <a:rect r="r" b="b" t="t" l="l"/>
              <a:pathLst>
                <a:path h="2779776" w="4754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4608576" y="0"/>
                  </a:lnTo>
                  <a:cubicBezTo>
                    <a:pt x="4689348" y="0"/>
                    <a:pt x="4754880" y="65532"/>
                    <a:pt x="4754880" y="146304"/>
                  </a:cubicBezTo>
                  <a:lnTo>
                    <a:pt x="4754880" y="2633472"/>
                  </a:lnTo>
                  <a:cubicBezTo>
                    <a:pt x="4754880" y="2714244"/>
                    <a:pt x="4689348" y="2779776"/>
                    <a:pt x="4608576" y="2779776"/>
                  </a:cubicBezTo>
                  <a:lnTo>
                    <a:pt x="146304" y="2779776"/>
                  </a:lnTo>
                  <a:cubicBezTo>
                    <a:pt x="65532" y="2779776"/>
                    <a:pt x="0" y="2714244"/>
                    <a:pt x="0" y="2633472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0945368" y="3881628"/>
            <a:ext cx="603504" cy="603504"/>
            <a:chOff x="0" y="0"/>
            <a:chExt cx="804672" cy="804672"/>
          </a:xfrm>
        </p:grpSpPr>
        <p:sp>
          <p:nvSpPr>
            <p:cNvPr name="Freeform 36" id="36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9464040" y="3495736"/>
            <a:ext cx="3566160" cy="2637160"/>
            <a:chOff x="0" y="0"/>
            <a:chExt cx="4754880" cy="3516213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754880" cy="3516213"/>
            </a:xfrm>
            <a:custGeom>
              <a:avLst/>
              <a:gdLst/>
              <a:ahLst/>
              <a:cxnLst/>
              <a:rect r="r" b="b" t="t" l="l"/>
              <a:pathLst>
                <a:path h="3516213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3516213"/>
                  </a:lnTo>
                  <a:lnTo>
                    <a:pt x="0" y="35162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046" r="0" b="59348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4754880" cy="35352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15 000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9601200" y="5116068"/>
            <a:ext cx="3291840" cy="685800"/>
            <a:chOff x="0" y="0"/>
            <a:chExt cx="4389120" cy="9144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389120" cy="914400"/>
            </a:xfrm>
            <a:custGeom>
              <a:avLst/>
              <a:gdLst/>
              <a:ahLst/>
              <a:cxnLst/>
              <a:rect r="r" b="b" t="t" l="l"/>
              <a:pathLst>
                <a:path h="91440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528" r="0" b="-43528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4389120" cy="952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9"/>
                </a:lnSpc>
              </a:pPr>
              <a:r>
                <a:rPr lang="en-US" sz="1575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Bizga bog’langanlar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8709660" y="4046220"/>
            <a:ext cx="754380" cy="548640"/>
            <a:chOff x="0" y="0"/>
            <a:chExt cx="1005840" cy="73152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005840" cy="731520"/>
            </a:xfrm>
            <a:custGeom>
              <a:avLst/>
              <a:gdLst/>
              <a:ahLst/>
              <a:cxnLst/>
              <a:rect r="r" b="b" t="t" l="l"/>
              <a:pathLst>
                <a:path h="7315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311" t="0" r="-43311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10058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5B647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10%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8935974" y="3566160"/>
            <a:ext cx="301752" cy="301752"/>
            <a:chOff x="0" y="0"/>
            <a:chExt cx="402336" cy="402336"/>
          </a:xfrm>
        </p:grpSpPr>
        <p:sp>
          <p:nvSpPr>
            <p:cNvPr name="Freeform 47" id="47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13784580" y="3936492"/>
            <a:ext cx="3566160" cy="1755648"/>
            <a:chOff x="0" y="0"/>
            <a:chExt cx="4754880" cy="2340864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754880" cy="2340864"/>
            </a:xfrm>
            <a:custGeom>
              <a:avLst/>
              <a:gdLst/>
              <a:ahLst/>
              <a:cxnLst/>
              <a:rect r="r" b="b" t="t" l="l"/>
              <a:pathLst>
                <a:path h="2340864" w="47548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4608576" y="0"/>
                  </a:lnTo>
                  <a:cubicBezTo>
                    <a:pt x="4689348" y="0"/>
                    <a:pt x="4754880" y="65532"/>
                    <a:pt x="4754880" y="146304"/>
                  </a:cubicBezTo>
                  <a:lnTo>
                    <a:pt x="4754880" y="2194560"/>
                  </a:lnTo>
                  <a:cubicBezTo>
                    <a:pt x="4754880" y="2275332"/>
                    <a:pt x="4689348" y="2340864"/>
                    <a:pt x="4608576" y="2340864"/>
                  </a:cubicBezTo>
                  <a:lnTo>
                    <a:pt x="146304" y="2340864"/>
                  </a:lnTo>
                  <a:cubicBezTo>
                    <a:pt x="65532" y="2340864"/>
                    <a:pt x="0" y="2275332"/>
                    <a:pt x="0" y="2194560"/>
                  </a:cubicBezTo>
                  <a:close/>
                </a:path>
              </a:pathLst>
            </a:custGeom>
            <a:solidFill>
              <a:srgbClr val="F4B740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15265908" y="4210812"/>
            <a:ext cx="603504" cy="603504"/>
            <a:chOff x="0" y="0"/>
            <a:chExt cx="804672" cy="804672"/>
          </a:xfrm>
        </p:grpSpPr>
        <p:sp>
          <p:nvSpPr>
            <p:cNvPr name="Freeform 51" id="51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13784580" y="3772914"/>
            <a:ext cx="3566160" cy="3180085"/>
            <a:chOff x="0" y="0"/>
            <a:chExt cx="4754880" cy="4240113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754880" cy="4240113"/>
            </a:xfrm>
            <a:custGeom>
              <a:avLst/>
              <a:gdLst/>
              <a:ahLst/>
              <a:cxnLst/>
              <a:rect r="r" b="b" t="t" l="l"/>
              <a:pathLst>
                <a:path h="4240113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4240113"/>
                  </a:lnTo>
                  <a:lnTo>
                    <a:pt x="0" y="42401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989" r="0" b="66288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19050"/>
              <a:ext cx="4754880" cy="42591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1E2761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6000</a:t>
              </a:r>
            </a:p>
            <a:p>
              <a:pPr algn="ctr">
                <a:lnSpc>
                  <a:spcPts val="4320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921740" y="5116068"/>
            <a:ext cx="3291840" cy="685800"/>
            <a:chOff x="0" y="0"/>
            <a:chExt cx="4389120" cy="9144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389120" cy="914400"/>
            </a:xfrm>
            <a:custGeom>
              <a:avLst/>
              <a:gdLst/>
              <a:ahLst/>
              <a:cxnLst/>
              <a:rect r="r" b="b" t="t" l="l"/>
              <a:pathLst>
                <a:path h="914400" w="4389120">
                  <a:moveTo>
                    <a:pt x="0" y="0"/>
                  </a:moveTo>
                  <a:lnTo>
                    <a:pt x="4389120" y="0"/>
                  </a:lnTo>
                  <a:lnTo>
                    <a:pt x="43891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528" r="0" b="-43528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389120" cy="952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79"/>
                </a:lnSpc>
              </a:pPr>
              <a:r>
                <a:rPr lang="en-US" sz="1575">
                  <a:solidFill>
                    <a:srgbClr val="141B4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CRM'da ro'yxatga olinganlar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030200" y="4046220"/>
            <a:ext cx="754380" cy="548640"/>
            <a:chOff x="0" y="0"/>
            <a:chExt cx="1005840" cy="73152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1005840" cy="731520"/>
            </a:xfrm>
            <a:custGeom>
              <a:avLst/>
              <a:gdLst/>
              <a:ahLst/>
              <a:cxnLst/>
              <a:rect r="r" b="b" t="t" l="l"/>
              <a:pathLst>
                <a:path h="7315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311" t="0" r="-43311" b="0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100584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5B647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40%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256514" y="3566160"/>
            <a:ext cx="301752" cy="301752"/>
            <a:chOff x="0" y="0"/>
            <a:chExt cx="402336" cy="402336"/>
          </a:xfrm>
        </p:grpSpPr>
        <p:sp>
          <p:nvSpPr>
            <p:cNvPr name="Freeform 62" id="62" descr="preencoded.png"/>
            <p:cNvSpPr/>
            <p:nvPr/>
          </p:nvSpPr>
          <p:spPr>
            <a:xfrm flipH="false" flipV="false" rot="0">
              <a:off x="0" y="0"/>
              <a:ext cx="402336" cy="402336"/>
            </a:xfrm>
            <a:custGeom>
              <a:avLst/>
              <a:gdLst/>
              <a:ahLst/>
              <a:cxnLst/>
              <a:rect r="r" b="b" t="t" l="l"/>
              <a:pathLst>
                <a:path h="402336" w="402336">
                  <a:moveTo>
                    <a:pt x="0" y="0"/>
                  </a:moveTo>
                  <a:lnTo>
                    <a:pt x="402336" y="0"/>
                  </a:lnTo>
                  <a:lnTo>
                    <a:pt x="402336" y="402336"/>
                  </a:lnTo>
                  <a:lnTo>
                    <a:pt x="0" y="402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63" id="63"/>
          <p:cNvGrpSpPr/>
          <p:nvPr/>
        </p:nvGrpSpPr>
        <p:grpSpPr>
          <a:xfrm rot="0">
            <a:off x="822960" y="6515100"/>
            <a:ext cx="16637508" cy="1920240"/>
            <a:chOff x="0" y="0"/>
            <a:chExt cx="22183344" cy="256032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22183344" cy="2560320"/>
            </a:xfrm>
            <a:custGeom>
              <a:avLst/>
              <a:gdLst/>
              <a:ahLst/>
              <a:cxnLst/>
              <a:rect r="r" b="b" t="t" l="l"/>
              <a:pathLst>
                <a:path h="2560320" w="22183344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22037039" y="0"/>
                  </a:lnTo>
                  <a:cubicBezTo>
                    <a:pt x="22117811" y="0"/>
                    <a:pt x="22183344" y="65532"/>
                    <a:pt x="22183344" y="146304"/>
                  </a:cubicBezTo>
                  <a:lnTo>
                    <a:pt x="22183344" y="2414016"/>
                  </a:lnTo>
                  <a:cubicBezTo>
                    <a:pt x="22183344" y="2494788"/>
                    <a:pt x="22117811" y="2560320"/>
                    <a:pt x="22037039" y="2560320"/>
                  </a:cubicBezTo>
                  <a:lnTo>
                    <a:pt x="146304" y="2560320"/>
                  </a:lnTo>
                  <a:cubicBezTo>
                    <a:pt x="65532" y="2560320"/>
                    <a:pt x="0" y="2494788"/>
                    <a:pt x="0" y="2414016"/>
                  </a:cubicBezTo>
                  <a:close/>
                </a:path>
              </a:pathLst>
            </a:custGeom>
            <a:solidFill>
              <a:srgbClr val="EDF2FC"/>
            </a:solidFill>
          </p:spPr>
        </p:sp>
      </p:grpSp>
      <p:grpSp>
        <p:nvGrpSpPr>
          <p:cNvPr name="Group 65" id="65"/>
          <p:cNvGrpSpPr/>
          <p:nvPr/>
        </p:nvGrpSpPr>
        <p:grpSpPr>
          <a:xfrm rot="0">
            <a:off x="1303020" y="6515100"/>
            <a:ext cx="15677388" cy="1920240"/>
            <a:chOff x="0" y="0"/>
            <a:chExt cx="20903184" cy="256032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20903185" cy="2560320"/>
            </a:xfrm>
            <a:custGeom>
              <a:avLst/>
              <a:gdLst/>
              <a:ahLst/>
              <a:cxnLst/>
              <a:rect r="r" b="b" t="t" l="l"/>
              <a:pathLst>
                <a:path h="2560320" w="20903185">
                  <a:moveTo>
                    <a:pt x="0" y="0"/>
                  </a:moveTo>
                  <a:lnTo>
                    <a:pt x="20903185" y="0"/>
                  </a:lnTo>
                  <a:lnTo>
                    <a:pt x="20903185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9081" r="0" b="-109081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114300"/>
              <a:ext cx="20903184" cy="2674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42"/>
                </a:lnSpc>
              </a:pPr>
              <a:r>
                <a:rPr lang="en-US" sz="1950" b="true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Eslatma:  </a:t>
              </a:r>
              <a:r>
                <a:rPr lang="en-US" sz="1950">
                  <a:solidFill>
                    <a:srgbClr val="1E21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yuqoridagi raqamlar boshlang'ich prognoz — kampaniya so'ngida haqiqiy ko'rsatkichlar bilan yangilanadi va keyingi mavsum uchun konversiya foizini oshirish rejasi tuziladi.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12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538960" y="-2468880"/>
            <a:ext cx="6858000" cy="6858000"/>
            <a:chOff x="0" y="0"/>
            <a:chExt cx="9144000" cy="914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44000" cy="9144000"/>
            </a:xfrm>
            <a:custGeom>
              <a:avLst/>
              <a:gdLst/>
              <a:ahLst/>
              <a:cxnLst/>
              <a:rect r="r" b="b" t="t" l="l"/>
              <a:pathLst>
                <a:path h="9144000" w="9144000">
                  <a:moveTo>
                    <a:pt x="0" y="4572000"/>
                  </a:moveTo>
                  <a:cubicBezTo>
                    <a:pt x="0" y="2046986"/>
                    <a:pt x="2046986" y="0"/>
                    <a:pt x="4572000" y="0"/>
                  </a:cubicBezTo>
                  <a:cubicBezTo>
                    <a:pt x="7097014" y="0"/>
                    <a:pt x="9144000" y="2046986"/>
                    <a:pt x="9144000" y="4572000"/>
                  </a:cubicBezTo>
                  <a:cubicBezTo>
                    <a:pt x="9144000" y="7097014"/>
                    <a:pt x="7097014" y="9144000"/>
                    <a:pt x="4572000" y="9144000"/>
                  </a:cubicBezTo>
                  <a:cubicBezTo>
                    <a:pt x="2046986" y="9144000"/>
                    <a:pt x="0" y="7097014"/>
                    <a:pt x="0" y="4572000"/>
                  </a:cubicBezTo>
                  <a:close/>
                </a:path>
              </a:pathLst>
            </a:custGeom>
            <a:solidFill>
              <a:srgbClr val="141B4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822960" y="576072"/>
            <a:ext cx="13716000" cy="438912"/>
            <a:chOff x="0" y="0"/>
            <a:chExt cx="18288000" cy="5852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8000" cy="585216"/>
            </a:xfrm>
            <a:custGeom>
              <a:avLst/>
              <a:gdLst/>
              <a:ahLst/>
              <a:cxnLst/>
              <a:rect r="r" b="b" t="t" l="l"/>
              <a:pathLst>
                <a:path h="585216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8907" r="0" b="-558907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8288000" cy="6233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b="true" sz="1800" spc="299">
                  <a:solidFill>
                    <a:srgbClr val="F4B74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STRATEGIK USTUN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22960" y="987552"/>
            <a:ext cx="16459200" cy="987552"/>
            <a:chOff x="0" y="0"/>
            <a:chExt cx="21945600" cy="131673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45600" cy="1316736"/>
            </a:xfrm>
            <a:custGeom>
              <a:avLst/>
              <a:gdLst/>
              <a:ahLst/>
              <a:cxnLst/>
              <a:rect r="r" b="b" t="t" l="l"/>
              <a:pathLst>
                <a:path h="1316736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4750" r="0" b="-27475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21945600" cy="132626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KIUT INFO ZONA — stadion tashqarisidagi maskan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22960" y="2057400"/>
            <a:ext cx="13030200" cy="685800"/>
            <a:chOff x="0" y="0"/>
            <a:chExt cx="17373600" cy="914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373600" cy="914400"/>
            </a:xfrm>
            <a:custGeom>
              <a:avLst/>
              <a:gdLst/>
              <a:ahLst/>
              <a:cxnLst/>
              <a:rect r="r" b="b" t="t" l="l"/>
              <a:pathLst>
                <a:path h="914400" w="17373600">
                  <a:moveTo>
                    <a:pt x="0" y="0"/>
                  </a:moveTo>
                  <a:lnTo>
                    <a:pt x="17373600" y="0"/>
                  </a:lnTo>
                  <a:lnTo>
                    <a:pt x="17373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20215" r="0" b="-320215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737360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Oddiy flayer tarqatishdan farqli o'laroq — ota-onalar o'zlari kelib, savol berib, ma'lumot oladigan alohida maydoncha.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22960" y="3223260"/>
            <a:ext cx="3909060" cy="2125980"/>
            <a:chOff x="0" y="0"/>
            <a:chExt cx="5212080" cy="28346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212080" cy="2834640"/>
            </a:xfrm>
            <a:custGeom>
              <a:avLst/>
              <a:gdLst/>
              <a:ahLst/>
              <a:cxnLst/>
              <a:rect r="r" b="b" t="t" l="l"/>
              <a:pathLst>
                <a:path h="283464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688336"/>
                  </a:lnTo>
                  <a:cubicBezTo>
                    <a:pt x="5212080" y="2769108"/>
                    <a:pt x="5146548" y="2834640"/>
                    <a:pt x="5065776" y="2834640"/>
                  </a:cubicBezTo>
                  <a:lnTo>
                    <a:pt x="146304" y="2834640"/>
                  </a:lnTo>
                  <a:cubicBezTo>
                    <a:pt x="65532" y="2834640"/>
                    <a:pt x="0" y="2769108"/>
                    <a:pt x="0" y="2688336"/>
                  </a:cubicBezTo>
                  <a:close/>
                </a:path>
              </a:pathLst>
            </a:custGeom>
            <a:solidFill>
              <a:srgbClr val="273472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475738" y="3525012"/>
            <a:ext cx="603504" cy="603504"/>
            <a:chOff x="0" y="0"/>
            <a:chExt cx="804672" cy="804672"/>
          </a:xfrm>
        </p:grpSpPr>
        <p:sp>
          <p:nvSpPr>
            <p:cNvPr name="Freeform 16" id="16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28700" y="4389120"/>
            <a:ext cx="3497580" cy="754380"/>
            <a:chOff x="0" y="0"/>
            <a:chExt cx="4663440" cy="10058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6634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39" r="0" b="-40339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466344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76"/>
                </a:lnSpc>
              </a:pPr>
              <a:r>
                <a:rPr lang="en-US" sz="18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Roll-up va bayroq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074920" y="3223260"/>
            <a:ext cx="3909060" cy="2125980"/>
            <a:chOff x="0" y="0"/>
            <a:chExt cx="5212080" cy="283464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212080" cy="2834640"/>
            </a:xfrm>
            <a:custGeom>
              <a:avLst/>
              <a:gdLst/>
              <a:ahLst/>
              <a:cxnLst/>
              <a:rect r="r" b="b" t="t" l="l"/>
              <a:pathLst>
                <a:path h="283464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688336"/>
                  </a:lnTo>
                  <a:cubicBezTo>
                    <a:pt x="5212080" y="2769108"/>
                    <a:pt x="5146548" y="2834640"/>
                    <a:pt x="5065776" y="2834640"/>
                  </a:cubicBezTo>
                  <a:lnTo>
                    <a:pt x="146304" y="2834640"/>
                  </a:lnTo>
                  <a:cubicBezTo>
                    <a:pt x="65532" y="2834640"/>
                    <a:pt x="0" y="2769108"/>
                    <a:pt x="0" y="2688336"/>
                  </a:cubicBezTo>
                  <a:close/>
                </a:path>
              </a:pathLst>
            </a:custGeom>
            <a:solidFill>
              <a:srgbClr val="273472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6727698" y="3525012"/>
            <a:ext cx="603504" cy="603504"/>
            <a:chOff x="0" y="0"/>
            <a:chExt cx="804672" cy="804672"/>
          </a:xfrm>
        </p:grpSpPr>
        <p:sp>
          <p:nvSpPr>
            <p:cNvPr name="Freeform 23" id="23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5280660" y="4389120"/>
            <a:ext cx="3497580" cy="754380"/>
            <a:chOff x="0" y="0"/>
            <a:chExt cx="4663440" cy="100584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6634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39" r="0" b="-40339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466344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76"/>
                </a:lnSpc>
              </a:pPr>
              <a:r>
                <a:rPr lang="en-US" sz="18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Fotozona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326880" y="3223260"/>
            <a:ext cx="3909060" cy="2125980"/>
            <a:chOff x="0" y="0"/>
            <a:chExt cx="5212080" cy="283464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212080" cy="2834640"/>
            </a:xfrm>
            <a:custGeom>
              <a:avLst/>
              <a:gdLst/>
              <a:ahLst/>
              <a:cxnLst/>
              <a:rect r="r" b="b" t="t" l="l"/>
              <a:pathLst>
                <a:path h="283464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688336"/>
                  </a:lnTo>
                  <a:cubicBezTo>
                    <a:pt x="5212080" y="2769108"/>
                    <a:pt x="5146548" y="2834640"/>
                    <a:pt x="5065776" y="2834640"/>
                  </a:cubicBezTo>
                  <a:lnTo>
                    <a:pt x="146304" y="2834640"/>
                  </a:lnTo>
                  <a:cubicBezTo>
                    <a:pt x="65532" y="2834640"/>
                    <a:pt x="0" y="2769108"/>
                    <a:pt x="0" y="2688336"/>
                  </a:cubicBezTo>
                  <a:close/>
                </a:path>
              </a:pathLst>
            </a:custGeom>
            <a:solidFill>
              <a:srgbClr val="273472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0979658" y="3525012"/>
            <a:ext cx="603504" cy="603504"/>
            <a:chOff x="0" y="0"/>
            <a:chExt cx="804672" cy="804672"/>
          </a:xfrm>
        </p:grpSpPr>
        <p:sp>
          <p:nvSpPr>
            <p:cNvPr name="Freeform 30" id="30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9532620" y="4389120"/>
            <a:ext cx="3497580" cy="754380"/>
            <a:chOff x="0" y="0"/>
            <a:chExt cx="4663440" cy="100584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6634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39" r="0" b="-40339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57150"/>
              <a:ext cx="466344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76"/>
                </a:lnSpc>
              </a:pPr>
              <a:r>
                <a:rPr lang="en-US" sz="18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Konsultatsiya stoli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578840" y="3223260"/>
            <a:ext cx="3909060" cy="2125980"/>
            <a:chOff x="0" y="0"/>
            <a:chExt cx="5212080" cy="283464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212080" cy="2834640"/>
            </a:xfrm>
            <a:custGeom>
              <a:avLst/>
              <a:gdLst/>
              <a:ahLst/>
              <a:cxnLst/>
              <a:rect r="r" b="b" t="t" l="l"/>
              <a:pathLst>
                <a:path h="283464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688336"/>
                  </a:lnTo>
                  <a:cubicBezTo>
                    <a:pt x="5212080" y="2769108"/>
                    <a:pt x="5146548" y="2834640"/>
                    <a:pt x="5065776" y="2834640"/>
                  </a:cubicBezTo>
                  <a:lnTo>
                    <a:pt x="146304" y="2834640"/>
                  </a:lnTo>
                  <a:cubicBezTo>
                    <a:pt x="65532" y="2834640"/>
                    <a:pt x="0" y="2769108"/>
                    <a:pt x="0" y="2688336"/>
                  </a:cubicBezTo>
                  <a:close/>
                </a:path>
              </a:pathLst>
            </a:custGeom>
            <a:solidFill>
              <a:srgbClr val="273472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5231618" y="3525012"/>
            <a:ext cx="603504" cy="603504"/>
            <a:chOff x="0" y="0"/>
            <a:chExt cx="804672" cy="804672"/>
          </a:xfrm>
        </p:grpSpPr>
        <p:sp>
          <p:nvSpPr>
            <p:cNvPr name="Freeform 37" id="37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3784580" y="4389120"/>
            <a:ext cx="3497580" cy="754380"/>
            <a:chOff x="0" y="0"/>
            <a:chExt cx="4663440" cy="100584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6634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39" r="0" b="-40339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57150"/>
              <a:ext cx="466344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76"/>
                </a:lnSpc>
              </a:pPr>
              <a:r>
                <a:rPr lang="en-US" sz="18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 nafar konsultant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822960" y="5692140"/>
            <a:ext cx="3909060" cy="2125980"/>
            <a:chOff x="0" y="0"/>
            <a:chExt cx="5212080" cy="283464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5212080" cy="2834640"/>
            </a:xfrm>
            <a:custGeom>
              <a:avLst/>
              <a:gdLst/>
              <a:ahLst/>
              <a:cxnLst/>
              <a:rect r="r" b="b" t="t" l="l"/>
              <a:pathLst>
                <a:path h="283464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688336"/>
                  </a:lnTo>
                  <a:cubicBezTo>
                    <a:pt x="5212080" y="2769108"/>
                    <a:pt x="5146548" y="2834640"/>
                    <a:pt x="5065776" y="2834640"/>
                  </a:cubicBezTo>
                  <a:lnTo>
                    <a:pt x="146304" y="2834640"/>
                  </a:lnTo>
                  <a:cubicBezTo>
                    <a:pt x="65532" y="2834640"/>
                    <a:pt x="0" y="2769108"/>
                    <a:pt x="0" y="2688336"/>
                  </a:cubicBezTo>
                  <a:close/>
                </a:path>
              </a:pathLst>
            </a:custGeom>
            <a:solidFill>
              <a:srgbClr val="273472"/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2475738" y="5993892"/>
            <a:ext cx="603504" cy="603504"/>
            <a:chOff x="0" y="0"/>
            <a:chExt cx="804672" cy="804672"/>
          </a:xfrm>
        </p:grpSpPr>
        <p:sp>
          <p:nvSpPr>
            <p:cNvPr name="Freeform 44" id="44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028700" y="6858000"/>
            <a:ext cx="3497580" cy="754380"/>
            <a:chOff x="0" y="0"/>
            <a:chExt cx="4663440" cy="100584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46634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39" r="0" b="-40339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57150"/>
              <a:ext cx="466344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76"/>
                </a:lnSpc>
              </a:pPr>
              <a:r>
                <a:rPr lang="en-US" sz="18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Sovg'alar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5074920" y="5692140"/>
            <a:ext cx="3909060" cy="2125980"/>
            <a:chOff x="0" y="0"/>
            <a:chExt cx="5212080" cy="283464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5212080" cy="2834640"/>
            </a:xfrm>
            <a:custGeom>
              <a:avLst/>
              <a:gdLst/>
              <a:ahLst/>
              <a:cxnLst/>
              <a:rect r="r" b="b" t="t" l="l"/>
              <a:pathLst>
                <a:path h="283464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688336"/>
                  </a:lnTo>
                  <a:cubicBezTo>
                    <a:pt x="5212080" y="2769108"/>
                    <a:pt x="5146548" y="2834640"/>
                    <a:pt x="5065776" y="2834640"/>
                  </a:cubicBezTo>
                  <a:lnTo>
                    <a:pt x="146304" y="2834640"/>
                  </a:lnTo>
                  <a:cubicBezTo>
                    <a:pt x="65532" y="2834640"/>
                    <a:pt x="0" y="2769108"/>
                    <a:pt x="0" y="2688336"/>
                  </a:cubicBezTo>
                  <a:close/>
                </a:path>
              </a:pathLst>
            </a:custGeom>
            <a:solidFill>
              <a:srgbClr val="273472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6727698" y="5993892"/>
            <a:ext cx="603504" cy="603504"/>
            <a:chOff x="0" y="0"/>
            <a:chExt cx="804672" cy="804672"/>
          </a:xfrm>
        </p:grpSpPr>
        <p:sp>
          <p:nvSpPr>
            <p:cNvPr name="Freeform 51" id="51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5280660" y="6858000"/>
            <a:ext cx="3497580" cy="754380"/>
            <a:chOff x="0" y="0"/>
            <a:chExt cx="4663440" cy="100584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6634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39" r="0" b="-40339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57150"/>
              <a:ext cx="466344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76"/>
                </a:lnSpc>
              </a:pPr>
              <a:r>
                <a:rPr lang="en-US" sz="18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Sovuq suv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9326880" y="5692140"/>
            <a:ext cx="3909060" cy="2125980"/>
            <a:chOff x="0" y="0"/>
            <a:chExt cx="5212080" cy="283464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5212080" cy="2834640"/>
            </a:xfrm>
            <a:custGeom>
              <a:avLst/>
              <a:gdLst/>
              <a:ahLst/>
              <a:cxnLst/>
              <a:rect r="r" b="b" t="t" l="l"/>
              <a:pathLst>
                <a:path h="283464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688336"/>
                  </a:lnTo>
                  <a:cubicBezTo>
                    <a:pt x="5212080" y="2769108"/>
                    <a:pt x="5146548" y="2834640"/>
                    <a:pt x="5065776" y="2834640"/>
                  </a:cubicBezTo>
                  <a:lnTo>
                    <a:pt x="146304" y="2834640"/>
                  </a:lnTo>
                  <a:cubicBezTo>
                    <a:pt x="65532" y="2834640"/>
                    <a:pt x="0" y="2769108"/>
                    <a:pt x="0" y="2688336"/>
                  </a:cubicBezTo>
                  <a:close/>
                </a:path>
              </a:pathLst>
            </a:custGeom>
            <a:solidFill>
              <a:srgbClr val="273472"/>
            </a:solid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10979658" y="5993892"/>
            <a:ext cx="603504" cy="603504"/>
            <a:chOff x="0" y="0"/>
            <a:chExt cx="804672" cy="804672"/>
          </a:xfrm>
        </p:grpSpPr>
        <p:sp>
          <p:nvSpPr>
            <p:cNvPr name="Freeform 58" id="58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9532620" y="6858000"/>
            <a:ext cx="3497580" cy="754380"/>
            <a:chOff x="0" y="0"/>
            <a:chExt cx="4663440" cy="100584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46634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39" r="0" b="-40339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57150"/>
              <a:ext cx="466344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76"/>
                </a:lnSpc>
              </a:pPr>
              <a:r>
                <a:rPr lang="en-US" sz="18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QR kod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3578840" y="5692140"/>
            <a:ext cx="3909060" cy="2125980"/>
            <a:chOff x="0" y="0"/>
            <a:chExt cx="5212080" cy="283464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5212080" cy="2834640"/>
            </a:xfrm>
            <a:custGeom>
              <a:avLst/>
              <a:gdLst/>
              <a:ahLst/>
              <a:cxnLst/>
              <a:rect r="r" b="b" t="t" l="l"/>
              <a:pathLst>
                <a:path h="2834640" w="52120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5065776" y="0"/>
                  </a:lnTo>
                  <a:cubicBezTo>
                    <a:pt x="5146548" y="0"/>
                    <a:pt x="5212080" y="65532"/>
                    <a:pt x="5212080" y="146304"/>
                  </a:cubicBezTo>
                  <a:lnTo>
                    <a:pt x="5212080" y="2688336"/>
                  </a:lnTo>
                  <a:cubicBezTo>
                    <a:pt x="5212080" y="2769108"/>
                    <a:pt x="5146548" y="2834640"/>
                    <a:pt x="5065776" y="2834640"/>
                  </a:cubicBezTo>
                  <a:lnTo>
                    <a:pt x="146304" y="2834640"/>
                  </a:lnTo>
                  <a:cubicBezTo>
                    <a:pt x="65532" y="2834640"/>
                    <a:pt x="0" y="2769108"/>
                    <a:pt x="0" y="2688336"/>
                  </a:cubicBezTo>
                  <a:close/>
                </a:path>
              </a:pathLst>
            </a:custGeom>
            <a:solidFill>
              <a:srgbClr val="273472"/>
            </a:solidFill>
          </p:spPr>
        </p:sp>
      </p:grpSp>
      <p:grpSp>
        <p:nvGrpSpPr>
          <p:cNvPr name="Group 64" id="64"/>
          <p:cNvGrpSpPr/>
          <p:nvPr/>
        </p:nvGrpSpPr>
        <p:grpSpPr>
          <a:xfrm rot="0">
            <a:off x="15231618" y="5993892"/>
            <a:ext cx="603504" cy="603504"/>
            <a:chOff x="0" y="0"/>
            <a:chExt cx="804672" cy="804672"/>
          </a:xfrm>
        </p:grpSpPr>
        <p:sp>
          <p:nvSpPr>
            <p:cNvPr name="Freeform 65" id="65" descr="preencoded.png"/>
            <p:cNvSpPr/>
            <p:nvPr/>
          </p:nvSpPr>
          <p:spPr>
            <a:xfrm flipH="false" flipV="false" rot="0">
              <a:off x="0" y="0"/>
              <a:ext cx="804672" cy="804672"/>
            </a:xfrm>
            <a:custGeom>
              <a:avLst/>
              <a:gdLst/>
              <a:ahLst/>
              <a:cxnLst/>
              <a:rect r="r" b="b" t="t" l="l"/>
              <a:pathLst>
                <a:path h="804672" w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  <p:grpSp>
        <p:nvGrpSpPr>
          <p:cNvPr name="Group 66" id="66"/>
          <p:cNvGrpSpPr/>
          <p:nvPr/>
        </p:nvGrpSpPr>
        <p:grpSpPr>
          <a:xfrm rot="0">
            <a:off x="13784580" y="6858000"/>
            <a:ext cx="3497580" cy="754380"/>
            <a:chOff x="0" y="0"/>
            <a:chExt cx="4663440" cy="100584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46634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339" r="0" b="-40339"/>
              </a:stretch>
            </a:blipFill>
          </p:spPr>
        </p:sp>
        <p:sp>
          <p:nvSpPr>
            <p:cNvPr name="TextBox 68" id="68"/>
            <p:cNvSpPr txBox="true"/>
            <p:nvPr/>
          </p:nvSpPr>
          <p:spPr>
            <a:xfrm>
              <a:off x="0" y="-57150"/>
              <a:ext cx="466344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76"/>
                </a:lnSpc>
              </a:pPr>
              <a:r>
                <a:rPr lang="en-US" sz="18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Voucher tarqatish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822960" y="8983980"/>
            <a:ext cx="16459200" cy="685800"/>
            <a:chOff x="0" y="0"/>
            <a:chExt cx="21945600" cy="914400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21945600" cy="914400"/>
            </a:xfrm>
            <a:custGeom>
              <a:avLst/>
              <a:gdLst/>
              <a:ahLst/>
              <a:cxnLst/>
              <a:rect r="r" b="b" t="t" l="l"/>
              <a:pathLst>
                <a:path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7640" r="0" b="-417640"/>
              </a:stretch>
            </a:blipFill>
          </p:spPr>
        </p:sp>
        <p:sp>
          <p:nvSpPr>
            <p:cNvPr name="TextBox 71" id="71"/>
            <p:cNvSpPr txBox="true"/>
            <p:nvPr/>
          </p:nvSpPr>
          <p:spPr>
            <a:xfrm>
              <a:off x="0" y="-47625"/>
              <a:ext cx="2194560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F4B74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Nega muhim:  </a:t>
              </a:r>
              <a:r>
                <a:rPr lang="en-US" sz="1950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 yerga ota-onalar o'zlari keladi — bu universitetni kuchli va tartibli tashkilot sifatida ko'rsatadi.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77" id="77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9</a:t>
              </a: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80" id="80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83" id="83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576072"/>
            <a:ext cx="13716000" cy="438912"/>
            <a:chOff x="0" y="0"/>
            <a:chExt cx="18288000" cy="5852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88000" cy="585216"/>
            </a:xfrm>
            <a:custGeom>
              <a:avLst/>
              <a:gdLst/>
              <a:ahLst/>
              <a:cxnLst/>
              <a:rect r="r" b="b" t="t" l="l"/>
              <a:pathLst>
                <a:path h="585216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8907" r="0" b="-558907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288000" cy="6233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b="true" sz="1800" spc="299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XAVFLARNI BOSHQARISH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987552"/>
            <a:ext cx="16596360" cy="987552"/>
            <a:chOff x="0" y="0"/>
            <a:chExt cx="22128480" cy="13167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128480" cy="1316736"/>
            </a:xfrm>
            <a:custGeom>
              <a:avLst/>
              <a:gdLst/>
              <a:ahLst/>
              <a:cxnLst/>
              <a:rect r="r" b="b" t="t" l="l"/>
              <a:pathLst>
                <a:path h="1316736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316736"/>
                  </a:lnTo>
                  <a:lnTo>
                    <a:pt x="0" y="13167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7456" r="0" b="-277456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2128480" cy="13357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Muammolar va yechimlar</a:t>
              </a:r>
            </a:p>
          </p:txBody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822960" y="2606040"/>
          <a:ext cx="16592550" cy="6619240"/>
        </p:xfrm>
        <a:graphic>
          <a:graphicData uri="http://schemas.openxmlformats.org/drawingml/2006/table">
            <a:tbl>
              <a:tblPr/>
              <a:tblGrid>
                <a:gridCol w="5434674"/>
                <a:gridCol w="11157876"/>
              </a:tblGrid>
              <a:tr h="94560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Muammo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Yechim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94560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Kunlik qatnov muommosi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uzoq viloyatlarga borganda qatnovda muommo chiqmasligi uchun mehmonhona bilan taminlab berish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560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Volontyorlar bir xil ishlamasligi mumkin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30 soniyalik yagona skript va bir xil forma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560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Ota-onalar shoshilishi mumkin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Qisqa, aniq va tez ma'lumot berish formati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560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Nazoratning yo'qligi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Har 2 soatda hisobot + Telegram orqali jonli nazorat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560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1E213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T</a:t>
                      </a:r>
                      <a:r>
                        <a:rPr lang="en-US" sz="1899">
                          <a:solidFill>
                            <a:srgbClr val="1E213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o’lanadigan summa noaniq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to’lab beriladigan summa har yili kam beriladi misol uchun o’tgan yili 150 ming so’m ( 100 ming so’m ish kuni - 50 ming so’m obed) to’lab berilgan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560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Taklif etilayotgan volontyorlarning summasi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bu yil uchun taklif 180 (90) ming so’m kunlik ish haqqi obed uchun 60 (40) ming so’m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name="Group 9" id="9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576072"/>
            <a:ext cx="13716000" cy="438912"/>
            <a:chOff x="0" y="0"/>
            <a:chExt cx="18288000" cy="5852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288000" cy="585216"/>
            </a:xfrm>
            <a:custGeom>
              <a:avLst/>
              <a:gdLst/>
              <a:ahLst/>
              <a:cxnLst/>
              <a:rect r="r" b="b" t="t" l="l"/>
              <a:pathLst>
                <a:path h="585216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8907" r="0" b="-558907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288000" cy="6233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b="true" sz="1800" spc="299">
                  <a:solidFill>
                    <a:srgbClr val="1E276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AMALGA OSHIRISH REJASI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203822"/>
            <a:ext cx="16596360" cy="3303594"/>
            <a:chOff x="0" y="0"/>
            <a:chExt cx="22128480" cy="44047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128480" cy="4404792"/>
            </a:xfrm>
            <a:custGeom>
              <a:avLst/>
              <a:gdLst/>
              <a:ahLst/>
              <a:cxnLst/>
              <a:rect r="r" b="b" t="t" l="l"/>
              <a:pathLst>
                <a:path h="4404792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4404792"/>
                  </a:lnTo>
                  <a:lnTo>
                    <a:pt x="0" y="4404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2940" r="0" b="-12834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2128480" cy="442384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E213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Resurslar va xarajatlar (Taxminiy)</a:t>
              </a:r>
            </a:p>
          </p:txBody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822960" y="2537460"/>
          <a:ext cx="10420350" cy="6000750"/>
        </p:xfrm>
        <a:graphic>
          <a:graphicData uri="http://schemas.openxmlformats.org/drawingml/2006/table">
            <a:tbl>
              <a:tblPr/>
              <a:tblGrid>
                <a:gridCol w="6846522"/>
                <a:gridCol w="3573828"/>
              </a:tblGrid>
              <a:tr h="8572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0"/>
                        </a:lnSpc>
                        <a:defRPr/>
                      </a:pPr>
                      <a:r>
                        <a:rPr lang="en-US" sz="2025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Ko'rsatkich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430"/>
                        </a:lnSpc>
                        <a:defRPr/>
                      </a:pPr>
                      <a:r>
                        <a:rPr lang="en-US" sz="2025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Miqdori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8572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0"/>
                        </a:lnSpc>
                        <a:defRPr/>
                      </a:pPr>
                      <a:r>
                        <a:rPr lang="en-US" sz="2025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Viloyatlar soni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430"/>
                        </a:lnSpc>
                        <a:defRPr/>
                      </a:pPr>
                      <a:r>
                        <a:rPr lang="en-US" sz="2025" b="true">
                          <a:solidFill>
                            <a:srgbClr val="1E213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5 ta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</a:tr>
              <a:tr h="8572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0"/>
                        </a:lnSpc>
                        <a:defRPr/>
                      </a:pPr>
                      <a:r>
                        <a:rPr lang="en-US" sz="2025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Test o'tkazish nuqtalari (stadionlar)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430"/>
                        </a:lnSpc>
                        <a:defRPr/>
                      </a:pPr>
                      <a:r>
                        <a:rPr lang="en-US" sz="2025" b="true">
                          <a:solidFill>
                            <a:srgbClr val="00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15 ta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0"/>
                        </a:lnSpc>
                        <a:defRPr/>
                      </a:pPr>
                      <a:r>
                        <a:rPr lang="en-US" sz="2025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Volontyorlar (5 viloyat × 8–12 kishi)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430"/>
                        </a:lnSpc>
                        <a:defRPr/>
                      </a:pPr>
                      <a:r>
                        <a:rPr lang="en-US" sz="2025" b="true">
                          <a:solidFill>
                            <a:srgbClr val="1E213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≈ 36 nafar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</a:tr>
              <a:tr h="8572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0"/>
                        </a:lnSpc>
                        <a:defRPr/>
                      </a:pPr>
                      <a:r>
                        <a:rPr lang="en-US" sz="2025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O’qtuvchi</a:t>
                      </a:r>
                      <a:r>
                        <a:rPr lang="en-US" sz="2025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lar (5 viloyat × 2 kishi)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430"/>
                        </a:lnSpc>
                        <a:defRPr/>
                      </a:pPr>
                      <a:r>
                        <a:rPr lang="en-US" sz="2025" b="true">
                          <a:solidFill>
                            <a:srgbClr val="1E213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13 nafar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0"/>
                        </a:lnSpc>
                        <a:defRPr/>
                      </a:pPr>
                      <a:r>
                        <a:rPr lang="en-US" sz="2025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Flayer / voucher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430"/>
                        </a:lnSpc>
                        <a:defRPr/>
                      </a:pPr>
                      <a:r>
                        <a:rPr lang="en-US" sz="2025" i="true">
                          <a:solidFill>
                            <a:srgbClr val="5B6478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aniqlanmoqda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C"/>
                    </a:solidFill>
                  </a:tcPr>
                </a:tc>
              </a:tr>
              <a:tr h="85725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0"/>
                        </a:lnSpc>
                        <a:defRPr/>
                      </a:pPr>
                      <a:r>
                        <a:rPr lang="en-US" sz="2025">
                          <a:solidFill>
                            <a:srgbClr val="1E213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Taxminiy byudjet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430"/>
                        </a:lnSpc>
                        <a:defRPr/>
                      </a:pPr>
                      <a:r>
                        <a:rPr lang="en-US" sz="2025" i="true">
                          <a:solidFill>
                            <a:srgbClr val="5B6478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aniqlanmoqda</a:t>
                      </a:r>
                      <a:endParaRPr lang="en-US" sz="1100"/>
                    </a:p>
                  </a:txBody>
                  <a:tcPr marL="127000" marR="127000" marT="127000" marB="127000" anchor="ctr">
                    <a:lnL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name="Group 9" id="9"/>
          <p:cNvGrpSpPr/>
          <p:nvPr/>
        </p:nvGrpSpPr>
        <p:grpSpPr>
          <a:xfrm rot="0">
            <a:off x="11658600" y="2537460"/>
            <a:ext cx="5760720" cy="6035040"/>
            <a:chOff x="0" y="0"/>
            <a:chExt cx="7680960" cy="804672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80961" cy="8046720"/>
            </a:xfrm>
            <a:custGeom>
              <a:avLst/>
              <a:gdLst/>
              <a:ahLst/>
              <a:cxnLst/>
              <a:rect r="r" b="b" t="t" l="l"/>
              <a:pathLst>
                <a:path h="8046720" w="7680961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534656" y="0"/>
                  </a:lnTo>
                  <a:cubicBezTo>
                    <a:pt x="7615428" y="0"/>
                    <a:pt x="7680961" y="65532"/>
                    <a:pt x="7680961" y="146304"/>
                  </a:cubicBezTo>
                  <a:lnTo>
                    <a:pt x="7680961" y="7900416"/>
                  </a:lnTo>
                  <a:cubicBezTo>
                    <a:pt x="7680961" y="7981188"/>
                    <a:pt x="7615428" y="8046720"/>
                    <a:pt x="7534656" y="8046720"/>
                  </a:cubicBezTo>
                  <a:lnTo>
                    <a:pt x="146304" y="8046720"/>
                  </a:lnTo>
                  <a:cubicBezTo>
                    <a:pt x="65532" y="8046720"/>
                    <a:pt x="0" y="7981188"/>
                    <a:pt x="0" y="7900416"/>
                  </a:cubicBezTo>
                  <a:close/>
                </a:path>
              </a:pathLst>
            </a:custGeom>
            <a:solidFill>
              <a:srgbClr val="1E276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138660" y="3017520"/>
            <a:ext cx="822960" cy="822960"/>
            <a:chOff x="0" y="0"/>
            <a:chExt cx="109728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4B740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253874" y="3132734"/>
            <a:ext cx="592531" cy="592531"/>
            <a:chOff x="0" y="0"/>
            <a:chExt cx="790042" cy="790042"/>
          </a:xfrm>
        </p:grpSpPr>
        <p:sp>
          <p:nvSpPr>
            <p:cNvPr name="Freeform 14" id="14" descr="preencoded.png"/>
            <p:cNvSpPr/>
            <p:nvPr/>
          </p:nvSpPr>
          <p:spPr>
            <a:xfrm flipH="false" flipV="false" rot="0">
              <a:off x="0" y="0"/>
              <a:ext cx="790067" cy="790067"/>
            </a:xfrm>
            <a:custGeom>
              <a:avLst/>
              <a:gdLst/>
              <a:ahLst/>
              <a:cxnLst/>
              <a:rect r="r" b="b" t="t" l="l"/>
              <a:pathLst>
                <a:path h="790067" w="790067">
                  <a:moveTo>
                    <a:pt x="0" y="0"/>
                  </a:moveTo>
                  <a:lnTo>
                    <a:pt x="790067" y="0"/>
                  </a:lnTo>
                  <a:lnTo>
                    <a:pt x="790067" y="790067"/>
                  </a:lnTo>
                  <a:lnTo>
                    <a:pt x="0" y="790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2070080" y="4046220"/>
            <a:ext cx="4937760" cy="548640"/>
            <a:chOff x="0" y="0"/>
            <a:chExt cx="6583680" cy="7315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583680" cy="731520"/>
            </a:xfrm>
            <a:custGeom>
              <a:avLst/>
              <a:gdLst/>
              <a:ahLst/>
              <a:cxnLst/>
              <a:rect r="r" b="b" t="t" l="l"/>
              <a:pathLst>
                <a:path h="731520" w="6583680">
                  <a:moveTo>
                    <a:pt x="0" y="0"/>
                  </a:moveTo>
                  <a:lnTo>
                    <a:pt x="6583680" y="0"/>
                  </a:lnTo>
                  <a:lnTo>
                    <a:pt x="65836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65836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Ruxsat va kelishuv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070080" y="4663440"/>
            <a:ext cx="4937760" cy="3566160"/>
            <a:chOff x="0" y="0"/>
            <a:chExt cx="6583680" cy="47548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583680" cy="4754880"/>
            </a:xfrm>
            <a:custGeom>
              <a:avLst/>
              <a:gdLst/>
              <a:ahLst/>
              <a:cxnLst/>
              <a:rect r="r" b="b" t="t" l="l"/>
              <a:pathLst>
                <a:path h="4754880" w="6583680">
                  <a:moveTo>
                    <a:pt x="0" y="0"/>
                  </a:moveTo>
                  <a:lnTo>
                    <a:pt x="6583680" y="0"/>
                  </a:lnTo>
                  <a:lnTo>
                    <a:pt x="6583680" y="4754880"/>
                  </a:lnTo>
                  <a:lnTo>
                    <a:pt x="0" y="4754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663" t="0" r="-42663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14300"/>
              <a:ext cx="6583680" cy="4869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37"/>
                </a:lnSpc>
              </a:pPr>
              <a:r>
                <a:rPr lang="en-US" sz="1875">
                  <a:solidFill>
                    <a:srgbClr val="EDF2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Har bir viloyatda hududiy hokimiyat va DTM markazi bilan oldindan kelishuv talab qilinadi — bu jarayon test jarayonlari boshlanishidan 2 hafta oldin yakunlanishi kerak.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85800" y="9710928"/>
            <a:ext cx="10972800" cy="411480"/>
            <a:chOff x="0" y="0"/>
            <a:chExt cx="14630400" cy="5486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14630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KIUT  |  DTM Kunlari Marketing Kampaniyasi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6911828" y="9710928"/>
            <a:ext cx="685800" cy="411480"/>
            <a:chOff x="0" y="0"/>
            <a:chExt cx="914400" cy="54864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914400" cy="548640"/>
            </a:xfrm>
            <a:custGeom>
              <a:avLst/>
              <a:gdLst/>
              <a:ahLst/>
              <a:cxnLst/>
              <a:rect r="r" b="b" t="t" l="l"/>
              <a:pathLst>
                <a:path h="548640" w="91440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B6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13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DAHONB4AgTI</dc:identifier>
  <dcterms:modified xsi:type="dcterms:W3CDTF">2011-08-01T06:04:30Z</dcterms:modified>
  <cp:revision>1</cp:revision>
  <dc:title>DTM_Marketing_Kampaniyasi.pptx</dc:title>
</cp:coreProperties>
</file>