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60" r:id="rId1"/>
  </p:sldMasterIdLst>
  <p:notesMasterIdLst>
    <p:notesMasterId r:id="rId13"/>
  </p:notesMasterIdLst>
  <p:sldIdLst>
    <p:sldId id="26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4630400" cy="8229600"/>
  <p:notesSz cx="8229600" cy="14630400"/>
  <p:embeddedFontLst>
    <p:embeddedFont>
      <p:font typeface="Century Gothic" panose="020B0502020202020204" pitchFamily="34" charset="0"/>
      <p:regular r:id="rId14"/>
      <p:bold r:id="rId15"/>
      <p:italic r:id="rId16"/>
      <p:boldItalic r:id="rId17"/>
    </p:embeddedFont>
    <p:embeddedFont>
      <p:font typeface="Wingdings 3" panose="05040102010807070707" pitchFamily="18" charset="2"/>
      <p:regular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Barlow" panose="020B0604020202020204" charset="0"/>
      <p:regular r:id="rId23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72" d="100"/>
          <a:sy n="72" d="100"/>
        </p:scale>
        <p:origin x="8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71413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1054" y="822960"/>
            <a:ext cx="9601200" cy="3566161"/>
          </a:xfrm>
        </p:spPr>
        <p:txBody>
          <a:bodyPr anchor="b">
            <a:normAutofit/>
          </a:bodyPr>
          <a:lstStyle>
            <a:lvl1pPr algn="l">
              <a:defRPr sz="576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1054" y="4612641"/>
            <a:ext cx="7680960" cy="2336800"/>
          </a:xfrm>
        </p:spPr>
        <p:txBody>
          <a:bodyPr anchor="t">
            <a:normAutofit/>
          </a:bodyPr>
          <a:lstStyle>
            <a:lvl1pPr marL="0" indent="0" algn="l">
              <a:buNone/>
              <a:defRPr sz="2520">
                <a:solidFill>
                  <a:schemeClr val="bg2">
                    <a:lumMod val="75000"/>
                  </a:schemeClr>
                </a:solidFill>
              </a:defRPr>
            </a:lvl1pPr>
            <a:lvl2pPr marL="548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7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5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91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9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9873614" y="10160"/>
            <a:ext cx="4572000" cy="4572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7329805" y="109855"/>
            <a:ext cx="7296786" cy="729678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8682990" y="274320"/>
            <a:ext cx="5943600" cy="59436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8803005" y="38734"/>
            <a:ext cx="5823587" cy="5823587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9414512" y="731522"/>
            <a:ext cx="5212079" cy="521207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2304091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822960" y="640080"/>
            <a:ext cx="12982574" cy="374904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920"/>
            </a:lvl1pPr>
            <a:lvl2pPr marL="548640" indent="0">
              <a:buNone/>
              <a:defRPr sz="1920"/>
            </a:lvl2pPr>
            <a:lvl3pPr marL="1097280" indent="0">
              <a:buNone/>
              <a:defRPr sz="1920"/>
            </a:lvl3pPr>
            <a:lvl4pPr marL="1645920" indent="0">
              <a:buNone/>
              <a:defRPr sz="1920"/>
            </a:lvl4pPr>
            <a:lvl5pPr marL="2194560" indent="0">
              <a:buNone/>
              <a:defRPr sz="1920"/>
            </a:lvl5pPr>
            <a:lvl6pPr marL="2743200" indent="0">
              <a:buNone/>
              <a:defRPr sz="1920"/>
            </a:lvl6pPr>
            <a:lvl7pPr marL="3291840" indent="0">
              <a:buNone/>
              <a:defRPr sz="1920"/>
            </a:lvl7pPr>
            <a:lvl8pPr marL="3840480" indent="0">
              <a:buNone/>
              <a:defRPr sz="1920"/>
            </a:lvl8pPr>
            <a:lvl9pPr marL="4389120" indent="0">
              <a:buNone/>
              <a:defRPr sz="192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82" y="4612640"/>
            <a:ext cx="9965052" cy="54864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920"/>
            </a:lvl1pPr>
            <a:lvl2pPr marL="548640" indent="0">
              <a:buFontTx/>
              <a:buNone/>
              <a:defRPr/>
            </a:lvl2pPr>
            <a:lvl3pPr marL="1097280" indent="0">
              <a:buFontTx/>
              <a:buNone/>
              <a:defRPr/>
            </a:lvl3pPr>
            <a:lvl4pPr marL="1645920" indent="0">
              <a:buFontTx/>
              <a:buNone/>
              <a:defRPr/>
            </a:lvl4pPr>
            <a:lvl5pPr marL="219456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620302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056" y="822960"/>
            <a:ext cx="12070080" cy="3291840"/>
          </a:xfrm>
        </p:spPr>
        <p:txBody>
          <a:bodyPr anchor="ctr">
            <a:normAutofit/>
          </a:bodyPr>
          <a:lstStyle>
            <a:lvl1pPr algn="l">
              <a:defRPr sz="384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1054" y="4937760"/>
            <a:ext cx="10243186" cy="2255520"/>
          </a:xfrm>
        </p:spPr>
        <p:txBody>
          <a:bodyPr anchor="ctr">
            <a:normAutofit/>
          </a:bodyPr>
          <a:lstStyle>
            <a:lvl1pPr marL="0" indent="0" algn="l">
              <a:buNone/>
              <a:defRPr sz="2400">
                <a:solidFill>
                  <a:schemeClr val="bg2">
                    <a:lumMod val="75000"/>
                  </a:schemeClr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24789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9694" y="822960"/>
            <a:ext cx="10972801" cy="3291840"/>
          </a:xfrm>
        </p:spPr>
        <p:txBody>
          <a:bodyPr anchor="ctr">
            <a:normAutofit/>
          </a:bodyPr>
          <a:lstStyle>
            <a:lvl1pPr algn="l">
              <a:defRPr sz="384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735454" y="4114800"/>
            <a:ext cx="10241280" cy="4572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548640" indent="0">
              <a:buFontTx/>
              <a:buNone/>
              <a:defRPr/>
            </a:lvl2pPr>
            <a:lvl3pPr marL="1097280" indent="0">
              <a:buFontTx/>
              <a:buNone/>
              <a:defRPr/>
            </a:lvl3pPr>
            <a:lvl4pPr marL="1645920" indent="0">
              <a:buFontTx/>
              <a:buNone/>
              <a:defRPr/>
            </a:lvl4pPr>
            <a:lvl5pPr marL="219456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1056" y="5161281"/>
            <a:ext cx="10241280" cy="2021838"/>
          </a:xfrm>
        </p:spPr>
        <p:txBody>
          <a:bodyPr anchor="ctr">
            <a:normAutofit/>
          </a:bodyPr>
          <a:lstStyle>
            <a:lvl1pPr marL="0" indent="0" algn="l">
              <a:buNone/>
              <a:defRPr sz="2400">
                <a:solidFill>
                  <a:schemeClr val="bg2">
                    <a:lumMod val="75000"/>
                  </a:schemeClr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38174" y="974667"/>
            <a:ext cx="731520" cy="701731"/>
          </a:xfrm>
          <a:prstGeom prst="rect">
            <a:avLst/>
          </a:prstGeom>
        </p:spPr>
        <p:txBody>
          <a:bodyPr vert="horz" lIns="109728" tIns="54864" rIns="109728" bIns="54864" rtlCol="0" anchor="ctr">
            <a:noAutofit/>
          </a:bodyPr>
          <a:lstStyle/>
          <a:p>
            <a:pPr lvl="0"/>
            <a:r>
              <a:rPr lang="en-US" sz="96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342494" y="3322321"/>
            <a:ext cx="731520" cy="701731"/>
          </a:xfrm>
          <a:prstGeom prst="rect">
            <a:avLst/>
          </a:prstGeom>
        </p:spPr>
        <p:txBody>
          <a:bodyPr vert="horz" lIns="109728" tIns="54864" rIns="109728" bIns="54864" rtlCol="0" anchor="ctr">
            <a:noAutofit/>
          </a:bodyPr>
          <a:lstStyle/>
          <a:p>
            <a:pPr lvl="0" algn="r"/>
            <a:r>
              <a:rPr lang="en-US" sz="96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05172200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054" y="4114800"/>
            <a:ext cx="10241280" cy="2036880"/>
          </a:xfrm>
        </p:spPr>
        <p:txBody>
          <a:bodyPr anchor="b">
            <a:normAutofit/>
          </a:bodyPr>
          <a:lstStyle>
            <a:lvl1pPr algn="l">
              <a:defRPr sz="384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1053" y="6159577"/>
            <a:ext cx="10243188" cy="1032480"/>
          </a:xfrm>
        </p:spPr>
        <p:txBody>
          <a:bodyPr anchor="t">
            <a:normAutofit/>
          </a:bodyPr>
          <a:lstStyle>
            <a:lvl1pPr marL="0" indent="0" algn="l">
              <a:buNone/>
              <a:defRPr sz="2400">
                <a:solidFill>
                  <a:schemeClr val="bg2">
                    <a:lumMod val="75000"/>
                  </a:schemeClr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3780885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9696" y="822960"/>
            <a:ext cx="10972800" cy="3291840"/>
          </a:xfrm>
        </p:spPr>
        <p:txBody>
          <a:bodyPr anchor="ctr">
            <a:normAutofit/>
          </a:bodyPr>
          <a:lstStyle>
            <a:lvl1pPr algn="l">
              <a:defRPr sz="384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21055" y="4714241"/>
            <a:ext cx="10241281" cy="1259839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8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1054" y="5974080"/>
            <a:ext cx="10241281" cy="1219200"/>
          </a:xfrm>
        </p:spPr>
        <p:txBody>
          <a:bodyPr anchor="t">
            <a:normAutofit/>
          </a:bodyPr>
          <a:lstStyle>
            <a:lvl1pPr marL="0" indent="0" algn="l">
              <a:buNone/>
              <a:defRPr sz="2160">
                <a:solidFill>
                  <a:schemeClr val="bg2">
                    <a:lumMod val="75000"/>
                  </a:schemeClr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38174" y="974667"/>
            <a:ext cx="731520" cy="701731"/>
          </a:xfrm>
          <a:prstGeom prst="rect">
            <a:avLst/>
          </a:prstGeom>
        </p:spPr>
        <p:txBody>
          <a:bodyPr vert="horz" lIns="109728" tIns="54864" rIns="109728" bIns="54864" rtlCol="0" anchor="ctr">
            <a:noAutofit/>
          </a:bodyPr>
          <a:lstStyle/>
          <a:p>
            <a:pPr lvl="0"/>
            <a:r>
              <a:rPr lang="en-US" sz="96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342494" y="3322321"/>
            <a:ext cx="731520" cy="701731"/>
          </a:xfrm>
          <a:prstGeom prst="rect">
            <a:avLst/>
          </a:prstGeom>
        </p:spPr>
        <p:txBody>
          <a:bodyPr vert="horz" lIns="109728" tIns="54864" rIns="109728" bIns="54864" rtlCol="0" anchor="ctr">
            <a:noAutofit/>
          </a:bodyPr>
          <a:lstStyle/>
          <a:p>
            <a:pPr lvl="0" algn="r"/>
            <a:r>
              <a:rPr lang="en-US" sz="96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79845572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056" y="822960"/>
            <a:ext cx="12070080" cy="329184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21054" y="4714241"/>
            <a:ext cx="10241280" cy="100584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8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1054" y="5720079"/>
            <a:ext cx="10241281" cy="1473200"/>
          </a:xfrm>
        </p:spPr>
        <p:txBody>
          <a:bodyPr anchor="t">
            <a:normAutofit/>
          </a:bodyPr>
          <a:lstStyle>
            <a:lvl1pPr marL="0" indent="0" algn="l">
              <a:buNone/>
              <a:defRPr sz="2160">
                <a:solidFill>
                  <a:schemeClr val="bg2">
                    <a:lumMod val="75000"/>
                  </a:schemeClr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7698063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542026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422254" y="822960"/>
            <a:ext cx="246888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22960" y="822960"/>
            <a:ext cx="9387840" cy="637032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6619071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53710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6637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3678834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9528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18992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06366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84868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54869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14083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77527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9849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054" y="2407920"/>
            <a:ext cx="10241281" cy="2737920"/>
          </a:xfrm>
        </p:spPr>
        <p:txBody>
          <a:bodyPr anchor="b">
            <a:normAutofit/>
          </a:bodyPr>
          <a:lstStyle>
            <a:lvl1pPr algn="l">
              <a:defRPr sz="432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1056" y="5394960"/>
            <a:ext cx="10241280" cy="1798320"/>
          </a:xfrm>
        </p:spPr>
        <p:txBody>
          <a:bodyPr anchor="t">
            <a:normAutofit/>
          </a:bodyPr>
          <a:lstStyle>
            <a:lvl1pPr marL="0" indent="0" algn="l">
              <a:buNone/>
              <a:defRPr sz="2160">
                <a:solidFill>
                  <a:schemeClr val="bg2">
                    <a:lumMod val="75000"/>
                  </a:schemeClr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0403649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1054" y="822961"/>
            <a:ext cx="5925186" cy="433832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69760" y="822961"/>
            <a:ext cx="5921375" cy="433831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1226521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6497" y="822960"/>
            <a:ext cx="5579744" cy="691514"/>
          </a:xfrm>
        </p:spPr>
        <p:txBody>
          <a:bodyPr anchor="b">
            <a:noAutofit/>
          </a:bodyPr>
          <a:lstStyle>
            <a:lvl1pPr marL="0" indent="0">
              <a:buNone/>
              <a:defRPr sz="3360" b="0">
                <a:solidFill>
                  <a:schemeClr val="tx1"/>
                </a:solidFill>
              </a:defRPr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1054" y="1524635"/>
            <a:ext cx="5925186" cy="3636646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294879" y="822960"/>
            <a:ext cx="5598161" cy="691514"/>
          </a:xfrm>
        </p:spPr>
        <p:txBody>
          <a:bodyPr anchor="b">
            <a:noAutofit/>
          </a:bodyPr>
          <a:lstStyle>
            <a:lvl1pPr marL="0" indent="0">
              <a:buNone/>
              <a:defRPr sz="3360" b="0">
                <a:solidFill>
                  <a:schemeClr val="tx1"/>
                </a:solidFill>
              </a:defRPr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67854" y="1514474"/>
            <a:ext cx="5915026" cy="3636646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282484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9272047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5665979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2014" y="822960"/>
            <a:ext cx="4389120" cy="1645920"/>
          </a:xfrm>
        </p:spPr>
        <p:txBody>
          <a:bodyPr anchor="b">
            <a:normAutofit/>
          </a:bodyPr>
          <a:lstStyle>
            <a:lvl1pPr algn="l">
              <a:defRPr sz="288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1055" y="822960"/>
            <a:ext cx="7132321" cy="637032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2014" y="2651760"/>
            <a:ext cx="4389120" cy="2509520"/>
          </a:xfrm>
        </p:spPr>
        <p:txBody>
          <a:bodyPr anchor="t">
            <a:normAutofit/>
          </a:bodyPr>
          <a:lstStyle>
            <a:lvl1pPr marL="0" indent="0">
              <a:buNone/>
              <a:defRPr sz="192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857951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7374" y="1737360"/>
            <a:ext cx="7223760" cy="1371600"/>
          </a:xfrm>
        </p:spPr>
        <p:txBody>
          <a:bodyPr anchor="b">
            <a:normAutofit/>
          </a:bodyPr>
          <a:lstStyle>
            <a:lvl1pPr algn="l">
              <a:defRPr sz="336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6814" y="1097280"/>
            <a:ext cx="3937169" cy="54864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920"/>
            </a:lvl1pPr>
            <a:lvl2pPr marL="548640" indent="0">
              <a:buNone/>
              <a:defRPr sz="1920"/>
            </a:lvl2pPr>
            <a:lvl3pPr marL="1097280" indent="0">
              <a:buNone/>
              <a:defRPr sz="1920"/>
            </a:lvl3pPr>
            <a:lvl4pPr marL="1645920" indent="0">
              <a:buNone/>
              <a:defRPr sz="1920"/>
            </a:lvl4pPr>
            <a:lvl5pPr marL="2194560" indent="0">
              <a:buNone/>
              <a:defRPr sz="1920"/>
            </a:lvl5pPr>
            <a:lvl6pPr marL="2743200" indent="0">
              <a:buNone/>
              <a:defRPr sz="1920"/>
            </a:lvl6pPr>
            <a:lvl7pPr marL="3291840" indent="0">
              <a:buNone/>
              <a:defRPr sz="1920"/>
            </a:lvl7pPr>
            <a:lvl8pPr marL="3840480" indent="0">
              <a:buNone/>
              <a:defRPr sz="1920"/>
            </a:lvl8pPr>
            <a:lvl9pPr marL="4389120" indent="0">
              <a:buNone/>
              <a:defRPr sz="192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667374" y="3332480"/>
            <a:ext cx="7225666" cy="2458720"/>
          </a:xfrm>
        </p:spPr>
        <p:txBody>
          <a:bodyPr anchor="t">
            <a:normAutofit/>
          </a:bodyPr>
          <a:lstStyle>
            <a:lvl1pPr marL="0" indent="0">
              <a:buNone/>
              <a:defRPr sz="216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3464873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1048363" y="3556000"/>
            <a:ext cx="3578230" cy="3850640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1054" y="5384799"/>
            <a:ext cx="10241280" cy="180848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1054" y="822961"/>
            <a:ext cx="10241280" cy="43383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885294" y="7406641"/>
            <a:ext cx="1920240" cy="43815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1054" y="7406641"/>
            <a:ext cx="9052560" cy="43815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435841" y="6694171"/>
            <a:ext cx="1370694" cy="8039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84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658820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</p:sldLayoutIdLst>
  <p:hf sldNum="0" hdr="0" ftr="0" dt="0"/>
  <p:txStyles>
    <p:titleStyle>
      <a:lvl1pPr algn="l" defTabSz="548640" rtl="0" eaLnBrk="1" latinLnBrk="0" hangingPunct="1">
        <a:spcBef>
          <a:spcPct val="0"/>
        </a:spcBef>
        <a:buNone/>
        <a:defRPr sz="432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548640" rtl="0" eaLnBrk="1" latinLnBrk="0" hangingPunct="1">
        <a:spcBef>
          <a:spcPct val="20000"/>
        </a:spcBef>
        <a:spcAft>
          <a:spcPts val="72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891540" indent="-342900" algn="l" defTabSz="548640" rtl="0" eaLnBrk="1" latinLnBrk="0" hangingPunct="1">
        <a:spcBef>
          <a:spcPct val="20000"/>
        </a:spcBef>
        <a:spcAft>
          <a:spcPts val="72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16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440180" indent="-342900" algn="l" defTabSz="548640" rtl="0" eaLnBrk="1" latinLnBrk="0" hangingPunct="1">
        <a:spcBef>
          <a:spcPct val="20000"/>
        </a:spcBef>
        <a:spcAft>
          <a:spcPts val="72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92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851660" indent="-205740" algn="l" defTabSz="548640" rtl="0" eaLnBrk="1" latinLnBrk="0" hangingPunct="1">
        <a:spcBef>
          <a:spcPct val="20000"/>
        </a:spcBef>
        <a:spcAft>
          <a:spcPts val="72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8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400300" indent="-205740" algn="l" defTabSz="548640" rtl="0" eaLnBrk="1" latinLnBrk="0" hangingPunct="1">
        <a:spcBef>
          <a:spcPct val="20000"/>
        </a:spcBef>
        <a:spcAft>
          <a:spcPts val="72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8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3017520" indent="-274320" algn="l" defTabSz="548640" rtl="0" eaLnBrk="1" latinLnBrk="0" hangingPunct="1">
        <a:spcBef>
          <a:spcPct val="20000"/>
        </a:spcBef>
        <a:spcAft>
          <a:spcPts val="72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8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3566160" indent="-274320" algn="l" defTabSz="548640" rtl="0" eaLnBrk="1" latinLnBrk="0" hangingPunct="1">
        <a:spcBef>
          <a:spcPct val="20000"/>
        </a:spcBef>
        <a:spcAft>
          <a:spcPts val="72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8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4114800" indent="-274320" algn="l" defTabSz="548640" rtl="0" eaLnBrk="1" latinLnBrk="0" hangingPunct="1">
        <a:spcBef>
          <a:spcPct val="20000"/>
        </a:spcBef>
        <a:spcAft>
          <a:spcPts val="72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8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4663440" indent="-274320" algn="l" defTabSz="548640" rtl="0" eaLnBrk="1" latinLnBrk="0" hangingPunct="1">
        <a:spcBef>
          <a:spcPct val="20000"/>
        </a:spcBef>
        <a:spcAft>
          <a:spcPts val="72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8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16695" y="1420793"/>
            <a:ext cx="927652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</a:rPr>
              <a:t>Fan</a:t>
            </a:r>
            <a:r>
              <a:rPr lang="en-US" sz="3600" baseline="0" dirty="0" smtClean="0">
                <a:solidFill>
                  <a:srgbClr val="C00000"/>
                </a:solidFill>
              </a:rPr>
              <a:t>: </a:t>
            </a:r>
            <a:r>
              <a:rPr lang="en-US" sz="3600" dirty="0" err="1" smtClean="0"/>
              <a:t>Radiotsion</a:t>
            </a:r>
            <a:r>
              <a:rPr lang="en-US" sz="3600" dirty="0" smtClean="0"/>
              <a:t> </a:t>
            </a:r>
            <a:r>
              <a:rPr lang="en-US" sz="3600" dirty="0" err="1" smtClean="0"/>
              <a:t>himoya</a:t>
            </a:r>
            <a:r>
              <a:rPr lang="en-US" sz="3600" dirty="0" smtClean="0"/>
              <a:t> </a:t>
            </a:r>
            <a:r>
              <a:rPr lang="en-US" sz="3600" dirty="0" err="1" smtClean="0"/>
              <a:t>va</a:t>
            </a:r>
            <a:r>
              <a:rPr lang="en-US" sz="3600" dirty="0" smtClean="0"/>
              <a:t> </a:t>
            </a:r>
            <a:r>
              <a:rPr lang="en-US" sz="3600" dirty="0" err="1" smtClean="0"/>
              <a:t>xavfsizlik</a:t>
            </a:r>
            <a:endParaRPr lang="en-US" sz="3600" baseline="0" dirty="0" smtClean="0"/>
          </a:p>
          <a:p>
            <a:r>
              <a:rPr lang="en-US" sz="3600" baseline="0" dirty="0" err="1" smtClean="0">
                <a:solidFill>
                  <a:srgbClr val="C00000"/>
                </a:solidFill>
              </a:rPr>
              <a:t>Mavzu</a:t>
            </a:r>
            <a:r>
              <a:rPr lang="en-US" sz="3600" baseline="0" dirty="0" smtClean="0">
                <a:solidFill>
                  <a:srgbClr val="C00000"/>
                </a:solidFill>
              </a:rPr>
              <a:t>: </a:t>
            </a:r>
            <a:r>
              <a:rPr lang="en-US" sz="3600" baseline="0" dirty="0" err="1" smtClean="0"/>
              <a:t>Ionlashtiruvchi</a:t>
            </a:r>
            <a:r>
              <a:rPr lang="en-US" sz="3600" baseline="0" dirty="0" smtClean="0"/>
              <a:t> </a:t>
            </a:r>
            <a:r>
              <a:rPr lang="en-US" sz="3600" baseline="0" dirty="0" err="1" smtClean="0"/>
              <a:t>Nur</a:t>
            </a:r>
            <a:r>
              <a:rPr lang="en-US" sz="3600" baseline="0" dirty="0" smtClean="0"/>
              <a:t> </a:t>
            </a:r>
            <a:r>
              <a:rPr lang="en-US" sz="3600" baseline="0" dirty="0" err="1" smtClean="0"/>
              <a:t>tasirida</a:t>
            </a:r>
            <a:r>
              <a:rPr lang="en-US" sz="3600" baseline="0" dirty="0" smtClean="0"/>
              <a:t> Atom </a:t>
            </a:r>
            <a:r>
              <a:rPr lang="en-US" sz="3600" baseline="0" dirty="0" err="1" smtClean="0"/>
              <a:t>va</a:t>
            </a:r>
            <a:r>
              <a:rPr lang="en-US" sz="3600" baseline="0" dirty="0" smtClean="0"/>
              <a:t> </a:t>
            </a:r>
            <a:r>
              <a:rPr lang="en-US" sz="3600" baseline="0" dirty="0" err="1" smtClean="0"/>
              <a:t>Molekulalarning</a:t>
            </a:r>
            <a:r>
              <a:rPr lang="en-US" sz="3600" dirty="0" smtClean="0"/>
              <a:t> </a:t>
            </a:r>
            <a:r>
              <a:rPr lang="en-US" sz="3600" dirty="0" err="1" smtClean="0"/>
              <a:t>Uy`gonishi</a:t>
            </a:r>
            <a:r>
              <a:rPr lang="en-US" sz="3600" dirty="0" smtClean="0"/>
              <a:t> </a:t>
            </a:r>
            <a:r>
              <a:rPr lang="en-US" sz="3600" dirty="0" err="1" smtClean="0"/>
              <a:t>va</a:t>
            </a:r>
            <a:r>
              <a:rPr lang="en-US" sz="3600" dirty="0" smtClean="0"/>
              <a:t> </a:t>
            </a:r>
            <a:r>
              <a:rPr lang="en-US" sz="3600" dirty="0" err="1" smtClean="0"/>
              <a:t>ionlashishi</a:t>
            </a:r>
            <a:r>
              <a:rPr lang="en-US" sz="3600" dirty="0" smtClean="0"/>
              <a:t>.</a:t>
            </a:r>
            <a:r>
              <a:rPr lang="en-US" sz="3600" baseline="0" dirty="0" smtClean="0"/>
              <a:t> </a:t>
            </a:r>
          </a:p>
          <a:p>
            <a:r>
              <a:rPr lang="en-US" sz="3600" baseline="0" dirty="0" err="1" smtClean="0">
                <a:solidFill>
                  <a:srgbClr val="C00000"/>
                </a:solidFill>
              </a:rPr>
              <a:t>Guruh</a:t>
            </a:r>
            <a:r>
              <a:rPr lang="en-US" sz="3600" baseline="0" dirty="0" smtClean="0">
                <a:solidFill>
                  <a:srgbClr val="C00000"/>
                </a:solidFill>
              </a:rPr>
              <a:t>: </a:t>
            </a:r>
            <a:r>
              <a:rPr lang="en-US" sz="3600" baseline="0" dirty="0" err="1" smtClean="0"/>
              <a:t>Tibbiyot</a:t>
            </a:r>
            <a:r>
              <a:rPr lang="en-US" sz="3600" baseline="0" dirty="0" smtClean="0"/>
              <a:t> </a:t>
            </a:r>
            <a:r>
              <a:rPr lang="en-US" sz="3600" baseline="0" dirty="0" err="1" smtClean="0"/>
              <a:t>Fizikasi</a:t>
            </a:r>
            <a:r>
              <a:rPr lang="en-US" sz="3600" baseline="0" dirty="0" smtClean="0"/>
              <a:t> 2301-Guruhi</a:t>
            </a:r>
          </a:p>
          <a:p>
            <a:r>
              <a:rPr lang="en-US" sz="3600" baseline="0" dirty="0" err="1" smtClean="0">
                <a:solidFill>
                  <a:srgbClr val="C00000"/>
                </a:solidFill>
              </a:rPr>
              <a:t>Tayyorladi</a:t>
            </a:r>
            <a:r>
              <a:rPr lang="en-US" sz="3600" baseline="0" dirty="0" smtClean="0">
                <a:solidFill>
                  <a:srgbClr val="C00000"/>
                </a:solidFill>
              </a:rPr>
              <a:t>:</a:t>
            </a:r>
            <a:r>
              <a:rPr lang="en-US" sz="3600" baseline="0" dirty="0" smtClean="0"/>
              <a:t> </a:t>
            </a:r>
            <a:r>
              <a:rPr lang="en-US" sz="3600" baseline="0" dirty="0" err="1" smtClean="0"/>
              <a:t>Sultonov</a:t>
            </a:r>
            <a:r>
              <a:rPr lang="en-US" sz="3600" baseline="0" dirty="0" smtClean="0"/>
              <a:t> </a:t>
            </a:r>
            <a:r>
              <a:rPr lang="en-US" sz="3600" baseline="0" dirty="0" err="1" smtClean="0"/>
              <a:t>Sanjar</a:t>
            </a:r>
            <a:endParaRPr lang="en-US" sz="3600" baseline="0" dirty="0" smtClean="0"/>
          </a:p>
        </p:txBody>
      </p:sp>
    </p:spTree>
    <p:extLst>
      <p:ext uri="{BB962C8B-B14F-4D97-AF65-F5344CB8AC3E}">
        <p14:creationId xmlns:p14="http://schemas.microsoft.com/office/powerpoint/2010/main" val="27685523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64037" y="1482209"/>
            <a:ext cx="7415927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400"/>
              </a:lnSpc>
              <a:buNone/>
            </a:pPr>
            <a:r>
              <a:rPr lang="en-US" sz="43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Radiatsion Xavfsizlik: Sanoatda</a:t>
            </a:r>
            <a:endParaRPr lang="en-US" sz="4300" dirty="0"/>
          </a:p>
        </p:txBody>
      </p:sp>
      <p:sp>
        <p:nvSpPr>
          <p:cNvPr id="4" name="Shape 1"/>
          <p:cNvSpPr/>
          <p:nvPr/>
        </p:nvSpPr>
        <p:spPr>
          <a:xfrm>
            <a:off x="864037" y="3224093"/>
            <a:ext cx="3584615" cy="1835706"/>
          </a:xfrm>
          <a:prstGeom prst="roundRect">
            <a:avLst>
              <a:gd name="adj" fmla="val 20174"/>
            </a:avLst>
          </a:prstGeom>
          <a:solidFill>
            <a:srgbClr val="0A081B"/>
          </a:solidFill>
          <a:ln w="30480">
            <a:solidFill>
              <a:srgbClr val="16FFBB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141333" y="3501390"/>
            <a:ext cx="27432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Yadroviy energetika</a:t>
            </a:r>
            <a:endParaRPr lang="en-US" sz="2150" dirty="0"/>
          </a:p>
        </p:txBody>
      </p:sp>
      <p:sp>
        <p:nvSpPr>
          <p:cNvPr id="6" name="Text 3"/>
          <p:cNvSpPr/>
          <p:nvPr/>
        </p:nvSpPr>
        <p:spPr>
          <a:xfrm>
            <a:off x="1141333" y="3992404"/>
            <a:ext cx="3030022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Nurlanish xavfi yuqori bo'lib, qat'iy nazorat talab etiladi.</a:t>
            </a:r>
            <a:endParaRPr lang="en-US" sz="1900" dirty="0"/>
          </a:p>
        </p:txBody>
      </p:sp>
      <p:sp>
        <p:nvSpPr>
          <p:cNvPr id="7" name="Shape 4"/>
          <p:cNvSpPr/>
          <p:nvPr/>
        </p:nvSpPr>
        <p:spPr>
          <a:xfrm>
            <a:off x="4695468" y="3224093"/>
            <a:ext cx="3584615" cy="1835706"/>
          </a:xfrm>
          <a:prstGeom prst="roundRect">
            <a:avLst>
              <a:gd name="adj" fmla="val 20174"/>
            </a:avLst>
          </a:prstGeom>
          <a:solidFill>
            <a:srgbClr val="0A081B"/>
          </a:solidFill>
          <a:ln w="30480">
            <a:solidFill>
              <a:srgbClr val="29DDDA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4972764" y="3501390"/>
            <a:ext cx="2783443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Sanoat radiografiyasi</a:t>
            </a:r>
            <a:endParaRPr lang="en-US" sz="2150" dirty="0"/>
          </a:p>
        </p:txBody>
      </p:sp>
      <p:sp>
        <p:nvSpPr>
          <p:cNvPr id="9" name="Text 6"/>
          <p:cNvSpPr/>
          <p:nvPr/>
        </p:nvSpPr>
        <p:spPr>
          <a:xfrm>
            <a:off x="4972764" y="3992404"/>
            <a:ext cx="3030022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Materiallarni tekshirishda radiatsiya ishlatiladi.</a:t>
            </a:r>
            <a:endParaRPr lang="en-US" sz="1900" dirty="0"/>
          </a:p>
        </p:txBody>
      </p:sp>
      <p:sp>
        <p:nvSpPr>
          <p:cNvPr id="10" name="Shape 7"/>
          <p:cNvSpPr/>
          <p:nvPr/>
        </p:nvSpPr>
        <p:spPr>
          <a:xfrm>
            <a:off x="864037" y="5306616"/>
            <a:ext cx="7415927" cy="1440656"/>
          </a:xfrm>
          <a:prstGeom prst="roundRect">
            <a:avLst>
              <a:gd name="adj" fmla="val 25706"/>
            </a:avLst>
          </a:prstGeom>
          <a:solidFill>
            <a:srgbClr val="0A081B"/>
          </a:solidFill>
          <a:ln w="30480">
            <a:solidFill>
              <a:srgbClr val="37A7E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141333" y="5583912"/>
            <a:ext cx="27432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Xavfsizlik choralar</a:t>
            </a:r>
            <a:endParaRPr lang="en-US" sz="2150" dirty="0"/>
          </a:p>
        </p:txBody>
      </p:sp>
      <p:sp>
        <p:nvSpPr>
          <p:cNvPr id="12" name="Text 9"/>
          <p:cNvSpPr/>
          <p:nvPr/>
        </p:nvSpPr>
        <p:spPr>
          <a:xfrm>
            <a:off x="1141333" y="6074926"/>
            <a:ext cx="6861334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Maxsus kiyim, monitoring va treninglar zarur.</a:t>
            </a:r>
            <a:endParaRPr lang="en-US" sz="1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2340173"/>
            <a:ext cx="5486400" cy="685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400"/>
              </a:lnSpc>
              <a:buNone/>
            </a:pPr>
            <a:r>
              <a:rPr lang="en-US" sz="43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Xulosa va Istiqbollar</a:t>
            </a:r>
            <a:endParaRPr lang="en-US" sz="4300" dirty="0"/>
          </a:p>
        </p:txBody>
      </p:sp>
      <p:sp>
        <p:nvSpPr>
          <p:cNvPr id="3" name="Text 1"/>
          <p:cNvSpPr/>
          <p:nvPr/>
        </p:nvSpPr>
        <p:spPr>
          <a:xfrm>
            <a:off x="864037" y="3482578"/>
            <a:ext cx="6150054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Ionlashtiruvchi nurlanish afzallik va xatarlari mavjud.</a:t>
            </a:r>
            <a:endParaRPr lang="en-US" sz="1900" dirty="0"/>
          </a:p>
        </p:txBody>
      </p:sp>
      <p:sp>
        <p:nvSpPr>
          <p:cNvPr id="4" name="Text 2"/>
          <p:cNvSpPr/>
          <p:nvPr/>
        </p:nvSpPr>
        <p:spPr>
          <a:xfrm>
            <a:off x="864037" y="3963948"/>
            <a:ext cx="6150054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Radiatsion himoya hayot uchun muhimdir.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864037" y="4445318"/>
            <a:ext cx="6150054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Texnologiyalar rivojlanmoqda, xavfsizlik oshmoqda.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864037" y="4926687"/>
            <a:ext cx="6150054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Xalqaro hamkorlik xavfsizlikni mustahkamlaydi.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864037" y="5408057"/>
            <a:ext cx="6150054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Kelajak uchun xavfsiz muhit yaratish talab etiladi.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7623929" y="3618428"/>
            <a:ext cx="6150054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Radiatsion xavfsizlik sohasida bilim va texnologiyalarni oshirish davom etadi. Bu inson hayoti va atrof-muhit uchun juda muhimdir.</a:t>
            </a:r>
            <a:endParaRPr lang="en-US" sz="1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2003724" y="2172704"/>
            <a:ext cx="7415927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400"/>
              </a:lnSpc>
              <a:buNone/>
            </a:pPr>
            <a:r>
              <a:rPr lang="en-US" sz="43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Ionlashtiruvchi nurlanish: Kirish</a:t>
            </a:r>
            <a:endParaRPr lang="en-US" sz="4300" dirty="0"/>
          </a:p>
        </p:txBody>
      </p:sp>
      <p:sp>
        <p:nvSpPr>
          <p:cNvPr id="4" name="Text 1"/>
          <p:cNvSpPr/>
          <p:nvPr/>
        </p:nvSpPr>
        <p:spPr>
          <a:xfrm>
            <a:off x="2003724" y="3801304"/>
            <a:ext cx="7415927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Ionlashtiruvchi nurlanish - atom va molekulalarni ionlashtira oladigan energiya. Alfa, beta, gamma va rentgen nurlari asosiy turlari hisoblanadi. Ular tabiiy va sun'iy manbalardan keladi.</a:t>
            </a:r>
            <a:endParaRPr lang="en-US" sz="1900" dirty="0"/>
          </a:p>
        </p:txBody>
      </p:sp>
      <p:sp>
        <p:nvSpPr>
          <p:cNvPr id="5" name="Text 2"/>
          <p:cNvSpPr/>
          <p:nvPr/>
        </p:nvSpPr>
        <p:spPr>
          <a:xfrm>
            <a:off x="2003723" y="5362337"/>
            <a:ext cx="7415927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Nurlanish biologik tizimlarda ionizatsion o'zgarishlar keltirib chiqaradi va xavfsizlik himoyasini talab qiladi.</a:t>
            </a:r>
            <a:endParaRPr lang="en-US" sz="1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2353747"/>
            <a:ext cx="9231511" cy="685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400"/>
              </a:lnSpc>
              <a:buNone/>
            </a:pPr>
            <a:r>
              <a:rPr lang="en-US" sz="43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Atom va Molekulalarning Uyg'onishi</a:t>
            </a:r>
            <a:endParaRPr lang="en-US" sz="4300" dirty="0"/>
          </a:p>
        </p:txBody>
      </p:sp>
      <p:sp>
        <p:nvSpPr>
          <p:cNvPr id="3" name="Text 1"/>
          <p:cNvSpPr/>
          <p:nvPr/>
        </p:nvSpPr>
        <p:spPr>
          <a:xfrm>
            <a:off x="864037" y="3656648"/>
            <a:ext cx="27432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Uyg'onish mexanizmi</a:t>
            </a:r>
            <a:endParaRPr lang="en-US" sz="2150" dirty="0"/>
          </a:p>
        </p:txBody>
      </p:sp>
      <p:sp>
        <p:nvSpPr>
          <p:cNvPr id="4" name="Text 2"/>
          <p:cNvSpPr/>
          <p:nvPr/>
        </p:nvSpPr>
        <p:spPr>
          <a:xfrm>
            <a:off x="864037" y="4246364"/>
            <a:ext cx="6150054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Atom elektronlari energiya qabul qilib, yuqori holatga o'tadi.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864037" y="5258633"/>
            <a:ext cx="6150054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Ushbu jarayon spektral yorqin chiziqlar hosil qiladi.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7623929" y="3656648"/>
            <a:ext cx="27432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Molekulyar holatlar</a:t>
            </a:r>
            <a:endParaRPr lang="en-US" sz="2150" dirty="0"/>
          </a:p>
        </p:txBody>
      </p:sp>
      <p:sp>
        <p:nvSpPr>
          <p:cNvPr id="7" name="Text 5"/>
          <p:cNvSpPr/>
          <p:nvPr/>
        </p:nvSpPr>
        <p:spPr>
          <a:xfrm>
            <a:off x="7623929" y="4246364"/>
            <a:ext cx="6150054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Molekulalar vibratsion va rotatsion uyg'onishni ko'rsatadi.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7623929" y="4863584"/>
            <a:ext cx="6150054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Spektroskopiya yordamida ularni tahlil qilish mumkin.</a:t>
            </a:r>
            <a:endParaRPr lang="en-US" sz="1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64037" y="1759148"/>
            <a:ext cx="7415927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400"/>
              </a:lnSpc>
              <a:buNone/>
            </a:pPr>
            <a:r>
              <a:rPr lang="en-US" sz="43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Atom va Molekulalarning Ionlanishi</a:t>
            </a:r>
            <a:endParaRPr lang="en-US" sz="4300" dirty="0"/>
          </a:p>
        </p:txBody>
      </p:sp>
      <p:sp>
        <p:nvSpPr>
          <p:cNvPr id="4" name="Shape 1"/>
          <p:cNvSpPr/>
          <p:nvPr/>
        </p:nvSpPr>
        <p:spPr>
          <a:xfrm>
            <a:off x="864037" y="3778687"/>
            <a:ext cx="555427" cy="555427"/>
          </a:xfrm>
          <a:prstGeom prst="roundRect">
            <a:avLst>
              <a:gd name="adj" fmla="val 66675"/>
            </a:avLst>
          </a:prstGeom>
          <a:solidFill>
            <a:srgbClr val="0A081B"/>
          </a:solidFill>
          <a:ln w="30480">
            <a:solidFill>
              <a:srgbClr val="16FFBB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666280" y="3778687"/>
            <a:ext cx="27432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Ionlanish turlari</a:t>
            </a:r>
            <a:endParaRPr lang="en-US" sz="2150" dirty="0"/>
          </a:p>
        </p:txBody>
      </p:sp>
      <p:sp>
        <p:nvSpPr>
          <p:cNvPr id="6" name="Text 3"/>
          <p:cNvSpPr/>
          <p:nvPr/>
        </p:nvSpPr>
        <p:spPr>
          <a:xfrm>
            <a:off x="1666280" y="4269700"/>
            <a:ext cx="2782372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Fotoionlanish va zarba ionlanishi mavjud.</a:t>
            </a:r>
            <a:endParaRPr lang="en-US" sz="1900" dirty="0"/>
          </a:p>
        </p:txBody>
      </p:sp>
      <p:sp>
        <p:nvSpPr>
          <p:cNvPr id="7" name="Shape 4"/>
          <p:cNvSpPr/>
          <p:nvPr/>
        </p:nvSpPr>
        <p:spPr>
          <a:xfrm>
            <a:off x="4695468" y="3778687"/>
            <a:ext cx="555427" cy="555427"/>
          </a:xfrm>
          <a:prstGeom prst="roundRect">
            <a:avLst>
              <a:gd name="adj" fmla="val 66675"/>
            </a:avLst>
          </a:prstGeom>
          <a:solidFill>
            <a:srgbClr val="0A081B"/>
          </a:solidFill>
          <a:ln w="30480">
            <a:solidFill>
              <a:srgbClr val="29DDDA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497711" y="3778687"/>
            <a:ext cx="27432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Ionlanish energiyasi</a:t>
            </a:r>
            <a:endParaRPr lang="en-US" sz="2150" dirty="0"/>
          </a:p>
        </p:txBody>
      </p:sp>
      <p:sp>
        <p:nvSpPr>
          <p:cNvPr id="9" name="Text 6"/>
          <p:cNvSpPr/>
          <p:nvPr/>
        </p:nvSpPr>
        <p:spPr>
          <a:xfrm>
            <a:off x="5497711" y="4269700"/>
            <a:ext cx="2782372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Turli atomlarda o'ziga xos energiya talab qilinadi.</a:t>
            </a:r>
            <a:endParaRPr lang="en-US" sz="1900" dirty="0"/>
          </a:p>
        </p:txBody>
      </p:sp>
      <p:sp>
        <p:nvSpPr>
          <p:cNvPr id="10" name="Shape 7"/>
          <p:cNvSpPr/>
          <p:nvPr/>
        </p:nvSpPr>
        <p:spPr>
          <a:xfrm>
            <a:off x="864037" y="5584269"/>
            <a:ext cx="555427" cy="555427"/>
          </a:xfrm>
          <a:prstGeom prst="roundRect">
            <a:avLst>
              <a:gd name="adj" fmla="val 66675"/>
            </a:avLst>
          </a:prstGeom>
          <a:solidFill>
            <a:srgbClr val="0A081B"/>
          </a:solidFill>
          <a:ln w="30480">
            <a:solidFill>
              <a:srgbClr val="37A7E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666280" y="5584269"/>
            <a:ext cx="27432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Molekulalar</a:t>
            </a:r>
            <a:endParaRPr lang="en-US" sz="2150" dirty="0"/>
          </a:p>
        </p:txBody>
      </p:sp>
      <p:sp>
        <p:nvSpPr>
          <p:cNvPr id="12" name="Text 9"/>
          <p:cNvSpPr/>
          <p:nvPr/>
        </p:nvSpPr>
        <p:spPr>
          <a:xfrm>
            <a:off x="1666280" y="6075283"/>
            <a:ext cx="6613684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Ionlanish va fragmentatsiya orqali plazma hosil bo'ladi.</a:t>
            </a:r>
            <a:endParaRPr lang="en-US" sz="1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68164" y="714018"/>
            <a:ext cx="6779062" cy="6204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Nurlanishning Biologik Ta'siri</a:t>
            </a:r>
            <a:endParaRPr lang="en-US" sz="3900" dirty="0"/>
          </a:p>
        </p:txBody>
      </p:sp>
      <p:sp>
        <p:nvSpPr>
          <p:cNvPr id="4" name="Shape 1"/>
          <p:cNvSpPr/>
          <p:nvPr/>
        </p:nvSpPr>
        <p:spPr>
          <a:xfrm>
            <a:off x="6268164" y="1669494"/>
            <a:ext cx="7580471" cy="1293971"/>
          </a:xfrm>
          <a:prstGeom prst="roundRect">
            <a:avLst>
              <a:gd name="adj" fmla="val 25894"/>
            </a:avLst>
          </a:prstGeom>
          <a:solidFill>
            <a:srgbClr val="0A081B"/>
          </a:solidFill>
          <a:ln w="22860">
            <a:solidFill>
              <a:srgbClr val="16FFBB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514386" y="1915716"/>
            <a:ext cx="2481858" cy="3102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Hujayralarga ta'siri</a:t>
            </a:r>
            <a:endParaRPr lang="en-US" sz="1950" dirty="0"/>
          </a:p>
        </p:txBody>
      </p:sp>
      <p:sp>
        <p:nvSpPr>
          <p:cNvPr id="6" name="Text 3"/>
          <p:cNvSpPr/>
          <p:nvPr/>
        </p:nvSpPr>
        <p:spPr>
          <a:xfrm>
            <a:off x="6514386" y="2359938"/>
            <a:ext cx="7088029" cy="3573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DNK shikastlanishi va mutatsiyalar yuzaga keladi.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6268164" y="3186827"/>
            <a:ext cx="7580471" cy="1293971"/>
          </a:xfrm>
          <a:prstGeom prst="roundRect">
            <a:avLst>
              <a:gd name="adj" fmla="val 25894"/>
            </a:avLst>
          </a:prstGeom>
          <a:solidFill>
            <a:srgbClr val="0A081B"/>
          </a:solidFill>
          <a:ln w="22860">
            <a:solidFill>
              <a:srgbClr val="29DDDA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514386" y="3433048"/>
            <a:ext cx="2481858" cy="3102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To'qimalar</a:t>
            </a:r>
            <a:endParaRPr lang="en-US" sz="1950" dirty="0"/>
          </a:p>
        </p:txBody>
      </p:sp>
      <p:sp>
        <p:nvSpPr>
          <p:cNvPr id="9" name="Text 6"/>
          <p:cNvSpPr/>
          <p:nvPr/>
        </p:nvSpPr>
        <p:spPr>
          <a:xfrm>
            <a:off x="6514386" y="3877270"/>
            <a:ext cx="7088029" cy="3573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O'tkir va surunkali radiatsiya kasalliklarini keltirib chiqaradi.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6268164" y="4704159"/>
            <a:ext cx="7580471" cy="1293971"/>
          </a:xfrm>
          <a:prstGeom prst="roundRect">
            <a:avLst>
              <a:gd name="adj" fmla="val 25894"/>
            </a:avLst>
          </a:prstGeom>
          <a:solidFill>
            <a:srgbClr val="0A081B"/>
          </a:solidFill>
          <a:ln w="22860">
            <a:solidFill>
              <a:srgbClr val="37A7E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514386" y="4950381"/>
            <a:ext cx="2481858" cy="3102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Genetik ta'sir</a:t>
            </a:r>
            <a:endParaRPr lang="en-US" sz="1950" dirty="0"/>
          </a:p>
        </p:txBody>
      </p:sp>
      <p:sp>
        <p:nvSpPr>
          <p:cNvPr id="12" name="Text 9"/>
          <p:cNvSpPr/>
          <p:nvPr/>
        </p:nvSpPr>
        <p:spPr>
          <a:xfrm>
            <a:off x="6514386" y="5394603"/>
            <a:ext cx="7088029" cy="3573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Irsiy kasalliklar xavfi oshadi.</a:t>
            </a:r>
            <a:endParaRPr lang="en-US" sz="1750" dirty="0"/>
          </a:p>
        </p:txBody>
      </p:sp>
      <p:sp>
        <p:nvSpPr>
          <p:cNvPr id="13" name="Shape 10"/>
          <p:cNvSpPr/>
          <p:nvPr/>
        </p:nvSpPr>
        <p:spPr>
          <a:xfrm>
            <a:off x="6268164" y="6221492"/>
            <a:ext cx="7580471" cy="1293971"/>
          </a:xfrm>
          <a:prstGeom prst="roundRect">
            <a:avLst>
              <a:gd name="adj" fmla="val 25894"/>
            </a:avLst>
          </a:prstGeom>
          <a:solidFill>
            <a:srgbClr val="0A081B"/>
          </a:solidFill>
          <a:ln w="22860">
            <a:solidFill>
              <a:srgbClr val="091231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514386" y="6467713"/>
            <a:ext cx="2481858" cy="3102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Saraton kasalligi</a:t>
            </a:r>
            <a:endParaRPr lang="en-US" sz="1950" dirty="0"/>
          </a:p>
        </p:txBody>
      </p:sp>
      <p:sp>
        <p:nvSpPr>
          <p:cNvPr id="15" name="Text 12"/>
          <p:cNvSpPr/>
          <p:nvPr/>
        </p:nvSpPr>
        <p:spPr>
          <a:xfrm>
            <a:off x="6514386" y="6911935"/>
            <a:ext cx="7088029" cy="3573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Kantserogen ta'sir tufayli xavf mavjud.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64037" y="1544479"/>
            <a:ext cx="7415927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400"/>
              </a:lnSpc>
              <a:buNone/>
            </a:pPr>
            <a:r>
              <a:rPr lang="en-US" sz="43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Radiatsion Himoya: Asosiy Tamoyillar</a:t>
            </a:r>
            <a:endParaRPr lang="en-US" sz="4300" dirty="0"/>
          </a:p>
        </p:txBody>
      </p:sp>
      <p:sp>
        <p:nvSpPr>
          <p:cNvPr id="4" name="Shape 1"/>
          <p:cNvSpPr/>
          <p:nvPr/>
        </p:nvSpPr>
        <p:spPr>
          <a:xfrm>
            <a:off x="864037" y="3286363"/>
            <a:ext cx="185142" cy="886063"/>
          </a:xfrm>
          <a:prstGeom prst="roundRect">
            <a:avLst>
              <a:gd name="adj" fmla="val 200026"/>
            </a:avLst>
          </a:prstGeom>
          <a:solidFill>
            <a:srgbClr val="0A081B"/>
          </a:solidFill>
          <a:ln w="30480">
            <a:solidFill>
              <a:srgbClr val="16FFBB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419463" y="3286363"/>
            <a:ext cx="27432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Vaqtni cheklash</a:t>
            </a:r>
            <a:endParaRPr lang="en-US" sz="2150" dirty="0"/>
          </a:p>
        </p:txBody>
      </p:sp>
      <p:sp>
        <p:nvSpPr>
          <p:cNvPr id="6" name="Text 3"/>
          <p:cNvSpPr/>
          <p:nvPr/>
        </p:nvSpPr>
        <p:spPr>
          <a:xfrm>
            <a:off x="1419463" y="3777377"/>
            <a:ext cx="6860500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Nurlanish bilan aloqani qisqartiring.</a:t>
            </a:r>
            <a:endParaRPr lang="en-US" sz="1900" dirty="0"/>
          </a:p>
        </p:txBody>
      </p:sp>
      <p:sp>
        <p:nvSpPr>
          <p:cNvPr id="7" name="Shape 4"/>
          <p:cNvSpPr/>
          <p:nvPr/>
        </p:nvSpPr>
        <p:spPr>
          <a:xfrm>
            <a:off x="1234321" y="4419243"/>
            <a:ext cx="185142" cy="886063"/>
          </a:xfrm>
          <a:prstGeom prst="roundRect">
            <a:avLst>
              <a:gd name="adj" fmla="val 200026"/>
            </a:avLst>
          </a:prstGeom>
          <a:solidFill>
            <a:srgbClr val="0A081B"/>
          </a:solidFill>
          <a:ln w="30480">
            <a:solidFill>
              <a:srgbClr val="29DDDA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789748" y="4419243"/>
            <a:ext cx="27432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Masofa ushlash</a:t>
            </a:r>
            <a:endParaRPr lang="en-US" sz="2150" dirty="0"/>
          </a:p>
        </p:txBody>
      </p:sp>
      <p:sp>
        <p:nvSpPr>
          <p:cNvPr id="9" name="Text 6"/>
          <p:cNvSpPr/>
          <p:nvPr/>
        </p:nvSpPr>
        <p:spPr>
          <a:xfrm>
            <a:off x="1789748" y="4910257"/>
            <a:ext cx="6490216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Manbadan uzoqlashish himoyani oshiradi.</a:t>
            </a:r>
            <a:endParaRPr lang="en-US" sz="1900" dirty="0"/>
          </a:p>
        </p:txBody>
      </p:sp>
      <p:sp>
        <p:nvSpPr>
          <p:cNvPr id="10" name="Shape 7"/>
          <p:cNvSpPr/>
          <p:nvPr/>
        </p:nvSpPr>
        <p:spPr>
          <a:xfrm>
            <a:off x="1604605" y="5552123"/>
            <a:ext cx="185142" cy="886063"/>
          </a:xfrm>
          <a:prstGeom prst="roundRect">
            <a:avLst>
              <a:gd name="adj" fmla="val 200026"/>
            </a:avLst>
          </a:prstGeom>
          <a:solidFill>
            <a:srgbClr val="0A081B"/>
          </a:solidFill>
          <a:ln w="30480">
            <a:solidFill>
              <a:srgbClr val="37A7E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2160032" y="5552123"/>
            <a:ext cx="27432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Himoya</a:t>
            </a:r>
            <a:endParaRPr lang="en-US" sz="2150" dirty="0"/>
          </a:p>
        </p:txBody>
      </p:sp>
      <p:sp>
        <p:nvSpPr>
          <p:cNvPr id="12" name="Text 9"/>
          <p:cNvSpPr/>
          <p:nvPr/>
        </p:nvSpPr>
        <p:spPr>
          <a:xfrm>
            <a:off x="2160032" y="6043136"/>
            <a:ext cx="6119932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Maxsus kiyim va asboblar ishlating.</a:t>
            </a:r>
            <a:endParaRPr lang="en-US" sz="1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2446377"/>
            <a:ext cx="7932301" cy="685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400"/>
              </a:lnSpc>
              <a:buNone/>
            </a:pPr>
            <a:r>
              <a:rPr lang="en-US" sz="43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Radiatsion Himoya: Materiallar</a:t>
            </a:r>
            <a:endParaRPr lang="en-US" sz="4300" dirty="0"/>
          </a:p>
        </p:txBody>
      </p:sp>
      <p:sp>
        <p:nvSpPr>
          <p:cNvPr id="3" name="Text 1"/>
          <p:cNvSpPr/>
          <p:nvPr/>
        </p:nvSpPr>
        <p:spPr>
          <a:xfrm>
            <a:off x="864037" y="3749278"/>
            <a:ext cx="27432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Material turlari</a:t>
            </a:r>
            <a:endParaRPr lang="en-US" sz="2150" dirty="0"/>
          </a:p>
        </p:txBody>
      </p:sp>
      <p:sp>
        <p:nvSpPr>
          <p:cNvPr id="4" name="Text 2"/>
          <p:cNvSpPr/>
          <p:nvPr/>
        </p:nvSpPr>
        <p:spPr>
          <a:xfrm>
            <a:off x="864037" y="4338995"/>
            <a:ext cx="6150054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Qo'rg'oshin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864037" y="4820364"/>
            <a:ext cx="6150054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Beton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864037" y="5301734"/>
            <a:ext cx="6150054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Suv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7623929" y="3749278"/>
            <a:ext cx="27432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Samaradorlik</a:t>
            </a:r>
            <a:endParaRPr lang="en-US" sz="2150" dirty="0"/>
          </a:p>
        </p:txBody>
      </p:sp>
      <p:sp>
        <p:nvSpPr>
          <p:cNvPr id="8" name="Text 6"/>
          <p:cNvSpPr/>
          <p:nvPr/>
        </p:nvSpPr>
        <p:spPr>
          <a:xfrm>
            <a:off x="7623929" y="4338995"/>
            <a:ext cx="6150054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Qalinlik va yutilish koeffitsienti himoyani belgilaydi.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7623929" y="4956215"/>
            <a:ext cx="6150054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Tanlashda narx, og'irlik, chidamlilik muhim.</a:t>
            </a:r>
            <a:endParaRPr lang="en-US" sz="1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86583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02362" y="3678674"/>
            <a:ext cx="10538698" cy="6367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000"/>
              </a:lnSpc>
              <a:buNone/>
            </a:pPr>
            <a:r>
              <a:rPr lang="en-US" sz="40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Radiatsion Xavfsizlik: Nazorat va Monitoring</a:t>
            </a:r>
            <a:endParaRPr lang="en-US" sz="4000" dirty="0"/>
          </a:p>
        </p:txBody>
      </p:sp>
      <p:sp>
        <p:nvSpPr>
          <p:cNvPr id="4" name="Shape 1"/>
          <p:cNvSpPr/>
          <p:nvPr/>
        </p:nvSpPr>
        <p:spPr>
          <a:xfrm>
            <a:off x="802362" y="4917162"/>
            <a:ext cx="515779" cy="515779"/>
          </a:xfrm>
          <a:prstGeom prst="roundRect">
            <a:avLst>
              <a:gd name="adj" fmla="val 66676"/>
            </a:avLst>
          </a:prstGeom>
          <a:solidFill>
            <a:srgbClr val="0A081B"/>
          </a:solidFill>
          <a:ln w="22860">
            <a:solidFill>
              <a:srgbClr val="16FFBB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547336" y="4917162"/>
            <a:ext cx="2547342" cy="318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Manbalarni nazorat</a:t>
            </a:r>
            <a:endParaRPr lang="en-US" sz="2000" dirty="0"/>
          </a:p>
        </p:txBody>
      </p:sp>
      <p:sp>
        <p:nvSpPr>
          <p:cNvPr id="6" name="Text 3"/>
          <p:cNvSpPr/>
          <p:nvPr/>
        </p:nvSpPr>
        <p:spPr>
          <a:xfrm>
            <a:off x="1547336" y="5373172"/>
            <a:ext cx="5653326" cy="3668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8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Nurlanish manbalari ro'yxati va kuzatuvi olib boriladi.</a:t>
            </a:r>
            <a:endParaRPr lang="en-US" sz="1800" dirty="0"/>
          </a:p>
        </p:txBody>
      </p:sp>
      <p:sp>
        <p:nvSpPr>
          <p:cNvPr id="7" name="Shape 4"/>
          <p:cNvSpPr/>
          <p:nvPr/>
        </p:nvSpPr>
        <p:spPr>
          <a:xfrm>
            <a:off x="7429857" y="4917162"/>
            <a:ext cx="515779" cy="515779"/>
          </a:xfrm>
          <a:prstGeom prst="roundRect">
            <a:avLst>
              <a:gd name="adj" fmla="val 66676"/>
            </a:avLst>
          </a:prstGeom>
          <a:solidFill>
            <a:srgbClr val="0A081B"/>
          </a:solidFill>
          <a:ln w="22860">
            <a:solidFill>
              <a:srgbClr val="29DDDA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8174831" y="4917162"/>
            <a:ext cx="2547342" cy="318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Dozimetriya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8174831" y="5373172"/>
            <a:ext cx="5653326" cy="3668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8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Dozalarni o'lchash va monitoring tizimlari qo'llanadi.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802362" y="6227088"/>
            <a:ext cx="515779" cy="515779"/>
          </a:xfrm>
          <a:prstGeom prst="roundRect">
            <a:avLst>
              <a:gd name="adj" fmla="val 66676"/>
            </a:avLst>
          </a:prstGeom>
          <a:solidFill>
            <a:srgbClr val="0A081B"/>
          </a:solidFill>
          <a:ln w="22860">
            <a:solidFill>
              <a:srgbClr val="37A7E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547336" y="6227088"/>
            <a:ext cx="2547342" cy="318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Favqulodda rejalar</a:t>
            </a:r>
            <a:endParaRPr lang="en-US" sz="2000" dirty="0"/>
          </a:p>
        </p:txBody>
      </p:sp>
      <p:sp>
        <p:nvSpPr>
          <p:cNvPr id="12" name="Text 9"/>
          <p:cNvSpPr/>
          <p:nvPr/>
        </p:nvSpPr>
        <p:spPr>
          <a:xfrm>
            <a:off x="1547336" y="6683097"/>
            <a:ext cx="5653326" cy="3668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8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Xavf holatida tezkor harakat rejalari mavjud.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7429857" y="6227088"/>
            <a:ext cx="515779" cy="515779"/>
          </a:xfrm>
          <a:prstGeom prst="roundRect">
            <a:avLst>
              <a:gd name="adj" fmla="val 66676"/>
            </a:avLst>
          </a:prstGeom>
          <a:solidFill>
            <a:srgbClr val="0A081B"/>
          </a:solidFill>
          <a:ln w="22860">
            <a:solidFill>
              <a:srgbClr val="091231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174831" y="6227088"/>
            <a:ext cx="2547342" cy="318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Qonunchilik</a:t>
            </a:r>
            <a:endParaRPr lang="en-US" sz="2000" dirty="0"/>
          </a:p>
        </p:txBody>
      </p:sp>
      <p:sp>
        <p:nvSpPr>
          <p:cNvPr id="15" name="Text 12"/>
          <p:cNvSpPr/>
          <p:nvPr/>
        </p:nvSpPr>
        <p:spPr>
          <a:xfrm>
            <a:off x="8174831" y="6683097"/>
            <a:ext cx="5653326" cy="7336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8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O'zbekistonda radiatsion xavfsizlik qonunlari qattiq amal qiladi.</a:t>
            </a:r>
            <a:endParaRPr lang="en-US" sz="1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2662357"/>
            <a:ext cx="8397240" cy="685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400"/>
              </a:lnSpc>
              <a:buNone/>
            </a:pPr>
            <a:r>
              <a:rPr lang="en-US" sz="43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Radiatsion Xavfsizlik: Tibbiyotda</a:t>
            </a:r>
            <a:endParaRPr lang="en-US" sz="4300" dirty="0"/>
          </a:p>
        </p:txBody>
      </p:sp>
      <p:sp>
        <p:nvSpPr>
          <p:cNvPr id="3" name="Text 1"/>
          <p:cNvSpPr/>
          <p:nvPr/>
        </p:nvSpPr>
        <p:spPr>
          <a:xfrm>
            <a:off x="864037" y="3965258"/>
            <a:ext cx="2887266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Rentgen diagnostikasi</a:t>
            </a:r>
            <a:endParaRPr lang="en-US" sz="2150" dirty="0"/>
          </a:p>
        </p:txBody>
      </p:sp>
      <p:sp>
        <p:nvSpPr>
          <p:cNvPr id="4" name="Text 2"/>
          <p:cNvSpPr/>
          <p:nvPr/>
        </p:nvSpPr>
        <p:spPr>
          <a:xfrm>
            <a:off x="864037" y="4554974"/>
            <a:ext cx="3898821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Rasmiy tasvirlash uchun minimal dozalar ishlatiladi.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5372695" y="3965258"/>
            <a:ext cx="27432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Yadroviy tibbiyot</a:t>
            </a:r>
            <a:endParaRPr lang="en-US" sz="2150" dirty="0"/>
          </a:p>
        </p:txBody>
      </p:sp>
      <p:sp>
        <p:nvSpPr>
          <p:cNvPr id="6" name="Text 4"/>
          <p:cNvSpPr/>
          <p:nvPr/>
        </p:nvSpPr>
        <p:spPr>
          <a:xfrm>
            <a:off x="5372695" y="4554974"/>
            <a:ext cx="3898821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Diagnostika va terapiyada radiatsion metodlar qo'llaniladi.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9881354" y="3965258"/>
            <a:ext cx="2769037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Xodimlar va bemorlar</a:t>
            </a:r>
            <a:endParaRPr lang="en-US" sz="2150" dirty="0"/>
          </a:p>
        </p:txBody>
      </p:sp>
      <p:sp>
        <p:nvSpPr>
          <p:cNvPr id="8" name="Text 6"/>
          <p:cNvSpPr/>
          <p:nvPr/>
        </p:nvSpPr>
        <p:spPr>
          <a:xfrm>
            <a:off x="9881354" y="4554974"/>
            <a:ext cx="3898821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Dozalarni kamaytirish va himoya choralariga e'tibor katta.</a:t>
            </a:r>
            <a:endParaRPr lang="en-US" sz="1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</TotalTime>
  <Words>403</Words>
  <Application>Microsoft Office PowerPoint</Application>
  <PresentationFormat>Произвольный</PresentationFormat>
  <Paragraphs>85</Paragraphs>
  <Slides>11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Century Gothic</vt:lpstr>
      <vt:lpstr>Spline Sans Bold</vt:lpstr>
      <vt:lpstr>Wingdings 3</vt:lpstr>
      <vt:lpstr>Calibri</vt:lpstr>
      <vt:lpstr>Barlow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lenovo</cp:lastModifiedBy>
  <cp:revision>2</cp:revision>
  <dcterms:created xsi:type="dcterms:W3CDTF">2025-04-25T06:33:49Z</dcterms:created>
  <dcterms:modified xsi:type="dcterms:W3CDTF">2025-04-25T06:37:54Z</dcterms:modified>
</cp:coreProperties>
</file>