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4" r:id="rId8"/>
    <p:sldId id="262" r:id="rId9"/>
    <p:sldId id="263"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9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12/15/2025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12/15/2025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share.google/0Qu3pOrSkfbqoqtOd" TargetMode="External"/><Relationship Id="rId2" Type="http://schemas.openxmlformats.org/officeDocument/2006/relationships/hyperlink" Target="https://share.google/EMgOHzOjwJbKoQRXf"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z="6600" dirty="0" smtClean="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Yadro</a:t>
            </a:r>
            <a:r>
              <a:rPr lang="en-US" sz="6600" dirty="0" smtClean="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reaktori</a:t>
            </a:r>
            <a:r>
              <a:rPr lang="en-US" sz="6600" dirty="0" smtClean="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ionlashtiruvchi</a:t>
            </a:r>
            <a:r>
              <a:rPr lang="en-US" sz="6600" dirty="0" smtClean="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nurlanish</a:t>
            </a:r>
            <a:r>
              <a:rPr lang="en-US" sz="6600" dirty="0" smtClean="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manbai</a:t>
            </a:r>
            <a:r>
              <a:rPr lang="en-US" sz="6600" dirty="0">
                <a:latin typeface="Times New Roman" panose="02020603050405020304" pitchFamily="18" charset="0"/>
                <a:cs typeface="Times New Roman" panose="02020603050405020304" pitchFamily="18" charset="0"/>
              </a:rPr>
              <a:t> </a:t>
            </a:r>
            <a:r>
              <a:rPr lang="en-US" sz="6600" dirty="0" err="1" smtClean="0">
                <a:latin typeface="Times New Roman" panose="02020603050405020304" pitchFamily="18" charset="0"/>
                <a:cs typeface="Times New Roman" panose="02020603050405020304" pitchFamily="18" charset="0"/>
              </a:rPr>
              <a:t>sifatida</a:t>
            </a:r>
            <a:r>
              <a:rPr lang="en-US" sz="6600" dirty="0" smtClean="0">
                <a:latin typeface="Times New Roman" panose="02020603050405020304" pitchFamily="18" charset="0"/>
                <a:cs typeface="Times New Roman" panose="02020603050405020304" pitchFamily="18" charset="0"/>
              </a:rPr>
              <a:t> </a:t>
            </a:r>
            <a:endParaRPr lang="ru-RU" sz="6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229600" y="5319346"/>
            <a:ext cx="3962400" cy="694592"/>
          </a:xfrm>
        </p:spPr>
        <p:txBody>
          <a:bodyPr>
            <a:normAutofit fontScale="92500" lnSpcReduction="20000"/>
          </a:bodyPr>
          <a:lstStyle/>
          <a:p>
            <a:r>
              <a:rPr lang="en-US" dirty="0" err="1" smtClean="0">
                <a:latin typeface="Times New Roman" panose="02020603050405020304" pitchFamily="18" charset="0"/>
                <a:cs typeface="Times New Roman" panose="02020603050405020304" pitchFamily="18" charset="0"/>
              </a:rPr>
              <a:t>Shonig‘monova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Odina</a:t>
            </a:r>
            <a:r>
              <a:rPr lang="en-US" dirty="0" smtClean="0">
                <a:latin typeface="Times New Roman" panose="02020603050405020304" pitchFamily="18" charset="0"/>
                <a:cs typeface="Times New Roman" panose="02020603050405020304" pitchFamily="18" charset="0"/>
              </a:rPr>
              <a:t> </a:t>
            </a:r>
          </a:p>
          <a:p>
            <a:r>
              <a:rPr lang="en-US" dirty="0" err="1" smtClean="0">
                <a:latin typeface="Times New Roman" panose="02020603050405020304" pitchFamily="18" charset="0"/>
                <a:cs typeface="Times New Roman" panose="02020603050405020304" pitchFamily="18" charset="0"/>
              </a:rPr>
              <a:t>Toshmatova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tursunoy</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431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431" y="300318"/>
            <a:ext cx="10286049" cy="6476402"/>
          </a:xfrm>
        </p:spPr>
        <p:txBody>
          <a:bodyPr/>
          <a:lstStyle/>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Xavfsizlik</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choralarining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asosiy</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tamoyillari</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Radiatsiyadan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himoya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tamoyili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Minimal </a:t>
            </a:r>
            <a:r>
              <a:rPr lang="en-US" sz="2800" dirty="0" err="1">
                <a:latin typeface="Times New Roman" panose="02020603050405020304" pitchFamily="18" charset="0"/>
                <a:cs typeface="Times New Roman" panose="02020603050405020304" pitchFamily="18" charset="0"/>
              </a:rPr>
              <a:t>zararni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kafolatlash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uchun</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alara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prensipi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Reaktor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xavfsizligi</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tamoyili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smtClean="0">
                <a:latin typeface="Times New Roman" panose="02020603050405020304" pitchFamily="18" charset="0"/>
                <a:cs typeface="Times New Roman" panose="02020603050405020304" pitchFamily="18" charset="0"/>
              </a:rPr>
              <a:t>Favqulodda</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vaziyatlarga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tayyorlik</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O‘z-o‘zini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o‘chiradigan</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tizimlar</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3</a:t>
            </a:r>
            <a:r>
              <a:rPr lang="en-US" sz="2800" dirty="0">
                <a:latin typeface="Times New Roman" panose="02020603050405020304" pitchFamily="18" charset="0"/>
                <a:cs typeface="Times New Roman" panose="02020603050405020304" pitchFamily="18" charset="0"/>
              </a:rPr>
              <a:t>. Monitoring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nazorat</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Doimiy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doza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nurlanish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tekshiruvi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A</a:t>
            </a:r>
            <a:r>
              <a:rPr lang="en-US" sz="2800" dirty="0" err="1" smtClean="0">
                <a:latin typeface="Times New Roman" panose="02020603050405020304" pitchFamily="18" charset="0"/>
                <a:cs typeface="Times New Roman" panose="02020603050405020304" pitchFamily="18" charset="0"/>
              </a:rPr>
              <a:t>trof-muhit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monitoringi</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Xodimlarning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shaxsiy</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himoyasi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Doza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hisoblagichlar</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dozimetrlari</a:t>
            </a:r>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Himoya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kiyimlari</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Neytron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gamma </a:t>
            </a:r>
            <a:r>
              <a:rPr lang="en-US" sz="2800" dirty="0" err="1">
                <a:latin typeface="Times New Roman" panose="02020603050405020304" pitchFamily="18" charset="0"/>
                <a:cs typeface="Times New Roman" panose="02020603050405020304" pitchFamily="18" charset="0"/>
              </a:rPr>
              <a:t>nurlanishga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qarshi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maxsus</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vositalar</a:t>
            </a:r>
            <a:r>
              <a:rPr lang="en-US" sz="2800" dirty="0" smtClean="0">
                <a:latin typeface="Times New Roman" panose="02020603050405020304" pitchFamily="18" charset="0"/>
                <a:cs typeface="Times New Roman" panose="02020603050405020304" pitchFamily="18" charset="0"/>
              </a:rPr>
              <a:t>[3]</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9452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300529" cy="3052482"/>
          </a:xfrm>
        </p:spPr>
        <p:txBody>
          <a:bodyPr/>
          <a:lstStyle/>
          <a:p>
            <a:r>
              <a:rPr lang="en-US" dirty="0" err="1" smtClean="0"/>
              <a:t>Foydalanilgan</a:t>
            </a:r>
            <a:r>
              <a:rPr lang="en-US" dirty="0" smtClean="0"/>
              <a:t> </a:t>
            </a:r>
            <a:r>
              <a:rPr lang="en-US" dirty="0" err="1" smtClean="0"/>
              <a:t>dabiyotlar</a:t>
            </a:r>
            <a:r>
              <a:rPr lang="en-US" dirty="0" smtClean="0"/>
              <a:t>:</a:t>
            </a:r>
            <a:r>
              <a:rPr lang="en-US" dirty="0"/>
              <a:t/>
            </a:r>
            <a:br>
              <a:rPr lang="en-US" dirty="0"/>
            </a:br>
            <a:r>
              <a:rPr lang="en-US" sz="2400" dirty="0" smtClean="0"/>
              <a:t>[1]</a:t>
            </a:r>
            <a:r>
              <a:rPr lang="en-US" dirty="0" smtClean="0"/>
              <a:t> </a:t>
            </a:r>
            <a:r>
              <a:rPr lang="en-US" sz="2400" dirty="0" smtClean="0">
                <a:hlinkClick r:id="rId2"/>
              </a:rPr>
              <a:t>https</a:t>
            </a:r>
            <a:r>
              <a:rPr lang="en-US" sz="2400" dirty="0">
                <a:hlinkClick r:id="rId2"/>
              </a:rPr>
              <a:t>://</a:t>
            </a:r>
            <a:r>
              <a:rPr lang="en-US" sz="2400" dirty="0" smtClean="0">
                <a:hlinkClick r:id="rId2"/>
              </a:rPr>
              <a:t>share.google/EMgOHzOjwJbKoQRXf</a:t>
            </a:r>
            <a:r>
              <a:rPr lang="en-US" sz="2400" dirty="0"/>
              <a:t/>
            </a:r>
            <a:br>
              <a:rPr lang="en-US" sz="2400" dirty="0"/>
            </a:br>
            <a:r>
              <a:rPr lang="en-US" sz="2400" dirty="0" smtClean="0"/>
              <a:t>[2] </a:t>
            </a:r>
            <a:r>
              <a:rPr lang="en-US" sz="2400" dirty="0" err="1" smtClean="0"/>
              <a:t>Yuldashov</a:t>
            </a:r>
            <a:r>
              <a:rPr lang="en-US" sz="2400" dirty="0" smtClean="0"/>
              <a:t> </a:t>
            </a:r>
            <a:r>
              <a:rPr lang="en-US" sz="2400" dirty="0" err="1" smtClean="0"/>
              <a:t>Bexzod</a:t>
            </a:r>
            <a:r>
              <a:rPr lang="en-US" sz="2400" dirty="0" smtClean="0"/>
              <a:t> </a:t>
            </a:r>
            <a:r>
              <a:rPr lang="en-US" sz="2400" dirty="0" err="1" smtClean="0"/>
              <a:t>Sodiqovich</a:t>
            </a:r>
            <a:r>
              <a:rPr lang="en-US" sz="2400" dirty="0" smtClean="0"/>
              <a:t>, </a:t>
            </a:r>
            <a:r>
              <a:rPr lang="en-US" sz="2400" dirty="0" err="1" smtClean="0"/>
              <a:t>Polvonov</a:t>
            </a:r>
            <a:r>
              <a:rPr lang="en-US" sz="2400" dirty="0" smtClean="0"/>
              <a:t> </a:t>
            </a:r>
            <a:r>
              <a:rPr lang="en-US" sz="2400" dirty="0" err="1" smtClean="0"/>
              <a:t>Satimboy</a:t>
            </a:r>
            <a:r>
              <a:rPr lang="en-US" sz="2400" dirty="0" smtClean="0"/>
              <a:t> </a:t>
            </a:r>
            <a:r>
              <a:rPr lang="en-US" sz="2400" dirty="0" err="1" smtClean="0"/>
              <a:t>Rajabovich</a:t>
            </a:r>
            <a:r>
              <a:rPr lang="en-US" sz="2400" dirty="0" smtClean="0"/>
              <a:t>, </a:t>
            </a:r>
            <a:r>
              <a:rPr lang="en-US" sz="2400" dirty="0" err="1" smtClean="0"/>
              <a:t>Bozorov</a:t>
            </a:r>
            <a:r>
              <a:rPr lang="en-US" sz="2400" dirty="0" smtClean="0"/>
              <a:t> </a:t>
            </a:r>
            <a:r>
              <a:rPr lang="en-US" sz="2400" dirty="0" err="1" smtClean="0"/>
              <a:t>Erkin</a:t>
            </a:r>
            <a:r>
              <a:rPr lang="en-US" sz="2400" dirty="0" smtClean="0"/>
              <a:t> </a:t>
            </a:r>
            <a:r>
              <a:rPr lang="en-US" sz="2400" dirty="0" err="1" smtClean="0"/>
              <a:t>Xojiyevich</a:t>
            </a:r>
            <a:r>
              <a:rPr lang="en-US" sz="2400" dirty="0" smtClean="0"/>
              <a:t> – “</a:t>
            </a:r>
            <a:r>
              <a:rPr lang="en-US" sz="2400" dirty="0" err="1"/>
              <a:t>A</a:t>
            </a:r>
            <a:r>
              <a:rPr lang="en-US" sz="2400" dirty="0" err="1" smtClean="0"/>
              <a:t>maliy</a:t>
            </a:r>
            <a:r>
              <a:rPr lang="en-US" sz="2400" dirty="0" smtClean="0"/>
              <a:t> </a:t>
            </a:r>
            <a:r>
              <a:rPr lang="en-US" sz="2400" dirty="0" err="1" smtClean="0"/>
              <a:t>yadro</a:t>
            </a:r>
            <a:r>
              <a:rPr lang="en-US" sz="2400" dirty="0" smtClean="0"/>
              <a:t> </a:t>
            </a:r>
            <a:r>
              <a:rPr lang="en-US" sz="2400" dirty="0" err="1" smtClean="0"/>
              <a:t>fizikasi</a:t>
            </a:r>
            <a:r>
              <a:rPr lang="en-US" sz="2400" dirty="0" smtClean="0"/>
              <a:t>” Toshkent “VNESHINVESTPROM” -2019</a:t>
            </a:r>
            <a:br>
              <a:rPr lang="en-US" sz="2400" dirty="0" smtClean="0"/>
            </a:br>
            <a:r>
              <a:rPr lang="en-US" sz="2400" dirty="0" smtClean="0"/>
              <a:t>[</a:t>
            </a:r>
            <a:r>
              <a:rPr lang="en-US" sz="2400" dirty="0"/>
              <a:t>3</a:t>
            </a:r>
            <a:r>
              <a:rPr lang="en-US" sz="2400" dirty="0" smtClean="0"/>
              <a:t>] </a:t>
            </a:r>
            <a:r>
              <a:rPr lang="en-US" sz="2400" dirty="0">
                <a:hlinkClick r:id="rId3"/>
              </a:rPr>
              <a:t>https://</a:t>
            </a:r>
            <a:r>
              <a:rPr lang="en-US" sz="2400" dirty="0" smtClean="0">
                <a:hlinkClick r:id="rId3"/>
              </a:rPr>
              <a:t>share.google/0Qu3pOrSkfbqoqtOd</a:t>
            </a:r>
            <a:r>
              <a:rPr lang="en-US" sz="2400" dirty="0" smtClean="0"/>
              <a:t> </a:t>
            </a:r>
            <a:endParaRPr lang="ru-RU" sz="2400" dirty="0"/>
          </a:p>
        </p:txBody>
      </p:sp>
    </p:spTree>
    <p:extLst>
      <p:ext uri="{BB962C8B-B14F-4D97-AF65-F5344CB8AC3E}">
        <p14:creationId xmlns:p14="http://schemas.microsoft.com/office/powerpoint/2010/main" val="342718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3119" y="1411079"/>
            <a:ext cx="9404723" cy="4840251"/>
          </a:xfrm>
        </p:spPr>
        <p:txBody>
          <a:bodyPr/>
          <a:lstStyle/>
          <a:p>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Reja</a:t>
            </a:r>
            <a:r>
              <a:rPr lang="en-US" sz="4000" dirty="0" smtClean="0">
                <a:latin typeface="Times New Roman" panose="02020603050405020304" pitchFamily="18" charset="0"/>
                <a:cs typeface="Times New Roman" panose="02020603050405020304" pitchFamily="18" charset="0"/>
              </a:rPr>
              <a:t>:</a:t>
            </a:r>
            <a:br>
              <a:rPr lang="en-US" sz="40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1. </a:t>
            </a:r>
            <a:r>
              <a:rPr lang="en-US" sz="3200" dirty="0" err="1" smtClean="0">
                <a:latin typeface="Times New Roman" panose="02020603050405020304" pitchFamily="18" charset="0"/>
                <a:cs typeface="Times New Roman" panose="02020603050405020304" pitchFamily="18" charset="0"/>
              </a:rPr>
              <a:t>Yadro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reaktori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uning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turlari</a:t>
            </a:r>
            <a:r>
              <a:rPr lang="en-US" sz="3200" dirty="0" smtClean="0">
                <a:latin typeface="Times New Roman" panose="02020603050405020304" pitchFamily="18" charset="0"/>
                <a:cs typeface="Times New Roman" panose="02020603050405020304" pitchFamily="18" charset="0"/>
              </a:rPr>
              <a:t> </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2. </a:t>
            </a:r>
            <a:r>
              <a:rPr lang="en-US" sz="3200" dirty="0" err="1" smtClean="0">
                <a:latin typeface="Times New Roman" panose="02020603050405020304" pitchFamily="18" charset="0"/>
                <a:cs typeface="Times New Roman" panose="02020603050405020304" pitchFamily="18" charset="0"/>
              </a:rPr>
              <a:t>Yadro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reaktorida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hosil</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bo‘ladigan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radionuklidlar</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radioizotoplar</a:t>
            </a:r>
            <a:r>
              <a:rPr lang="en-US" sz="3200" dirty="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3. </a:t>
            </a:r>
            <a:r>
              <a:rPr lang="en-US" sz="3200" dirty="0" err="1" smtClean="0">
                <a:latin typeface="Times New Roman" panose="02020603050405020304" pitchFamily="18" charset="0"/>
                <a:cs typeface="Times New Roman" panose="02020603050405020304" pitchFamily="18" charset="0"/>
              </a:rPr>
              <a:t>Reaktordagi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nurlanishlardan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himoyalanish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choralari</a:t>
            </a:r>
            <a:r>
              <a:rPr lang="en-US" sz="3200" dirty="0" smtClean="0">
                <a:latin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700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77" y="129209"/>
            <a:ext cx="11594123" cy="6508983"/>
          </a:xfrm>
        </p:spPr>
        <p:txBody>
          <a:bodyPr/>
          <a:lstStyle/>
          <a:p>
            <a:r>
              <a:rPr lang="en-US" sz="3600" dirty="0" err="1" smtClean="0">
                <a:latin typeface="Times New Roman" panose="02020603050405020304" pitchFamily="18" charset="0"/>
                <a:cs typeface="Times New Roman" panose="02020603050405020304" pitchFamily="18" charset="0"/>
              </a:rPr>
              <a:t>Yadro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reaktori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uning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turlari</a:t>
            </a:r>
            <a:r>
              <a:rPr lang="en-US" sz="3600" dirty="0" smtClean="0">
                <a:latin typeface="Times New Roman" panose="02020603050405020304" pitchFamily="18" charset="0"/>
                <a:cs typeface="Times New Roman" panose="02020603050405020304" pitchFamily="18" charset="0"/>
              </a:rPr>
              <a:t> </a:t>
            </a:r>
            <a:br>
              <a:rPr lang="en-US" sz="36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Yadro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reaktori</a:t>
            </a:r>
            <a:r>
              <a:rPr lang="en-US" sz="2800" dirty="0" smtClean="0">
                <a:latin typeface="Times New Roman" panose="02020603050405020304" pitchFamily="18" charset="0"/>
                <a:cs typeface="Times New Roman" panose="02020603050405020304" pitchFamily="18" charset="0"/>
              </a:rPr>
              <a:t> deb </a:t>
            </a:r>
            <a:r>
              <a:rPr lang="en-US" sz="2800" dirty="0" err="1" smtClean="0">
                <a:latin typeface="Times New Roman" panose="02020603050405020304" pitchFamily="18" charset="0"/>
                <a:cs typeface="Times New Roman" panose="02020603050405020304" pitchFamily="18" charset="0"/>
              </a:rPr>
              <a:t>boshqariladigan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yadro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parchalanish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reaksiyasini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ta’minlaydigan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qurilmaga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aytiladi</a:t>
            </a:r>
            <a:r>
              <a:rPr lang="en-US" sz="2800" dirty="0" smtClean="0">
                <a:latin typeface="Times New Roman" panose="02020603050405020304" pitchFamily="18" charset="0"/>
                <a:cs typeface="Times New Roman" panose="02020603050405020304" pitchFamily="18" charset="0"/>
              </a:rPr>
              <a:t>.</a:t>
            </a:r>
            <a:br>
              <a:rPr lang="en-US" sz="2800" dirty="0" smtClean="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Birinchi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yadro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reaktori</a:t>
            </a:r>
            <a:r>
              <a:rPr lang="en-US" sz="2800" dirty="0" smtClean="0">
                <a:latin typeface="Times New Roman" panose="02020603050405020304" pitchFamily="18" charset="0"/>
                <a:cs typeface="Times New Roman" panose="02020603050405020304" pitchFamily="18" charset="0"/>
              </a:rPr>
              <a:t> 1942-yil 2-dekabrda </a:t>
            </a:r>
            <a:r>
              <a:rPr lang="en-US" sz="2800" dirty="0" err="1" smtClean="0">
                <a:latin typeface="Times New Roman" panose="02020603050405020304" pitchFamily="18" charset="0"/>
                <a:cs typeface="Times New Roman" panose="02020603050405020304" pitchFamily="18" charset="0"/>
              </a:rPr>
              <a:t>AQSHning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Chekago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universitetida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Enriko</a:t>
            </a:r>
            <a:r>
              <a:rPr lang="en-US" sz="2800" dirty="0" smtClean="0">
                <a:latin typeface="Times New Roman" panose="02020603050405020304" pitchFamily="18" charset="0"/>
                <a:cs typeface="Times New Roman" panose="02020603050405020304" pitchFamily="18" charset="0"/>
              </a:rPr>
              <a:t> Fermi </a:t>
            </a:r>
            <a:r>
              <a:rPr lang="en-US" sz="2800" dirty="0" err="1" smtClean="0">
                <a:latin typeface="Times New Roman" panose="02020603050405020304" pitchFamily="18" charset="0"/>
                <a:cs typeface="Times New Roman" panose="02020603050405020304" pitchFamily="18" charset="0"/>
              </a:rPr>
              <a:t>jamoasi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tomonidan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quriladi</a:t>
            </a:r>
            <a:r>
              <a:rPr lang="en-US" sz="2800" dirty="0" smtClean="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Turlari</a:t>
            </a:r>
            <a:r>
              <a:rPr lang="en-US" sz="2800" dirty="0" smtClean="0">
                <a:latin typeface="Times New Roman" panose="02020603050405020304" pitchFamily="18" charset="0"/>
                <a:cs typeface="Times New Roman" panose="02020603050405020304" pitchFamily="18" charset="0"/>
              </a:rPr>
              <a:t>: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neytron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energiyasiga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qarab</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quyidagicha</a:t>
            </a:r>
            <a:r>
              <a:rPr lang="en-US" sz="2800" dirty="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1. </a:t>
            </a:r>
            <a:r>
              <a:rPr lang="en-US" sz="2800" dirty="0" err="1" smtClean="0">
                <a:latin typeface="Times New Roman" panose="02020603050405020304" pitchFamily="18" charset="0"/>
                <a:cs typeface="Times New Roman" panose="02020603050405020304" pitchFamily="18" charset="0"/>
              </a:rPr>
              <a:t>issiq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energiyaga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ega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neytronlarda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ishlaydigan</a:t>
            </a:r>
            <a:r>
              <a:rPr lang="en-US" sz="2800" dirty="0" smtClean="0">
                <a:latin typeface="Times New Roman" panose="02020603050405020304" pitchFamily="18" charset="0"/>
                <a:cs typeface="Times New Roman" panose="02020603050405020304" pitchFamily="18" charset="0"/>
              </a:rPr>
              <a:t>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2.  </a:t>
            </a:r>
            <a:r>
              <a:rPr lang="en-US" sz="2800" dirty="0" err="1" smtClean="0">
                <a:latin typeface="Times New Roman" panose="02020603050405020304" pitchFamily="18" charset="0"/>
                <a:cs typeface="Times New Roman" panose="02020603050405020304" pitchFamily="18" charset="0"/>
              </a:rPr>
              <a:t>tez</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neytronlarda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ishlaydigan</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3069" y="2524538"/>
            <a:ext cx="4144617" cy="2802835"/>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1086308391"/>
              </p:ext>
            </p:extLst>
          </p:nvPr>
        </p:nvGraphicFramePr>
        <p:xfrm>
          <a:off x="7870092" y="5500744"/>
          <a:ext cx="4321908" cy="387644"/>
        </p:xfrm>
        <a:graphic>
          <a:graphicData uri="http://schemas.openxmlformats.org/drawingml/2006/table">
            <a:tbl>
              <a:tblPr firstRow="1" bandRow="1">
                <a:tableStyleId>{5C22544A-7EE6-4342-B048-85BDC9FD1C3A}</a:tableStyleId>
              </a:tblPr>
              <a:tblGrid>
                <a:gridCol w="4321908">
                  <a:extLst>
                    <a:ext uri="{9D8B030D-6E8A-4147-A177-3AD203B41FA5}">
                      <a16:colId xmlns:a16="http://schemas.microsoft.com/office/drawing/2014/main" val="3111766500"/>
                    </a:ext>
                  </a:extLst>
                </a:gridCol>
              </a:tblGrid>
              <a:tr h="387644">
                <a:tc>
                  <a:txBody>
                    <a:bodyPr/>
                    <a:lstStyle/>
                    <a:p>
                      <a:r>
                        <a:rPr lang="en-US" sz="1600" dirty="0" smtClean="0"/>
                        <a:t>1-rasm:</a:t>
                      </a:r>
                      <a:r>
                        <a:rPr lang="en-US" sz="1600" baseline="0" dirty="0" smtClean="0"/>
                        <a:t> </a:t>
                      </a:r>
                      <a:r>
                        <a:rPr lang="en-US" sz="1600" dirty="0" smtClean="0"/>
                        <a:t>Chicago pile</a:t>
                      </a:r>
                      <a:r>
                        <a:rPr lang="en-US" sz="1600" baseline="0" dirty="0" smtClean="0"/>
                        <a:t>-1 </a:t>
                      </a:r>
                      <a:r>
                        <a:rPr lang="en-US" sz="1600" baseline="0" dirty="0" err="1" smtClean="0"/>
                        <a:t>reaktori</a:t>
                      </a:r>
                      <a:r>
                        <a:rPr lang="en-US" sz="1600" baseline="0" dirty="0" smtClean="0"/>
                        <a:t> </a:t>
                      </a:r>
                      <a:r>
                        <a:rPr lang="en-US" sz="1600" baseline="0" dirty="0" smtClean="0"/>
                        <a:t>[1]</a:t>
                      </a:r>
                      <a:endParaRPr lang="ru-RU"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4288215"/>
                  </a:ext>
                </a:extLst>
              </a:tr>
            </a:tbl>
          </a:graphicData>
        </a:graphic>
      </p:graphicFrame>
    </p:spTree>
    <p:extLst>
      <p:ext uri="{BB962C8B-B14F-4D97-AF65-F5344CB8AC3E}">
        <p14:creationId xmlns:p14="http://schemas.microsoft.com/office/powerpoint/2010/main" val="1980299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31150" cy="6017656"/>
          </a:xfrm>
        </p:spPr>
        <p:txBody>
          <a:bodyPr/>
          <a:lstStyle/>
          <a:p>
            <a:r>
              <a:rPr lang="en-US" sz="3200" b="1" dirty="0" err="1" smtClean="0">
                <a:latin typeface="Times New Roman" panose="02020603050405020304" pitchFamily="18" charset="0"/>
                <a:cs typeface="Times New Roman" panose="02020603050405020304" pitchFamily="18" charset="0"/>
              </a:rPr>
              <a:t>Issiq</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neytronlarda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ishlaydigan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reaktorlar</a:t>
            </a: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Reaktorning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asosiy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qismi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qaytargich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ichiga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joylangan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zona </a:t>
            </a:r>
            <a:r>
              <a:rPr lang="en-US" sz="2400" dirty="0" err="1" smtClean="0">
                <a:latin typeface="Times New Roman" panose="02020603050405020304" pitchFamily="18" charset="0"/>
                <a:cs typeface="Times New Roman" panose="02020603050405020304" pitchFamily="18" charset="0"/>
              </a:rPr>
              <a:t>hisoblanadi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unda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zanjir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reaksiyasi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yuz</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ajraladi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zona </a:t>
            </a:r>
            <a:r>
              <a:rPr lang="en-US" sz="2400" dirty="0" err="1" smtClean="0">
                <a:latin typeface="Times New Roman" panose="02020603050405020304" pitchFamily="18" charset="0"/>
                <a:cs typeface="Times New Roman" panose="02020603050405020304" pitchFamily="18" charset="0"/>
              </a:rPr>
              <a:t>neytronlarni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sekinlatuvchi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bloklardan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blok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ichida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joylashgan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yoqilg‘i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kassetalaridan</a:t>
            </a:r>
            <a:r>
              <a:rPr lang="en-US" sz="2400" dirty="0" smtClean="0">
                <a:latin typeface="Times New Roman" panose="02020603050405020304" pitchFamily="18" charset="0"/>
                <a:cs typeface="Times New Roman" panose="02020603050405020304" pitchFamily="18" charset="0"/>
              </a:rPr>
              <a:t>(TVEL) </a:t>
            </a:r>
            <a:r>
              <a:rPr lang="en-US" sz="2400" dirty="0" err="1" smtClean="0">
                <a:latin typeface="Times New Roman" panose="02020603050405020304" pitchFamily="18" charset="0"/>
                <a:cs typeface="Times New Roman" panose="02020603050405020304" pitchFamily="18" charset="0"/>
              </a:rPr>
              <a:t>iborat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TVELdan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ajralgan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issiqlikni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ketuvchi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suyuqlik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kanallar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orqali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o‘tiladi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Rektorni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ishga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tushirishdan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oldin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neytronlarni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yutuvchi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kadmiydan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yasalgan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sterjen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zonaga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to‘la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kiritilgan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Sterjen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olinishi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bilan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reaktor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ishlay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boshlaydi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Neytronlar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soni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ortsa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yana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zonaga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sterjen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tushiriladi</a:t>
            </a:r>
            <a:r>
              <a:rPr lang="en-US" sz="3200" dirty="0" smtClean="0">
                <a:latin typeface="Times New Roman" panose="02020603050405020304" pitchFamily="18" charset="0"/>
                <a:cs typeface="Times New Roman" panose="02020603050405020304" pitchFamily="18" charset="0"/>
              </a:rPr>
              <a:t>.</a:t>
            </a:r>
            <a:br>
              <a:rPr lang="en-US" sz="32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zona</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Qaytargich</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en-US" sz="2400" dirty="0" err="1" smtClean="0">
                <a:latin typeface="Times New Roman" panose="02020603050405020304" pitchFamily="18" charset="0"/>
                <a:cs typeface="Times New Roman" panose="02020603050405020304" pitchFamily="18" charset="0"/>
              </a:rPr>
              <a:t>Neytronlarni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sekinlatuvchi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bloklar</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en-US" sz="2400" dirty="0" err="1" smtClean="0">
                <a:latin typeface="Times New Roman" panose="02020603050405020304" pitchFamily="18" charset="0"/>
                <a:cs typeface="Times New Roman" panose="02020603050405020304" pitchFamily="18" charset="0"/>
              </a:rPr>
              <a:t>Tvel</a:t>
            </a: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a:t>
            </a:r>
            <a:r>
              <a:rPr lang="en-US" sz="2400" dirty="0" err="1" smtClean="0">
                <a:latin typeface="Times New Roman" panose="02020603050405020304" pitchFamily="18" charset="0"/>
                <a:cs typeface="Times New Roman" panose="02020603050405020304" pitchFamily="18" charset="0"/>
              </a:rPr>
              <a:t>Kanallar</a:t>
            </a: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6. </a:t>
            </a:r>
            <a:r>
              <a:rPr lang="en-US" sz="2400" dirty="0" err="1" smtClean="0">
                <a:latin typeface="Times New Roman" panose="02020603050405020304" pitchFamily="18" charset="0"/>
                <a:cs typeface="Times New Roman" panose="02020603050405020304" pitchFamily="18" charset="0"/>
              </a:rPr>
              <a:t>Kadmiy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sterjenlari</a:t>
            </a:r>
            <a:r>
              <a:rPr lang="en-US"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2383" y="3498574"/>
            <a:ext cx="5358246" cy="3071191"/>
          </a:xfrm>
          <a:prstGeom prst="rect">
            <a:avLst/>
          </a:prstGeom>
        </p:spPr>
      </p:pic>
    </p:spTree>
    <p:extLst>
      <p:ext uri="{BB962C8B-B14F-4D97-AF65-F5344CB8AC3E}">
        <p14:creationId xmlns:p14="http://schemas.microsoft.com/office/powerpoint/2010/main" val="2750257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646111" y="452717"/>
                <a:ext cx="11012489" cy="6097169"/>
              </a:xfrm>
            </p:spPr>
            <p:txBody>
              <a:bodyPr/>
              <a:lstStyle/>
              <a:p>
                <a:r>
                  <a:rPr lang="en-US" sz="4400" dirty="0" err="1">
                    <a:latin typeface="Times New Roman" panose="02020603050405020304" pitchFamily="18" charset="0"/>
                    <a:cs typeface="Times New Roman" panose="02020603050405020304" pitchFamily="18" charset="0"/>
                  </a:rPr>
                  <a:t>T</a:t>
                </a:r>
                <a:r>
                  <a:rPr lang="en-US" sz="4400" dirty="0" err="1" smtClean="0">
                    <a:latin typeface="Times New Roman" panose="02020603050405020304" pitchFamily="18" charset="0"/>
                    <a:cs typeface="Times New Roman" panose="02020603050405020304" pitchFamily="18" charset="0"/>
                  </a:rPr>
                  <a:t>ez</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neytronlarda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ishlaydigan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reaktorlar</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dirty="0"/>
                  <a:t> </a:t>
                </a:r>
                <a:r>
                  <a:rPr lang="en-US" sz="2400" dirty="0" err="1" smtClean="0">
                    <a:latin typeface="Times New Roman" panose="02020603050405020304" pitchFamily="18" charset="0"/>
                    <a:cs typeface="Times New Roman" panose="02020603050405020304" pitchFamily="18" charset="0"/>
                  </a:rPr>
                  <a:t>Tez</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neytronlarda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ishlaydigan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reaktorlarda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yoqilg‘ini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yuqori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aniqlikkacha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tozalash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shart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emas</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faqatgina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bilan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boyitsa</a:t>
                </a:r>
                <a:r>
                  <a:rPr lang="en-US" sz="2400" dirty="0" smtClean="0">
                    <a:latin typeface="Times New Roman" panose="02020603050405020304" pitchFamily="18" charset="0"/>
                    <a:cs typeface="Times New Roman" panose="02020603050405020304" pitchFamily="18" charset="0"/>
                  </a:rPr>
                  <a:t> bas. U </a:t>
                </a:r>
                <a:r>
                  <a:rPr lang="en-US" sz="2400" dirty="0" err="1" smtClean="0">
                    <a:latin typeface="Times New Roman" panose="02020603050405020304" pitchFamily="18" charset="0"/>
                    <a:cs typeface="Times New Roman" panose="02020603050405020304" pitchFamily="18" charset="0"/>
                  </a:rPr>
                  <a:t>ko‘p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miqdorda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yoqilg‘i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sarflaydi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Reaktorga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sekinlatgich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talab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etilmaydi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aktiv</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zonasining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o‘lchami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juda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kichik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ajratish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zichligi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yuqori</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0,5kW/s</a:t>
                </a:r>
                <a14:m>
                  <m:oMath xmlns:m="http://schemas.openxmlformats.org/officeDocument/2006/math">
                    <m:sSup>
                      <m:sSupPr>
                        <m:ctrlPr>
                          <a:rPr lang="en-US" sz="2400" i="1" smtClean="0">
                            <a:latin typeface="Cambria Math" panose="02040503050406030204" pitchFamily="18" charset="0"/>
                            <a:cs typeface="Times New Roman" panose="02020603050405020304" pitchFamily="18" charset="0"/>
                          </a:rPr>
                        </m:ctrlPr>
                      </m:sSupPr>
                      <m:e>
                        <m:r>
                          <a:rPr lang="en-US" sz="2400" b="0" i="1" smtClean="0">
                            <a:latin typeface="Cambria Math" panose="02040503050406030204" pitchFamily="18" charset="0"/>
                            <a:cs typeface="Times New Roman" panose="02020603050405020304" pitchFamily="18" charset="0"/>
                          </a:rPr>
                          <m:t>𝑚</m:t>
                        </m:r>
                      </m:e>
                      <m:sup>
                        <m:r>
                          <a:rPr lang="en-US" sz="2400" b="0" i="1" smtClean="0">
                            <a:latin typeface="Cambria Math" panose="02040503050406030204" pitchFamily="18" charset="0"/>
                            <a:cs typeface="Times New Roman" panose="02020603050405020304" pitchFamily="18" charset="0"/>
                          </a:rPr>
                          <m:t>3</m:t>
                        </m:r>
                      </m:sup>
                    </m:sSup>
                  </m:oMath>
                </a14:m>
                <a:r>
                  <a:rPr lang="en-US" sz="2400" dirty="0" err="1" smtClean="0">
                    <a:latin typeface="Times New Roman" panose="02020603050405020304" pitchFamily="18" charset="0"/>
                    <a:cs typeface="Times New Roman" panose="02020603050405020304" pitchFamily="18" charset="0"/>
                  </a:rPr>
                  <a:t>gacha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yetadi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Issiqlikni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ketuvchi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modda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sifatida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suyuq</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natriydan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foydalanamiz</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suyuq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natriy</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suv</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bilan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to'ldirilgan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issiqlik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almashtirgichlar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suvni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bug'ga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qizil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aylantiradi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generatorini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yashil</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oq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harakatga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keltiradi</a:t>
                </a:r>
                <a:r>
                  <a:rPr lang="en-US" sz="24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46111" y="452717"/>
                <a:ext cx="11012489" cy="6097169"/>
              </a:xfrm>
              <a:blipFill>
                <a:blip r:embed="rId2"/>
                <a:stretch>
                  <a:fillRect l="-2269" t="-1900"/>
                </a:stretch>
              </a:blipFill>
            </p:spPr>
            <p:txBody>
              <a:bodyPr/>
              <a:lstStyle/>
              <a:p>
                <a:r>
                  <a:rPr lang="ru-RU">
                    <a:noFill/>
                  </a:rPr>
                  <a:t> </a:t>
                </a:r>
              </a:p>
            </p:txBody>
          </p:sp>
        </mc:Fallback>
      </mc:AlternateContent>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243" y="3970912"/>
            <a:ext cx="4671391" cy="2578974"/>
          </a:xfrm>
          <a:prstGeom prst="rect">
            <a:avLst/>
          </a:prstGeom>
        </p:spPr>
      </p:pic>
    </p:spTree>
    <p:extLst>
      <p:ext uri="{BB962C8B-B14F-4D97-AF65-F5344CB8AC3E}">
        <p14:creationId xmlns:p14="http://schemas.microsoft.com/office/powerpoint/2010/main" val="1697938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646111" y="452717"/>
                <a:ext cx="11151637" cy="6305891"/>
              </a:xfrm>
            </p:spPr>
            <p:txBody>
              <a:bodyPr/>
              <a:lstStyle/>
              <a:p>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Issiq</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neytronlarda</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ishlaydigan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yadro</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reaktorida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hosil</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bo‘ladigan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radionuklidlar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radioizotoplar</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a:t>
                </a:r>
                <a:r>
                  <a:rPr lang="en-US" sz="2800" dirty="0" err="1" smtClean="0">
                    <a:latin typeface="Times New Roman" panose="02020603050405020304" pitchFamily="18" charset="0"/>
                    <a:cs typeface="Times New Roman" panose="02020603050405020304" pitchFamily="18" charset="0"/>
                  </a:rPr>
                  <a:t>ssiq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neytronlar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ta’sirida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radiatsion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qamrash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reaksiyasi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yuz</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beradi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natijasida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neytronga</a:t>
                </a:r>
                <a:r>
                  <a:rPr lang="en-US" sz="2800" dirty="0" smtClean="0">
                    <a:latin typeface="Times New Roman" panose="02020603050405020304" pitchFamily="18" charset="0"/>
                    <a:cs typeface="Times New Roman" panose="02020603050405020304" pitchFamily="18" charset="0"/>
                  </a:rPr>
                  <a:t> boy </a:t>
                </a:r>
                <a:r>
                  <a:rPr lang="en-US" sz="2800" dirty="0" err="1" smtClean="0">
                    <a:latin typeface="Times New Roman" panose="02020603050405020304" pitchFamily="18" charset="0"/>
                    <a:cs typeface="Times New Roman" panose="02020603050405020304" pitchFamily="18" charset="0"/>
                  </a:rPr>
                  <a:t>yadrolar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yokida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radionuklidlar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hosil</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bo‘ladi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Ular</a:t>
                </a:r>
                <a:r>
                  <a:rPr lang="en-US" sz="2800"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800" b="1"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800" b="1" i="1" smtClean="0">
                            <a:latin typeface="Cambria Math" panose="02040503050406030204" pitchFamily="18" charset="0"/>
                            <a:ea typeface="Cambria Math" panose="02040503050406030204" pitchFamily="18" charset="0"/>
                            <a:cs typeface="Times New Roman" panose="02020603050405020304" pitchFamily="18" charset="0"/>
                          </a:rPr>
                          <m:t>𝜷</m:t>
                        </m:r>
                      </m:e>
                      <m:sup>
                        <m:r>
                          <a:rPr lang="en-US" sz="2800" b="1" i="1" smtClean="0">
                            <a:latin typeface="Cambria Math" panose="02040503050406030204" pitchFamily="18" charset="0"/>
                            <a:ea typeface="Cambria Math" panose="02040503050406030204" pitchFamily="18" charset="0"/>
                            <a:cs typeface="Times New Roman" panose="02020603050405020304" pitchFamily="18" charset="0"/>
                          </a:rPr>
                          <m:t>−</m:t>
                        </m:r>
                      </m:sup>
                    </m:sSup>
                  </m:oMath>
                </a14:m>
                <a:r>
                  <a:rPr lang="en-US" sz="2800" dirty="0" smtClean="0">
                    <a:latin typeface="Times New Roman" panose="02020603050405020304" pitchFamily="18" charset="0"/>
                    <a:cs typeface="Times New Roman" panose="02020603050405020304" pitchFamily="18" charset="0"/>
                  </a:rPr>
                  <a:t>-</a:t>
                </a:r>
                <a:r>
                  <a:rPr lang="en-US" sz="2800" dirty="0" err="1" smtClean="0">
                    <a:latin typeface="Times New Roman" panose="02020603050405020304" pitchFamily="18" charset="0"/>
                    <a:cs typeface="Times New Roman" panose="02020603050405020304" pitchFamily="18" charset="0"/>
                  </a:rPr>
                  <a:t>parchalanishga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uchrab</a:t>
                </a:r>
                <a:r>
                  <a:rPr lang="en-US" sz="2800" dirty="0" smtClean="0">
                    <a:latin typeface="Times New Roman" panose="02020603050405020304" pitchFamily="18" charset="0"/>
                    <a:cs typeface="Times New Roman" panose="02020603050405020304" pitchFamily="18" charset="0"/>
                  </a:rPr>
                  <a:t>, gamma </a:t>
                </a:r>
                <a:r>
                  <a:rPr lang="en-US" sz="2800" dirty="0" err="1" smtClean="0">
                    <a:latin typeface="Times New Roman" panose="02020603050405020304" pitchFamily="18" charset="0"/>
                    <a:cs typeface="Times New Roman" panose="02020603050405020304" pitchFamily="18" charset="0"/>
                  </a:rPr>
                  <a:t>kvantlar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elektronlar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chiqaradi</a:t>
                </a:r>
                <a:r>
                  <a:rPr lang="en-US" sz="2800" dirty="0" smtClean="0">
                    <a:latin typeface="Times New Roman" panose="02020603050405020304" pitchFamily="18" charset="0"/>
                    <a:cs typeface="Times New Roman" panose="02020603050405020304" pitchFamily="18" charset="0"/>
                  </a:rPr>
                  <a:t>. </a:t>
                </a:r>
                <a:br>
                  <a:rPr lang="en-US" sz="2800" dirty="0" smtClean="0">
                    <a:latin typeface="Times New Roman" panose="02020603050405020304" pitchFamily="18" charset="0"/>
                    <a:cs typeface="Times New Roman" panose="02020603050405020304" pitchFamily="18" charset="0"/>
                  </a:rPr>
                </a:br>
                <a:r>
                  <a:rPr lang="en-US" sz="2800" dirty="0" err="1" smtClean="0">
                    <a:latin typeface="Times New Roman" panose="02020603050405020304" pitchFamily="18" charset="0"/>
                    <a:cs typeface="Times New Roman" panose="02020603050405020304" pitchFamily="18" charset="0"/>
                  </a:rPr>
                  <a:t>Yadro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reaktorida</a:t>
                </a:r>
                <a:r>
                  <a:rPr lang="en-US" sz="2800" dirty="0" smtClean="0">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sup>
                        <m:r>
                          <a:rPr lang="en-US" sz="2800" b="1" i="1">
                            <a:latin typeface="Cambria Math" panose="02040503050406030204" pitchFamily="18" charset="0"/>
                            <a:cs typeface="Times New Roman" panose="02020603050405020304" pitchFamily="18" charset="0"/>
                          </a:rPr>
                          <m:t>𝟗𝟗</m:t>
                        </m:r>
                      </m:sup>
                      <m:e>
                        <m:r>
                          <a:rPr lang="en-US" sz="2800" b="1" i="1">
                            <a:latin typeface="Cambria Math" panose="02040503050406030204" pitchFamily="18" charset="0"/>
                            <a:cs typeface="Times New Roman" panose="02020603050405020304" pitchFamily="18" charset="0"/>
                          </a:rPr>
                          <m:t>𝑴𝒐</m:t>
                        </m:r>
                      </m:e>
                    </m:sPre>
                  </m:oMath>
                </a14:m>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izatopini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olinishini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ko‘ramiz</a:t>
                </a:r>
                <a:r>
                  <a:rPr lang="en-US" sz="2800" dirty="0" smtClean="0">
                    <a:latin typeface="Times New Roman" panose="02020603050405020304" pitchFamily="18" charset="0"/>
                    <a:cs typeface="Times New Roman" panose="02020603050405020304" pitchFamily="18" charset="0"/>
                  </a:rPr>
                  <a:t>.</a:t>
                </a:r>
                <a:br>
                  <a:rPr lang="en-US" sz="2800" dirty="0" smtClean="0">
                    <a:latin typeface="Times New Roman" panose="02020603050405020304" pitchFamily="18" charset="0"/>
                    <a:cs typeface="Times New Roman" panose="02020603050405020304" pitchFamily="18" charset="0"/>
                  </a:rPr>
                </a:br>
                <a:r>
                  <a:rPr lang="en-US" sz="2800" dirty="0" err="1" smtClean="0">
                    <a:latin typeface="Times New Roman" panose="02020603050405020304" pitchFamily="18" charset="0"/>
                    <a:cs typeface="Times New Roman" panose="02020603050405020304" pitchFamily="18" charset="0"/>
                  </a:rPr>
                  <a:t>Bunda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ikkita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metoddan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foydalanamiz</a:t>
                </a:r>
                <a:r>
                  <a:rPr lang="en-US" sz="2800" dirty="0" smtClean="0">
                    <a:latin typeface="Times New Roman" panose="02020603050405020304" pitchFamily="18" charset="0"/>
                    <a:cs typeface="Times New Roman" panose="02020603050405020304" pitchFamily="18" charset="0"/>
                  </a:rPr>
                  <a:t>:</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1. </a:t>
                </a:r>
                <a:r>
                  <a:rPr lang="en-US" sz="2800" dirty="0" err="1" smtClean="0">
                    <a:latin typeface="Times New Roman" panose="02020603050405020304" pitchFamily="18" charset="0"/>
                    <a:cs typeface="Times New Roman" panose="02020603050405020304" pitchFamily="18" charset="0"/>
                  </a:rPr>
                  <a:t>uran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bo‘linish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reaksiyasi</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2. </a:t>
                </a:r>
                <a:r>
                  <a:rPr lang="en-US" sz="2800" dirty="0" err="1" smtClean="0">
                    <a:latin typeface="Times New Roman" panose="02020603050405020304" pitchFamily="18" charset="0"/>
                    <a:cs typeface="Times New Roman" panose="02020603050405020304" pitchFamily="18" charset="0"/>
                  </a:rPr>
                  <a:t>radiatsion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qamrash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reaksiyasi</a:t>
                </a:r>
                <a:r>
                  <a:rPr lang="en-US"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46111" y="452717"/>
                <a:ext cx="11151637" cy="6305891"/>
              </a:xfrm>
              <a:blipFill>
                <a:blip r:embed="rId2"/>
                <a:stretch>
                  <a:fillRect l="-1422" t="-1353" r="-273"/>
                </a:stretch>
              </a:blipFill>
            </p:spPr>
            <p:txBody>
              <a:bodyPr/>
              <a:lstStyle/>
              <a:p>
                <a:r>
                  <a:rPr lang="ru-RU">
                    <a:noFill/>
                  </a:rPr>
                  <a:t> </a:t>
                </a:r>
              </a:p>
            </p:txBody>
          </p:sp>
        </mc:Fallback>
      </mc:AlternateContent>
    </p:spTree>
    <p:extLst>
      <p:ext uri="{BB962C8B-B14F-4D97-AF65-F5344CB8AC3E}">
        <p14:creationId xmlns:p14="http://schemas.microsoft.com/office/powerpoint/2010/main" val="367679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646111" y="452717"/>
                <a:ext cx="10572874" cy="6141514"/>
              </a:xfrm>
            </p:spPr>
            <p:txBody>
              <a:bodyPr/>
              <a:lstStyle/>
              <a:p>
                <a:r>
                  <a:rPr lang="en-US" sz="3200" b="1" dirty="0" err="1">
                    <a:latin typeface="Times New Roman" panose="02020603050405020304" pitchFamily="18" charset="0"/>
                    <a:cs typeface="Times New Roman" panose="02020603050405020304" pitchFamily="18" charset="0"/>
                  </a:rPr>
                  <a:t>Issiq</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neytronlarda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ishlaydigan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yadro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reaktorida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hosil</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bo‘ladigan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radionuklidlar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radioizotoplar</a:t>
                </a: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Birinchi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metodda</a:t>
                </a: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miqdorda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radiaktiv</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chiqindi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ajraladi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qayta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ishlash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uranni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ajratib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ekologik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muommolarni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keltirib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chiqaradi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Radiatsion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qamrash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metodida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kamchilik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deyarli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kuzatilmaydi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Undagi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muommo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yuqori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aktivlikdagi</a:t>
                </a:r>
                <a:r>
                  <a:rPr lang="en-US" sz="2800" dirty="0">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r>
                          <a:rPr lang="en-US" sz="2800" b="1" i="1">
                            <a:latin typeface="Cambria Math" panose="02040503050406030204" pitchFamily="18" charset="0"/>
                            <a:cs typeface="Times New Roman" panose="02020603050405020304" pitchFamily="18" charset="0"/>
                          </a:rPr>
                          <m:t>𝟒𝟐</m:t>
                        </m:r>
                      </m:sub>
                      <m:sup>
                        <m:r>
                          <a:rPr lang="en-US" sz="2800" b="1" i="1">
                            <a:latin typeface="Cambria Math" panose="02040503050406030204" pitchFamily="18" charset="0"/>
                            <a:cs typeface="Times New Roman" panose="02020603050405020304" pitchFamily="18" charset="0"/>
                          </a:rPr>
                          <m:t>𝟗𝟗</m:t>
                        </m:r>
                      </m:sup>
                      <m:e>
                        <m:r>
                          <a:rPr lang="en-US" sz="2800" b="1" i="1">
                            <a:latin typeface="Cambria Math" panose="02040503050406030204" pitchFamily="18" charset="0"/>
                            <a:cs typeface="Times New Roman" panose="02020603050405020304" pitchFamily="18" charset="0"/>
                          </a:rPr>
                          <m:t>𝑴𝒐</m:t>
                        </m:r>
                      </m:e>
                    </m:sPre>
                  </m:oMath>
                </a14:m>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olishdir</a:t>
                </a:r>
                <a:r>
                  <a:rPr lang="en-US" sz="2800"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24,13%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r>
                          <a:rPr lang="en-US" sz="2800" b="1" i="1">
                            <a:latin typeface="Cambria Math" panose="02040503050406030204" pitchFamily="18" charset="0"/>
                            <a:cs typeface="Times New Roman" panose="02020603050405020304" pitchFamily="18" charset="0"/>
                          </a:rPr>
                          <m:t>𝟒𝟐</m:t>
                        </m:r>
                      </m:sub>
                      <m:sup>
                        <m:r>
                          <a:rPr lang="en-US" sz="2800" b="1" i="1">
                            <a:latin typeface="Cambria Math" panose="02040503050406030204" pitchFamily="18" charset="0"/>
                            <a:cs typeface="Times New Roman" panose="02020603050405020304" pitchFamily="18" charset="0"/>
                          </a:rPr>
                          <m:t>𝟗𝟖</m:t>
                        </m:r>
                      </m:sup>
                      <m:e>
                        <m:r>
                          <a:rPr lang="en-US" sz="2800" b="1" i="1">
                            <a:latin typeface="Cambria Math" panose="02040503050406030204" pitchFamily="18" charset="0"/>
                            <a:cs typeface="Times New Roman" panose="02020603050405020304" pitchFamily="18" charset="0"/>
                          </a:rPr>
                          <m:t>𝑴𝒐</m:t>
                        </m:r>
                      </m:e>
                    </m:sPre>
                  </m:oMath>
                </a14:m>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tabiiy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molibdenni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olishda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issiq</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neytronlar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oqimi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100</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nurlantirganda</a:t>
                </a:r>
                <a:r>
                  <a:rPr lang="en-US" sz="2800" dirty="0">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r>
                          <a:rPr lang="en-US" sz="2800" b="1" i="1">
                            <a:latin typeface="Cambria Math" panose="02040503050406030204" pitchFamily="18" charset="0"/>
                            <a:cs typeface="Times New Roman" panose="02020603050405020304" pitchFamily="18" charset="0"/>
                          </a:rPr>
                          <m:t>𝟒𝟐</m:t>
                        </m:r>
                      </m:sub>
                      <m:sup>
                        <m:r>
                          <a:rPr lang="en-US" sz="2800" b="1" i="1">
                            <a:latin typeface="Cambria Math" panose="02040503050406030204" pitchFamily="18" charset="0"/>
                            <a:cs typeface="Times New Roman" panose="02020603050405020304" pitchFamily="18" charset="0"/>
                          </a:rPr>
                          <m:t>𝟗𝟗</m:t>
                        </m:r>
                      </m:sup>
                      <m:e>
                        <m:r>
                          <a:rPr lang="en-US" sz="2800" b="1" i="1">
                            <a:latin typeface="Cambria Math" panose="02040503050406030204" pitchFamily="18" charset="0"/>
                            <a:cs typeface="Times New Roman" panose="02020603050405020304" pitchFamily="18" charset="0"/>
                          </a:rPr>
                          <m:t>𝑴𝒐</m:t>
                        </m:r>
                      </m:e>
                    </m:sPre>
                  </m:oMath>
                </a14:m>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radionuklidining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chiqishi</a:t>
                </a:r>
                <a:r>
                  <a:rPr lang="en-US" sz="2800"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0,35 Ki/g. </a:t>
                </a:r>
                <a:r>
                  <a:rPr lang="en-US" sz="2800"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gar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r>
                          <a:rPr lang="en-US" sz="2800" b="1" i="1">
                            <a:latin typeface="Cambria Math" panose="02040503050406030204" pitchFamily="18" charset="0"/>
                            <a:cs typeface="Times New Roman" panose="02020603050405020304" pitchFamily="18" charset="0"/>
                          </a:rPr>
                          <m:t>𝟒𝟐</m:t>
                        </m:r>
                      </m:sub>
                      <m:sup>
                        <m:r>
                          <a:rPr lang="en-US" sz="2800" b="1" i="1">
                            <a:latin typeface="Cambria Math" panose="02040503050406030204" pitchFamily="18" charset="0"/>
                            <a:cs typeface="Times New Roman" panose="02020603050405020304" pitchFamily="18" charset="0"/>
                          </a:rPr>
                          <m:t>𝟗</m:t>
                        </m:r>
                        <m:r>
                          <a:rPr lang="en-US" sz="2800" b="1" i="1">
                            <a:latin typeface="Cambria Math" panose="02040503050406030204" pitchFamily="18" charset="0"/>
                            <a:cs typeface="Times New Roman" panose="02020603050405020304" pitchFamily="18" charset="0"/>
                          </a:rPr>
                          <m:t>𝟗</m:t>
                        </m:r>
                      </m:sup>
                      <m:e>
                        <m:r>
                          <a:rPr lang="en-US" sz="2800" b="1" i="1">
                            <a:latin typeface="Cambria Math" panose="02040503050406030204" pitchFamily="18" charset="0"/>
                            <a:cs typeface="Times New Roman" panose="02020603050405020304" pitchFamily="18" charset="0"/>
                          </a:rPr>
                          <m:t>𝑴𝒐</m:t>
                        </m:r>
                      </m:e>
                    </m:sPre>
                  </m:oMath>
                </a14:m>
                <a:r>
                  <a:rPr lang="en-US" sz="2800" b="1" i="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shunday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sharoitda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boyitsak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aktivligi</a:t>
                </a:r>
                <a:r>
                  <a:rPr lang="en-US" sz="2800"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12-15 Ki/g </a:t>
                </a:r>
                <a:r>
                  <a:rPr lang="en-US" sz="2800" dirty="0" err="1">
                    <a:latin typeface="Times New Roman" panose="02020603050405020304" pitchFamily="18" charset="0"/>
                    <a:cs typeface="Times New Roman" panose="02020603050405020304" pitchFamily="18" charset="0"/>
                  </a:rPr>
                  <a:t>gacha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oshishi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mumkin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bizga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bemalol</a:t>
                </a:r>
                <a:r>
                  <a:rPr lang="en-US" sz="2800" dirty="0">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2800" b="1" i="1">
                            <a:latin typeface="Cambria Math" panose="02040503050406030204" pitchFamily="18" charset="0"/>
                            <a:cs typeface="Times New Roman" panose="02020603050405020304" pitchFamily="18" charset="0"/>
                          </a:rPr>
                        </m:ctrlPr>
                      </m:sPrePr>
                      <m:sub>
                        <m:r>
                          <a:rPr lang="en-US" sz="2800" b="1" i="1">
                            <a:latin typeface="Cambria Math" panose="02040503050406030204" pitchFamily="18" charset="0"/>
                            <a:cs typeface="Times New Roman" panose="02020603050405020304" pitchFamily="18" charset="0"/>
                          </a:rPr>
                          <m:t>𝟒𝟑</m:t>
                        </m:r>
                      </m:sub>
                      <m:sup>
                        <m:r>
                          <a:rPr lang="en-US" sz="2800" b="1" i="1">
                            <a:latin typeface="Cambria Math" panose="02040503050406030204" pitchFamily="18" charset="0"/>
                            <a:cs typeface="Times New Roman" panose="02020603050405020304" pitchFamily="18" charset="0"/>
                          </a:rPr>
                          <m:t>𝟗𝟗</m:t>
                        </m:r>
                        <m:r>
                          <a:rPr lang="en-US" sz="2800" b="1" i="1">
                            <a:latin typeface="Cambria Math" panose="02040503050406030204" pitchFamily="18" charset="0"/>
                            <a:cs typeface="Times New Roman" panose="02020603050405020304" pitchFamily="18" charset="0"/>
                          </a:rPr>
                          <m:t>𝒎</m:t>
                        </m:r>
                      </m:sup>
                      <m:e>
                        <m:r>
                          <a:rPr lang="en-US" sz="2800" b="1" i="1">
                            <a:latin typeface="Cambria Math" panose="02040503050406030204" pitchFamily="18" charset="0"/>
                            <a:cs typeface="Times New Roman" panose="02020603050405020304" pitchFamily="18" charset="0"/>
                          </a:rPr>
                          <m:t>𝑻𝒄</m:t>
                        </m:r>
                      </m:e>
                    </m:sPre>
                  </m:oMath>
                </a14:m>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olishga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zamin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yaratadi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radionuklid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generatori</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diyiladi</a:t>
                </a:r>
                <a:r>
                  <a:rPr lang="en-US" sz="2800" dirty="0" smtClean="0">
                    <a:latin typeface="Times New Roman" panose="02020603050405020304" pitchFamily="18" charset="0"/>
                    <a:cs typeface="Times New Roman" panose="02020603050405020304" pitchFamily="18" charset="0"/>
                  </a:rPr>
                  <a:t>. [2]</a:t>
                </a:r>
                <a:endParaRPr lang="ru-RU" sz="2800" b="1" dirty="0">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46111" y="452717"/>
                <a:ext cx="10572874" cy="6141514"/>
              </a:xfrm>
              <a:blipFill>
                <a:blip r:embed="rId2"/>
                <a:stretch>
                  <a:fillRect l="-1499" t="-1389" r="-807"/>
                </a:stretch>
              </a:blipFill>
            </p:spPr>
            <p:txBody>
              <a:bodyPr/>
              <a:lstStyle/>
              <a:p>
                <a:r>
                  <a:rPr lang="ru-RU">
                    <a:noFill/>
                  </a:rPr>
                  <a:t> </a:t>
                </a:r>
              </a:p>
            </p:txBody>
          </p:sp>
        </mc:Fallback>
      </mc:AlternateContent>
    </p:spTree>
    <p:extLst>
      <p:ext uri="{BB962C8B-B14F-4D97-AF65-F5344CB8AC3E}">
        <p14:creationId xmlns:p14="http://schemas.microsoft.com/office/powerpoint/2010/main" val="4096538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8902335" cy="5851367"/>
          </a:xfrm>
        </p:spPr>
        <p:txBody>
          <a:bodyPr/>
          <a:lstStyle/>
          <a:p>
            <a:r>
              <a:rPr lang="en-US" sz="3600"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Reaktorda</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olinadigan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radionuklidlar</a:t>
            </a:r>
            <a:r>
              <a:rPr lang="en-US" sz="36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a:t>
            </a:r>
            <a:r>
              <a:rPr lang="en-US" sz="3600" b="1" dirty="0" smtClean="0">
                <a:latin typeface="Times New Roman" panose="02020603050405020304" pitchFamily="18" charset="0"/>
                <a:cs typeface="Times New Roman" panose="02020603050405020304" pitchFamily="18" charset="0"/>
              </a:rPr>
              <a:t> </a:t>
            </a:r>
            <a:endParaRPr lang="ru-RU" sz="36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6" name="Таблица 5"/>
              <p:cNvGraphicFramePr>
                <a:graphicFrameLocks noGrp="1"/>
              </p:cNvGraphicFramePr>
              <p:nvPr>
                <p:extLst>
                  <p:ext uri="{D42A27DB-BD31-4B8C-83A1-F6EECF244321}">
                    <p14:modId xmlns:p14="http://schemas.microsoft.com/office/powerpoint/2010/main" val="2606681188"/>
                  </p:ext>
                </p:extLst>
              </p:nvPr>
            </p:nvGraphicFramePr>
            <p:xfrm>
              <a:off x="1442915" y="1827496"/>
              <a:ext cx="6795477" cy="3307211"/>
            </p:xfrm>
            <a:graphic>
              <a:graphicData uri="http://schemas.openxmlformats.org/drawingml/2006/table">
                <a:tbl>
                  <a:tblPr firstRow="1" bandRow="1">
                    <a:tableStyleId>{5C22544A-7EE6-4342-B048-85BDC9FD1C3A}</a:tableStyleId>
                  </a:tblPr>
                  <a:tblGrid>
                    <a:gridCol w="3269799">
                      <a:extLst>
                        <a:ext uri="{9D8B030D-6E8A-4147-A177-3AD203B41FA5}">
                          <a16:colId xmlns:a16="http://schemas.microsoft.com/office/drawing/2014/main" val="3269854432"/>
                        </a:ext>
                      </a:extLst>
                    </a:gridCol>
                    <a:gridCol w="3525678">
                      <a:extLst>
                        <a:ext uri="{9D8B030D-6E8A-4147-A177-3AD203B41FA5}">
                          <a16:colId xmlns:a16="http://schemas.microsoft.com/office/drawing/2014/main" val="4242245393"/>
                        </a:ext>
                      </a:extLst>
                    </a:gridCol>
                  </a:tblGrid>
                  <a:tr h="627849">
                    <a:tc>
                      <a:txBody>
                        <a:bodyPr/>
                        <a:lstStyle/>
                        <a:p>
                          <a:r>
                            <a:rPr lang="en-US" dirty="0" err="1" smtClean="0">
                              <a:latin typeface="Times New Roman" panose="02020603050405020304" pitchFamily="18" charset="0"/>
                              <a:cs typeface="Times New Roman" panose="02020603050405020304" pitchFamily="18" charset="0"/>
                            </a:rPr>
                            <a:t>Boshlang</a:t>
                          </a:r>
                          <a:r>
                            <a:rPr lang="en-US" baseline="0" dirty="0" err="1" smtClean="0">
                              <a:latin typeface="Times New Roman" panose="02020603050405020304" pitchFamily="18" charset="0"/>
                              <a:cs typeface="Times New Roman" panose="02020603050405020304" pitchFamily="18" charset="0"/>
                            </a:rPr>
                            <a:t>‘ich</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izotop</a:t>
                          </a:r>
                          <a:endParaRPr lang="ru-RU" dirty="0">
                            <a:latin typeface="Times New Roman" panose="02020603050405020304" pitchFamily="18" charset="0"/>
                            <a:cs typeface="Times New Roman" panose="02020603050405020304" pitchFamily="18" charset="0"/>
                          </a:endParaRPr>
                        </a:p>
                      </a:txBody>
                      <a:tcPr>
                        <a:noFill/>
                      </a:tcPr>
                    </a:tc>
                    <a:tc>
                      <a:txBody>
                        <a:bodyPr/>
                        <a:lstStyle/>
                        <a:p>
                          <a:r>
                            <a:rPr lang="en-US" dirty="0" err="1" smtClean="0">
                              <a:latin typeface="Times New Roman" panose="02020603050405020304" pitchFamily="18" charset="0"/>
                              <a:cs typeface="Times New Roman" panose="02020603050405020304" pitchFamily="18" charset="0"/>
                            </a:rPr>
                            <a:t>Olinadigan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radionuklid</a:t>
                          </a:r>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2916917713"/>
                      </a:ext>
                    </a:extLst>
                  </a:tr>
                  <a:tr h="676014">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59</m:t>
                                    </m:r>
                                  </m:sup>
                                  <m:e>
                                    <m:r>
                                      <a:rPr lang="en-US" b="0" i="1" smtClean="0">
                                        <a:latin typeface="Cambria Math" panose="02040503050406030204" pitchFamily="18" charset="0"/>
                                      </a:rPr>
                                      <m:t>𝐶𝑜</m:t>
                                    </m:r>
                                  </m:e>
                                </m:sPre>
                              </m:oMath>
                            </m:oMathPara>
                          </a14:m>
                          <a:endParaRPr lang="ru-RU" dirty="0">
                            <a:latin typeface="Times New Roman" panose="02020603050405020304" pitchFamily="18" charset="0"/>
                            <a:cs typeface="Times New Roman" panose="02020603050405020304" pitchFamily="18" charset="0"/>
                          </a:endParaRPr>
                        </a:p>
                      </a:txBody>
                      <a:tcPr>
                        <a:noFill/>
                      </a:tcPr>
                    </a:tc>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60</m:t>
                                    </m:r>
                                  </m:sup>
                                  <m:e>
                                    <m:r>
                                      <a:rPr lang="en-US" b="0" i="1" smtClean="0">
                                        <a:latin typeface="Cambria Math" panose="02040503050406030204" pitchFamily="18" charset="0"/>
                                      </a:rPr>
                                      <m:t>𝐶𝑜</m:t>
                                    </m:r>
                                  </m:e>
                                </m:sPre>
                              </m:oMath>
                            </m:oMathPara>
                          </a14:m>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1125748667"/>
                      </a:ext>
                    </a:extLst>
                  </a:tr>
                  <a:tr h="669671">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98</m:t>
                                    </m:r>
                                  </m:sup>
                                  <m:e>
                                    <m:r>
                                      <a:rPr lang="en-US" b="0" i="1" smtClean="0">
                                        <a:latin typeface="Cambria Math" panose="02040503050406030204" pitchFamily="18" charset="0"/>
                                      </a:rPr>
                                      <m:t>𝑀𝑜</m:t>
                                    </m:r>
                                  </m:e>
                                </m:sPre>
                              </m:oMath>
                            </m:oMathPara>
                          </a14:m>
                          <a:endParaRPr lang="ru-RU" dirty="0">
                            <a:latin typeface="Times New Roman" panose="02020603050405020304" pitchFamily="18" charset="0"/>
                            <a:cs typeface="Times New Roman" panose="02020603050405020304" pitchFamily="18" charset="0"/>
                          </a:endParaRPr>
                        </a:p>
                      </a:txBody>
                      <a:tcPr>
                        <a:noFill/>
                      </a:tcPr>
                    </a:tc>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9</m:t>
                                    </m:r>
                                    <m:r>
                                      <a:rPr lang="en-US" b="0" i="1" smtClean="0">
                                        <a:latin typeface="Cambria Math" panose="02040503050406030204" pitchFamily="18" charset="0"/>
                                      </a:rPr>
                                      <m:t>9</m:t>
                                    </m:r>
                                  </m:sup>
                                  <m:e>
                                    <m:r>
                                      <a:rPr lang="en-US" b="0" i="1" smtClean="0">
                                        <a:latin typeface="Cambria Math" panose="02040503050406030204" pitchFamily="18" charset="0"/>
                                      </a:rPr>
                                      <m:t>𝑀𝑜</m:t>
                                    </m:r>
                                  </m:e>
                                </m:sPre>
                              </m:oMath>
                            </m:oMathPara>
                          </a14:m>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633427002"/>
                      </a:ext>
                    </a:extLst>
                  </a:tr>
                  <a:tr h="664006">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23</m:t>
                                    </m:r>
                                  </m:sup>
                                  <m:e>
                                    <m:r>
                                      <a:rPr lang="en-US" b="0" i="1" smtClean="0">
                                        <a:latin typeface="Cambria Math" panose="02040503050406030204" pitchFamily="18" charset="0"/>
                                      </a:rPr>
                                      <m:t>𝑁𝑎</m:t>
                                    </m:r>
                                  </m:e>
                                </m:sPre>
                              </m:oMath>
                            </m:oMathPara>
                          </a14:m>
                          <a:endParaRPr lang="ru-RU" dirty="0">
                            <a:latin typeface="Times New Roman" panose="02020603050405020304" pitchFamily="18" charset="0"/>
                            <a:cs typeface="Times New Roman" panose="02020603050405020304" pitchFamily="18" charset="0"/>
                          </a:endParaRPr>
                        </a:p>
                      </a:txBody>
                      <a:tcPr>
                        <a:noFill/>
                      </a:tcPr>
                    </a:tc>
                    <a:tc>
                      <a:txBody>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2</m:t>
                                    </m:r>
                                    <m:r>
                                      <a:rPr lang="en-US" b="0" i="1" smtClean="0">
                                        <a:latin typeface="Cambria Math" panose="02040503050406030204" pitchFamily="18" charset="0"/>
                                      </a:rPr>
                                      <m:t>4</m:t>
                                    </m:r>
                                  </m:sup>
                                  <m:e>
                                    <m:r>
                                      <a:rPr lang="en-US" b="0" i="1" smtClean="0">
                                        <a:latin typeface="Cambria Math" panose="02040503050406030204" pitchFamily="18" charset="0"/>
                                      </a:rPr>
                                      <m:t>𝑁𝑎</m:t>
                                    </m:r>
                                  </m:e>
                                </m:sPre>
                              </m:oMath>
                            </m:oMathPara>
                          </a14:m>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3704245268"/>
                      </a:ext>
                    </a:extLst>
                  </a:tr>
                  <a:tr h="669671">
                    <a:tc>
                      <a:txBody>
                        <a:bodyPr/>
                        <a:lstStyle/>
                        <a:p>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197</m:t>
                                    </m:r>
                                  </m:sup>
                                  <m:e>
                                    <m:r>
                                      <a:rPr lang="en-US" b="0" i="1" smtClean="0">
                                        <a:latin typeface="Cambria Math" panose="02040503050406030204" pitchFamily="18" charset="0"/>
                                      </a:rPr>
                                      <m:t>𝐴𝑢</m:t>
                                    </m:r>
                                  </m:e>
                                </m:sPre>
                              </m:oMath>
                            </m:oMathPara>
                          </a14:m>
                          <a:endParaRPr lang="ru-RU" dirty="0">
                            <a:latin typeface="Times New Roman" panose="02020603050405020304" pitchFamily="18" charset="0"/>
                            <a:cs typeface="Times New Roman" panose="02020603050405020304" pitchFamily="18" charset="0"/>
                          </a:endParaRPr>
                        </a:p>
                      </a:txBody>
                      <a:tcPr>
                        <a:noFill/>
                      </a:tcPr>
                    </a:tc>
                    <a:tc>
                      <a:txBody>
                        <a:bodyPr/>
                        <a:lstStyle/>
                        <a:p>
                          <a:pPr/>
                          <a14:m>
                            <m:oMathPara xmlns:m="http://schemas.openxmlformats.org/officeDocument/2006/math">
                              <m:oMathParaPr>
                                <m:jc m:val="centerGroup"/>
                              </m:oMathParaPr>
                              <m:oMath xmlns:m="http://schemas.openxmlformats.org/officeDocument/2006/math">
                                <m:sPre>
                                  <m:sPrePr>
                                    <m:ctrlPr>
                                      <a:rPr lang="en-US" i="1" smtClean="0">
                                        <a:latin typeface="Cambria Math" panose="02040503050406030204" pitchFamily="18" charset="0"/>
                                      </a:rPr>
                                    </m:ctrlPr>
                                  </m:sPrePr>
                                  <m:sub/>
                                  <m:sup>
                                    <m:r>
                                      <a:rPr lang="en-US" b="0" i="1" smtClean="0">
                                        <a:latin typeface="Cambria Math" panose="02040503050406030204" pitchFamily="18" charset="0"/>
                                      </a:rPr>
                                      <m:t>19</m:t>
                                    </m:r>
                                    <m:r>
                                      <a:rPr lang="en-US" b="0" i="1" smtClean="0">
                                        <a:latin typeface="Cambria Math" panose="02040503050406030204" pitchFamily="18" charset="0"/>
                                      </a:rPr>
                                      <m:t>8 </m:t>
                                    </m:r>
                                  </m:sup>
                                  <m:e>
                                    <m:r>
                                      <a:rPr lang="en-US" b="0" i="1" smtClean="0">
                                        <a:latin typeface="Cambria Math" panose="02040503050406030204" pitchFamily="18" charset="0"/>
                                      </a:rPr>
                                      <m:t>𝐴𝑢</m:t>
                                    </m:r>
                                  </m:e>
                                </m:sPre>
                              </m:oMath>
                            </m:oMathPara>
                          </a14:m>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1017836942"/>
                      </a:ext>
                    </a:extLst>
                  </a:tr>
                </a:tbl>
              </a:graphicData>
            </a:graphic>
          </p:graphicFrame>
        </mc:Choice>
        <mc:Fallback>
          <p:graphicFrame>
            <p:nvGraphicFramePr>
              <p:cNvPr id="6" name="Таблица 5"/>
              <p:cNvGraphicFramePr>
                <a:graphicFrameLocks noGrp="1"/>
              </p:cNvGraphicFramePr>
              <p:nvPr>
                <p:extLst>
                  <p:ext uri="{D42A27DB-BD31-4B8C-83A1-F6EECF244321}">
                    <p14:modId xmlns:p14="http://schemas.microsoft.com/office/powerpoint/2010/main" val="2606681188"/>
                  </p:ext>
                </p:extLst>
              </p:nvPr>
            </p:nvGraphicFramePr>
            <p:xfrm>
              <a:off x="1442915" y="1827496"/>
              <a:ext cx="6795477" cy="3307211"/>
            </p:xfrm>
            <a:graphic>
              <a:graphicData uri="http://schemas.openxmlformats.org/drawingml/2006/table">
                <a:tbl>
                  <a:tblPr firstRow="1" bandRow="1">
                    <a:tableStyleId>{5C22544A-7EE6-4342-B048-85BDC9FD1C3A}</a:tableStyleId>
                  </a:tblPr>
                  <a:tblGrid>
                    <a:gridCol w="3269799">
                      <a:extLst>
                        <a:ext uri="{9D8B030D-6E8A-4147-A177-3AD203B41FA5}">
                          <a16:colId xmlns:a16="http://schemas.microsoft.com/office/drawing/2014/main" val="3269854432"/>
                        </a:ext>
                      </a:extLst>
                    </a:gridCol>
                    <a:gridCol w="3525678">
                      <a:extLst>
                        <a:ext uri="{9D8B030D-6E8A-4147-A177-3AD203B41FA5}">
                          <a16:colId xmlns:a16="http://schemas.microsoft.com/office/drawing/2014/main" val="4242245393"/>
                        </a:ext>
                      </a:extLst>
                    </a:gridCol>
                  </a:tblGrid>
                  <a:tr h="627849">
                    <a:tc>
                      <a:txBody>
                        <a:bodyPr/>
                        <a:lstStyle/>
                        <a:p>
                          <a:r>
                            <a:rPr lang="en-US" dirty="0" err="1" smtClean="0">
                              <a:latin typeface="Times New Roman" panose="02020603050405020304" pitchFamily="18" charset="0"/>
                              <a:cs typeface="Times New Roman" panose="02020603050405020304" pitchFamily="18" charset="0"/>
                            </a:rPr>
                            <a:t>Boshlang</a:t>
                          </a:r>
                          <a:r>
                            <a:rPr lang="en-US" baseline="0" dirty="0" err="1" smtClean="0">
                              <a:latin typeface="Times New Roman" panose="02020603050405020304" pitchFamily="18" charset="0"/>
                              <a:cs typeface="Times New Roman" panose="02020603050405020304" pitchFamily="18" charset="0"/>
                            </a:rPr>
                            <a:t>‘ich</a:t>
                          </a:r>
                          <a:r>
                            <a:rPr lang="en-US" baseline="0" dirty="0" smtClean="0">
                              <a:latin typeface="Times New Roman" panose="02020603050405020304" pitchFamily="18" charset="0"/>
                              <a:cs typeface="Times New Roman" panose="02020603050405020304" pitchFamily="18" charset="0"/>
                            </a:rPr>
                            <a:t> </a:t>
                          </a:r>
                          <a:r>
                            <a:rPr lang="en-US" baseline="0" dirty="0" err="1" smtClean="0">
                              <a:latin typeface="Times New Roman" panose="02020603050405020304" pitchFamily="18" charset="0"/>
                              <a:cs typeface="Times New Roman" panose="02020603050405020304" pitchFamily="18" charset="0"/>
                            </a:rPr>
                            <a:t>izotop</a:t>
                          </a:r>
                          <a:endParaRPr lang="ru-RU" dirty="0">
                            <a:latin typeface="Times New Roman" panose="02020603050405020304" pitchFamily="18" charset="0"/>
                            <a:cs typeface="Times New Roman" panose="02020603050405020304" pitchFamily="18" charset="0"/>
                          </a:endParaRPr>
                        </a:p>
                      </a:txBody>
                      <a:tcPr>
                        <a:noFill/>
                      </a:tcPr>
                    </a:tc>
                    <a:tc>
                      <a:txBody>
                        <a:bodyPr/>
                        <a:lstStyle/>
                        <a:p>
                          <a:r>
                            <a:rPr lang="en-US" dirty="0" err="1" smtClean="0">
                              <a:latin typeface="Times New Roman" panose="02020603050405020304" pitchFamily="18" charset="0"/>
                              <a:cs typeface="Times New Roman" panose="02020603050405020304" pitchFamily="18" charset="0"/>
                            </a:rPr>
                            <a:t>Olinadigan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radionuklid</a:t>
                          </a:r>
                          <a:endParaRPr lang="ru-RU"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2916917713"/>
                      </a:ext>
                    </a:extLst>
                  </a:tr>
                  <a:tr h="676014">
                    <a:tc>
                      <a:txBody>
                        <a:bodyPr/>
                        <a:lstStyle/>
                        <a:p>
                          <a:endParaRPr lang="ru-RU"/>
                        </a:p>
                      </a:txBody>
                      <a:tcPr>
                        <a:blipFill>
                          <a:blip r:embed="rId2"/>
                          <a:stretch>
                            <a:fillRect l="-186" t="-97297" r="-108566" b="-299099"/>
                          </a:stretch>
                        </a:blipFill>
                      </a:tcPr>
                    </a:tc>
                    <a:tc>
                      <a:txBody>
                        <a:bodyPr/>
                        <a:lstStyle/>
                        <a:p>
                          <a:endParaRPr lang="ru-RU"/>
                        </a:p>
                      </a:txBody>
                      <a:tcPr>
                        <a:blipFill>
                          <a:blip r:embed="rId2"/>
                          <a:stretch>
                            <a:fillRect l="-92919" t="-97297" r="-691" b="-299099"/>
                          </a:stretch>
                        </a:blipFill>
                      </a:tcPr>
                    </a:tc>
                    <a:extLst>
                      <a:ext uri="{0D108BD9-81ED-4DB2-BD59-A6C34878D82A}">
                        <a16:rowId xmlns:a16="http://schemas.microsoft.com/office/drawing/2014/main" val="1125748667"/>
                      </a:ext>
                    </a:extLst>
                  </a:tr>
                  <a:tr h="669671">
                    <a:tc>
                      <a:txBody>
                        <a:bodyPr/>
                        <a:lstStyle/>
                        <a:p>
                          <a:endParaRPr lang="ru-RU"/>
                        </a:p>
                      </a:txBody>
                      <a:tcPr>
                        <a:blipFill>
                          <a:blip r:embed="rId2"/>
                          <a:stretch>
                            <a:fillRect l="-186" t="-197297" r="-108566" b="-199099"/>
                          </a:stretch>
                        </a:blipFill>
                      </a:tcPr>
                    </a:tc>
                    <a:tc>
                      <a:txBody>
                        <a:bodyPr/>
                        <a:lstStyle/>
                        <a:p>
                          <a:endParaRPr lang="ru-RU"/>
                        </a:p>
                      </a:txBody>
                      <a:tcPr>
                        <a:blipFill>
                          <a:blip r:embed="rId2"/>
                          <a:stretch>
                            <a:fillRect l="-92919" t="-197297" r="-691" b="-199099"/>
                          </a:stretch>
                        </a:blipFill>
                      </a:tcPr>
                    </a:tc>
                    <a:extLst>
                      <a:ext uri="{0D108BD9-81ED-4DB2-BD59-A6C34878D82A}">
                        <a16:rowId xmlns:a16="http://schemas.microsoft.com/office/drawing/2014/main" val="633427002"/>
                      </a:ext>
                    </a:extLst>
                  </a:tr>
                  <a:tr h="664006">
                    <a:tc>
                      <a:txBody>
                        <a:bodyPr/>
                        <a:lstStyle/>
                        <a:p>
                          <a:endParaRPr lang="ru-RU"/>
                        </a:p>
                      </a:txBody>
                      <a:tcPr>
                        <a:blipFill>
                          <a:blip r:embed="rId2"/>
                          <a:stretch>
                            <a:fillRect l="-186" t="-302752" r="-108566" b="-102752"/>
                          </a:stretch>
                        </a:blipFill>
                      </a:tcPr>
                    </a:tc>
                    <a:tc>
                      <a:txBody>
                        <a:bodyPr/>
                        <a:lstStyle/>
                        <a:p>
                          <a:endParaRPr lang="ru-RU"/>
                        </a:p>
                      </a:txBody>
                      <a:tcPr>
                        <a:blipFill>
                          <a:blip r:embed="rId2"/>
                          <a:stretch>
                            <a:fillRect l="-92919" t="-302752" r="-691" b="-102752"/>
                          </a:stretch>
                        </a:blipFill>
                      </a:tcPr>
                    </a:tc>
                    <a:extLst>
                      <a:ext uri="{0D108BD9-81ED-4DB2-BD59-A6C34878D82A}">
                        <a16:rowId xmlns:a16="http://schemas.microsoft.com/office/drawing/2014/main" val="3704245268"/>
                      </a:ext>
                    </a:extLst>
                  </a:tr>
                  <a:tr h="669671">
                    <a:tc>
                      <a:txBody>
                        <a:bodyPr/>
                        <a:lstStyle/>
                        <a:p>
                          <a:endParaRPr lang="ru-RU"/>
                        </a:p>
                      </a:txBody>
                      <a:tcPr>
                        <a:blipFill>
                          <a:blip r:embed="rId2"/>
                          <a:stretch>
                            <a:fillRect l="-186" t="-399091" r="-108566" b="-1818"/>
                          </a:stretch>
                        </a:blipFill>
                      </a:tcPr>
                    </a:tc>
                    <a:tc>
                      <a:txBody>
                        <a:bodyPr/>
                        <a:lstStyle/>
                        <a:p>
                          <a:endParaRPr lang="ru-RU"/>
                        </a:p>
                      </a:txBody>
                      <a:tcPr>
                        <a:blipFill>
                          <a:blip r:embed="rId2"/>
                          <a:stretch>
                            <a:fillRect l="-92919" t="-399091" r="-691" b="-1818"/>
                          </a:stretch>
                        </a:blipFill>
                      </a:tcPr>
                    </a:tc>
                    <a:extLst>
                      <a:ext uri="{0D108BD9-81ED-4DB2-BD59-A6C34878D82A}">
                        <a16:rowId xmlns:a16="http://schemas.microsoft.com/office/drawing/2014/main" val="1017836942"/>
                      </a:ext>
                    </a:extLst>
                  </a:tr>
                </a:tbl>
              </a:graphicData>
            </a:graphic>
          </p:graphicFrame>
        </mc:Fallback>
      </mc:AlternateContent>
    </p:spTree>
    <p:extLst>
      <p:ext uri="{BB962C8B-B14F-4D97-AF65-F5344CB8AC3E}">
        <p14:creationId xmlns:p14="http://schemas.microsoft.com/office/powerpoint/2010/main" val="2327366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150843" cy="5930497"/>
          </a:xfrm>
        </p:spPr>
        <p:txBody>
          <a:bodyPr/>
          <a:lstStyle/>
          <a:p>
            <a:r>
              <a:rPr lang="en-US"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Radionuklidlarning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ionlashtiruvchi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nurlanish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hosil</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qilish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jarayoni</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Radiofarmatsevtik</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preparat</a:t>
            </a:r>
            <a:r>
              <a:rPr lang="en-US" sz="3200" dirty="0">
                <a:latin typeface="Times New Roman" panose="02020603050405020304" pitchFamily="18" charset="0"/>
                <a:cs typeface="Times New Roman" panose="02020603050405020304" pitchFamily="18" charset="0"/>
              </a:rPr>
              <a:t> (RFP) vena </a:t>
            </a:r>
            <a:r>
              <a:rPr lang="en-US" sz="3200" dirty="0" err="1">
                <a:latin typeface="Times New Roman" panose="02020603050405020304" pitchFamily="18" charset="0"/>
                <a:cs typeface="Times New Roman" panose="02020603050405020304" pitchFamily="18" charset="0"/>
              </a:rPr>
              <a:t>orqali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yuboriladi</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U </a:t>
            </a:r>
            <a:r>
              <a:rPr lang="en-US" sz="3200" dirty="0" err="1">
                <a:latin typeface="Times New Roman" panose="02020603050405020304" pitchFamily="18" charset="0"/>
                <a:cs typeface="Times New Roman" panose="02020603050405020304" pitchFamily="18" charset="0"/>
              </a:rPr>
              <a:t>qon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oqimi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orqali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kerakli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organga</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yetadi</a:t>
            </a:r>
            <a:r>
              <a:rPr lang="en-US" sz="3200" dirty="0" smtClean="0">
                <a:latin typeface="Times New Roman" panose="02020603050405020304" pitchFamily="18" charset="0"/>
                <a:cs typeface="Times New Roman" panose="02020603050405020304" pitchFamily="18" charset="0"/>
              </a:rPr>
              <a:t>.</a:t>
            </a:r>
            <a:r>
              <a:rPr lang="ru-RU"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Yadro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reaksiyalari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yuzaga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kelib</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t>
            </a:r>
            <a:r>
              <a:rPr lang="en-US" sz="3200" dirty="0" err="1" smtClean="0">
                <a:latin typeface="Times New Roman" panose="02020603050405020304" pitchFamily="18" charset="0"/>
                <a:cs typeface="Times New Roman" panose="02020603050405020304" pitchFamily="18" charset="0"/>
              </a:rPr>
              <a:t>reparat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parchalanib</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gamma </a:t>
            </a:r>
            <a:r>
              <a:rPr lang="en-US" sz="3200" b="1" dirty="0" err="1">
                <a:latin typeface="Times New Roman" panose="02020603050405020304" pitchFamily="18" charset="0"/>
                <a:cs typeface="Times New Roman" panose="02020603050405020304" pitchFamily="18" charset="0"/>
              </a:rPr>
              <a:t>nurlanish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chiqaradi</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9959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334</TotalTime>
  <Words>43</Words>
  <Application>Microsoft Office PowerPoint</Application>
  <PresentationFormat>Широкоэкранный</PresentationFormat>
  <Paragraphs>24</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Cambria Math</vt:lpstr>
      <vt:lpstr>Century Gothic</vt:lpstr>
      <vt:lpstr>Times New Roman</vt:lpstr>
      <vt:lpstr>Wingdings 3</vt:lpstr>
      <vt:lpstr>Ион</vt:lpstr>
      <vt:lpstr> Yadro reaktori ionlashtiruvchi nurlanish manbai sifatida </vt:lpstr>
      <vt:lpstr> Reja: 1. Yadro reaktori va uning turlari  2. Yadro reaktorida hosil bo‘ladigan radionuklidlar va radioizotoplar. 3. Reaktordagi nurlanishlardan himoyalanish choralari </vt:lpstr>
      <vt:lpstr>Yadro reaktori va uning turlari    Yadro reaktori deb boshqariladigan yadro parchalanish reaksiyasini ta’minlaydigan qurilmaga aytiladi.  Birinchi yadro reaktori 1942-yil 2-dekabrda AQSHning Chekago universitetida Enriko Fermi jamoasi tomonidan quriladi.[1]      Turlari:   neytron energiyasiga qarab quyidagicha: 1. issiq energiyaga ega neytronlarda ishlaydigan  2.  tez energiyaga ega neytronlarda ishlaydigan  </vt:lpstr>
      <vt:lpstr>Issiq neytronlarda ishlaydigan reaktorlar  Reaktorning asosiy qismi qaytargich ichiga joylangan aktiv zona hisoblanadi va unda zanjir reaksiyasi yuz berib, energiya ajraladi. Aktiv zona neytronlarni sekinlatuvchi bloklardan va blok ichida joylashgan yoqilg‘i kassetalaridan(TVEL) iborat. TVELdan ajralgan issiqlikni olib ketuvchi suyuqlik  kanallar orqali olib o‘tiladi. Rektorni ishga tushirishdan oldin neytronlarni yutuvchi kadmiydan yasalgan sterjen aktiv zonaga to‘la kiritilgan bo‘ladi. Sterjen olinishi bilan reaktor ishlay boshlaydi. Neytronlar soni ortsa yana aktiv zonaga sterjen tushiriladi. 1. Aktiv zona 2. Qaytargich 3. Neytronlarni sekinlatuvchi bloklar 4. Tvel  5. Kanallar  6. Kadmiy sterjenlari [2]  </vt:lpstr>
      <vt:lpstr>Tez neytronlarda ishlaydigan reaktorlar  Tez neytronlarda ishlaydigan reaktorlarda yoqilg‘ini yuqori aniqlikkacha tozalash shart emas faqatgina uran bilan boyitsa bas. U ko‘p miqdorda yoqilg‘i sarflaydi. Reaktorga sekinlatgich talab etilmaydi aktiv zonasining o‘lchami juda kichik, energiya ajratish zichligi yuqori 0,5kW/sm^3gacha yetadi. Issiqlikni olib ketuvchi modda sifatida suyuq natriydan foydalanamiz. suyuq natriy va suv bilan to'ldirilgan issiqlik almashtirgichlar suvni bug'ga (qizil) aylantiradi, bu esa elektr generatorini (yashil / oq) harakatga keltiradi[2].    </vt:lpstr>
      <vt:lpstr> Issiq neytronlarda ishlaydigan yadro reaktorida hosil bo‘ladigan radionuklidlar va radioizotoplar  Issiq neytronlar ta’sirida radiatsion qamrash reaksiyasi yuz beradi va uning natijasida neytronga boy yadrolar yokida radionuklidlar hosil bo‘ladi. Ular β^--parchalanishga uchrab, gamma kvantlar va elektronlar chiqaradi.  Yadro reaktorida (_^99)Mo izatopini olinishini ko‘ramiz. Bunda ikkita metoddan foydalanamiz: 1. uran bo‘linish reaksiyasi 2. radiatsion qamrash reaksiyasi [2] </vt:lpstr>
      <vt:lpstr>Issiq neytronlarda ishlaydigan yadro reaktorida hosil bo‘ladigan radionuklidlar va radioizotoplar  Birinchi metodda  ko‘p miqdorda radiaktiv chiqindi ajraladi va uni qayta ishlash, uranni ajratib olish katta ekologik muommolarni keltirib chiqaradi. Radiatsion qamrash metodida esa bu kamchilik deyarli kuzatilmaydi. Undagi muommo yuqori aktivlikdagi (_42^99)Mo ni olishdir. 24,13%  (_42^98)Mo bo‘lgan tabiiy molibdenni olishda issiq neytronlar oqimi bilan 100 soat nurlantirganda (_42^99)Mo radionuklidining chiqishi 0,35 Ki/g. Agar (_42^99)Mo ni shunday sharoitda boyitsak uning aktivligi 12-15 Ki/g gacha oshishi mumkin va bu bizga bemalol (_43^99m)Tc ni olishga zamin yaratadi. Buni radionuklid generatori diyiladi. [2]</vt:lpstr>
      <vt:lpstr>      Reaktorda olinadigan radionuklidlar [2] </vt:lpstr>
      <vt:lpstr> Radionuklidlarning ionlashtiruvchi nurlanish hosil qilish jarayoni  Radiofarmatsevtik preparat (RFP) vena orqali yuboriladi. U qon oqimi orqali kerakli organga yetadi. Yadro reaksiyalari yuzaga kelib preparat parchalanib, gamma nurlanish chiqaradi. </vt:lpstr>
      <vt:lpstr> Xavfsizlik choralarining asosiy tamoyillari  1. Radiatsiyadan himoya tamoyili Minimal zararni kafolatlash uchun alara prensipi  2. Reaktor xavfsizligi tamoyili Favqulodda vaziyatlarga tayyorlik O‘z-o‘zini o‘chiradigan tizimlar  3. Monitoring va nazorat Doimiy doza va nurlanish tekshiruvi Atrof-muhit monitoringi  Xodimlarning shaxsiy himoyasi Doza hisoblagichlar (dozimetrlari) Himoya kiyimlari Neytron va gamma nurlanishga qarshi maxsus vositalar[3]</vt:lpstr>
      <vt:lpstr>Foydalanilgan dabiyotlar: [1] https://share.google/EMgOHzOjwJbKoQRXf [2] Yuldashov Bexzod Sodiqovich, Polvonov Satimboy Rajabovich, Bozorov Erkin Xojiyevich – “Amaliy yadro fizikasi” Toshkent “VNESHINVESTPROM” -2019 [3] https://share.google/0Qu3pOrSkfbqoqtOd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Yadro reaktori ionlashtiruvchi nurlanish manbai sifatida</dc:title>
  <dc:creator>acer</dc:creator>
  <cp:lastModifiedBy>acer</cp:lastModifiedBy>
  <cp:revision>31</cp:revision>
  <dcterms:created xsi:type="dcterms:W3CDTF">2025-12-09T01:41:03Z</dcterms:created>
  <dcterms:modified xsi:type="dcterms:W3CDTF">2025-12-15T18:25:32Z</dcterms:modified>
</cp:coreProperties>
</file>