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3"/>
    <p:sldId id="277" r:id="rId4"/>
    <p:sldId id="278" r:id="rId5"/>
    <p:sldId id="279" r:id="rId6"/>
    <p:sldId id="280" r:id="rId7"/>
    <p:sldId id="281" r:id="rId8"/>
    <p:sldId id="282" r:id="rId9"/>
    <p:sldId id="286" r:id="rId10"/>
    <p:sldId id="297" r:id="rId11"/>
    <p:sldId id="284" r:id="rId12"/>
    <p:sldId id="285" r:id="rId13"/>
    <p:sldId id="283" r:id="rId15"/>
    <p:sldId id="296" r:id="rId16"/>
    <p:sldId id="300" r:id="rId17"/>
    <p:sldId id="301" r:id="rId18"/>
    <p:sldId id="287" r:id="rId19"/>
    <p:sldId id="298" r:id="rId20"/>
    <p:sldId id="290" r:id="rId21"/>
    <p:sldId id="299" r:id="rId22"/>
    <p:sldId id="293" r:id="rId23"/>
    <p:sldId id="294" r:id="rId24"/>
    <p:sldId id="276" r:id="rId25"/>
    <p:sldId id="29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000" dirty="0" err="1"/>
              <a:t>NEYtRON</a:t>
            </a:r>
            <a:r>
              <a:rPr lang="en-US" sz="5000" dirty="0"/>
              <a:t> GENERATORLAR VA ULARNING TURLARI</a:t>
            </a:r>
            <a:endParaRPr lang="ru-RU" sz="5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Tayyorladi</a:t>
            </a:r>
            <a:r>
              <a:rPr lang="en-US" dirty="0"/>
              <a:t>: </a:t>
            </a:r>
            <a:r>
              <a:rPr lang="en-US" dirty="0" err="1"/>
              <a:t>Sayfullayeva</a:t>
            </a:r>
            <a:r>
              <a:rPr lang="en-US" dirty="0"/>
              <a:t> </a:t>
            </a:r>
            <a:r>
              <a:rPr lang="en-US" dirty="0" err="1"/>
              <a:t>Sitora</a:t>
            </a:r>
            <a:endParaRPr lang="en-US" dirty="0"/>
          </a:p>
          <a:p>
            <a:r>
              <a:rPr lang="en-US" dirty="0" err="1"/>
              <a:t>Tekshirdi</a:t>
            </a:r>
            <a:r>
              <a:rPr lang="en-US" dirty="0"/>
              <a:t>: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D-D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: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/>
              <a:t>Deyteriy-Deyteriy</a:t>
            </a:r>
            <a:r>
              <a:rPr lang="en-US" dirty="0"/>
              <a:t> (D-D)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atomlarining</a:t>
            </a:r>
            <a:r>
              <a:rPr lang="en-US" dirty="0"/>
              <a:t> </a:t>
            </a:r>
            <a:r>
              <a:rPr lang="en-US" dirty="0" err="1"/>
              <a:t>qo'shilishi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ionlarini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yuklangan</a:t>
            </a:r>
            <a:r>
              <a:rPr lang="en-US" dirty="0"/>
              <a:t> </a:t>
            </a:r>
            <a:r>
              <a:rPr lang="en-US" dirty="0" err="1"/>
              <a:t>nishonga</a:t>
            </a:r>
            <a:r>
              <a:rPr lang="en-US" dirty="0"/>
              <a:t> </a:t>
            </a:r>
            <a:r>
              <a:rPr lang="en-US" dirty="0" err="1"/>
              <a:t>tezlashtirish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oshiriladi</a:t>
            </a:r>
            <a:r>
              <a:rPr lang="en-US" dirty="0"/>
              <a:t>.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atomining</a:t>
            </a:r>
            <a:r>
              <a:rPr lang="en-US" dirty="0"/>
              <a:t> (D + D) </a:t>
            </a:r>
            <a:r>
              <a:rPr lang="en-US" dirty="0" err="1"/>
              <a:t>qo'shilishi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2,5 MeV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geliy-3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D-D </a:t>
            </a:r>
            <a:r>
              <a:rPr lang="en-US" dirty="0" err="1"/>
              <a:t>reaksiyasining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unumi</a:t>
            </a:r>
            <a:r>
              <a:rPr lang="en-US" dirty="0"/>
              <a:t> </a:t>
            </a:r>
            <a:r>
              <a:rPr lang="en-US" dirty="0" err="1"/>
              <a:t>Deyteriy-Tritiy</a:t>
            </a:r>
            <a:r>
              <a:rPr lang="en-US" dirty="0"/>
              <a:t> (D-T) </a:t>
            </a:r>
            <a:r>
              <a:rPr lang="en-US" dirty="0" err="1"/>
              <a:t>reaksiyasiga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pastroqdir</a:t>
            </a:r>
            <a:r>
              <a:rPr lang="en-US" dirty="0"/>
              <a:t>. </a:t>
            </a:r>
            <a:r>
              <a:rPr lang="en-US" dirty="0" err="1"/>
              <a:t>Biroq</a:t>
            </a:r>
            <a:r>
              <a:rPr lang="en-US" dirty="0"/>
              <a:t>, D-D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bog'liq</a:t>
            </a:r>
            <a:r>
              <a:rPr lang="en-US" dirty="0"/>
              <a:t> </a:t>
            </a:r>
            <a:r>
              <a:rPr lang="en-US" dirty="0" err="1"/>
              <a:t>cheklovlarni</a:t>
            </a:r>
            <a:r>
              <a:rPr lang="en-US" dirty="0"/>
              <a:t> </a:t>
            </a:r>
            <a:r>
              <a:rPr lang="en-US" dirty="0" err="1"/>
              <a:t>bartaraf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afzalligiga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avlod</a:t>
            </a:r>
            <a:r>
              <a:rPr lang="en-US" dirty="0"/>
              <a:t> DD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maqsadlar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o'qitish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arzon</a:t>
            </a:r>
            <a:r>
              <a:rPr lang="en-US" dirty="0"/>
              <a:t> </a:t>
            </a:r>
            <a:r>
              <a:rPr lang="en-US" dirty="0" err="1"/>
              <a:t>alternativlarni</a:t>
            </a:r>
            <a:r>
              <a:rPr lang="en-US" dirty="0"/>
              <a:t> </a:t>
            </a:r>
            <a:r>
              <a:rPr lang="en-US" dirty="0" err="1"/>
              <a:t>taklif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Sandia </a:t>
            </a:r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Laboratoriyalari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chiqilgan</a:t>
            </a:r>
            <a:r>
              <a:rPr lang="en-US" dirty="0"/>
              <a:t> </a:t>
            </a:r>
            <a:r>
              <a:rPr lang="en-US" dirty="0" err="1"/>
              <a:t>Neutristor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miniatyuralashtirilgan</a:t>
            </a:r>
            <a:r>
              <a:rPr lang="en-US" dirty="0"/>
              <a:t> D-D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bo'lmagan</a:t>
            </a:r>
            <a:r>
              <a:rPr lang="en-US" dirty="0"/>
              <a:t> </a:t>
            </a:r>
            <a:r>
              <a:rPr lang="en-US" dirty="0" err="1"/>
              <a:t>yadroviy</a:t>
            </a:r>
            <a:r>
              <a:rPr lang="en-US" dirty="0"/>
              <a:t>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chipda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inqilob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potentsialiga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Adelphi Technology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firmalar</a:t>
            </a:r>
            <a:r>
              <a:rPr lang="en-US" dirty="0"/>
              <a:t> 1x10⁹ dan 1x10¹⁰ n/s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unumga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, </a:t>
            </a:r>
            <a:r>
              <a:rPr lang="en-US" dirty="0" err="1"/>
              <a:t>faol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pompalanadigan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uzoq</a:t>
            </a:r>
            <a:r>
              <a:rPr lang="en-US" dirty="0"/>
              <a:t> </a:t>
            </a:r>
            <a:r>
              <a:rPr lang="en-US" dirty="0" err="1"/>
              <a:t>umr</a:t>
            </a:r>
            <a:r>
              <a:rPr lang="en-US" dirty="0"/>
              <a:t> </a:t>
            </a:r>
            <a:r>
              <a:rPr lang="en-US" dirty="0" err="1"/>
              <a:t>ko'radigan</a:t>
            </a:r>
            <a:r>
              <a:rPr lang="en-US" dirty="0"/>
              <a:t> D-D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generatorlar</a:t>
            </a:r>
            <a:r>
              <a:rPr lang="en-US" dirty="0"/>
              <a:t> </a:t>
            </a:r>
            <a:r>
              <a:rPr lang="en-US" dirty="0" err="1"/>
              <a:t>aktivatsiya</a:t>
            </a:r>
            <a:r>
              <a:rPr lang="en-US" dirty="0"/>
              <a:t> </a:t>
            </a:r>
            <a:r>
              <a:rPr lang="en-US" dirty="0" err="1"/>
              <a:t>tahlili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ilovalarda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D-D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ba'zi</a:t>
            </a:r>
            <a:r>
              <a:rPr lang="en-US" dirty="0"/>
              <a:t> </a:t>
            </a:r>
            <a:r>
              <a:rPr lang="en-US" dirty="0" err="1"/>
              <a:t>hollarda</a:t>
            </a:r>
            <a:r>
              <a:rPr lang="en-US" dirty="0"/>
              <a:t> Am(Li) </a:t>
            </a:r>
            <a:r>
              <a:rPr lang="en-US" dirty="0" err="1"/>
              <a:t>izotopik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manbalariga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keladigan</a:t>
            </a:r>
            <a:r>
              <a:rPr lang="en-US" dirty="0"/>
              <a:t> </a:t>
            </a:r>
            <a:r>
              <a:rPr lang="en-US" dirty="0" err="1"/>
              <a:t>alternativa</a:t>
            </a:r>
            <a:r>
              <a:rPr lang="en-US" dirty="0"/>
              <a:t> </a:t>
            </a:r>
            <a:r>
              <a:rPr lang="en-US" dirty="0" err="1"/>
              <a:t>ekanligi</a:t>
            </a:r>
            <a:r>
              <a:rPr lang="en-US" dirty="0"/>
              <a:t> </a:t>
            </a:r>
            <a:r>
              <a:rPr lang="en-US" dirty="0" err="1"/>
              <a:t>ko'rsatilgan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ko'chma</a:t>
            </a:r>
            <a:r>
              <a:rPr lang="en-US" dirty="0"/>
              <a:t> </a:t>
            </a:r>
            <a:r>
              <a:rPr lang="en-US" dirty="0" err="1"/>
              <a:t>izotopik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spektroskopiyasi</a:t>
            </a:r>
            <a:r>
              <a:rPr lang="en-US" dirty="0"/>
              <a:t> (PINS) </a:t>
            </a:r>
            <a:r>
              <a:rPr lang="en-US" dirty="0" err="1"/>
              <a:t>tizimida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faol</a:t>
            </a:r>
            <a:r>
              <a:rPr lang="en-US" dirty="0"/>
              <a:t> </a:t>
            </a:r>
            <a:r>
              <a:rPr lang="en-US" dirty="0" err="1"/>
              <a:t>quduq</a:t>
            </a:r>
            <a:r>
              <a:rPr lang="en-US" dirty="0"/>
              <a:t> </a:t>
            </a:r>
            <a:r>
              <a:rPr lang="en-US" dirty="0" err="1"/>
              <a:t>koinsidensiya</a:t>
            </a:r>
            <a:r>
              <a:rPr lang="en-US" dirty="0"/>
              <a:t> </a:t>
            </a:r>
            <a:r>
              <a:rPr lang="en-US" dirty="0" err="1"/>
              <a:t>hisoblagichida</a:t>
            </a:r>
            <a:r>
              <a:rPr lang="en-US" dirty="0"/>
              <a:t> (AWCC) </a:t>
            </a:r>
            <a:r>
              <a:rPr lang="en-US" dirty="0" err="1"/>
              <a:t>qo'llanilishi</a:t>
            </a:r>
            <a:r>
              <a:rPr lang="en-US" dirty="0"/>
              <a:t> </a:t>
            </a:r>
            <a:r>
              <a:rPr lang="en-US" dirty="0" err="1"/>
              <a:t>o'rganilmoqda</a:t>
            </a:r>
            <a:r>
              <a:rPr lang="en-US" dirty="0"/>
              <a:t>. </a:t>
            </a:r>
            <a:r>
              <a:rPr lang="en-US" dirty="0" err="1"/>
              <a:t>Hatto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Neytronni</a:t>
            </a:r>
            <a:r>
              <a:rPr lang="en-US" dirty="0"/>
              <a:t> </a:t>
            </a:r>
            <a:r>
              <a:rPr lang="en-US" dirty="0" err="1"/>
              <a:t>Tutish</a:t>
            </a:r>
            <a:r>
              <a:rPr lang="en-US" dirty="0"/>
              <a:t> </a:t>
            </a:r>
            <a:r>
              <a:rPr lang="en-US" dirty="0" err="1"/>
              <a:t>Terapiyasi</a:t>
            </a:r>
            <a:r>
              <a:rPr lang="en-US" dirty="0"/>
              <a:t> (BNCT) </a:t>
            </a:r>
            <a:r>
              <a:rPr lang="en-US" dirty="0" err="1"/>
              <a:t>tadqiqotlarida</a:t>
            </a:r>
            <a:r>
              <a:rPr lang="en-US" dirty="0"/>
              <a:t> ham D-D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generatorlarining</a:t>
            </a:r>
            <a:r>
              <a:rPr lang="en-US" dirty="0"/>
              <a:t> </a:t>
            </a:r>
            <a:r>
              <a:rPr lang="en-US" dirty="0" err="1"/>
              <a:t>potentsiali</a:t>
            </a:r>
            <a:r>
              <a:rPr lang="en-US" dirty="0"/>
              <a:t> </a:t>
            </a:r>
            <a:r>
              <a:rPr lang="en-US" dirty="0" err="1"/>
              <a:t>baholanmoqda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4495" y="579755"/>
            <a:ext cx="9562465" cy="59169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/>
              <a:t>Ion </a:t>
            </a:r>
            <a:r>
              <a:rPr lang="en-US" sz="2400" dirty="0" err="1"/>
              <a:t>Manbalari</a:t>
            </a:r>
            <a:r>
              <a:rPr lang="en-US" sz="2400" dirty="0"/>
              <a:t> </a:t>
            </a:r>
            <a:r>
              <a:rPr lang="en-US" sz="2400" dirty="0" err="1"/>
              <a:t>Turlari</a:t>
            </a:r>
            <a:r>
              <a:rPr lang="en-US" sz="2400" dirty="0"/>
              <a:t>: </a:t>
            </a:r>
            <a:r>
              <a:rPr lang="en-US" sz="2400" dirty="0" err="1"/>
              <a:t>Sovuq</a:t>
            </a:r>
            <a:r>
              <a:rPr lang="en-US" sz="2400" dirty="0"/>
              <a:t> </a:t>
            </a:r>
            <a:r>
              <a:rPr lang="en-US" sz="2400" dirty="0" err="1"/>
              <a:t>katod</a:t>
            </a:r>
            <a:r>
              <a:rPr lang="en-US" sz="2400" dirty="0"/>
              <a:t> (Penning), </a:t>
            </a:r>
            <a:r>
              <a:rPr lang="en-US" sz="2400" dirty="0" err="1"/>
              <a:t>Radiochastotali</a:t>
            </a:r>
            <a:r>
              <a:rPr lang="en-US" sz="2400" dirty="0"/>
              <a:t> (RF), </a:t>
            </a:r>
            <a:r>
              <a:rPr lang="en-US" sz="2400" dirty="0" err="1"/>
              <a:t>Elektron</a:t>
            </a:r>
            <a:r>
              <a:rPr lang="en-US" sz="2400" dirty="0"/>
              <a:t> </a:t>
            </a:r>
            <a:r>
              <a:rPr lang="en-US" sz="2400" dirty="0" err="1"/>
              <a:t>Siklotron</a:t>
            </a:r>
            <a:r>
              <a:rPr lang="en-US" sz="2400" dirty="0"/>
              <a:t> </a:t>
            </a:r>
            <a:r>
              <a:rPr lang="en-US" sz="2400" dirty="0" err="1"/>
              <a:t>Rezonansi</a:t>
            </a:r>
            <a:r>
              <a:rPr lang="en-US" sz="2400" dirty="0"/>
              <a:t> (ECR) </a:t>
            </a:r>
            <a:r>
              <a:rPr lang="en-US" sz="2400" dirty="0" err="1"/>
              <a:t>manbalari</a:t>
            </a:r>
            <a:endParaRPr lang="ru-RU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generatorlarida</a:t>
            </a:r>
            <a:r>
              <a:rPr lang="en-US" dirty="0"/>
              <a:t> </a:t>
            </a:r>
            <a:r>
              <a:rPr lang="en-US" dirty="0" err="1"/>
              <a:t>ishlatiladigan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ion </a:t>
            </a:r>
            <a:r>
              <a:rPr lang="en-US" dirty="0" err="1"/>
              <a:t>manbalari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har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xususiyatlariga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Sovuq</a:t>
            </a:r>
            <a:r>
              <a:rPr lang="en-US" dirty="0"/>
              <a:t> </a:t>
            </a:r>
            <a:r>
              <a:rPr lang="en-US" dirty="0" err="1"/>
              <a:t>katodli</a:t>
            </a:r>
            <a:r>
              <a:rPr lang="en-US" dirty="0"/>
              <a:t> (Penning) ion </a:t>
            </a:r>
            <a:r>
              <a:rPr lang="en-US" dirty="0" err="1"/>
              <a:t>manbai</a:t>
            </a:r>
            <a:r>
              <a:rPr lang="en-US" dirty="0"/>
              <a:t> past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bosimida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kesishgan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maydonlardan</a:t>
            </a:r>
            <a:r>
              <a:rPr lang="en-US" dirty="0"/>
              <a:t> </a:t>
            </a:r>
            <a:r>
              <a:rPr lang="en-US" dirty="0" err="1"/>
              <a:t>foydalanadi</a:t>
            </a:r>
            <a:r>
              <a:rPr lang="en-US" dirty="0"/>
              <a:t>. Ion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anodi</a:t>
            </a:r>
            <a:r>
              <a:rPr lang="en-US" dirty="0"/>
              <a:t> </a:t>
            </a:r>
            <a:r>
              <a:rPr lang="en-US" dirty="0" err="1"/>
              <a:t>manbaning</a:t>
            </a:r>
            <a:r>
              <a:rPr lang="en-US" dirty="0"/>
              <a:t> </a:t>
            </a:r>
            <a:r>
              <a:rPr lang="en-US" dirty="0" err="1"/>
              <a:t>katodiga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musbat</a:t>
            </a:r>
            <a:r>
              <a:rPr lang="en-US" dirty="0"/>
              <a:t> </a:t>
            </a:r>
            <a:r>
              <a:rPr lang="en-US" dirty="0" err="1"/>
              <a:t>potentsialda</a:t>
            </a:r>
            <a:r>
              <a:rPr lang="en-US" dirty="0"/>
              <a:t> (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impulsli</a:t>
            </a:r>
            <a:r>
              <a:rPr lang="en-US" dirty="0"/>
              <a:t>) </a:t>
            </a:r>
            <a:r>
              <a:rPr lang="en-US" dirty="0" err="1"/>
              <a:t>bo'ladi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ion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kuchlanishi</a:t>
            </a:r>
            <a:r>
              <a:rPr lang="en-US" dirty="0"/>
              <a:t> </a:t>
            </a:r>
            <a:r>
              <a:rPr lang="en-US" dirty="0" err="1"/>
              <a:t>odatda</a:t>
            </a:r>
            <a:r>
              <a:rPr lang="en-US" dirty="0"/>
              <a:t> 2 dan 7 </a:t>
            </a:r>
            <a:r>
              <a:rPr lang="en-US" dirty="0" err="1"/>
              <a:t>kilovoltgacha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r>
              <a:rPr lang="en-US" dirty="0" err="1"/>
              <a:t>Manba</a:t>
            </a:r>
            <a:r>
              <a:rPr lang="en-US" dirty="0"/>
              <a:t> </a:t>
            </a:r>
            <a:r>
              <a:rPr lang="en-US" dirty="0" err="1"/>
              <a:t>o'qiga</a:t>
            </a:r>
            <a:r>
              <a:rPr lang="en-US" dirty="0"/>
              <a:t> parallel </a:t>
            </a:r>
            <a:r>
              <a:rPr lang="en-US" dirty="0" err="1"/>
              <a:t>yo'naltirilgan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anod</a:t>
            </a:r>
            <a:r>
              <a:rPr lang="en-US" dirty="0"/>
              <a:t> </a:t>
            </a:r>
            <a:r>
              <a:rPr lang="en-US" dirty="0" err="1"/>
              <a:t>o'qi</a:t>
            </a:r>
            <a:r>
              <a:rPr lang="en-US" dirty="0"/>
              <a:t> </a:t>
            </a:r>
            <a:r>
              <a:rPr lang="en-US" dirty="0" err="1"/>
              <a:t>bo'ylab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ushlab</a:t>
            </a:r>
            <a:r>
              <a:rPr lang="en-US" dirty="0"/>
              <a:t> </a:t>
            </a:r>
            <a:r>
              <a:rPr lang="en-US" dirty="0" err="1"/>
              <a:t>turish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manba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gazni</a:t>
            </a:r>
            <a:r>
              <a:rPr lang="en-US" dirty="0"/>
              <a:t> </a:t>
            </a:r>
            <a:r>
              <a:rPr lang="en-US" dirty="0" err="1"/>
              <a:t>ionlashtiradi</a:t>
            </a:r>
            <a:r>
              <a:rPr lang="en-US" dirty="0"/>
              <a:t>.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katodi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/>
              <a:t>. </a:t>
            </a:r>
            <a:r>
              <a:rPr lang="en-US" dirty="0" err="1"/>
              <a:t>Radiochastotali</a:t>
            </a:r>
            <a:r>
              <a:rPr lang="en-US" dirty="0"/>
              <a:t> (RF) ion </a:t>
            </a:r>
            <a:r>
              <a:rPr lang="en-US" dirty="0" err="1"/>
              <a:t>manbalarida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chastotali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maydonda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razryad</a:t>
            </a:r>
            <a:r>
              <a:rPr lang="en-US" dirty="0"/>
              <a:t> </a:t>
            </a:r>
            <a:r>
              <a:rPr lang="en-US" dirty="0" err="1"/>
              <a:t>elektrodlar</a:t>
            </a:r>
            <a:r>
              <a:rPr lang="en-US" dirty="0"/>
              <a:t> </a:t>
            </a:r>
            <a:r>
              <a:rPr lang="en-US" dirty="0" err="1"/>
              <a:t>orasida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g'altak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naychada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90% dan </a:t>
            </a:r>
            <a:r>
              <a:rPr lang="en-US" dirty="0" err="1"/>
              <a:t>ortiq</a:t>
            </a:r>
            <a:r>
              <a:rPr lang="en-US" dirty="0"/>
              <a:t> atom </a:t>
            </a:r>
            <a:r>
              <a:rPr lang="en-US" dirty="0" err="1"/>
              <a:t>ionlari</a:t>
            </a:r>
            <a:r>
              <a:rPr lang="en-US" dirty="0"/>
              <a:t> </a:t>
            </a:r>
            <a:r>
              <a:rPr lang="en-US" dirty="0" err="1"/>
              <a:t>nisbatiga</a:t>
            </a:r>
            <a:r>
              <a:rPr lang="en-US" dirty="0"/>
              <a:t> </a:t>
            </a:r>
            <a:r>
              <a:rPr lang="en-US" dirty="0" err="1"/>
              <a:t>erishish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Adelphi Technology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ba'zi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chiqaruvchilar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mahsulotlarida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Siklotron</a:t>
            </a:r>
            <a:r>
              <a:rPr lang="en-US" dirty="0"/>
              <a:t> </a:t>
            </a:r>
            <a:r>
              <a:rPr lang="en-US" dirty="0" err="1"/>
              <a:t>Rezonansi</a:t>
            </a:r>
            <a:r>
              <a:rPr lang="en-US" dirty="0"/>
              <a:t> (ECR) ion </a:t>
            </a:r>
            <a:r>
              <a:rPr lang="en-US" dirty="0" err="1"/>
              <a:t>manbalaridan</a:t>
            </a:r>
            <a:r>
              <a:rPr lang="en-US" dirty="0"/>
              <a:t> </a:t>
            </a:r>
            <a:r>
              <a:rPr lang="en-US" dirty="0" err="1"/>
              <a:t>foydalanadilar</a:t>
            </a:r>
            <a:r>
              <a:rPr lang="en-US" dirty="0"/>
              <a:t>. ECR ion </a:t>
            </a:r>
            <a:r>
              <a:rPr lang="en-US" dirty="0" err="1"/>
              <a:t>manbalari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tritiyning</a:t>
            </a:r>
            <a:r>
              <a:rPr lang="en-US" dirty="0"/>
              <a:t> atom ion </a:t>
            </a:r>
            <a:r>
              <a:rPr lang="en-US" dirty="0" err="1"/>
              <a:t>turlarini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RF </a:t>
            </a:r>
            <a:r>
              <a:rPr lang="en-US" dirty="0" err="1"/>
              <a:t>manbai</a:t>
            </a:r>
            <a:r>
              <a:rPr lang="en-US" dirty="0"/>
              <a:t> ion </a:t>
            </a:r>
            <a:r>
              <a:rPr lang="en-US" dirty="0" err="1"/>
              <a:t>kamerasi</a:t>
            </a:r>
            <a:r>
              <a:rPr lang="en-US" dirty="0"/>
              <a:t> </a:t>
            </a:r>
            <a:r>
              <a:rPr lang="en-US" dirty="0" err="1"/>
              <a:t>hajmida</a:t>
            </a:r>
            <a:r>
              <a:rPr lang="en-US" dirty="0"/>
              <a:t> </a:t>
            </a:r>
            <a:r>
              <a:rPr lang="en-US" dirty="0" err="1"/>
              <a:t>plazmani</a:t>
            </a:r>
            <a:r>
              <a:rPr lang="en-US" dirty="0"/>
              <a:t> </a:t>
            </a:r>
            <a:r>
              <a:rPr lang="en-US" dirty="0" err="1"/>
              <a:t>qo'zg'atadi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ion </a:t>
            </a:r>
            <a:r>
              <a:rPr lang="en-US" dirty="0" err="1"/>
              <a:t>kamerasiga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Mikrotolqinlarning</a:t>
            </a:r>
            <a:r>
              <a:rPr lang="en-US" dirty="0"/>
              <a:t> </a:t>
            </a:r>
            <a:r>
              <a:rPr lang="en-US" dirty="0" err="1"/>
              <a:t>chastotasi</a:t>
            </a:r>
            <a:r>
              <a:rPr lang="en-US" dirty="0"/>
              <a:t> </a:t>
            </a:r>
            <a:r>
              <a:rPr lang="en-US" dirty="0" err="1"/>
              <a:t>elektronlarning</a:t>
            </a:r>
            <a:r>
              <a:rPr lang="en-US" dirty="0"/>
              <a:t> </a:t>
            </a:r>
            <a:r>
              <a:rPr lang="en-US" dirty="0" err="1"/>
              <a:t>doiralar</a:t>
            </a:r>
            <a:r>
              <a:rPr lang="en-US" dirty="0"/>
              <a:t> </a:t>
            </a:r>
            <a:r>
              <a:rPr lang="en-US" dirty="0" err="1"/>
              <a:t>bo'ylab</a:t>
            </a:r>
            <a:r>
              <a:rPr lang="en-US" dirty="0"/>
              <a:t> </a:t>
            </a:r>
            <a:r>
              <a:rPr lang="en-US" dirty="0" err="1"/>
              <a:t>harakatlanishini</a:t>
            </a:r>
            <a:r>
              <a:rPr lang="en-US" dirty="0"/>
              <a:t> </a:t>
            </a:r>
            <a:r>
              <a:rPr lang="en-US" dirty="0" err="1"/>
              <a:t>ta'minlash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moslashtiriladi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molekulalar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to'qnashib</a:t>
            </a:r>
            <a:r>
              <a:rPr lang="en-US" dirty="0"/>
              <a:t>, </a:t>
            </a:r>
            <a:r>
              <a:rPr lang="en-US" dirty="0" err="1"/>
              <a:t>ionlarni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uchqunli</a:t>
            </a:r>
            <a:r>
              <a:rPr lang="en-US" dirty="0"/>
              <a:t> ion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fokusli</a:t>
            </a:r>
            <a:r>
              <a:rPr lang="en-US" dirty="0"/>
              <a:t> ion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impulsli</a:t>
            </a:r>
            <a:r>
              <a:rPr lang="en-US" dirty="0"/>
              <a:t> </a:t>
            </a:r>
            <a:r>
              <a:rPr lang="en-US" dirty="0" err="1"/>
              <a:t>rejimda</a:t>
            </a:r>
            <a:r>
              <a:rPr lang="en-US" dirty="0"/>
              <a:t> </a:t>
            </a:r>
            <a:r>
              <a:rPr lang="en-US" dirty="0" err="1"/>
              <a:t>ishlaydigan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ion </a:t>
            </a:r>
            <a:r>
              <a:rPr lang="en-US" dirty="0" err="1"/>
              <a:t>manbalari</a:t>
            </a:r>
            <a:r>
              <a:rPr lang="en-US" dirty="0"/>
              <a:t> ham </a:t>
            </a:r>
            <a:r>
              <a:rPr lang="en-US" dirty="0" err="1"/>
              <a:t>mavjud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830" y="479425"/>
            <a:ext cx="11142345" cy="57251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20" y="278765"/>
            <a:ext cx="11872595" cy="419671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60020" y="4383405"/>
            <a:ext cx="56241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/>
              <a:t>Elemental taxlil va yadroviy tibbiyot uchun neytron generatori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5877560" y="447548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/>
              <a:t>Impulsli neytronlarni qayt qilish uskunasi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290" y="231775"/>
            <a:ext cx="11720830" cy="444881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61290" y="4680585"/>
            <a:ext cx="568388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/>
              <a:t>Elemental taxlil va yadroviy tibbiyot uchun neytron generatori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5845175" y="468058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/>
              <a:t>Neytron generatori tekshiruv o'rnatish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79400" y="584201"/>
          <a:ext cx="11480799" cy="4881566"/>
        </p:xfrm>
        <a:graphic>
          <a:graphicData uri="http://schemas.openxmlformats.org/drawingml/2006/table">
            <a:tbl>
              <a:tblPr/>
              <a:tblGrid>
                <a:gridCol w="1804279"/>
                <a:gridCol w="1031017"/>
                <a:gridCol w="1288770"/>
                <a:gridCol w="4961767"/>
                <a:gridCol w="2394966"/>
              </a:tblGrid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Model/Ishlab chiqaruvchi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Neytron Unumi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Neytron Energiyasi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Asosiy Xususiyatlar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Tipik Ilovalar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DT108-API (Adelphi)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Belgilanmagan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14.1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Kichik nuqta hajmi, minimal sochilish, API uchun optimallashtirilgan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Bog'langan Zarrachalar Tasvirlash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DT110.1 (Adelphi)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Belgilanmagan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14.1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Yerga ulangan nishon, yuqori oqim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Yuqori Oqim Talab Qiladigan Ilovalar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 711 (Thermo Scientific)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Belgilanmagan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Statsionar o'rnatish, yuqori umumiy ishlab chiqarish, yuqori maksimal chiqish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Statsionar Inshootlar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P 385 (Thermo Scientific)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Belgilanmagan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Raqamli boshqaruv, faol sovutish talab qilmaydi, uzoq umr ko'radigan naycha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Ko'chma Ilovalarga Mos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038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MP 320 (Thermo Scientific)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Belgilanmagan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Yengil, ko'chma, kam quvvat talab qiladi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Dala va Laboratoriya Ilovalari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nGen-300 (Starfire)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5e8 n/s gacha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14.1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Ko'chma, doimiy yoki impulsli ishlash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Laboratoriya, faol so'rov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4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Sodern Naychalari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Belgilanmagan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14.1 MeV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Germetik, metall vakuum, keramik korpus</a:t>
                      </a:r>
                      <a:endParaRPr lang="en-US" sz="120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Sanoat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va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ilmiy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ilovalar</a:t>
                      </a:r>
                      <a:endParaRPr lang="en-US" sz="1200" dirty="0">
                        <a:effectLst/>
                      </a:endParaRPr>
                    </a:p>
                  </a:txBody>
                  <a:tcPr marL="19841" marR="19841" marT="13227" marB="13227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966" y="117662"/>
            <a:ext cx="10542775" cy="59241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Qo'llanilishi</a:t>
            </a:r>
            <a:r>
              <a:rPr lang="en-US" dirty="0"/>
              <a:t>: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Neytronni</a:t>
            </a:r>
            <a:r>
              <a:rPr lang="en-US" dirty="0"/>
              <a:t> </a:t>
            </a:r>
            <a:r>
              <a:rPr lang="en-US" dirty="0" err="1"/>
              <a:t>Tutish</a:t>
            </a:r>
            <a:r>
              <a:rPr lang="en-US" dirty="0"/>
              <a:t> </a:t>
            </a:r>
            <a:r>
              <a:rPr lang="en-US" dirty="0" err="1"/>
              <a:t>Terapiyasi</a:t>
            </a:r>
            <a:r>
              <a:rPr lang="en-US" dirty="0"/>
              <a:t> (BNCT), </a:t>
            </a:r>
            <a:r>
              <a:rPr lang="en-US" dirty="0" err="1"/>
              <a:t>izotop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generatorlarining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ilovalari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.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Neytronni</a:t>
            </a:r>
            <a:r>
              <a:rPr lang="en-US" dirty="0"/>
              <a:t> </a:t>
            </a:r>
            <a:r>
              <a:rPr lang="en-US" dirty="0" err="1"/>
              <a:t>Tutish</a:t>
            </a:r>
            <a:r>
              <a:rPr lang="en-US" dirty="0"/>
              <a:t> </a:t>
            </a:r>
            <a:r>
              <a:rPr lang="en-US" dirty="0" err="1"/>
              <a:t>Terapiyasi</a:t>
            </a:r>
            <a:r>
              <a:rPr lang="en-US" dirty="0"/>
              <a:t> (BNCT)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miya</a:t>
            </a:r>
            <a:r>
              <a:rPr lang="en-US" dirty="0"/>
              <a:t> </a:t>
            </a:r>
            <a:r>
              <a:rPr lang="en-US" dirty="0" err="1"/>
              <a:t>o'smalari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ba'zi</a:t>
            </a:r>
            <a:r>
              <a:rPr lang="en-US" dirty="0"/>
              <a:t>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turlarini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</a:t>
            </a:r>
            <a:r>
              <a:rPr lang="en-US" dirty="0" err="1"/>
              <a:t>umid</a:t>
            </a:r>
            <a:r>
              <a:rPr lang="en-US" dirty="0"/>
              <a:t> </a:t>
            </a:r>
            <a:r>
              <a:rPr lang="en-US" dirty="0" err="1"/>
              <a:t>beruvchi</a:t>
            </a:r>
            <a:r>
              <a:rPr lang="en-US" dirty="0"/>
              <a:t> </a:t>
            </a:r>
            <a:r>
              <a:rPr lang="en-US" dirty="0" err="1"/>
              <a:t>usuldir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terapiyada</a:t>
            </a:r>
            <a:r>
              <a:rPr lang="en-US" dirty="0"/>
              <a:t> </a:t>
            </a:r>
            <a:r>
              <a:rPr lang="en-US" dirty="0" err="1"/>
              <a:t>o'sma</a:t>
            </a:r>
            <a:r>
              <a:rPr lang="en-US" dirty="0"/>
              <a:t> </a:t>
            </a:r>
            <a:r>
              <a:rPr lang="en-US" dirty="0" err="1"/>
              <a:t>hujayralarida</a:t>
            </a:r>
            <a:r>
              <a:rPr lang="en-US" dirty="0"/>
              <a:t> </a:t>
            </a:r>
            <a:r>
              <a:rPr lang="en-US" dirty="0" err="1"/>
              <a:t>to'plangan</a:t>
            </a:r>
            <a:r>
              <a:rPr lang="en-US" dirty="0"/>
              <a:t> bor-10 </a:t>
            </a:r>
            <a:r>
              <a:rPr lang="en-US" dirty="0" err="1"/>
              <a:t>izotopi</a:t>
            </a:r>
            <a:r>
              <a:rPr lang="en-US" dirty="0"/>
              <a:t> </a:t>
            </a:r>
            <a:r>
              <a:rPr lang="en-US" dirty="0" err="1"/>
              <a:t>termal</a:t>
            </a:r>
            <a:r>
              <a:rPr lang="en-US" dirty="0"/>
              <a:t> </a:t>
            </a:r>
            <a:r>
              <a:rPr lang="en-US" dirty="0" err="1"/>
              <a:t>neytronlarni</a:t>
            </a:r>
            <a:r>
              <a:rPr lang="en-US" dirty="0"/>
              <a:t> </a:t>
            </a:r>
            <a:r>
              <a:rPr lang="en-US" dirty="0" err="1"/>
              <a:t>tutib</a:t>
            </a:r>
            <a:r>
              <a:rPr lang="en-US" dirty="0"/>
              <a:t>,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alfa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litiy</a:t>
            </a:r>
            <a:r>
              <a:rPr lang="en-US" dirty="0"/>
              <a:t> </a:t>
            </a:r>
            <a:r>
              <a:rPr lang="en-US" dirty="0" err="1"/>
              <a:t>ionlariga</a:t>
            </a:r>
            <a:r>
              <a:rPr lang="en-US" dirty="0"/>
              <a:t> </a:t>
            </a:r>
            <a:r>
              <a:rPr lang="en-US" dirty="0" err="1"/>
              <a:t>aylanadi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atrofdagi</a:t>
            </a:r>
            <a:r>
              <a:rPr lang="en-US" dirty="0"/>
              <a:t>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hujayralarini</a:t>
            </a:r>
            <a:r>
              <a:rPr lang="en-US" dirty="0"/>
              <a:t> </a:t>
            </a:r>
            <a:r>
              <a:rPr lang="en-US" dirty="0" err="1"/>
              <a:t>tanlab</a:t>
            </a:r>
            <a:r>
              <a:rPr lang="en-US" dirty="0"/>
              <a:t> </a:t>
            </a:r>
            <a:r>
              <a:rPr lang="en-US" dirty="0" err="1"/>
              <a:t>yo'q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Ham D-D, ham D-T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BNCT </a:t>
            </a:r>
            <a:r>
              <a:rPr lang="en-US" dirty="0" err="1"/>
              <a:t>tadqiqotlari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chiqilishida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,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Molybdenum-99 (Texnetsiy-99m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o'tmishdoshi</a:t>
            </a:r>
            <a:r>
              <a:rPr lang="en-US" dirty="0"/>
              <a:t>) </a:t>
            </a:r>
            <a:r>
              <a:rPr lang="en-US" dirty="0" err="1"/>
              <a:t>va</a:t>
            </a:r>
            <a:r>
              <a:rPr lang="en-US" dirty="0"/>
              <a:t> Texnetsiy-101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izotoplarni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chiqarishda</a:t>
            </a:r>
            <a:r>
              <a:rPr lang="en-US" dirty="0"/>
              <a:t> ham </a:t>
            </a:r>
            <a:r>
              <a:rPr lang="en-US" dirty="0" err="1"/>
              <a:t>potentsialga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Texnetsiy-99m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tasvirlashda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qo'llaniladigan</a:t>
            </a:r>
            <a:r>
              <a:rPr lang="en-US" dirty="0"/>
              <a:t> </a:t>
            </a:r>
            <a:r>
              <a:rPr lang="en-US" dirty="0" err="1"/>
              <a:t>qisqa</a:t>
            </a:r>
            <a:r>
              <a:rPr lang="en-US" dirty="0"/>
              <a:t> </a:t>
            </a:r>
            <a:r>
              <a:rPr lang="en-US" dirty="0" err="1"/>
              <a:t>umr</a:t>
            </a:r>
            <a:r>
              <a:rPr lang="en-US" dirty="0"/>
              <a:t> </a:t>
            </a:r>
            <a:r>
              <a:rPr lang="en-US" dirty="0" err="1"/>
              <a:t>ko'radigan</a:t>
            </a:r>
            <a:r>
              <a:rPr lang="en-US" dirty="0"/>
              <a:t> </a:t>
            </a:r>
            <a:r>
              <a:rPr lang="en-US" dirty="0" err="1"/>
              <a:t>radioizotopdir</a:t>
            </a:r>
            <a:r>
              <a:rPr lang="en-US" dirty="0"/>
              <a:t>.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, </a:t>
            </a:r>
            <a:r>
              <a:rPr lang="en-US" dirty="0" err="1"/>
              <a:t>shuningdek</a:t>
            </a:r>
            <a:r>
              <a:rPr lang="en-US" dirty="0"/>
              <a:t>, </a:t>
            </a:r>
            <a:r>
              <a:rPr lang="en-US" dirty="0" err="1"/>
              <a:t>to'qimalarning</a:t>
            </a:r>
            <a:r>
              <a:rPr lang="en-US" dirty="0"/>
              <a:t> </a:t>
            </a:r>
            <a:r>
              <a:rPr lang="en-US" dirty="0" err="1"/>
              <a:t>elementar</a:t>
            </a:r>
            <a:r>
              <a:rPr lang="en-US" dirty="0"/>
              <a:t> </a:t>
            </a:r>
            <a:r>
              <a:rPr lang="en-US" dirty="0" err="1"/>
              <a:t>tahlilida</a:t>
            </a:r>
            <a:r>
              <a:rPr lang="en-US" dirty="0"/>
              <a:t>, </a:t>
            </a:r>
            <a:r>
              <a:rPr lang="en-US" dirty="0" err="1"/>
              <a:t>qonda</a:t>
            </a:r>
            <a:r>
              <a:rPr lang="en-US" dirty="0"/>
              <a:t> </a:t>
            </a:r>
            <a:r>
              <a:rPr lang="en-US" dirty="0" err="1"/>
              <a:t>temirni</a:t>
            </a:r>
            <a:r>
              <a:rPr lang="en-US" dirty="0"/>
              <a:t> </a:t>
            </a:r>
            <a:r>
              <a:rPr lang="en-US" dirty="0" err="1"/>
              <a:t>o'lchashda</a:t>
            </a:r>
            <a:r>
              <a:rPr lang="en-US" dirty="0"/>
              <a:t>, </a:t>
            </a:r>
            <a:r>
              <a:rPr lang="en-US" dirty="0" err="1"/>
              <a:t>og'ir</a:t>
            </a:r>
            <a:r>
              <a:rPr lang="en-US" dirty="0"/>
              <a:t> </a:t>
            </a:r>
            <a:r>
              <a:rPr lang="en-US" dirty="0" err="1"/>
              <a:t>metallarni</a:t>
            </a:r>
            <a:r>
              <a:rPr lang="en-US" dirty="0"/>
              <a:t> </a:t>
            </a:r>
            <a:r>
              <a:rPr lang="en-US" dirty="0" err="1"/>
              <a:t>aniqlashda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radiobiologik</a:t>
            </a:r>
            <a:r>
              <a:rPr lang="en-US" dirty="0"/>
              <a:t> </a:t>
            </a:r>
            <a:r>
              <a:rPr lang="en-US" dirty="0" err="1"/>
              <a:t>tajribalarda</a:t>
            </a:r>
            <a:r>
              <a:rPr lang="en-US" dirty="0"/>
              <a:t> ham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Ko'chma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generatorlarining</a:t>
            </a:r>
            <a:r>
              <a:rPr lang="en-US" dirty="0"/>
              <a:t> </a:t>
            </a:r>
            <a:r>
              <a:rPr lang="en-US" dirty="0" err="1"/>
              <a:t>saratonni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</a:t>
            </a:r>
            <a:r>
              <a:rPr lang="en-US" dirty="0" err="1"/>
              <a:t>qo'llanilishi</a:t>
            </a:r>
            <a:r>
              <a:rPr lang="en-US" dirty="0"/>
              <a:t> ham </a:t>
            </a:r>
            <a:r>
              <a:rPr lang="en-US" dirty="0" err="1"/>
              <a:t>o'rganilmoqda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257" y="337296"/>
            <a:ext cx="5835652" cy="54718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473" y="337296"/>
            <a:ext cx="5520900" cy="30917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056" y="447346"/>
            <a:ext cx="4722768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Neytron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D-D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Neytron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Generatorlari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Qo'llanilishi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0" y="478795"/>
            <a:ext cx="6096000" cy="40566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92100" y="533401"/>
          <a:ext cx="11544300" cy="4932365"/>
        </p:xfrm>
        <a:graphic>
          <a:graphicData uri="http://schemas.openxmlformats.org/drawingml/2006/table">
            <a:tbl>
              <a:tblPr/>
              <a:tblGrid>
                <a:gridCol w="1911716"/>
                <a:gridCol w="4563452"/>
                <a:gridCol w="5069132"/>
              </a:tblGrid>
              <a:tr h="348667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Xususiyat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Neytron Generatorlari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Radioizotop Manbalari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Yoqish/O'chirish Nazorati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Mavjud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Yo'q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Neytron Oqimi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Odatda yuqoriroq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Past oqimli ilovalar uchun yetarli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Xizmat Ko'rsatish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Murakkabroq, ko'proq xizmat ko'rsatishni talab qiladi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dirty="0" err="1">
                          <a:effectLst/>
                        </a:rPr>
                        <a:t>Oddiyroq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kamroq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xizmat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ko'rsatishni</a:t>
                      </a:r>
                      <a:r>
                        <a:rPr lang="en-US" sz="1400" dirty="0">
                          <a:effectLst/>
                        </a:rPr>
                        <a:t> talab </a:t>
                      </a:r>
                      <a:r>
                        <a:rPr lang="en-US" sz="1400" dirty="0" err="1">
                          <a:effectLst/>
                        </a:rPr>
                        <a:t>qiladi</a:t>
                      </a:r>
                      <a:endParaRPr lang="en-US" sz="1400" dirty="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dirty="0" err="1">
                          <a:effectLst/>
                        </a:rPr>
                        <a:t>Ishlash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Muddati</a:t>
                      </a:r>
                      <a:endParaRPr lang="en-US" sz="1400" dirty="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Modelga qarab o'zgaradi, ba'zilari qisqaroq bo'lishi mumkin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Ba'zilari juda uzoq umr ko'rishi mumkin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Xavfsizlik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Nazorat qilinadigan, tritiy ishlatish ba'zi modellarda muammoli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Doimiy radiatsiya chiqaradi, maxsus tashish va saqlashni talab qiladi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Dastlabki Narx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Ba'zi modellar uchun yuqoriroq bo'lishi mumkin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Past oqimli manbalar uchun odatda pastroq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814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Energiya Spektri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>
                          <a:effectLst/>
                        </a:rPr>
                        <a:t>Barqarorroq va nazorat qilinadigan</a:t>
                      </a:r>
                      <a:endParaRPr lang="en-US" sz="140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dirty="0" err="1">
                          <a:effectLst/>
                        </a:rPr>
                        <a:t>Barqaror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lekin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energiya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nazorati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cheklangan</a:t>
                      </a:r>
                      <a:endParaRPr lang="en-US" sz="1400" dirty="0">
                        <a:effectLst/>
                      </a:endParaRPr>
                    </a:p>
                  </a:txBody>
                  <a:tcPr marL="22304" marR="22304" marT="14869" marB="14869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Xulosa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yadroviy</a:t>
            </a:r>
            <a:r>
              <a:rPr lang="en-US" dirty="0"/>
              <a:t>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qiladigan</a:t>
            </a:r>
            <a:r>
              <a:rPr lang="en-US" dirty="0"/>
              <a:t> </a:t>
            </a:r>
            <a:r>
              <a:rPr lang="en-US" dirty="0" err="1"/>
              <a:t>qurilmalar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tadqiqotlardan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ilovalarigacha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vositalardir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D-D </a:t>
            </a:r>
            <a:r>
              <a:rPr lang="en-US" dirty="0" err="1"/>
              <a:t>va</a:t>
            </a:r>
            <a:r>
              <a:rPr lang="en-US" dirty="0"/>
              <a:t> D-T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prinsiplariga</a:t>
            </a:r>
            <a:r>
              <a:rPr lang="en-US" dirty="0"/>
              <a:t> </a:t>
            </a:r>
            <a:r>
              <a:rPr lang="en-US" dirty="0" err="1"/>
              <a:t>asoslangan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ion </a:t>
            </a:r>
            <a:r>
              <a:rPr lang="en-US" dirty="0" err="1"/>
              <a:t>manbai</a:t>
            </a:r>
            <a:r>
              <a:rPr lang="en-US" dirty="0"/>
              <a:t>, </a:t>
            </a:r>
            <a:r>
              <a:rPr lang="en-US" dirty="0" err="1"/>
              <a:t>tezlatgich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nishon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qismlardan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 </a:t>
            </a:r>
            <a:r>
              <a:rPr lang="en-US" dirty="0" err="1"/>
              <a:t>Germetik</a:t>
            </a:r>
            <a:r>
              <a:rPr lang="en-US" dirty="0"/>
              <a:t> </a:t>
            </a:r>
            <a:r>
              <a:rPr lang="en-US" dirty="0" err="1"/>
              <a:t>naychali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ochiq</a:t>
            </a:r>
            <a:r>
              <a:rPr lang="en-US" dirty="0"/>
              <a:t> </a:t>
            </a:r>
            <a:r>
              <a:rPr lang="en-US" dirty="0" err="1"/>
              <a:t>tizimli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turlari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har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o'ziga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qo'llanilish</a:t>
            </a:r>
            <a:r>
              <a:rPr lang="en-US" dirty="0"/>
              <a:t> </a:t>
            </a:r>
            <a:r>
              <a:rPr lang="en-US" dirty="0" err="1"/>
              <a:t>sohalariga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sohasida</a:t>
            </a:r>
            <a:r>
              <a:rPr lang="en-US" dirty="0"/>
              <a:t> BNCT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izotop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chiqarishda</a:t>
            </a:r>
            <a:r>
              <a:rPr lang="en-US" dirty="0"/>
              <a:t>, </a:t>
            </a:r>
            <a:r>
              <a:rPr lang="en-US" dirty="0" err="1"/>
              <a:t>xavfsizlikda</a:t>
            </a:r>
            <a:r>
              <a:rPr lang="en-US" dirty="0"/>
              <a:t> </a:t>
            </a:r>
            <a:r>
              <a:rPr lang="en-US" dirty="0" err="1"/>
              <a:t>portlovchi</a:t>
            </a:r>
            <a:r>
              <a:rPr lang="en-US" dirty="0"/>
              <a:t> </a:t>
            </a:r>
            <a:r>
              <a:rPr lang="en-US" dirty="0" err="1"/>
              <a:t>moddalarni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yuklarni</a:t>
            </a:r>
            <a:r>
              <a:rPr lang="en-US" dirty="0"/>
              <a:t> </a:t>
            </a:r>
            <a:r>
              <a:rPr lang="en-US" dirty="0" err="1"/>
              <a:t>skanerlashda</a:t>
            </a:r>
            <a:r>
              <a:rPr lang="en-US" dirty="0"/>
              <a:t>, </a:t>
            </a:r>
            <a:r>
              <a:rPr lang="en-US" dirty="0" err="1"/>
              <a:t>tadqiqotda</a:t>
            </a:r>
            <a:r>
              <a:rPr lang="en-US" dirty="0"/>
              <a:t> </a:t>
            </a:r>
            <a:r>
              <a:rPr lang="en-US" dirty="0" err="1"/>
              <a:t>materiallarni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yadroviy</a:t>
            </a:r>
            <a:r>
              <a:rPr lang="en-US" dirty="0"/>
              <a:t> </a:t>
            </a:r>
            <a:r>
              <a:rPr lang="en-US" dirty="0" err="1"/>
              <a:t>ma'lumotlarni</a:t>
            </a:r>
            <a:r>
              <a:rPr lang="en-US" dirty="0"/>
              <a:t> </a:t>
            </a:r>
            <a:r>
              <a:rPr lang="en-US" dirty="0" err="1"/>
              <a:t>olishda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quduqlarni</a:t>
            </a:r>
            <a:r>
              <a:rPr lang="en-US" dirty="0"/>
              <a:t> </a:t>
            </a:r>
            <a:r>
              <a:rPr lang="en-US" dirty="0" err="1"/>
              <a:t>loglash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materiallarni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Radioizotop</a:t>
            </a:r>
            <a:r>
              <a:rPr lang="en-US" dirty="0"/>
              <a:t> </a:t>
            </a:r>
            <a:r>
              <a:rPr lang="en-US" dirty="0" err="1"/>
              <a:t>manbalariga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oqimni</a:t>
            </a:r>
            <a:r>
              <a:rPr lang="en-US" dirty="0"/>
              <a:t> </a:t>
            </a:r>
            <a:r>
              <a:rPr lang="en-US" dirty="0" err="1"/>
              <a:t>ta'minlash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afzalliklaridir</a:t>
            </a:r>
            <a:r>
              <a:rPr lang="en-US" dirty="0"/>
              <a:t>. </a:t>
            </a:r>
            <a:r>
              <a:rPr lang="en-US" dirty="0" err="1"/>
              <a:t>Kelajakda</a:t>
            </a:r>
            <a:r>
              <a:rPr lang="en-US" dirty="0"/>
              <a:t> </a:t>
            </a:r>
            <a:r>
              <a:rPr lang="en-US" dirty="0" err="1"/>
              <a:t>miniatyuralashtirish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qo'llanilish</a:t>
            </a:r>
            <a:r>
              <a:rPr lang="en-US" dirty="0"/>
              <a:t> </a:t>
            </a:r>
            <a:r>
              <a:rPr lang="en-US" dirty="0" err="1"/>
              <a:t>sohalarini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etish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generatori</a:t>
            </a:r>
            <a:r>
              <a:rPr lang="en-US" dirty="0"/>
              <a:t> </a:t>
            </a:r>
            <a:r>
              <a:rPr lang="en-US" dirty="0" err="1"/>
              <a:t>texnologiyasining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r>
              <a:rPr lang="en-US" dirty="0"/>
              <a:t> </a:t>
            </a:r>
            <a:r>
              <a:rPr lang="en-US" dirty="0" err="1"/>
              <a:t>kutilmoqda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58575" y="2567226"/>
            <a:ext cx="938583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000" dirty="0"/>
              <a:t>E’TIBORINGIZ UCHUN RAXMAT</a:t>
            </a:r>
            <a:endParaRPr lang="ru-RU" sz="5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? </a:t>
            </a:r>
            <a:r>
              <a:rPr lang="en-US" dirty="0" err="1"/>
              <a:t>Ahamiyati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sohalari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495" y="2179320"/>
            <a:ext cx="7172325" cy="3450590"/>
          </a:xfrm>
        </p:spPr>
        <p:txBody>
          <a:bodyPr>
            <a:normAutofit fontScale="72500"/>
          </a:bodyPr>
          <a:lstStyle/>
          <a:p>
            <a:pPr algn="just"/>
            <a:r>
              <a:rPr lang="en-US" dirty="0" err="1"/>
              <a:t>Neytron</a:t>
            </a:r>
            <a:r>
              <a:rPr lang="en-US" dirty="0"/>
              <a:t> atom </a:t>
            </a:r>
            <a:r>
              <a:rPr lang="en-US" dirty="0" err="1"/>
              <a:t>yadrosining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tarkibiy</a:t>
            </a:r>
            <a:r>
              <a:rPr lang="en-US" dirty="0"/>
              <a:t> </a:t>
            </a:r>
            <a:r>
              <a:rPr lang="en-US" dirty="0" err="1"/>
              <a:t>qismlaridan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zaryadini</a:t>
            </a:r>
            <a:r>
              <a:rPr lang="en-US" dirty="0"/>
              <a:t> </a:t>
            </a:r>
            <a:r>
              <a:rPr lang="en-US" dirty="0" err="1"/>
              <a:t>tashimaydigan</a:t>
            </a:r>
            <a:r>
              <a:rPr lang="en-US" dirty="0"/>
              <a:t> </a:t>
            </a:r>
            <a:r>
              <a:rPr lang="en-US" dirty="0" err="1"/>
              <a:t>subatomik</a:t>
            </a:r>
            <a:r>
              <a:rPr lang="en-US" dirty="0"/>
              <a:t> </a:t>
            </a:r>
            <a:r>
              <a:rPr lang="en-US" dirty="0" err="1"/>
              <a:t>zarrachadir</a:t>
            </a:r>
            <a:r>
              <a:rPr lang="en-US" dirty="0"/>
              <a:t>. 1932-yilda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fizikasida</a:t>
            </a:r>
            <a:r>
              <a:rPr lang="en-US" dirty="0"/>
              <a:t> </a:t>
            </a:r>
            <a:r>
              <a:rPr lang="en-US" dirty="0" err="1"/>
              <a:t>markaziy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o'ynaydi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r>
              <a:rPr lang="en-US" dirty="0"/>
              <a:t>, </a:t>
            </a:r>
            <a:r>
              <a:rPr lang="en-US" dirty="0" err="1"/>
              <a:t>bo'linish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jarayonlarda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element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Neytronlarning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noyob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ilmiy</a:t>
            </a:r>
            <a:r>
              <a:rPr lang="en-US" dirty="0"/>
              <a:t> </a:t>
            </a:r>
            <a:r>
              <a:rPr lang="en-US" dirty="0" err="1"/>
              <a:t>tadqiqotlardan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ilovalarigacha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bebaho</a:t>
            </a:r>
            <a:r>
              <a:rPr lang="en-US" dirty="0"/>
              <a:t> </a:t>
            </a:r>
            <a:r>
              <a:rPr lang="en-US" dirty="0" err="1"/>
              <a:t>vositalarga</a:t>
            </a:r>
            <a:r>
              <a:rPr lang="en-US" dirty="0"/>
              <a:t> </a:t>
            </a:r>
            <a:r>
              <a:rPr lang="en-US" dirty="0" err="1"/>
              <a:t>aylantirdi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reaktorlarini</a:t>
            </a:r>
            <a:r>
              <a:rPr lang="en-US" dirty="0"/>
              <a:t> </a:t>
            </a:r>
            <a:r>
              <a:rPr lang="en-US" dirty="0" err="1"/>
              <a:t>ishga</a:t>
            </a:r>
            <a:r>
              <a:rPr lang="en-US" dirty="0"/>
              <a:t> </a:t>
            </a:r>
            <a:r>
              <a:rPr lang="en-US" dirty="0" err="1"/>
              <a:t>tushirishda</a:t>
            </a:r>
            <a:r>
              <a:rPr lang="en-US" dirty="0"/>
              <a:t>, </a:t>
            </a:r>
            <a:r>
              <a:rPr lang="en-US" dirty="0" err="1"/>
              <a:t>zichlik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namlikni</a:t>
            </a:r>
            <a:r>
              <a:rPr lang="en-US" dirty="0"/>
              <a:t> </a:t>
            </a:r>
            <a:r>
              <a:rPr lang="en-US" dirty="0" err="1"/>
              <a:t>o'lchashda</a:t>
            </a:r>
            <a:r>
              <a:rPr lang="en-US" dirty="0"/>
              <a:t>, </a:t>
            </a:r>
            <a:r>
              <a:rPr lang="en-US" dirty="0" err="1"/>
              <a:t>quduqlarni</a:t>
            </a:r>
            <a:r>
              <a:rPr lang="en-US" dirty="0"/>
              <a:t> </a:t>
            </a:r>
            <a:r>
              <a:rPr lang="en-US" dirty="0" err="1"/>
              <a:t>loglashda</a:t>
            </a:r>
            <a:r>
              <a:rPr lang="en-US" dirty="0"/>
              <a:t>, </a:t>
            </a:r>
            <a:r>
              <a:rPr lang="en-US" dirty="0" err="1"/>
              <a:t>aktivatsiya</a:t>
            </a:r>
            <a:r>
              <a:rPr lang="en-US" dirty="0"/>
              <a:t> </a:t>
            </a:r>
            <a:r>
              <a:rPr lang="en-US" dirty="0" err="1"/>
              <a:t>tahlilida</a:t>
            </a:r>
            <a:r>
              <a:rPr lang="en-US" dirty="0"/>
              <a:t>, </a:t>
            </a:r>
            <a:r>
              <a:rPr lang="en-US" dirty="0" err="1"/>
              <a:t>qimmatbaho</a:t>
            </a:r>
            <a:r>
              <a:rPr lang="en-US" dirty="0"/>
              <a:t> </a:t>
            </a:r>
            <a:r>
              <a:rPr lang="en-US" dirty="0" err="1"/>
              <a:t>toshlarni</a:t>
            </a:r>
            <a:r>
              <a:rPr lang="en-US" dirty="0"/>
              <a:t> </a:t>
            </a:r>
            <a:r>
              <a:rPr lang="en-US" dirty="0" err="1"/>
              <a:t>ranglashda</a:t>
            </a:r>
            <a:r>
              <a:rPr lang="en-US" dirty="0"/>
              <a:t>, </a:t>
            </a:r>
            <a:r>
              <a:rPr lang="en-US" dirty="0" err="1"/>
              <a:t>radiografiyada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sohasidagi</a:t>
            </a:r>
            <a:r>
              <a:rPr lang="en-US" dirty="0"/>
              <a:t> </a:t>
            </a:r>
            <a:r>
              <a:rPr lang="en-US" dirty="0" err="1"/>
              <a:t>tadqiqotlarda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chiqishga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96300" y="2346960"/>
            <a:ext cx="3633470" cy="25565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200" dirty="0" err="1"/>
              <a:t>Neytron</a:t>
            </a:r>
            <a:r>
              <a:rPr lang="en-US" sz="2200" dirty="0"/>
              <a:t> </a:t>
            </a:r>
            <a:r>
              <a:rPr lang="en-US" sz="2200" dirty="0" err="1"/>
              <a:t>Generatorining</a:t>
            </a:r>
            <a:r>
              <a:rPr lang="en-US" sz="2200" dirty="0"/>
              <a:t> </a:t>
            </a:r>
            <a:r>
              <a:rPr lang="en-US" sz="2200" dirty="0" err="1"/>
              <a:t>Ta'rifi</a:t>
            </a:r>
            <a:r>
              <a:rPr lang="en-US" sz="2200" dirty="0"/>
              <a:t>: </a:t>
            </a:r>
            <a:r>
              <a:rPr lang="en-US" sz="2200" dirty="0" err="1"/>
              <a:t>Neytron</a:t>
            </a:r>
            <a:r>
              <a:rPr lang="en-US" sz="2200" dirty="0"/>
              <a:t> </a:t>
            </a:r>
            <a:r>
              <a:rPr lang="en-US" sz="2200" dirty="0" err="1"/>
              <a:t>hosil</a:t>
            </a:r>
            <a:r>
              <a:rPr lang="en-US" sz="2200" dirty="0"/>
              <a:t> </a:t>
            </a:r>
            <a:r>
              <a:rPr lang="en-US" sz="2200" dirty="0" err="1"/>
              <a:t>qilish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 </a:t>
            </a:r>
            <a:r>
              <a:rPr lang="en-US" sz="2200" dirty="0" err="1"/>
              <a:t>ishlatiladigan</a:t>
            </a:r>
            <a:r>
              <a:rPr lang="en-US" sz="2200" dirty="0"/>
              <a:t> </a:t>
            </a:r>
            <a:r>
              <a:rPr lang="en-US" sz="2200" dirty="0" err="1"/>
              <a:t>qurilmalarning</a:t>
            </a:r>
            <a:r>
              <a:rPr lang="en-US" sz="2200" dirty="0"/>
              <a:t> </a:t>
            </a:r>
            <a:r>
              <a:rPr lang="en-US" sz="2200" dirty="0" err="1"/>
              <a:t>ta'rifi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asosiy</a:t>
            </a:r>
            <a:r>
              <a:rPr lang="en-US" sz="2200" dirty="0"/>
              <a:t> </a:t>
            </a:r>
            <a:r>
              <a:rPr lang="en-US" sz="2200" dirty="0" err="1"/>
              <a:t>maqsadi</a:t>
            </a:r>
            <a:endParaRPr lang="ru-RU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940" y="2005965"/>
            <a:ext cx="5755005" cy="4037965"/>
          </a:xfrm>
        </p:spPr>
        <p:txBody>
          <a:bodyPr>
            <a:normAutofit fontScale="80000"/>
          </a:bodyPr>
          <a:lstStyle/>
          <a:p>
            <a:pPr algn="just"/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mo'ljallangan</a:t>
            </a:r>
            <a:r>
              <a:rPr lang="en-US" dirty="0"/>
              <a:t> </a:t>
            </a:r>
            <a:r>
              <a:rPr lang="en-US" dirty="0" err="1"/>
              <a:t>qurilmadir</a:t>
            </a:r>
            <a:r>
              <a:rPr lang="en-US" dirty="0"/>
              <a:t>.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maqsad</a:t>
            </a:r>
            <a:r>
              <a:rPr lang="en-US" dirty="0"/>
              <a:t> </a:t>
            </a:r>
            <a:r>
              <a:rPr lang="en-US" dirty="0" err="1"/>
              <a:t>ma'lum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dastur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tezlikda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talablariga</a:t>
            </a:r>
            <a:r>
              <a:rPr lang="en-US" dirty="0"/>
              <a:t> </a:t>
            </a:r>
            <a:r>
              <a:rPr lang="en-US" dirty="0" err="1"/>
              <a:t>muvofiq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ta'minlashdir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qurilmalar</a:t>
            </a:r>
            <a:r>
              <a:rPr lang="en-US" dirty="0"/>
              <a:t> </a:t>
            </a:r>
            <a:r>
              <a:rPr lang="en-US" dirty="0" err="1"/>
              <a:t>kompakt</a:t>
            </a:r>
            <a:r>
              <a:rPr lang="en-US" dirty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tezlatgichlarini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vodorod</a:t>
            </a:r>
            <a:r>
              <a:rPr lang="en-US" dirty="0"/>
              <a:t> </a:t>
            </a:r>
            <a:r>
              <a:rPr lang="en-US" dirty="0" err="1"/>
              <a:t>izotoplarini</a:t>
            </a:r>
            <a:r>
              <a:rPr lang="en-US" dirty="0"/>
              <a:t> </a:t>
            </a:r>
            <a:r>
              <a:rPr lang="en-US" dirty="0" err="1"/>
              <a:t>birlashtirish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birlashish</a:t>
            </a:r>
            <a:r>
              <a:rPr lang="en-US" dirty="0"/>
              <a:t> </a:t>
            </a:r>
            <a:r>
              <a:rPr lang="en-US" dirty="0" err="1"/>
              <a:t>reaksiyalari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,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izotoplarning</a:t>
            </a:r>
            <a:r>
              <a:rPr lang="en-US" dirty="0"/>
              <a:t> </a:t>
            </a:r>
            <a:r>
              <a:rPr lang="en-US" dirty="0" err="1"/>
              <a:t>aralashmasini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gidrid</a:t>
            </a:r>
            <a:r>
              <a:rPr lang="en-US" dirty="0"/>
              <a:t> </a:t>
            </a:r>
            <a:r>
              <a:rPr lang="en-US" dirty="0" err="1"/>
              <a:t>nishoniga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,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aralashmalari</a:t>
            </a:r>
            <a:r>
              <a:rPr lang="en-US" dirty="0"/>
              <a:t> </a:t>
            </a:r>
            <a:r>
              <a:rPr lang="en-US" dirty="0" err="1"/>
              <a:t>tezlashtirilishi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210" y="1853565"/>
            <a:ext cx="5714365" cy="3896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ucture of the neutron generator | Download Scientific Diagram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355600"/>
            <a:ext cx="9455150" cy="529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r>
              <a:rPr lang="en-US" dirty="0"/>
              <a:t>: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reaksiyalarining</a:t>
            </a:r>
            <a:r>
              <a:rPr lang="en-US" dirty="0"/>
              <a:t> (D-D </a:t>
            </a:r>
            <a:r>
              <a:rPr lang="en-US" dirty="0" err="1"/>
              <a:t>va</a:t>
            </a:r>
            <a:r>
              <a:rPr lang="en-US" dirty="0"/>
              <a:t> D-T)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r>
              <a:rPr lang="en-US" dirty="0"/>
              <a:t> </a:t>
            </a:r>
            <a:r>
              <a:rPr lang="en-US" dirty="0" err="1"/>
              <a:t>yadroviy</a:t>
            </a:r>
            <a:r>
              <a:rPr lang="en-US" dirty="0"/>
              <a:t>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reaksiyalarini</a:t>
            </a:r>
            <a:r>
              <a:rPr lang="en-US" dirty="0"/>
              <a:t> </a:t>
            </a:r>
            <a:r>
              <a:rPr lang="en-US" dirty="0" err="1"/>
              <a:t>qo'zg'atish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qilishdir</a:t>
            </a:r>
            <a:r>
              <a:rPr lang="en-US" dirty="0"/>
              <a:t>.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ko'p</a:t>
            </a:r>
            <a:r>
              <a:rPr lang="en-US" dirty="0"/>
              <a:t> </a:t>
            </a:r>
            <a:r>
              <a:rPr lang="en-US" dirty="0" err="1"/>
              <a:t>ishlatiladigan</a:t>
            </a:r>
            <a:r>
              <a:rPr lang="en-US" dirty="0"/>
              <a:t> </a:t>
            </a:r>
            <a:r>
              <a:rPr lang="en-US" dirty="0" err="1"/>
              <a:t>reaksiyalar</a:t>
            </a:r>
            <a:r>
              <a:rPr lang="en-US" dirty="0"/>
              <a:t> </a:t>
            </a:r>
            <a:r>
              <a:rPr lang="en-US" dirty="0" err="1"/>
              <a:t>deyteriy-deyteriy</a:t>
            </a:r>
            <a:r>
              <a:rPr lang="en-US" dirty="0"/>
              <a:t> (D+D)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deyteriy-tritiy</a:t>
            </a:r>
            <a:r>
              <a:rPr lang="en-US" dirty="0"/>
              <a:t> (D+T) </a:t>
            </a:r>
            <a:r>
              <a:rPr lang="en-US" dirty="0" err="1"/>
              <a:t>qo'shilishidir</a:t>
            </a:r>
            <a:r>
              <a:rPr lang="en-US" dirty="0"/>
              <a:t>. D+D </a:t>
            </a:r>
            <a:r>
              <a:rPr lang="en-US" dirty="0" err="1"/>
              <a:t>qo'shilishida</a:t>
            </a:r>
            <a:r>
              <a:rPr lang="en-US" dirty="0"/>
              <a:t> </a:t>
            </a:r>
            <a:r>
              <a:rPr lang="en-US" dirty="0" err="1"/>
              <a:t>ikkita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atomi</a:t>
            </a:r>
            <a:r>
              <a:rPr lang="en-US" dirty="0"/>
              <a:t> (²H) </a:t>
            </a:r>
            <a:r>
              <a:rPr lang="en-US" dirty="0" err="1"/>
              <a:t>birlashib</a:t>
            </a:r>
            <a:r>
              <a:rPr lang="en-US" dirty="0"/>
              <a:t>, </a:t>
            </a:r>
            <a:r>
              <a:rPr lang="en-US" dirty="0" err="1"/>
              <a:t>taxminan</a:t>
            </a:r>
            <a:r>
              <a:rPr lang="en-US" dirty="0"/>
              <a:t> 2,5 MeV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geliy-3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Reaksiya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ko'rsatiladi</a:t>
            </a:r>
            <a:r>
              <a:rPr lang="en-US" dirty="0"/>
              <a:t>: D + D → ³He + n + 3,29 MeV.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tomondan</a:t>
            </a:r>
            <a:r>
              <a:rPr lang="en-US" dirty="0"/>
              <a:t>, D+T </a:t>
            </a:r>
            <a:r>
              <a:rPr lang="en-US" dirty="0" err="1"/>
              <a:t>qo'shilishida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atomi</a:t>
            </a:r>
            <a:r>
              <a:rPr lang="en-US" dirty="0"/>
              <a:t> (²H)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atomi</a:t>
            </a:r>
            <a:r>
              <a:rPr lang="en-US" dirty="0"/>
              <a:t> (³H) </a:t>
            </a:r>
            <a:r>
              <a:rPr lang="en-US" dirty="0" err="1"/>
              <a:t>birlashib</a:t>
            </a:r>
            <a:r>
              <a:rPr lang="en-US" dirty="0"/>
              <a:t>, </a:t>
            </a:r>
            <a:r>
              <a:rPr lang="en-US" dirty="0" err="1"/>
              <a:t>taxminan</a:t>
            </a:r>
            <a:r>
              <a:rPr lang="en-US" dirty="0"/>
              <a:t> 14,1 MeV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geliy-4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reaksiyaning</a:t>
            </a:r>
            <a:r>
              <a:rPr lang="en-US" dirty="0"/>
              <a:t> </a:t>
            </a:r>
            <a:r>
              <a:rPr lang="en-US" dirty="0" err="1"/>
              <a:t>tenglamasi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: D + T → ⁴He + n + 17,6 MeV.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reaksiyalar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ionlarini</a:t>
            </a:r>
            <a:r>
              <a:rPr lang="en-US" dirty="0"/>
              <a:t> </a:t>
            </a:r>
            <a:r>
              <a:rPr lang="en-US" dirty="0" err="1"/>
              <a:t>xuddi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izotoplarni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gidrid</a:t>
            </a:r>
            <a:r>
              <a:rPr lang="en-US" dirty="0"/>
              <a:t> </a:t>
            </a:r>
            <a:r>
              <a:rPr lang="en-US" dirty="0" err="1"/>
              <a:t>nishoniga</a:t>
            </a:r>
            <a:r>
              <a:rPr lang="en-US" dirty="0"/>
              <a:t> </a:t>
            </a:r>
            <a:r>
              <a:rPr lang="en-US" dirty="0" err="1"/>
              <a:t>tezlashtirish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boshlanadi</a:t>
            </a:r>
            <a:r>
              <a:rPr lang="en-US" dirty="0"/>
              <a:t>.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generatorida</a:t>
            </a:r>
            <a:r>
              <a:rPr lang="en-US" dirty="0"/>
              <a:t> ion </a:t>
            </a:r>
            <a:r>
              <a:rPr lang="en-US" dirty="0" err="1"/>
              <a:t>manbai</a:t>
            </a:r>
            <a:r>
              <a:rPr lang="en-US" dirty="0"/>
              <a:t> </a:t>
            </a:r>
            <a:r>
              <a:rPr lang="en-US" dirty="0" err="1"/>
              <a:t>avval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aralashmasidan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plazmadagi</a:t>
            </a:r>
            <a:r>
              <a:rPr lang="en-US" dirty="0"/>
              <a:t> </a:t>
            </a:r>
            <a:r>
              <a:rPr lang="en-US" dirty="0" err="1"/>
              <a:t>ionlar</a:t>
            </a:r>
            <a:r>
              <a:rPr lang="en-US" dirty="0"/>
              <a:t> </a:t>
            </a:r>
            <a:r>
              <a:rPr lang="en-US" dirty="0" err="1"/>
              <a:t>odatda</a:t>
            </a:r>
            <a:r>
              <a:rPr lang="en-US" dirty="0"/>
              <a:t> 80 kV dan 225 kV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kuchlanish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tezlashtiriladi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generatorining</a:t>
            </a:r>
            <a:r>
              <a:rPr lang="en-US" dirty="0"/>
              <a:t> </a:t>
            </a:r>
            <a:r>
              <a:rPr lang="en-US" dirty="0" err="1"/>
              <a:t>nishoniga</a:t>
            </a:r>
            <a:r>
              <a:rPr lang="en-US" dirty="0"/>
              <a:t> </a:t>
            </a:r>
            <a:r>
              <a:rPr lang="en-US" dirty="0" err="1"/>
              <a:t>implantatsiya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 </a:t>
            </a:r>
            <a:r>
              <a:rPr lang="en-US" dirty="0" err="1"/>
              <a:t>Tezlashtirilgan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nishonda</a:t>
            </a:r>
            <a:r>
              <a:rPr lang="en-US" dirty="0"/>
              <a:t> </a:t>
            </a:r>
            <a:r>
              <a:rPr lang="en-US" dirty="0" err="1"/>
              <a:t>allaqachon</a:t>
            </a:r>
            <a:r>
              <a:rPr lang="en-US" dirty="0"/>
              <a:t> </a:t>
            </a:r>
            <a:r>
              <a:rPr lang="en-US" dirty="0" err="1"/>
              <a:t>implantatsiya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to'qnashganda</a:t>
            </a:r>
            <a:r>
              <a:rPr lang="en-US" dirty="0"/>
              <a:t> </a:t>
            </a:r>
            <a:r>
              <a:rPr lang="en-US" dirty="0" err="1"/>
              <a:t>yadroviy</a:t>
            </a:r>
            <a:r>
              <a:rPr lang="en-US" dirty="0"/>
              <a:t>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neytronlar</a:t>
            </a:r>
            <a:r>
              <a:rPr lang="en-US" dirty="0"/>
              <a:t>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D+T </a:t>
            </a:r>
            <a:r>
              <a:rPr lang="en-US" dirty="0" err="1"/>
              <a:t>reaksiyasining</a:t>
            </a:r>
            <a:r>
              <a:rPr lang="en-US" dirty="0"/>
              <a:t> </a:t>
            </a:r>
            <a:r>
              <a:rPr lang="en-US" dirty="0" err="1"/>
              <a:t>unumi</a:t>
            </a:r>
            <a:r>
              <a:rPr lang="en-US" dirty="0"/>
              <a:t> D+D </a:t>
            </a:r>
            <a:r>
              <a:rPr lang="en-US" dirty="0" err="1"/>
              <a:t>reaksiyasiga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50-100 </a:t>
            </a:r>
            <a:r>
              <a:rPr lang="en-US" dirty="0" err="1"/>
              <a:t>marta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ko'plab</a:t>
            </a:r>
            <a:r>
              <a:rPr lang="en-US" dirty="0"/>
              <a:t> </a:t>
            </a:r>
            <a:r>
              <a:rPr lang="en-US" dirty="0" err="1"/>
              <a:t>ilovalar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afzalroq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534" y="966444"/>
            <a:ext cx="9603275" cy="1049235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57300" y="338455"/>
            <a:ext cx="9883140" cy="49930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D-T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: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Deyteriy-Tritiy</a:t>
            </a:r>
            <a:r>
              <a:rPr lang="en-US" dirty="0"/>
              <a:t> (D-T)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atomlarining</a:t>
            </a:r>
            <a:r>
              <a:rPr lang="en-US" dirty="0"/>
              <a:t> </a:t>
            </a:r>
            <a:r>
              <a:rPr lang="en-US" dirty="0" err="1"/>
              <a:t>qo'shilishi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taxminan</a:t>
            </a:r>
            <a:r>
              <a:rPr lang="en-US" dirty="0"/>
              <a:t> 14,1 MeV </a:t>
            </a:r>
            <a:r>
              <a:rPr lang="en-US" dirty="0" err="1"/>
              <a:t>kinetik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neytronlar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reaksiya</a:t>
            </a:r>
            <a:r>
              <a:rPr lang="en-US" dirty="0"/>
              <a:t> D-D </a:t>
            </a:r>
            <a:r>
              <a:rPr lang="en-US" dirty="0" err="1"/>
              <a:t>reaksiyasiga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sezilarli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unumiga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ko'plab</a:t>
            </a:r>
            <a:r>
              <a:rPr lang="en-US" dirty="0"/>
              <a:t> </a:t>
            </a:r>
            <a:r>
              <a:rPr lang="en-US" dirty="0" err="1"/>
              <a:t>ilovalar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afzalroqdir</a:t>
            </a:r>
            <a:r>
              <a:rPr lang="en-US" dirty="0"/>
              <a:t>. </a:t>
            </a:r>
            <a:r>
              <a:rPr lang="en-US" dirty="0" err="1"/>
              <a:t>Tijoratda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ko'p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manbalari</a:t>
            </a:r>
            <a:r>
              <a:rPr lang="en-US" dirty="0"/>
              <a:t> D-T </a:t>
            </a:r>
            <a:r>
              <a:rPr lang="en-US" dirty="0" err="1"/>
              <a:t>qo'shilish</a:t>
            </a:r>
            <a:r>
              <a:rPr lang="en-US" dirty="0"/>
              <a:t> </a:t>
            </a:r>
            <a:r>
              <a:rPr lang="en-US" dirty="0" err="1"/>
              <a:t>reaksiyasiga</a:t>
            </a:r>
            <a:r>
              <a:rPr lang="en-US" dirty="0"/>
              <a:t> </a:t>
            </a:r>
            <a:r>
              <a:rPr lang="en-US" dirty="0" err="1"/>
              <a:t>asoslangan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generatorlar</a:t>
            </a:r>
            <a:r>
              <a:rPr lang="en-US" dirty="0"/>
              <a:t> </a:t>
            </a:r>
            <a:r>
              <a:rPr lang="en-US" dirty="0" err="1"/>
              <a:t>odatda</a:t>
            </a:r>
            <a:r>
              <a:rPr lang="en-US" dirty="0"/>
              <a:t> </a:t>
            </a:r>
            <a:r>
              <a:rPr lang="en-US" dirty="0" err="1"/>
              <a:t>deyteriy</a:t>
            </a:r>
            <a:r>
              <a:rPr lang="en-US" dirty="0"/>
              <a:t> </a:t>
            </a:r>
            <a:r>
              <a:rPr lang="en-US" dirty="0" err="1"/>
              <a:t>ionlarini</a:t>
            </a:r>
            <a:r>
              <a:rPr lang="en-US" dirty="0"/>
              <a:t> </a:t>
            </a:r>
            <a:r>
              <a:rPr lang="en-US" dirty="0" err="1"/>
              <a:t>tritiy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</a:t>
            </a:r>
            <a:r>
              <a:rPr lang="en-US" dirty="0" err="1"/>
              <a:t>nishonga</a:t>
            </a:r>
            <a:r>
              <a:rPr lang="en-US" dirty="0"/>
              <a:t> </a:t>
            </a:r>
            <a:r>
              <a:rPr lang="en-US" dirty="0" err="1"/>
              <a:t>tezlashtirish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 dirty="0"/>
              <a:t>. Lourens </a:t>
            </a:r>
            <a:r>
              <a:rPr lang="en-US" dirty="0" err="1"/>
              <a:t>Berkli</a:t>
            </a:r>
            <a:r>
              <a:rPr lang="en-US" dirty="0"/>
              <a:t> </a:t>
            </a:r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Laboratoriyasi</a:t>
            </a:r>
            <a:r>
              <a:rPr lang="en-US" dirty="0"/>
              <a:t> (LBNL) </a:t>
            </a:r>
            <a:r>
              <a:rPr lang="en-US" dirty="0" err="1"/>
              <a:t>yuklarni</a:t>
            </a:r>
            <a:r>
              <a:rPr lang="en-US" dirty="0"/>
              <a:t> </a:t>
            </a:r>
            <a:r>
              <a:rPr lang="en-US" dirty="0" err="1"/>
              <a:t>skanerlash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ilovalar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oqimli</a:t>
            </a:r>
            <a:r>
              <a:rPr lang="en-US" dirty="0"/>
              <a:t> ion </a:t>
            </a:r>
            <a:r>
              <a:rPr lang="en-US" dirty="0" err="1"/>
              <a:t>nurlaridan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r>
              <a:rPr lang="en-US" dirty="0"/>
              <a:t>,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unumli</a:t>
            </a:r>
            <a:r>
              <a:rPr lang="en-US" dirty="0"/>
              <a:t> D-T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chiqdi</a:t>
            </a:r>
            <a:r>
              <a:rPr lang="en-US" dirty="0"/>
              <a:t>. </a:t>
            </a:r>
            <a:r>
              <a:rPr lang="en-US" dirty="0" err="1"/>
              <a:t>Chiziqli</a:t>
            </a:r>
            <a:r>
              <a:rPr lang="en-US" dirty="0"/>
              <a:t> D-T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burchaklarda</a:t>
            </a:r>
            <a:r>
              <a:rPr lang="en-US" dirty="0"/>
              <a:t> </a:t>
            </a:r>
            <a:r>
              <a:rPr lang="en-US" dirty="0" err="1"/>
              <a:t>o'zgaruvchan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energiyalari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maqsadlarida</a:t>
            </a:r>
            <a:r>
              <a:rPr lang="en-US" dirty="0"/>
              <a:t> </a:t>
            </a:r>
            <a:r>
              <a:rPr lang="en-US" dirty="0" err="1"/>
              <a:t>qo'llaniladi</a:t>
            </a:r>
            <a:r>
              <a:rPr lang="en-US" dirty="0"/>
              <a:t>. </a:t>
            </a:r>
            <a:r>
              <a:rPr lang="en-US" dirty="0" err="1"/>
              <a:t>Sodern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Thermo Fisher Scientific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firmalar</a:t>
            </a:r>
            <a:r>
              <a:rPr lang="en-US" dirty="0"/>
              <a:t> </a:t>
            </a:r>
            <a:r>
              <a:rPr lang="en-US" dirty="0" err="1"/>
              <a:t>bog'langan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(API),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ko'chma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ilovalar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darajalarida</a:t>
            </a:r>
            <a:r>
              <a:rPr lang="en-US" dirty="0"/>
              <a:t> D-T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generatorlarini</a:t>
            </a:r>
            <a:r>
              <a:rPr lang="en-US" dirty="0"/>
              <a:t> </a:t>
            </a:r>
            <a:r>
              <a:rPr lang="en-US" dirty="0" err="1"/>
              <a:t>taklif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neytronlarni</a:t>
            </a:r>
            <a:r>
              <a:rPr lang="en-US" dirty="0"/>
              <a:t> </a:t>
            </a:r>
            <a:r>
              <a:rPr lang="en-US" dirty="0" err="1"/>
              <a:t>ekranlash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kirish</a:t>
            </a:r>
            <a:r>
              <a:rPr lang="en-US" dirty="0"/>
              <a:t> </a:t>
            </a:r>
            <a:r>
              <a:rPr lang="en-US" dirty="0" err="1"/>
              <a:t>qobiliyati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ikkilamchi</a:t>
            </a:r>
            <a:r>
              <a:rPr lang="en-US" dirty="0"/>
              <a:t> gamma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tufayli</a:t>
            </a:r>
            <a:r>
              <a:rPr lang="en-US" dirty="0"/>
              <a:t> </a:t>
            </a:r>
            <a:r>
              <a:rPr lang="en-US" dirty="0" err="1"/>
              <a:t>qiyinchiliklar</a:t>
            </a:r>
            <a:r>
              <a:rPr lang="en-US" dirty="0"/>
              <a:t> </a:t>
            </a:r>
            <a:r>
              <a:rPr lang="en-US" dirty="0" err="1"/>
              <a:t>tug'dirishi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Multi-</a:t>
            </a:r>
            <a:r>
              <a:rPr lang="en-US" dirty="0" err="1"/>
              <a:t>folga</a:t>
            </a:r>
            <a:r>
              <a:rPr lang="en-US" dirty="0"/>
              <a:t> </a:t>
            </a:r>
            <a:r>
              <a:rPr lang="en-US" dirty="0" err="1"/>
              <a:t>aktivatsiya</a:t>
            </a:r>
            <a:r>
              <a:rPr lang="en-US" dirty="0"/>
              <a:t> </a:t>
            </a:r>
            <a:r>
              <a:rPr lang="en-US" dirty="0" err="1"/>
              <a:t>tahlili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usullar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generatorlarning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oqimini</a:t>
            </a:r>
            <a:r>
              <a:rPr lang="en-US" dirty="0"/>
              <a:t> 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7180" y="280035"/>
            <a:ext cx="9259570" cy="65779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0</TotalTime>
  <Words>11930</Words>
  <Application>WPS Slides</Application>
  <PresentationFormat>Widescreen</PresentationFormat>
  <Paragraphs>182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Arial</vt:lpstr>
      <vt:lpstr>SimSun</vt:lpstr>
      <vt:lpstr>Wingdings</vt:lpstr>
      <vt:lpstr>Times New Roman</vt:lpstr>
      <vt:lpstr>Gill Sans MT</vt:lpstr>
      <vt:lpstr>Microsoft YaHei</vt:lpstr>
      <vt:lpstr>Arial Unicode MS</vt:lpstr>
      <vt:lpstr>Calibri</vt:lpstr>
      <vt:lpstr>Gallery</vt:lpstr>
      <vt:lpstr>NEYtRON GENERATORLAR VA ULARNING TURLARI</vt:lpstr>
      <vt:lpstr>PowerPoint 演示文稿</vt:lpstr>
      <vt:lpstr>Neytron nima? Ahamiyati va foydalanish sohalari</vt:lpstr>
      <vt:lpstr>Neytron Generatorining Ta'rifi: Neytron hosil qilish uchun ishlatiladigan qurilmalarning ta'rifi va asosiy maqsadi</vt:lpstr>
      <vt:lpstr>PowerPoint 演示文稿</vt:lpstr>
      <vt:lpstr>Asosiy Ishlash Prinsipi: Qo'shilish reaksiyalarining (D-D va D-T) umumiy bayoni</vt:lpstr>
      <vt:lpstr>Neytron Naychasining Asosiy Tarkibiy Qismlari: Ion manbai, tezlatgich, nishon</vt:lpstr>
      <vt:lpstr>D-T Neytron Generatorlari: Ishlash prinsipi va xususiyatlari</vt:lpstr>
      <vt:lpstr>PowerPoint 演示文稿</vt:lpstr>
      <vt:lpstr>D-D Neytron Generatorlari: Ishlash prinsipi va xususiyatlari</vt:lpstr>
      <vt:lpstr>PowerPoint 演示文稿</vt:lpstr>
      <vt:lpstr>Ion Manbalari Turlari: Sovuq katod (Penning), Radiochastotali (RF), Elektron Siklotron Rezonansi (ECR) manbalari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Tibbiyotda Qo'llanilishi: Bor Neytronni Tutish Terapiyasi (BNCT), izotop ishlab chiqarish</vt:lpstr>
      <vt:lpstr>PowerPoint 演示文稿</vt:lpstr>
      <vt:lpstr>PowerPoint 演示文稿</vt:lpstr>
      <vt:lpstr>Xulosa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NEYRON GENERATORLAR VA ULARNING TURLARI</dc:title>
  <dc:creator>Khasil</dc:creator>
  <cp:lastModifiedBy>Lenovo</cp:lastModifiedBy>
  <cp:revision>16</cp:revision>
  <dcterms:created xsi:type="dcterms:W3CDTF">2025-04-28T17:00:00Z</dcterms:created>
  <dcterms:modified xsi:type="dcterms:W3CDTF">2025-05-14T03:24:42Z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BCED4745785D4EA9A29B69DD1964FC7E_12</vt:lpwstr>
  </property>
  <property fmtid="{D5CDD505-2E9C-101B-9397-08002B2CF9AE}" pid="3" name="KSOProductBuildVer">
    <vt:lpwstr>1033-12.2.0.20795</vt:lpwstr>
  </property>
</Properties>
</file>