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4" r:id="rId15"/>
    <p:sldId id="278" r:id="rId16"/>
    <p:sldId id="269" r:id="rId17"/>
    <p:sldId id="277" r:id="rId18"/>
    <p:sldId id="280" r:id="rId19"/>
    <p:sldId id="279" r:id="rId20"/>
    <p:sldId id="286" r:id="rId21"/>
    <p:sldId id="282" r:id="rId22"/>
    <p:sldId id="290" r:id="rId23"/>
    <p:sldId id="291" r:id="rId24"/>
    <p:sldId id="275" r:id="rId25"/>
    <p:sldId id="288" r:id="rId26"/>
    <p:sldId id="289" r:id="rId27"/>
    <p:sldId id="281" r:id="rId28"/>
    <p:sldId id="271" r:id="rId29"/>
  </p:sldIdLst>
  <p:sldSz cx="18288000" cy="10287000"/>
  <p:notesSz cx="6858000" cy="9144000"/>
  <p:embeddedFontLst>
    <p:embeddedFont>
      <p:font typeface="Jua" panose="020B0604020202020204" charset="-127"/>
      <p:regular r:id="rId30"/>
    </p:embeddedFont>
    <p:embeddedFont>
      <p:font typeface="Calibri" panose="020F0502020204030204" pitchFamily="34" charset="0"/>
      <p:regular r:id="rId31"/>
      <p:bold r:id="rId32"/>
      <p:italic r:id="rId33"/>
      <p:boldItalic r:id="rId34"/>
    </p:embeddedFont>
    <p:embeddedFont>
      <p:font typeface="Canva Sans" panose="020B0604020202020204" charset="0"/>
      <p:regular r:id="rId35"/>
    </p:embeddedFont>
    <p:embeddedFont>
      <p:font typeface="Horizon" panose="020B0604020202020204" charset="0"/>
      <p:bold r:id="rId36"/>
    </p:embeddedFont>
    <p:embeddedFont>
      <p:font typeface="KG Primary Penmanship" panose="020B0604020202020204" charset="0"/>
      <p:regular r:id="rId37"/>
    </p:embeddedFont>
    <p:embeddedFont>
      <p:font typeface="League Spartan" panose="020B0604020202020204" charset="0"/>
      <p:bold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8" userDrawn="1">
          <p15:clr>
            <a:srgbClr val="A4A3A4"/>
          </p15:clr>
        </p15:guide>
        <p15:guide id="2" pos="291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showGuides="1">
      <p:cViewPr varScale="1">
        <p:scale>
          <a:sx n="54" d="100"/>
          <a:sy n="54" d="100"/>
        </p:scale>
        <p:origin x="754" y="29"/>
      </p:cViewPr>
      <p:guideLst>
        <p:guide orient="horz" pos="2168"/>
        <p:guide pos="2915"/>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11/5/2024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11/5/2024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11/5/2024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11/5/2024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11/5/2024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11/5/2024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11/5/2024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9.png"/><Relationship Id="rId19" Type="http://schemas.openxmlformats.org/officeDocument/2006/relationships/image" Target="../media/image18.sv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58.svg"/><Relationship Id="rId13" Type="http://schemas.openxmlformats.org/officeDocument/2006/relationships/image" Target="../media/image63.png"/><Relationship Id="rId18" Type="http://schemas.openxmlformats.org/officeDocument/2006/relationships/image" Target="../media/image15.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2.svg"/><Relationship Id="rId17" Type="http://schemas.openxmlformats.org/officeDocument/2006/relationships/image" Target="../media/image25.png"/><Relationship Id="rId2" Type="http://schemas.openxmlformats.org/officeDocument/2006/relationships/image" Target="../media/image41.png"/><Relationship Id="rId16" Type="http://schemas.openxmlformats.org/officeDocument/2006/relationships/image" Target="../media/image66.svg"/><Relationship Id="rId1" Type="http://schemas.openxmlformats.org/officeDocument/2006/relationships/slideLayout" Target="../slideLayouts/slideLayout7.xml"/><Relationship Id="rId6" Type="http://schemas.openxmlformats.org/officeDocument/2006/relationships/image" Target="../media/image56.svg"/><Relationship Id="rId11" Type="http://schemas.openxmlformats.org/officeDocument/2006/relationships/image" Target="../media/image61.png"/><Relationship Id="rId5" Type="http://schemas.openxmlformats.org/officeDocument/2006/relationships/image" Target="../media/image55.png"/><Relationship Id="rId15" Type="http://schemas.openxmlformats.org/officeDocument/2006/relationships/image" Target="../media/image65.png"/><Relationship Id="rId10" Type="http://schemas.openxmlformats.org/officeDocument/2006/relationships/image" Target="../media/image60.svg"/><Relationship Id="rId4" Type="http://schemas.openxmlformats.org/officeDocument/2006/relationships/image" Target="../media/image54.svg"/><Relationship Id="rId9" Type="http://schemas.openxmlformats.org/officeDocument/2006/relationships/image" Target="../media/image59.png"/><Relationship Id="rId14" Type="http://schemas.openxmlformats.org/officeDocument/2006/relationships/image" Target="../media/image64.svg"/></Relationships>
</file>

<file path=ppt/slides/_rels/slide12.xml.rels><?xml version="1.0" encoding="UTF-8" standalone="yes"?>
<Relationships xmlns="http://schemas.openxmlformats.org/package/2006/relationships"><Relationship Id="rId8" Type="http://schemas.openxmlformats.org/officeDocument/2006/relationships/image" Target="../media/image58.svg"/><Relationship Id="rId13" Type="http://schemas.openxmlformats.org/officeDocument/2006/relationships/image" Target="../media/image67.png"/><Relationship Id="rId18" Type="http://schemas.openxmlformats.org/officeDocument/2006/relationships/image" Target="../media/image65.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2.svg"/><Relationship Id="rId17" Type="http://schemas.openxmlformats.org/officeDocument/2006/relationships/image" Target="../media/image70.svg"/><Relationship Id="rId2" Type="http://schemas.openxmlformats.org/officeDocument/2006/relationships/image" Target="../media/image41.png"/><Relationship Id="rId16"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image" Target="../media/image56.svg"/><Relationship Id="rId11" Type="http://schemas.openxmlformats.org/officeDocument/2006/relationships/image" Target="../media/image61.png"/><Relationship Id="rId5" Type="http://schemas.openxmlformats.org/officeDocument/2006/relationships/image" Target="../media/image55.png"/><Relationship Id="rId15" Type="http://schemas.openxmlformats.org/officeDocument/2006/relationships/image" Target="../media/image5.png"/><Relationship Id="rId10" Type="http://schemas.openxmlformats.org/officeDocument/2006/relationships/image" Target="../media/image60.svg"/><Relationship Id="rId19" Type="http://schemas.openxmlformats.org/officeDocument/2006/relationships/image" Target="../media/image66.svg"/><Relationship Id="rId4" Type="http://schemas.openxmlformats.org/officeDocument/2006/relationships/image" Target="../media/image54.svg"/><Relationship Id="rId9" Type="http://schemas.openxmlformats.org/officeDocument/2006/relationships/image" Target="../media/image59.png"/><Relationship Id="rId14" Type="http://schemas.openxmlformats.org/officeDocument/2006/relationships/image" Target="../media/image68.svg"/></Relationships>
</file>

<file path=ppt/slides/_rels/slide13.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56.svg"/><Relationship Id="rId18" Type="http://schemas.openxmlformats.org/officeDocument/2006/relationships/image" Target="../media/image61.png"/><Relationship Id="rId3" Type="http://schemas.openxmlformats.org/officeDocument/2006/relationships/image" Target="../media/image71.png"/><Relationship Id="rId7" Type="http://schemas.openxmlformats.org/officeDocument/2006/relationships/image" Target="../media/image74.svg"/><Relationship Id="rId12" Type="http://schemas.openxmlformats.org/officeDocument/2006/relationships/image" Target="../media/image55.png"/><Relationship Id="rId17" Type="http://schemas.openxmlformats.org/officeDocument/2006/relationships/image" Target="../media/image60.svg"/><Relationship Id="rId2" Type="http://schemas.openxmlformats.org/officeDocument/2006/relationships/image" Target="../media/image41.png"/><Relationship Id="rId16"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73.png"/><Relationship Id="rId11" Type="http://schemas.openxmlformats.org/officeDocument/2006/relationships/image" Target="../media/image54.svg"/><Relationship Id="rId5" Type="http://schemas.openxmlformats.org/officeDocument/2006/relationships/image" Target="../media/image15.png"/><Relationship Id="rId15" Type="http://schemas.openxmlformats.org/officeDocument/2006/relationships/image" Target="../media/image58.svg"/><Relationship Id="rId10" Type="http://schemas.openxmlformats.org/officeDocument/2006/relationships/image" Target="../media/image53.png"/><Relationship Id="rId19" Type="http://schemas.openxmlformats.org/officeDocument/2006/relationships/image" Target="../media/image62.svg"/><Relationship Id="rId4" Type="http://schemas.openxmlformats.org/officeDocument/2006/relationships/image" Target="../media/image72.svg"/><Relationship Id="rId9" Type="http://schemas.openxmlformats.org/officeDocument/2006/relationships/image" Target="../media/image66.svg"/><Relationship Id="rId14" Type="http://schemas.openxmlformats.org/officeDocument/2006/relationships/image" Target="../media/image5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58.svg"/><Relationship Id="rId13" Type="http://schemas.openxmlformats.org/officeDocument/2006/relationships/image" Target="../media/image61.png"/><Relationship Id="rId18" Type="http://schemas.openxmlformats.org/officeDocument/2006/relationships/image" Target="../media/image65.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0.svg"/><Relationship Id="rId17" Type="http://schemas.openxmlformats.org/officeDocument/2006/relationships/image" Target="../media/image78.svg"/><Relationship Id="rId2" Type="http://schemas.openxmlformats.org/officeDocument/2006/relationships/image" Target="../media/image41.png"/><Relationship Id="rId16" Type="http://schemas.openxmlformats.org/officeDocument/2006/relationships/image" Target="../media/image77.png"/><Relationship Id="rId20"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56.svg"/><Relationship Id="rId11" Type="http://schemas.openxmlformats.org/officeDocument/2006/relationships/image" Target="../media/image59.png"/><Relationship Id="rId5" Type="http://schemas.openxmlformats.org/officeDocument/2006/relationships/image" Target="../media/image55.png"/><Relationship Id="rId15" Type="http://schemas.openxmlformats.org/officeDocument/2006/relationships/image" Target="../media/image9.png"/><Relationship Id="rId10" Type="http://schemas.openxmlformats.org/officeDocument/2006/relationships/image" Target="../media/image76.svg"/><Relationship Id="rId19" Type="http://schemas.openxmlformats.org/officeDocument/2006/relationships/image" Target="../media/image66.svg"/><Relationship Id="rId4" Type="http://schemas.openxmlformats.org/officeDocument/2006/relationships/image" Target="../media/image54.svg"/><Relationship Id="rId9" Type="http://schemas.openxmlformats.org/officeDocument/2006/relationships/image" Target="../media/image75.png"/><Relationship Id="rId14" Type="http://schemas.openxmlformats.org/officeDocument/2006/relationships/image" Target="../media/image62.svg"/></Relationships>
</file>

<file path=ppt/slides/_rels/slide1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85.sv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83.svg"/><Relationship Id="rId11" Type="http://schemas.openxmlformats.org/officeDocument/2006/relationships/image" Target="../media/image47.png"/><Relationship Id="rId5" Type="http://schemas.openxmlformats.org/officeDocument/2006/relationships/image" Target="../media/image82.png"/><Relationship Id="rId10" Type="http://schemas.openxmlformats.org/officeDocument/2006/relationships/image" Target="../media/image87.svg"/><Relationship Id="rId4" Type="http://schemas.openxmlformats.org/officeDocument/2006/relationships/image" Target="../media/image81.svg"/><Relationship Id="rId9" Type="http://schemas.openxmlformats.org/officeDocument/2006/relationships/image" Target="../media/image86.png"/></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74.svg"/><Relationship Id="rId3" Type="http://schemas.openxmlformats.org/officeDocument/2006/relationships/image" Target="../media/image89.svg"/><Relationship Id="rId7" Type="http://schemas.openxmlformats.org/officeDocument/2006/relationships/image" Target="../media/image25.png"/><Relationship Id="rId12" Type="http://schemas.openxmlformats.org/officeDocument/2006/relationships/image" Target="../media/image73.png"/><Relationship Id="rId2" Type="http://schemas.openxmlformats.org/officeDocument/2006/relationships/image" Target="../media/image88.png"/><Relationship Id="rId1" Type="http://schemas.openxmlformats.org/officeDocument/2006/relationships/slideLayout" Target="../slideLayouts/slideLayout7.xml"/><Relationship Id="rId6" Type="http://schemas.openxmlformats.org/officeDocument/2006/relationships/image" Target="../media/image91.svg"/><Relationship Id="rId11" Type="http://schemas.openxmlformats.org/officeDocument/2006/relationships/image" Target="../media/image7.png"/><Relationship Id="rId5" Type="http://schemas.openxmlformats.org/officeDocument/2006/relationships/image" Target="../media/image90.png"/><Relationship Id="rId10" Type="http://schemas.openxmlformats.org/officeDocument/2006/relationships/image" Target="../media/image17.png"/><Relationship Id="rId4" Type="http://schemas.openxmlformats.org/officeDocument/2006/relationships/image" Target="../media/image3.png"/><Relationship Id="rId9" Type="http://schemas.openxmlformats.org/officeDocument/2006/relationships/image" Target="../media/image9.png"/></Relationships>
</file>

<file path=ppt/slides/_rels/slide19.xml.rels><?xml version="1.0" encoding="UTF-8" standalone="yes"?>
<Relationships xmlns="http://schemas.openxmlformats.org/package/2006/relationships"><Relationship Id="rId8" Type="http://schemas.openxmlformats.org/officeDocument/2006/relationships/image" Target="../media/image58.svg"/><Relationship Id="rId13" Type="http://schemas.openxmlformats.org/officeDocument/2006/relationships/image" Target="../media/image61.png"/><Relationship Id="rId18" Type="http://schemas.openxmlformats.org/officeDocument/2006/relationships/image" Target="../media/image13.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0.svg"/><Relationship Id="rId17" Type="http://schemas.openxmlformats.org/officeDocument/2006/relationships/image" Target="../media/image15.png"/><Relationship Id="rId2" Type="http://schemas.openxmlformats.org/officeDocument/2006/relationships/image" Target="../media/image41.png"/><Relationship Id="rId16" Type="http://schemas.openxmlformats.org/officeDocument/2006/relationships/image" Target="../media/image93.svg"/><Relationship Id="rId1" Type="http://schemas.openxmlformats.org/officeDocument/2006/relationships/slideLayout" Target="../slideLayouts/slideLayout7.xml"/><Relationship Id="rId6" Type="http://schemas.openxmlformats.org/officeDocument/2006/relationships/image" Target="../media/image56.svg"/><Relationship Id="rId11" Type="http://schemas.openxmlformats.org/officeDocument/2006/relationships/image" Target="../media/image59.png"/><Relationship Id="rId5" Type="http://schemas.openxmlformats.org/officeDocument/2006/relationships/image" Target="../media/image55.png"/><Relationship Id="rId15" Type="http://schemas.openxmlformats.org/officeDocument/2006/relationships/image" Target="../media/image92.png"/><Relationship Id="rId10" Type="http://schemas.openxmlformats.org/officeDocument/2006/relationships/image" Target="../media/image76.svg"/><Relationship Id="rId4" Type="http://schemas.openxmlformats.org/officeDocument/2006/relationships/image" Target="../media/image54.svg"/><Relationship Id="rId9" Type="http://schemas.openxmlformats.org/officeDocument/2006/relationships/image" Target="../media/image75.png"/><Relationship Id="rId14" Type="http://schemas.openxmlformats.org/officeDocument/2006/relationships/image" Target="../media/image62.svg"/></Relationships>
</file>

<file path=ppt/slides/_rels/slide2.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svg"/><Relationship Id="rId3" Type="http://schemas.openxmlformats.org/officeDocument/2006/relationships/image" Target="../media/image2.svg"/><Relationship Id="rId7" Type="http://schemas.openxmlformats.org/officeDocument/2006/relationships/image" Target="../media/image22.svg"/><Relationship Id="rId12"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20.svg"/><Relationship Id="rId15" Type="http://schemas.openxmlformats.org/officeDocument/2006/relationships/image" Target="../media/image30.sv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svg"/><Relationship Id="rId14" Type="http://schemas.openxmlformats.org/officeDocument/2006/relationships/image" Target="../media/image29.png"/></Relationships>
</file>

<file path=ppt/slides/_rels/slide20.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7.xml"/><Relationship Id="rId5" Type="http://schemas.openxmlformats.org/officeDocument/2006/relationships/image" Target="../media/image74.svg"/><Relationship Id="rId4" Type="http://schemas.openxmlformats.org/officeDocument/2006/relationships/image" Target="../media/image73.png"/></Relationships>
</file>

<file path=ppt/slides/_rels/slide22.xml.rels><?xml version="1.0" encoding="UTF-8" standalone="yes"?>
<Relationships xmlns="http://schemas.openxmlformats.org/package/2006/relationships"><Relationship Id="rId3" Type="http://schemas.openxmlformats.org/officeDocument/2006/relationships/image" Target="../media/image96.svg"/><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98.svg"/><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00.svg"/><Relationship Id="rId2" Type="http://schemas.openxmlformats.org/officeDocument/2006/relationships/image" Target="../media/image99.png"/><Relationship Id="rId1" Type="http://schemas.openxmlformats.org/officeDocument/2006/relationships/slideLayout" Target="../slideLayouts/slideLayout7.xml"/><Relationship Id="rId5" Type="http://schemas.openxmlformats.org/officeDocument/2006/relationships/image" Target="../media/image102.svg"/><Relationship Id="rId4" Type="http://schemas.openxmlformats.org/officeDocument/2006/relationships/image" Target="../media/image101.png"/></Relationships>
</file>

<file path=ppt/slides/_rels/slide26.xml.rels><?xml version="1.0" encoding="UTF-8" standalone="yes"?>
<Relationships xmlns="http://schemas.openxmlformats.org/package/2006/relationships"><Relationship Id="rId3" Type="http://schemas.openxmlformats.org/officeDocument/2006/relationships/image" Target="../media/image104.svg"/><Relationship Id="rId2" Type="http://schemas.openxmlformats.org/officeDocument/2006/relationships/image" Target="../media/image103.png"/><Relationship Id="rId1" Type="http://schemas.openxmlformats.org/officeDocument/2006/relationships/slideLayout" Target="../slideLayouts/slideLayout7.xml"/><Relationship Id="rId5" Type="http://schemas.openxmlformats.org/officeDocument/2006/relationships/image" Target="../media/image106.svg"/><Relationship Id="rId4" Type="http://schemas.openxmlformats.org/officeDocument/2006/relationships/image" Target="../media/image105.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1.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108.svg"/><Relationship Id="rId7" Type="http://schemas.openxmlformats.org/officeDocument/2006/relationships/image" Target="../media/image111.png"/><Relationship Id="rId2" Type="http://schemas.openxmlformats.org/officeDocument/2006/relationships/image" Target="../media/image107.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10.svg"/><Relationship Id="rId4" Type="http://schemas.openxmlformats.org/officeDocument/2006/relationships/image" Target="../media/image109.png"/></Relationships>
</file>

<file path=ppt/slides/_rels/slide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40.svg"/><Relationship Id="rId4" Type="http://schemas.openxmlformats.org/officeDocument/2006/relationships/image" Target="../media/image39.png"/></Relationships>
</file>

<file path=ppt/slides/_rels/slide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2.svg"/><Relationship Id="rId7" Type="http://schemas.openxmlformats.org/officeDocument/2006/relationships/image" Target="../media/image44.sv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48.svg"/><Relationship Id="rId5" Type="http://schemas.openxmlformats.org/officeDocument/2006/relationships/image" Target="../media/image4.svg"/><Relationship Id="rId10" Type="http://schemas.openxmlformats.org/officeDocument/2006/relationships/image" Target="../media/image47.png"/><Relationship Id="rId4" Type="http://schemas.openxmlformats.org/officeDocument/2006/relationships/image" Target="../media/image3.png"/><Relationship Id="rId9" Type="http://schemas.openxmlformats.org/officeDocument/2006/relationships/image" Target="../media/image46.svg"/></Relationships>
</file>

<file path=ppt/slides/_rels/slide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8CC0F5"/>
        </a:solidFill>
        <a:effectLst/>
      </p:bgPr>
    </p:bg>
    <p:spTree>
      <p:nvGrpSpPr>
        <p:cNvPr id="1" name=""/>
        <p:cNvGrpSpPr/>
        <p:nvPr/>
      </p:nvGrpSpPr>
      <p:grpSpPr>
        <a:xfrm>
          <a:off x="0" y="0"/>
          <a:ext cx="0" cy="0"/>
          <a:chOff x="0" y="0"/>
          <a:chExt cx="0" cy="0"/>
        </a:xfrm>
      </p:grpSpPr>
      <p:sp>
        <p:nvSpPr>
          <p:cNvPr id="2" name="Freeform 2"/>
          <p:cNvSpPr/>
          <p:nvPr/>
        </p:nvSpPr>
        <p:spPr>
          <a:xfrm>
            <a:off x="-428538" y="-2253652"/>
            <a:ext cx="18768896" cy="13035852"/>
          </a:xfrm>
          <a:custGeom>
            <a:avLst/>
            <a:gdLst/>
            <a:ahLst/>
            <a:cxnLst/>
            <a:rect l="l" t="t" r="r" b="b"/>
            <a:pathLst>
              <a:path w="18768896" h="13035852">
                <a:moveTo>
                  <a:pt x="0" y="0"/>
                </a:moveTo>
                <a:lnTo>
                  <a:pt x="18768897" y="0"/>
                </a:lnTo>
                <a:lnTo>
                  <a:pt x="18768897" y="13035851"/>
                </a:lnTo>
                <a:lnTo>
                  <a:pt x="0" y="1303585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2982870" y="1577887"/>
            <a:ext cx="12207583" cy="6695007"/>
            <a:chOff x="0" y="0"/>
            <a:chExt cx="16276777" cy="8926675"/>
          </a:xfrm>
        </p:grpSpPr>
        <p:sp>
          <p:nvSpPr>
            <p:cNvPr id="4" name="Freeform 4"/>
            <p:cNvSpPr/>
            <p:nvPr/>
          </p:nvSpPr>
          <p:spPr>
            <a:xfrm>
              <a:off x="0" y="0"/>
              <a:ext cx="10851185" cy="8926675"/>
            </a:xfrm>
            <a:custGeom>
              <a:avLst/>
              <a:gdLst/>
              <a:ahLst/>
              <a:cxnLst/>
              <a:rect l="l" t="t" r="r" b="b"/>
              <a:pathLst>
                <a:path w="10851185" h="8926675">
                  <a:moveTo>
                    <a:pt x="0" y="0"/>
                  </a:moveTo>
                  <a:lnTo>
                    <a:pt x="10851185" y="0"/>
                  </a:lnTo>
                  <a:lnTo>
                    <a:pt x="10851185" y="8926675"/>
                  </a:lnTo>
                  <a:lnTo>
                    <a:pt x="0" y="8926675"/>
                  </a:lnTo>
                  <a:lnTo>
                    <a:pt x="0" y="0"/>
                  </a:lnTo>
                  <a:close/>
                </a:path>
              </a:pathLst>
            </a:custGeom>
            <a:blipFill>
              <a:blip r:embed="rId4">
                <a:extLst>
                  <a:ext uri="{96DAC541-7B7A-43D3-8B79-37D633B846F1}">
                    <asvg:svgBlip xmlns:asvg="http://schemas.microsoft.com/office/drawing/2016/SVG/main" r:embed="rId5"/>
                  </a:ext>
                </a:extLst>
              </a:blip>
              <a:stretch>
                <a:fillRect r="-30390"/>
              </a:stretch>
            </a:blipFill>
          </p:spPr>
        </p:sp>
        <p:sp>
          <p:nvSpPr>
            <p:cNvPr id="5" name="Freeform 5"/>
            <p:cNvSpPr/>
            <p:nvPr/>
          </p:nvSpPr>
          <p:spPr>
            <a:xfrm>
              <a:off x="5425592" y="0"/>
              <a:ext cx="10851185" cy="8926675"/>
            </a:xfrm>
            <a:custGeom>
              <a:avLst/>
              <a:gdLst/>
              <a:ahLst/>
              <a:cxnLst/>
              <a:rect l="l" t="t" r="r" b="b"/>
              <a:pathLst>
                <a:path w="10851185" h="8926675">
                  <a:moveTo>
                    <a:pt x="0" y="0"/>
                  </a:moveTo>
                  <a:lnTo>
                    <a:pt x="10851185" y="0"/>
                  </a:lnTo>
                  <a:lnTo>
                    <a:pt x="10851185" y="8926675"/>
                  </a:lnTo>
                  <a:lnTo>
                    <a:pt x="0" y="8926675"/>
                  </a:lnTo>
                  <a:lnTo>
                    <a:pt x="0" y="0"/>
                  </a:lnTo>
                  <a:close/>
                </a:path>
              </a:pathLst>
            </a:custGeom>
            <a:blipFill>
              <a:blip r:embed="rId4">
                <a:extLst>
                  <a:ext uri="{96DAC541-7B7A-43D3-8B79-37D633B846F1}">
                    <asvg:svgBlip xmlns:asvg="http://schemas.microsoft.com/office/drawing/2016/SVG/main" r:embed="rId5"/>
                  </a:ext>
                </a:extLst>
              </a:blip>
              <a:stretch>
                <a:fillRect l="-30390"/>
              </a:stretch>
            </a:blipFill>
          </p:spPr>
        </p:sp>
      </p:grpSp>
      <p:sp>
        <p:nvSpPr>
          <p:cNvPr id="6" name="TextBox 6"/>
          <p:cNvSpPr txBox="1"/>
          <p:nvPr/>
        </p:nvSpPr>
        <p:spPr>
          <a:xfrm>
            <a:off x="5011866" y="2303952"/>
            <a:ext cx="7888088" cy="4857750"/>
          </a:xfrm>
          <a:prstGeom prst="rect">
            <a:avLst/>
          </a:prstGeom>
        </p:spPr>
        <p:txBody>
          <a:bodyPr lIns="0" tIns="0" rIns="0" bIns="0" rtlCol="0" anchor="t">
            <a:spAutoFit/>
          </a:bodyPr>
          <a:lstStyle/>
          <a:p>
            <a:pPr algn="ctr">
              <a:lnSpc>
                <a:spcPts val="9000"/>
              </a:lnSpc>
            </a:pPr>
            <a:r>
              <a:rPr lang="en-US" sz="9000" spc="-179" dirty="0" err="1">
                <a:solidFill>
                  <a:srgbClr val="FFFFFF"/>
                </a:solidFill>
                <a:latin typeface="Jua" charset="-127"/>
                <a:ea typeface="Jua" charset="-127"/>
                <a:cs typeface="Jua" charset="-127"/>
                <a:sym typeface="Jua" charset="-127"/>
              </a:rPr>
              <a:t>Dars</a:t>
            </a:r>
            <a:r>
              <a:rPr lang="en-US" sz="9000" spc="-179" dirty="0">
                <a:solidFill>
                  <a:srgbClr val="FFFFFF"/>
                </a:solidFill>
                <a:latin typeface="Jua" charset="-127"/>
                <a:ea typeface="Jua" charset="-127"/>
                <a:cs typeface="Jua" charset="-127"/>
                <a:sym typeface="Jua" charset="-127"/>
              </a:rPr>
              <a:t> -</a:t>
            </a:r>
            <a:r>
              <a:rPr lang="en-US" sz="9000" spc="-179" dirty="0" err="1">
                <a:solidFill>
                  <a:srgbClr val="FFFFFF"/>
                </a:solidFill>
                <a:latin typeface="Jua" charset="-127"/>
                <a:ea typeface="Jua" charset="-127"/>
                <a:cs typeface="Jua" charset="-127"/>
                <a:sym typeface="Jua" charset="-127"/>
              </a:rPr>
              <a:t>o'qitishning</a:t>
            </a:r>
            <a:r>
              <a:rPr lang="en-US" sz="9000" spc="-179" dirty="0">
                <a:solidFill>
                  <a:srgbClr val="FFFFFF"/>
                </a:solidFill>
                <a:latin typeface="Jua" charset="-127"/>
                <a:ea typeface="Jua" charset="-127"/>
                <a:cs typeface="Jua" charset="-127"/>
                <a:sym typeface="Jua" charset="-127"/>
              </a:rPr>
              <a:t> </a:t>
            </a:r>
            <a:r>
              <a:rPr lang="en-US" sz="9000" spc="-179" dirty="0" err="1">
                <a:solidFill>
                  <a:srgbClr val="FFFFFF"/>
                </a:solidFill>
                <a:latin typeface="Jua" charset="-127"/>
                <a:ea typeface="Jua" charset="-127"/>
                <a:cs typeface="Jua" charset="-127"/>
                <a:sym typeface="Jua" charset="-127"/>
              </a:rPr>
              <a:t>asosiy</a:t>
            </a:r>
            <a:r>
              <a:rPr lang="en-US" sz="9000" spc="-179" dirty="0">
                <a:solidFill>
                  <a:srgbClr val="FFFFFF"/>
                </a:solidFill>
                <a:latin typeface="Jua" charset="-127"/>
                <a:ea typeface="Jua" charset="-127"/>
                <a:cs typeface="Jua" charset="-127"/>
                <a:sym typeface="Jua" charset="-127"/>
              </a:rPr>
              <a:t> </a:t>
            </a:r>
            <a:r>
              <a:rPr lang="en-US" sz="9000" spc="-179" dirty="0" err="1">
                <a:solidFill>
                  <a:srgbClr val="FFFFFF"/>
                </a:solidFill>
                <a:latin typeface="Jua" charset="-127"/>
                <a:ea typeface="Jua" charset="-127"/>
                <a:cs typeface="Jua" charset="-127"/>
                <a:sym typeface="Jua" charset="-127"/>
              </a:rPr>
              <a:t>shakli</a:t>
            </a:r>
            <a:r>
              <a:rPr lang="en-US" sz="9000" spc="-179" dirty="0">
                <a:solidFill>
                  <a:srgbClr val="FFFFFF"/>
                </a:solidFill>
                <a:latin typeface="Jua" charset="-127"/>
                <a:ea typeface="Jua" charset="-127"/>
                <a:cs typeface="Jua" charset="-127"/>
                <a:sym typeface="Jua" charset="-127"/>
              </a:rPr>
              <a:t> </a:t>
            </a:r>
            <a:r>
              <a:rPr lang="en-US" sz="9000" spc="-179" dirty="0" err="1">
                <a:solidFill>
                  <a:srgbClr val="FFFFFF"/>
                </a:solidFill>
                <a:latin typeface="Jua" charset="-127"/>
                <a:ea typeface="Jua" charset="-127"/>
                <a:cs typeface="Jua" charset="-127"/>
                <a:sym typeface="Jua" charset="-127"/>
              </a:rPr>
              <a:t>sifatida</a:t>
            </a:r>
            <a:endParaRPr lang="en-US" sz="9000" spc="-179" dirty="0">
              <a:solidFill>
                <a:srgbClr val="FFFFFF"/>
              </a:solidFill>
              <a:latin typeface="Jua" charset="-127"/>
              <a:ea typeface="Jua" charset="-127"/>
              <a:cs typeface="Jua" charset="-127"/>
              <a:sym typeface="Jua" charset="-127"/>
            </a:endParaRPr>
          </a:p>
        </p:txBody>
      </p:sp>
      <p:sp>
        <p:nvSpPr>
          <p:cNvPr id="8" name="Freeform 8"/>
          <p:cNvSpPr/>
          <p:nvPr/>
        </p:nvSpPr>
        <p:spPr>
          <a:xfrm>
            <a:off x="9467094" y="8005648"/>
            <a:ext cx="7661990" cy="4165336"/>
          </a:xfrm>
          <a:custGeom>
            <a:avLst/>
            <a:gdLst/>
            <a:ahLst/>
            <a:cxnLst/>
            <a:rect l="l" t="t" r="r" b="b"/>
            <a:pathLst>
              <a:path w="7661990" h="4165336">
                <a:moveTo>
                  <a:pt x="0" y="0"/>
                </a:moveTo>
                <a:lnTo>
                  <a:pt x="7661990" y="0"/>
                </a:lnTo>
                <a:lnTo>
                  <a:pt x="7661990" y="4165337"/>
                </a:lnTo>
                <a:lnTo>
                  <a:pt x="0" y="416533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flipH="1">
            <a:off x="12412548" y="6736572"/>
            <a:ext cx="1771082" cy="1313821"/>
          </a:xfrm>
          <a:custGeom>
            <a:avLst/>
            <a:gdLst/>
            <a:ahLst/>
            <a:cxnLst/>
            <a:rect l="l" t="t" r="r" b="b"/>
            <a:pathLst>
              <a:path w="1771082" h="1313821">
                <a:moveTo>
                  <a:pt x="1771082" y="0"/>
                </a:moveTo>
                <a:lnTo>
                  <a:pt x="0" y="0"/>
                </a:lnTo>
                <a:lnTo>
                  <a:pt x="0" y="1313820"/>
                </a:lnTo>
                <a:lnTo>
                  <a:pt x="1771082" y="1313820"/>
                </a:lnTo>
                <a:lnTo>
                  <a:pt x="1771082"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0" name="Freeform 10"/>
          <p:cNvSpPr/>
          <p:nvPr/>
        </p:nvSpPr>
        <p:spPr>
          <a:xfrm>
            <a:off x="15004190" y="5422751"/>
            <a:ext cx="2063893" cy="2627642"/>
          </a:xfrm>
          <a:custGeom>
            <a:avLst/>
            <a:gdLst/>
            <a:ahLst/>
            <a:cxnLst/>
            <a:rect l="l" t="t" r="r" b="b"/>
            <a:pathLst>
              <a:path w="2063893" h="2627642">
                <a:moveTo>
                  <a:pt x="0" y="0"/>
                </a:moveTo>
                <a:lnTo>
                  <a:pt x="2063893" y="0"/>
                </a:lnTo>
                <a:lnTo>
                  <a:pt x="2063893" y="2627641"/>
                </a:lnTo>
                <a:lnTo>
                  <a:pt x="0" y="262764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1" name="Freeform 11"/>
          <p:cNvSpPr/>
          <p:nvPr/>
        </p:nvSpPr>
        <p:spPr>
          <a:xfrm flipH="1">
            <a:off x="477140" y="2607509"/>
            <a:ext cx="4625673" cy="9053809"/>
          </a:xfrm>
          <a:custGeom>
            <a:avLst/>
            <a:gdLst/>
            <a:ahLst/>
            <a:cxnLst/>
            <a:rect l="l" t="t" r="r" b="b"/>
            <a:pathLst>
              <a:path w="4625673" h="9053809">
                <a:moveTo>
                  <a:pt x="4625673" y="0"/>
                </a:moveTo>
                <a:lnTo>
                  <a:pt x="0" y="0"/>
                </a:lnTo>
                <a:lnTo>
                  <a:pt x="0" y="9053809"/>
                </a:lnTo>
                <a:lnTo>
                  <a:pt x="4625673" y="9053809"/>
                </a:lnTo>
                <a:lnTo>
                  <a:pt x="4625673"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2" name="Freeform 12"/>
          <p:cNvSpPr/>
          <p:nvPr/>
        </p:nvSpPr>
        <p:spPr>
          <a:xfrm>
            <a:off x="15004190" y="0"/>
            <a:ext cx="2334214" cy="4114800"/>
          </a:xfrm>
          <a:custGeom>
            <a:avLst/>
            <a:gdLst/>
            <a:ahLst/>
            <a:cxnLst/>
            <a:rect l="l" t="t" r="r" b="b"/>
            <a:pathLst>
              <a:path w="2334214" h="4114800">
                <a:moveTo>
                  <a:pt x="0" y="0"/>
                </a:moveTo>
                <a:lnTo>
                  <a:pt x="2334214" y="0"/>
                </a:lnTo>
                <a:lnTo>
                  <a:pt x="2334214" y="4114800"/>
                </a:lnTo>
                <a:lnTo>
                  <a:pt x="0" y="41148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3" name="Freeform 13"/>
          <p:cNvSpPr/>
          <p:nvPr/>
        </p:nvSpPr>
        <p:spPr>
          <a:xfrm>
            <a:off x="6615011" y="8569636"/>
            <a:ext cx="3321766" cy="4114800"/>
          </a:xfrm>
          <a:custGeom>
            <a:avLst/>
            <a:gdLst/>
            <a:ahLst/>
            <a:cxnLst/>
            <a:rect l="l" t="t" r="r" b="b"/>
            <a:pathLst>
              <a:path w="3321766" h="4114800">
                <a:moveTo>
                  <a:pt x="0" y="0"/>
                </a:moveTo>
                <a:lnTo>
                  <a:pt x="3321766" y="0"/>
                </a:lnTo>
                <a:lnTo>
                  <a:pt x="3321766"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sp>
        <p:nvSpPr>
          <p:cNvPr id="14" name="Freeform 14"/>
          <p:cNvSpPr/>
          <p:nvPr/>
        </p:nvSpPr>
        <p:spPr>
          <a:xfrm rot="-1727232">
            <a:off x="-190075" y="757084"/>
            <a:ext cx="4169757" cy="902184"/>
          </a:xfrm>
          <a:custGeom>
            <a:avLst/>
            <a:gdLst/>
            <a:ahLst/>
            <a:cxnLst/>
            <a:rect l="l" t="t" r="r" b="b"/>
            <a:pathLst>
              <a:path w="4169757" h="902184">
                <a:moveTo>
                  <a:pt x="0" y="0"/>
                </a:moveTo>
                <a:lnTo>
                  <a:pt x="4169757" y="0"/>
                </a:lnTo>
                <a:lnTo>
                  <a:pt x="4169757" y="902183"/>
                </a:lnTo>
                <a:lnTo>
                  <a:pt x="0" y="902183"/>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BCBBB"/>
        </a:solidFill>
        <a:effectLst/>
      </p:bgPr>
    </p:bg>
    <p:spTree>
      <p:nvGrpSpPr>
        <p:cNvPr id="1" name=""/>
        <p:cNvGrpSpPr/>
        <p:nvPr/>
      </p:nvGrpSpPr>
      <p:grpSpPr>
        <a:xfrm>
          <a:off x="0" y="0"/>
          <a:ext cx="0" cy="0"/>
          <a:chOff x="0" y="0"/>
          <a:chExt cx="0" cy="0"/>
        </a:xfrm>
      </p:grpSpPr>
      <p:grpSp>
        <p:nvGrpSpPr>
          <p:cNvPr id="2" name="Group 2"/>
          <p:cNvGrpSpPr/>
          <p:nvPr/>
        </p:nvGrpSpPr>
        <p:grpSpPr>
          <a:xfrm>
            <a:off x="1606857" y="789184"/>
            <a:ext cx="13937429" cy="7020716"/>
            <a:chOff x="0" y="0"/>
            <a:chExt cx="3670763" cy="1849078"/>
          </a:xfrm>
        </p:grpSpPr>
        <p:sp>
          <p:nvSpPr>
            <p:cNvPr id="3" name="Freeform 3"/>
            <p:cNvSpPr/>
            <p:nvPr/>
          </p:nvSpPr>
          <p:spPr>
            <a:xfrm>
              <a:off x="0" y="0"/>
              <a:ext cx="3670763" cy="1849078"/>
            </a:xfrm>
            <a:custGeom>
              <a:avLst/>
              <a:gdLst/>
              <a:ahLst/>
              <a:cxnLst/>
              <a:rect l="l" t="t" r="r" b="b"/>
              <a:pathLst>
                <a:path w="3670763" h="1849078">
                  <a:moveTo>
                    <a:pt x="28329" y="0"/>
                  </a:moveTo>
                  <a:lnTo>
                    <a:pt x="3642434" y="0"/>
                  </a:lnTo>
                  <a:cubicBezTo>
                    <a:pt x="3649947" y="0"/>
                    <a:pt x="3657153" y="2985"/>
                    <a:pt x="3662466" y="8297"/>
                  </a:cubicBezTo>
                  <a:cubicBezTo>
                    <a:pt x="3667778" y="13610"/>
                    <a:pt x="3670763" y="20816"/>
                    <a:pt x="3670763" y="28329"/>
                  </a:cubicBezTo>
                  <a:lnTo>
                    <a:pt x="3670763" y="1820748"/>
                  </a:lnTo>
                  <a:cubicBezTo>
                    <a:pt x="3670763" y="1828262"/>
                    <a:pt x="3667778" y="1835467"/>
                    <a:pt x="3662466" y="1840780"/>
                  </a:cubicBezTo>
                  <a:cubicBezTo>
                    <a:pt x="3657153" y="1846093"/>
                    <a:pt x="3649947" y="1849078"/>
                    <a:pt x="3642434" y="1849078"/>
                  </a:cubicBezTo>
                  <a:lnTo>
                    <a:pt x="28329" y="1849078"/>
                  </a:lnTo>
                  <a:cubicBezTo>
                    <a:pt x="20816" y="1849078"/>
                    <a:pt x="13610" y="1846093"/>
                    <a:pt x="8297" y="1840780"/>
                  </a:cubicBezTo>
                  <a:cubicBezTo>
                    <a:pt x="2985" y="1835467"/>
                    <a:pt x="0" y="1828262"/>
                    <a:pt x="0" y="1820748"/>
                  </a:cubicBezTo>
                  <a:lnTo>
                    <a:pt x="0" y="28329"/>
                  </a:lnTo>
                  <a:cubicBezTo>
                    <a:pt x="0" y="20816"/>
                    <a:pt x="2985" y="13610"/>
                    <a:pt x="8297" y="8297"/>
                  </a:cubicBezTo>
                  <a:cubicBezTo>
                    <a:pt x="13610" y="2985"/>
                    <a:pt x="20816" y="0"/>
                    <a:pt x="28329" y="0"/>
                  </a:cubicBezTo>
                  <a:close/>
                </a:path>
              </a:pathLst>
            </a:custGeom>
            <a:solidFill>
              <a:srgbClr val="FAF8F0"/>
            </a:solidFill>
          </p:spPr>
        </p:sp>
        <p:sp>
          <p:nvSpPr>
            <p:cNvPr id="4" name="TextBox 4"/>
            <p:cNvSpPr txBox="1"/>
            <p:nvPr/>
          </p:nvSpPr>
          <p:spPr>
            <a:xfrm>
              <a:off x="0" y="-47625"/>
              <a:ext cx="3670763" cy="1896703"/>
            </a:xfrm>
            <a:prstGeom prst="rect">
              <a:avLst/>
            </a:prstGeom>
          </p:spPr>
          <p:txBody>
            <a:bodyPr lIns="50800" tIns="50800" rIns="50800" bIns="50800" rtlCol="0" anchor="ctr"/>
            <a:lstStyle/>
            <a:p>
              <a:pPr algn="ctr">
                <a:lnSpc>
                  <a:spcPts val="2660"/>
                </a:lnSpc>
              </a:pPr>
              <a:endParaRPr/>
            </a:p>
          </p:txBody>
        </p:sp>
      </p:grpSp>
      <p:sp>
        <p:nvSpPr>
          <p:cNvPr id="5" name="Freeform 5"/>
          <p:cNvSpPr/>
          <p:nvPr/>
        </p:nvSpPr>
        <p:spPr>
          <a:xfrm>
            <a:off x="12286810" y="6380152"/>
            <a:ext cx="6253690" cy="3444373"/>
          </a:xfrm>
          <a:custGeom>
            <a:avLst/>
            <a:gdLst/>
            <a:ahLst/>
            <a:cxnLst/>
            <a:rect l="l" t="t" r="r" b="b"/>
            <a:pathLst>
              <a:path w="6253690" h="3444373">
                <a:moveTo>
                  <a:pt x="0" y="0"/>
                </a:moveTo>
                <a:lnTo>
                  <a:pt x="6253690" y="0"/>
                </a:lnTo>
                <a:lnTo>
                  <a:pt x="6253690" y="3444373"/>
                </a:lnTo>
                <a:lnTo>
                  <a:pt x="0" y="344437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TextBox 6"/>
          <p:cNvSpPr txBox="1"/>
          <p:nvPr/>
        </p:nvSpPr>
        <p:spPr>
          <a:xfrm>
            <a:off x="2202688" y="981075"/>
            <a:ext cx="12745767" cy="6257925"/>
          </a:xfrm>
          <a:prstGeom prst="rect">
            <a:avLst/>
          </a:prstGeom>
        </p:spPr>
        <p:txBody>
          <a:bodyPr lIns="0" tIns="0" rIns="0" bIns="0" rtlCol="0" anchor="t">
            <a:spAutoFit/>
          </a:bodyPr>
          <a:lstStyle/>
          <a:p>
            <a:pPr algn="ctr">
              <a:lnSpc>
                <a:spcPts val="4200"/>
              </a:lnSpc>
              <a:spcBef>
                <a:spcPct val="0"/>
              </a:spcBef>
            </a:pPr>
            <a:r>
              <a:rPr lang="en-US" sz="3000">
                <a:solidFill>
                  <a:srgbClr val="1C2143"/>
                </a:solidFill>
                <a:latin typeface="Canva Sans" panose="020B0503030501040103"/>
                <a:ea typeface="Canva Sans" panose="020B0503030501040103"/>
                <a:cs typeface="Canva Sans" panose="020B0503030501040103"/>
                <a:sym typeface="Canva Sans" panose="020B0503030501040103"/>
              </a:rPr>
              <a:t>Takrorlash darsining turlari:</a:t>
            </a:r>
          </a:p>
          <a:p>
            <a:pPr marL="647700" lvl="1" indent="-323850" algn="l">
              <a:lnSpc>
                <a:spcPts val="4200"/>
              </a:lnSpc>
              <a:buFont typeface="Arial" panose="020B0604020202020204"/>
              <a:buChar char="•"/>
            </a:pPr>
            <a:r>
              <a:rPr lang="en-US" sz="3000">
                <a:solidFill>
                  <a:srgbClr val="1C2143"/>
                </a:solidFill>
                <a:latin typeface="Canva Sans" panose="020B0503030501040103"/>
                <a:ea typeface="Canva Sans" panose="020B0503030501040103"/>
                <a:cs typeface="Canva Sans" panose="020B0503030501040103"/>
                <a:sym typeface="Canva Sans" panose="020B0503030501040103"/>
              </a:rPr>
              <a:t>dars oldidan har kunlik qisqa takrorlash;</a:t>
            </a:r>
          </a:p>
          <a:p>
            <a:pPr marL="647700" lvl="1" indent="-323850" algn="l">
              <a:lnSpc>
                <a:spcPts val="4200"/>
              </a:lnSpc>
              <a:buFont typeface="Arial" panose="020B0604020202020204"/>
              <a:buChar char="•"/>
            </a:pPr>
            <a:r>
              <a:rPr lang="en-US" sz="3000">
                <a:solidFill>
                  <a:srgbClr val="1C2143"/>
                </a:solidFill>
                <a:latin typeface="Canva Sans" panose="020B0503030501040103"/>
                <a:ea typeface="Canva Sans" panose="020B0503030501040103"/>
                <a:cs typeface="Canva Sans" panose="020B0503030501040103"/>
                <a:sym typeface="Canva Sans" panose="020B0503030501040103"/>
              </a:rPr>
              <a:t>har bir darsdan keyin takrorlash;</a:t>
            </a:r>
          </a:p>
          <a:p>
            <a:pPr marL="647700" lvl="1" indent="-323850" algn="l">
              <a:lnSpc>
                <a:spcPts val="4200"/>
              </a:lnSpc>
              <a:buFont typeface="Arial" panose="020B0604020202020204"/>
              <a:buChar char="•"/>
            </a:pPr>
            <a:r>
              <a:rPr lang="en-US" sz="3000">
                <a:solidFill>
                  <a:srgbClr val="1C2143"/>
                </a:solidFill>
                <a:latin typeface="Canva Sans" panose="020B0503030501040103"/>
                <a:ea typeface="Canva Sans" panose="020B0503030501040103"/>
                <a:cs typeface="Canva Sans" panose="020B0503030501040103"/>
                <a:sym typeface="Canva Sans" panose="020B0503030501040103"/>
              </a:rPr>
              <a:t>har bir bobdan keyin takrorlash;</a:t>
            </a:r>
          </a:p>
          <a:p>
            <a:pPr algn="ctr">
              <a:lnSpc>
                <a:spcPts val="4200"/>
              </a:lnSpc>
              <a:spcBef>
                <a:spcPct val="0"/>
              </a:spcBef>
            </a:pPr>
            <a:r>
              <a:rPr lang="en-US" sz="3000">
                <a:solidFill>
                  <a:srgbClr val="1C2143"/>
                </a:solidFill>
                <a:latin typeface="Canva Sans" panose="020B0503030501040103"/>
                <a:ea typeface="Canva Sans" panose="020B0503030501040103"/>
                <a:cs typeface="Canva Sans" panose="020B0503030501040103"/>
                <a:sym typeface="Canva Sans" panose="020B0503030501040103"/>
              </a:rPr>
              <a:t>Mashg’ulot darslari o’zlashtirilgan bilimlarni mustahkamlash va ularni amalda qo’llash, tegishli ko’nikma va malaka hosil bo’lishga sharoit yaratib beradi.Har bir fan mashg’ulot darslarini talab qiladi, sababi nazariy bilimlarni amaliyotda qo’llay olish ko’nikmasini  shakllantirish,  o’quvchilarda  bo’ladigan   vaziyatlarga   erkin   fikr   bildira   olish qobiliyatini shakllantirish o’qituvchi oldiga qo’yilgan asosiy talablardan biri sanaladi.</a:t>
            </a:r>
          </a:p>
          <a:p>
            <a:pPr algn="ctr">
              <a:lnSpc>
                <a:spcPts val="4200"/>
              </a:lnSpc>
              <a:spcBef>
                <a:spcPct val="0"/>
              </a:spcBef>
            </a:pPr>
            <a:endParaRPr lang="en-US" sz="3000">
              <a:solidFill>
                <a:srgbClr val="1C2143"/>
              </a:solidFill>
              <a:latin typeface="Canva Sans" panose="020B0503030501040103"/>
              <a:ea typeface="Canva Sans" panose="020B0503030501040103"/>
              <a:cs typeface="Canva Sans" panose="020B0503030501040103"/>
              <a:sym typeface="Canva Sans" panose="020B0503030501040103"/>
            </a:endParaRPr>
          </a:p>
        </p:txBody>
      </p:sp>
      <p:grpSp>
        <p:nvGrpSpPr>
          <p:cNvPr id="7" name="Group 7"/>
          <p:cNvGrpSpPr/>
          <p:nvPr/>
        </p:nvGrpSpPr>
        <p:grpSpPr>
          <a:xfrm>
            <a:off x="13642657" y="7581900"/>
            <a:ext cx="665798" cy="1990725"/>
            <a:chOff x="0" y="0"/>
            <a:chExt cx="887730" cy="2654300"/>
          </a:xfrm>
        </p:grpSpPr>
        <p:sp>
          <p:nvSpPr>
            <p:cNvPr id="8" name="Freeform 8"/>
            <p:cNvSpPr/>
            <p:nvPr/>
          </p:nvSpPr>
          <p:spPr>
            <a:xfrm>
              <a:off x="27940" y="46990"/>
              <a:ext cx="810260" cy="2557780"/>
            </a:xfrm>
            <a:custGeom>
              <a:avLst/>
              <a:gdLst/>
              <a:ahLst/>
              <a:cxnLst/>
              <a:rect l="l" t="t" r="r" b="b"/>
              <a:pathLst>
                <a:path w="810260" h="2557780">
                  <a:moveTo>
                    <a:pt x="360680" y="204470"/>
                  </a:moveTo>
                  <a:cubicBezTo>
                    <a:pt x="297180" y="500380"/>
                    <a:pt x="307340" y="561340"/>
                    <a:pt x="303530" y="608330"/>
                  </a:cubicBezTo>
                  <a:cubicBezTo>
                    <a:pt x="299720" y="643890"/>
                    <a:pt x="290830" y="659130"/>
                    <a:pt x="287020" y="698500"/>
                  </a:cubicBezTo>
                  <a:cubicBezTo>
                    <a:pt x="279400" y="779780"/>
                    <a:pt x="274320" y="924560"/>
                    <a:pt x="287020" y="1065530"/>
                  </a:cubicBezTo>
                  <a:cubicBezTo>
                    <a:pt x="303530" y="1257300"/>
                    <a:pt x="392430" y="1587500"/>
                    <a:pt x="407670" y="1744980"/>
                  </a:cubicBezTo>
                  <a:cubicBezTo>
                    <a:pt x="415290" y="1826260"/>
                    <a:pt x="405130" y="1879600"/>
                    <a:pt x="410210" y="1932940"/>
                  </a:cubicBezTo>
                  <a:cubicBezTo>
                    <a:pt x="415290" y="1971040"/>
                    <a:pt x="425450" y="1990090"/>
                    <a:pt x="429260" y="2033270"/>
                  </a:cubicBezTo>
                  <a:cubicBezTo>
                    <a:pt x="436880" y="2112010"/>
                    <a:pt x="449580" y="2306320"/>
                    <a:pt x="430530" y="2367280"/>
                  </a:cubicBezTo>
                  <a:cubicBezTo>
                    <a:pt x="421640" y="2393950"/>
                    <a:pt x="411480" y="2407920"/>
                    <a:pt x="394970" y="2418080"/>
                  </a:cubicBezTo>
                  <a:cubicBezTo>
                    <a:pt x="378460" y="2429510"/>
                    <a:pt x="351790" y="2434590"/>
                    <a:pt x="334010" y="2433320"/>
                  </a:cubicBezTo>
                  <a:cubicBezTo>
                    <a:pt x="320040" y="2432050"/>
                    <a:pt x="307340" y="2426970"/>
                    <a:pt x="294640" y="2418080"/>
                  </a:cubicBezTo>
                  <a:cubicBezTo>
                    <a:pt x="280670" y="2407920"/>
                    <a:pt x="269240" y="2392680"/>
                    <a:pt x="260350" y="2367280"/>
                  </a:cubicBezTo>
                  <a:cubicBezTo>
                    <a:pt x="238760" y="2312670"/>
                    <a:pt x="231140" y="2188210"/>
                    <a:pt x="224790" y="2086610"/>
                  </a:cubicBezTo>
                  <a:cubicBezTo>
                    <a:pt x="217170" y="1967230"/>
                    <a:pt x="234950" y="1809750"/>
                    <a:pt x="220980" y="1694180"/>
                  </a:cubicBezTo>
                  <a:cubicBezTo>
                    <a:pt x="209550" y="1601470"/>
                    <a:pt x="170180" y="1520190"/>
                    <a:pt x="161290" y="1443990"/>
                  </a:cubicBezTo>
                  <a:cubicBezTo>
                    <a:pt x="153670" y="1380490"/>
                    <a:pt x="168910" y="1299210"/>
                    <a:pt x="161290" y="1266190"/>
                  </a:cubicBezTo>
                  <a:cubicBezTo>
                    <a:pt x="157480" y="1253490"/>
                    <a:pt x="148590" y="1250950"/>
                    <a:pt x="147320" y="1240790"/>
                  </a:cubicBezTo>
                  <a:cubicBezTo>
                    <a:pt x="146050" y="1229360"/>
                    <a:pt x="151130" y="1212850"/>
                    <a:pt x="157480" y="1201420"/>
                  </a:cubicBezTo>
                  <a:cubicBezTo>
                    <a:pt x="162560" y="1189990"/>
                    <a:pt x="171450" y="1178560"/>
                    <a:pt x="184150" y="1170940"/>
                  </a:cubicBezTo>
                  <a:cubicBezTo>
                    <a:pt x="198120" y="1162050"/>
                    <a:pt x="223520" y="1154430"/>
                    <a:pt x="242570" y="1156970"/>
                  </a:cubicBezTo>
                  <a:cubicBezTo>
                    <a:pt x="260350" y="1159510"/>
                    <a:pt x="283210" y="1170940"/>
                    <a:pt x="294640" y="1184910"/>
                  </a:cubicBezTo>
                  <a:cubicBezTo>
                    <a:pt x="307340" y="1198880"/>
                    <a:pt x="317500" y="1215390"/>
                    <a:pt x="316230" y="1240790"/>
                  </a:cubicBezTo>
                  <a:cubicBezTo>
                    <a:pt x="314960" y="1295400"/>
                    <a:pt x="219710" y="1436370"/>
                    <a:pt x="201930" y="1497330"/>
                  </a:cubicBezTo>
                  <a:cubicBezTo>
                    <a:pt x="193040" y="1530350"/>
                    <a:pt x="194310" y="1540510"/>
                    <a:pt x="190500" y="1574800"/>
                  </a:cubicBezTo>
                  <a:cubicBezTo>
                    <a:pt x="185420" y="1639570"/>
                    <a:pt x="180340" y="1751330"/>
                    <a:pt x="180340" y="1859280"/>
                  </a:cubicBezTo>
                  <a:cubicBezTo>
                    <a:pt x="179070" y="2001520"/>
                    <a:pt x="217170" y="2275840"/>
                    <a:pt x="194310" y="2352040"/>
                  </a:cubicBezTo>
                  <a:cubicBezTo>
                    <a:pt x="186690" y="2378710"/>
                    <a:pt x="176530" y="2391410"/>
                    <a:pt x="161290" y="2401570"/>
                  </a:cubicBezTo>
                  <a:cubicBezTo>
                    <a:pt x="146050" y="2411730"/>
                    <a:pt x="121920" y="2418080"/>
                    <a:pt x="102870" y="2415540"/>
                  </a:cubicBezTo>
                  <a:cubicBezTo>
                    <a:pt x="85090" y="2413000"/>
                    <a:pt x="63500" y="2401570"/>
                    <a:pt x="50800" y="2387600"/>
                  </a:cubicBezTo>
                  <a:cubicBezTo>
                    <a:pt x="38100" y="2373630"/>
                    <a:pt x="29210" y="2357120"/>
                    <a:pt x="29210" y="2332990"/>
                  </a:cubicBezTo>
                  <a:cubicBezTo>
                    <a:pt x="31750" y="2279650"/>
                    <a:pt x="118110" y="2148840"/>
                    <a:pt x="140970" y="2085340"/>
                  </a:cubicBezTo>
                  <a:cubicBezTo>
                    <a:pt x="154940" y="2047240"/>
                    <a:pt x="161290" y="2032000"/>
                    <a:pt x="168910" y="1991360"/>
                  </a:cubicBezTo>
                  <a:cubicBezTo>
                    <a:pt x="181610" y="1925320"/>
                    <a:pt x="182880" y="1813560"/>
                    <a:pt x="199390" y="1723390"/>
                  </a:cubicBezTo>
                  <a:cubicBezTo>
                    <a:pt x="215900" y="1629410"/>
                    <a:pt x="242570" y="1484630"/>
                    <a:pt x="273050" y="1436370"/>
                  </a:cubicBezTo>
                  <a:cubicBezTo>
                    <a:pt x="285750" y="1414780"/>
                    <a:pt x="298450" y="1404620"/>
                    <a:pt x="313690" y="1398270"/>
                  </a:cubicBezTo>
                  <a:cubicBezTo>
                    <a:pt x="325120" y="1391920"/>
                    <a:pt x="339090" y="1390650"/>
                    <a:pt x="350520" y="1391920"/>
                  </a:cubicBezTo>
                  <a:cubicBezTo>
                    <a:pt x="363220" y="1393190"/>
                    <a:pt x="375920" y="1397000"/>
                    <a:pt x="386080" y="1404620"/>
                  </a:cubicBezTo>
                  <a:cubicBezTo>
                    <a:pt x="398780" y="1414780"/>
                    <a:pt x="411480" y="1423670"/>
                    <a:pt x="419100" y="1450340"/>
                  </a:cubicBezTo>
                  <a:cubicBezTo>
                    <a:pt x="447040" y="1539240"/>
                    <a:pt x="454660" y="2044700"/>
                    <a:pt x="396240" y="2110740"/>
                  </a:cubicBezTo>
                  <a:cubicBezTo>
                    <a:pt x="375920" y="2134870"/>
                    <a:pt x="325120" y="2137410"/>
                    <a:pt x="316230" y="2124710"/>
                  </a:cubicBezTo>
                  <a:cubicBezTo>
                    <a:pt x="300990" y="2104390"/>
                    <a:pt x="389890" y="1993900"/>
                    <a:pt x="411480" y="1925320"/>
                  </a:cubicBezTo>
                  <a:cubicBezTo>
                    <a:pt x="433070" y="1855470"/>
                    <a:pt x="436880" y="1785620"/>
                    <a:pt x="444500" y="1708150"/>
                  </a:cubicBezTo>
                  <a:cubicBezTo>
                    <a:pt x="453390" y="1619250"/>
                    <a:pt x="435610" y="1474470"/>
                    <a:pt x="458470" y="1421130"/>
                  </a:cubicBezTo>
                  <a:cubicBezTo>
                    <a:pt x="468630" y="1394460"/>
                    <a:pt x="486410" y="1379220"/>
                    <a:pt x="502920" y="1371600"/>
                  </a:cubicBezTo>
                  <a:cubicBezTo>
                    <a:pt x="518160" y="1365250"/>
                    <a:pt x="539750" y="1366520"/>
                    <a:pt x="553720" y="1372870"/>
                  </a:cubicBezTo>
                  <a:cubicBezTo>
                    <a:pt x="568960" y="1379220"/>
                    <a:pt x="584200" y="1395730"/>
                    <a:pt x="591820" y="1407160"/>
                  </a:cubicBezTo>
                  <a:cubicBezTo>
                    <a:pt x="598170" y="1418590"/>
                    <a:pt x="598170" y="1423670"/>
                    <a:pt x="599440" y="1441450"/>
                  </a:cubicBezTo>
                  <a:cubicBezTo>
                    <a:pt x="603250" y="1520190"/>
                    <a:pt x="571500" y="1986280"/>
                    <a:pt x="538480" y="2070100"/>
                  </a:cubicBezTo>
                  <a:cubicBezTo>
                    <a:pt x="528320" y="2094230"/>
                    <a:pt x="520700" y="2103120"/>
                    <a:pt x="506730" y="2112010"/>
                  </a:cubicBezTo>
                  <a:cubicBezTo>
                    <a:pt x="492760" y="2119630"/>
                    <a:pt x="471170" y="2124710"/>
                    <a:pt x="455930" y="2122170"/>
                  </a:cubicBezTo>
                  <a:cubicBezTo>
                    <a:pt x="439420" y="2118360"/>
                    <a:pt x="420370" y="2108200"/>
                    <a:pt x="410210" y="2095500"/>
                  </a:cubicBezTo>
                  <a:cubicBezTo>
                    <a:pt x="400050" y="2082800"/>
                    <a:pt x="393700" y="2063750"/>
                    <a:pt x="394970" y="2045970"/>
                  </a:cubicBezTo>
                  <a:cubicBezTo>
                    <a:pt x="394970" y="2023110"/>
                    <a:pt x="414020" y="2000250"/>
                    <a:pt x="422910" y="1967230"/>
                  </a:cubicBezTo>
                  <a:cubicBezTo>
                    <a:pt x="436880" y="1913890"/>
                    <a:pt x="450850" y="1831340"/>
                    <a:pt x="463550" y="1755140"/>
                  </a:cubicBezTo>
                  <a:cubicBezTo>
                    <a:pt x="477520" y="1666240"/>
                    <a:pt x="477520" y="1516380"/>
                    <a:pt x="499110" y="1466850"/>
                  </a:cubicBezTo>
                  <a:cubicBezTo>
                    <a:pt x="508000" y="1446530"/>
                    <a:pt x="518160" y="1436370"/>
                    <a:pt x="530860" y="1428750"/>
                  </a:cubicBezTo>
                  <a:cubicBezTo>
                    <a:pt x="541020" y="1422400"/>
                    <a:pt x="552450" y="1419860"/>
                    <a:pt x="562610" y="1418590"/>
                  </a:cubicBezTo>
                  <a:cubicBezTo>
                    <a:pt x="574040" y="1418590"/>
                    <a:pt x="585470" y="1419860"/>
                    <a:pt x="595630" y="1426210"/>
                  </a:cubicBezTo>
                  <a:cubicBezTo>
                    <a:pt x="608330" y="1432560"/>
                    <a:pt x="623570" y="1443990"/>
                    <a:pt x="631190" y="1461770"/>
                  </a:cubicBezTo>
                  <a:cubicBezTo>
                    <a:pt x="641350" y="1492250"/>
                    <a:pt x="631190" y="1549400"/>
                    <a:pt x="626110" y="1598930"/>
                  </a:cubicBezTo>
                  <a:cubicBezTo>
                    <a:pt x="619760" y="1659890"/>
                    <a:pt x="600710" y="1722120"/>
                    <a:pt x="590550" y="1799590"/>
                  </a:cubicBezTo>
                  <a:cubicBezTo>
                    <a:pt x="576580" y="1906270"/>
                    <a:pt x="581660" y="2120900"/>
                    <a:pt x="558800" y="2183130"/>
                  </a:cubicBezTo>
                  <a:cubicBezTo>
                    <a:pt x="549910" y="2205990"/>
                    <a:pt x="541020" y="2216150"/>
                    <a:pt x="527050" y="2223770"/>
                  </a:cubicBezTo>
                  <a:cubicBezTo>
                    <a:pt x="513080" y="2232660"/>
                    <a:pt x="491490" y="2237740"/>
                    <a:pt x="476250" y="2235200"/>
                  </a:cubicBezTo>
                  <a:cubicBezTo>
                    <a:pt x="459740" y="2232660"/>
                    <a:pt x="440690" y="2221230"/>
                    <a:pt x="430530" y="2208530"/>
                  </a:cubicBezTo>
                  <a:cubicBezTo>
                    <a:pt x="420370" y="2195830"/>
                    <a:pt x="412750" y="2179320"/>
                    <a:pt x="414020" y="2159000"/>
                  </a:cubicBezTo>
                  <a:cubicBezTo>
                    <a:pt x="416560" y="2122170"/>
                    <a:pt x="459740" y="2033270"/>
                    <a:pt x="487680" y="2010410"/>
                  </a:cubicBezTo>
                  <a:cubicBezTo>
                    <a:pt x="502920" y="1997710"/>
                    <a:pt x="521970" y="1993900"/>
                    <a:pt x="538480" y="1996440"/>
                  </a:cubicBezTo>
                  <a:cubicBezTo>
                    <a:pt x="557530" y="1998980"/>
                    <a:pt x="582930" y="2011680"/>
                    <a:pt x="596900" y="2033270"/>
                  </a:cubicBezTo>
                  <a:cubicBezTo>
                    <a:pt x="619760" y="2070100"/>
                    <a:pt x="617220" y="2150110"/>
                    <a:pt x="621030" y="2218690"/>
                  </a:cubicBezTo>
                  <a:cubicBezTo>
                    <a:pt x="627380" y="2301240"/>
                    <a:pt x="637540" y="2447290"/>
                    <a:pt x="621030" y="2499360"/>
                  </a:cubicBezTo>
                  <a:cubicBezTo>
                    <a:pt x="614680" y="2522220"/>
                    <a:pt x="604520" y="2533650"/>
                    <a:pt x="590550" y="2542540"/>
                  </a:cubicBezTo>
                  <a:cubicBezTo>
                    <a:pt x="577850" y="2552700"/>
                    <a:pt x="556260" y="2557780"/>
                    <a:pt x="538480" y="2556510"/>
                  </a:cubicBezTo>
                  <a:cubicBezTo>
                    <a:pt x="521970" y="2553970"/>
                    <a:pt x="502920" y="2543810"/>
                    <a:pt x="491490" y="2531110"/>
                  </a:cubicBezTo>
                  <a:cubicBezTo>
                    <a:pt x="480060" y="2518410"/>
                    <a:pt x="477520" y="2509520"/>
                    <a:pt x="472440" y="2481580"/>
                  </a:cubicBezTo>
                  <a:cubicBezTo>
                    <a:pt x="445770" y="2336800"/>
                    <a:pt x="431800" y="1281430"/>
                    <a:pt x="473710" y="1145540"/>
                  </a:cubicBezTo>
                  <a:cubicBezTo>
                    <a:pt x="482600" y="1117600"/>
                    <a:pt x="491490" y="1109980"/>
                    <a:pt x="504190" y="1101090"/>
                  </a:cubicBezTo>
                  <a:cubicBezTo>
                    <a:pt x="518160" y="1090930"/>
                    <a:pt x="541020" y="1085850"/>
                    <a:pt x="557530" y="1087120"/>
                  </a:cubicBezTo>
                  <a:cubicBezTo>
                    <a:pt x="574040" y="1089660"/>
                    <a:pt x="594360" y="1099820"/>
                    <a:pt x="604520" y="1112520"/>
                  </a:cubicBezTo>
                  <a:cubicBezTo>
                    <a:pt x="615950" y="1125220"/>
                    <a:pt x="619760" y="1139190"/>
                    <a:pt x="624840" y="1163320"/>
                  </a:cubicBezTo>
                  <a:cubicBezTo>
                    <a:pt x="633730" y="1216660"/>
                    <a:pt x="626110" y="1333500"/>
                    <a:pt x="621030" y="1433830"/>
                  </a:cubicBezTo>
                  <a:cubicBezTo>
                    <a:pt x="613410" y="1559560"/>
                    <a:pt x="598170" y="1789430"/>
                    <a:pt x="579120" y="1858010"/>
                  </a:cubicBezTo>
                  <a:cubicBezTo>
                    <a:pt x="572770" y="1882140"/>
                    <a:pt x="570230" y="1892300"/>
                    <a:pt x="558800" y="1903730"/>
                  </a:cubicBezTo>
                  <a:cubicBezTo>
                    <a:pt x="547370" y="1913890"/>
                    <a:pt x="529590" y="1922780"/>
                    <a:pt x="513080" y="1922780"/>
                  </a:cubicBezTo>
                  <a:cubicBezTo>
                    <a:pt x="497840" y="1924050"/>
                    <a:pt x="478790" y="1918970"/>
                    <a:pt x="466090" y="1908810"/>
                  </a:cubicBezTo>
                  <a:cubicBezTo>
                    <a:pt x="452120" y="1896110"/>
                    <a:pt x="441960" y="1873250"/>
                    <a:pt x="439420" y="1849120"/>
                  </a:cubicBezTo>
                  <a:cubicBezTo>
                    <a:pt x="438150" y="1814830"/>
                    <a:pt x="461010" y="1764030"/>
                    <a:pt x="478790" y="1718310"/>
                  </a:cubicBezTo>
                  <a:cubicBezTo>
                    <a:pt x="497840" y="1667510"/>
                    <a:pt x="534670" y="1610360"/>
                    <a:pt x="557530" y="1555750"/>
                  </a:cubicBezTo>
                  <a:cubicBezTo>
                    <a:pt x="579120" y="1504950"/>
                    <a:pt x="593090" y="1463040"/>
                    <a:pt x="610870" y="1404620"/>
                  </a:cubicBezTo>
                  <a:cubicBezTo>
                    <a:pt x="633730" y="1327150"/>
                    <a:pt x="661670" y="1174750"/>
                    <a:pt x="678180" y="1131570"/>
                  </a:cubicBezTo>
                  <a:cubicBezTo>
                    <a:pt x="684530" y="1116330"/>
                    <a:pt x="685800" y="1111250"/>
                    <a:pt x="693420" y="1103630"/>
                  </a:cubicBezTo>
                  <a:cubicBezTo>
                    <a:pt x="702310" y="1093470"/>
                    <a:pt x="720090" y="1083310"/>
                    <a:pt x="735330" y="1082040"/>
                  </a:cubicBezTo>
                  <a:cubicBezTo>
                    <a:pt x="749300" y="1079500"/>
                    <a:pt x="768350" y="1085850"/>
                    <a:pt x="779780" y="1092200"/>
                  </a:cubicBezTo>
                  <a:cubicBezTo>
                    <a:pt x="789940" y="1098550"/>
                    <a:pt x="796290" y="1106170"/>
                    <a:pt x="801370" y="1116330"/>
                  </a:cubicBezTo>
                  <a:cubicBezTo>
                    <a:pt x="806450" y="1129030"/>
                    <a:pt x="810260" y="1145540"/>
                    <a:pt x="806450" y="1163320"/>
                  </a:cubicBezTo>
                  <a:cubicBezTo>
                    <a:pt x="801370" y="1189990"/>
                    <a:pt x="772160" y="1214120"/>
                    <a:pt x="751840" y="1258570"/>
                  </a:cubicBezTo>
                  <a:cubicBezTo>
                    <a:pt x="711200" y="1342390"/>
                    <a:pt x="638810" y="1541780"/>
                    <a:pt x="601980" y="1648460"/>
                  </a:cubicBezTo>
                  <a:cubicBezTo>
                    <a:pt x="577850" y="1720850"/>
                    <a:pt x="561340" y="1770380"/>
                    <a:pt x="546100" y="1833880"/>
                  </a:cubicBezTo>
                  <a:cubicBezTo>
                    <a:pt x="530860" y="1898650"/>
                    <a:pt x="530860" y="1998980"/>
                    <a:pt x="511810" y="2035810"/>
                  </a:cubicBezTo>
                  <a:cubicBezTo>
                    <a:pt x="502920" y="2053590"/>
                    <a:pt x="492760" y="2062480"/>
                    <a:pt x="480060" y="2067560"/>
                  </a:cubicBezTo>
                  <a:cubicBezTo>
                    <a:pt x="467360" y="2073910"/>
                    <a:pt x="448310" y="2073910"/>
                    <a:pt x="434340" y="2070100"/>
                  </a:cubicBezTo>
                  <a:cubicBezTo>
                    <a:pt x="421640" y="2066290"/>
                    <a:pt x="406400" y="2053590"/>
                    <a:pt x="400050" y="2042160"/>
                  </a:cubicBezTo>
                  <a:cubicBezTo>
                    <a:pt x="393700" y="2033270"/>
                    <a:pt x="392430" y="2026920"/>
                    <a:pt x="391160" y="2012950"/>
                  </a:cubicBezTo>
                  <a:cubicBezTo>
                    <a:pt x="387350" y="1979930"/>
                    <a:pt x="398780" y="1911350"/>
                    <a:pt x="412750" y="1837690"/>
                  </a:cubicBezTo>
                  <a:cubicBezTo>
                    <a:pt x="440690" y="1704340"/>
                    <a:pt x="525780" y="1357630"/>
                    <a:pt x="566420" y="1287780"/>
                  </a:cubicBezTo>
                  <a:cubicBezTo>
                    <a:pt x="577850" y="1268730"/>
                    <a:pt x="585470" y="1261110"/>
                    <a:pt x="599440" y="1256030"/>
                  </a:cubicBezTo>
                  <a:cubicBezTo>
                    <a:pt x="612140" y="1250950"/>
                    <a:pt x="631190" y="1249680"/>
                    <a:pt x="643890" y="1253490"/>
                  </a:cubicBezTo>
                  <a:cubicBezTo>
                    <a:pt x="657860" y="1257300"/>
                    <a:pt x="671830" y="1270000"/>
                    <a:pt x="679450" y="1281430"/>
                  </a:cubicBezTo>
                  <a:cubicBezTo>
                    <a:pt x="687070" y="1294130"/>
                    <a:pt x="688340" y="1304290"/>
                    <a:pt x="687070" y="1325880"/>
                  </a:cubicBezTo>
                  <a:cubicBezTo>
                    <a:pt x="684530" y="1388110"/>
                    <a:pt x="617220" y="1576070"/>
                    <a:pt x="595630" y="1681480"/>
                  </a:cubicBezTo>
                  <a:cubicBezTo>
                    <a:pt x="577850" y="1762760"/>
                    <a:pt x="574040" y="1860550"/>
                    <a:pt x="558800" y="1902460"/>
                  </a:cubicBezTo>
                  <a:cubicBezTo>
                    <a:pt x="551180" y="1921510"/>
                    <a:pt x="543560" y="1931670"/>
                    <a:pt x="533400" y="1940560"/>
                  </a:cubicBezTo>
                  <a:cubicBezTo>
                    <a:pt x="525780" y="1948180"/>
                    <a:pt x="516890" y="1951990"/>
                    <a:pt x="505460" y="1951990"/>
                  </a:cubicBezTo>
                  <a:cubicBezTo>
                    <a:pt x="490220" y="1953260"/>
                    <a:pt x="462280" y="1946910"/>
                    <a:pt x="449580" y="1934210"/>
                  </a:cubicBezTo>
                  <a:cubicBezTo>
                    <a:pt x="436880" y="1921510"/>
                    <a:pt x="431800" y="1903730"/>
                    <a:pt x="433070" y="1877060"/>
                  </a:cubicBezTo>
                  <a:cubicBezTo>
                    <a:pt x="435610" y="1800860"/>
                    <a:pt x="558800" y="1567180"/>
                    <a:pt x="590550" y="1451610"/>
                  </a:cubicBezTo>
                  <a:cubicBezTo>
                    <a:pt x="612140" y="1375410"/>
                    <a:pt x="628650" y="1296670"/>
                    <a:pt x="626110" y="1256030"/>
                  </a:cubicBezTo>
                  <a:cubicBezTo>
                    <a:pt x="624840" y="1235710"/>
                    <a:pt x="610870" y="1225550"/>
                    <a:pt x="613410" y="1212850"/>
                  </a:cubicBezTo>
                  <a:cubicBezTo>
                    <a:pt x="615950" y="1200150"/>
                    <a:pt x="631190" y="1183640"/>
                    <a:pt x="643890" y="1176020"/>
                  </a:cubicBezTo>
                  <a:cubicBezTo>
                    <a:pt x="656590" y="1169670"/>
                    <a:pt x="675640" y="1165860"/>
                    <a:pt x="690880" y="1169670"/>
                  </a:cubicBezTo>
                  <a:cubicBezTo>
                    <a:pt x="704850" y="1172210"/>
                    <a:pt x="721360" y="1182370"/>
                    <a:pt x="730250" y="1195070"/>
                  </a:cubicBezTo>
                  <a:cubicBezTo>
                    <a:pt x="739140" y="1206500"/>
                    <a:pt x="744220" y="1217930"/>
                    <a:pt x="742950" y="1239520"/>
                  </a:cubicBezTo>
                  <a:cubicBezTo>
                    <a:pt x="741680" y="1297940"/>
                    <a:pt x="662940" y="1450340"/>
                    <a:pt x="627380" y="1558290"/>
                  </a:cubicBezTo>
                  <a:cubicBezTo>
                    <a:pt x="590550" y="1670050"/>
                    <a:pt x="561340" y="1854200"/>
                    <a:pt x="527050" y="1903730"/>
                  </a:cubicBezTo>
                  <a:cubicBezTo>
                    <a:pt x="514350" y="1920240"/>
                    <a:pt x="501650" y="1925320"/>
                    <a:pt x="488950" y="1930400"/>
                  </a:cubicBezTo>
                  <a:cubicBezTo>
                    <a:pt x="478790" y="1932940"/>
                    <a:pt x="468630" y="1932940"/>
                    <a:pt x="458470" y="1930400"/>
                  </a:cubicBezTo>
                  <a:cubicBezTo>
                    <a:pt x="445770" y="1926590"/>
                    <a:pt x="427990" y="1915160"/>
                    <a:pt x="420370" y="1905000"/>
                  </a:cubicBezTo>
                  <a:cubicBezTo>
                    <a:pt x="414020" y="1896110"/>
                    <a:pt x="410210" y="1891030"/>
                    <a:pt x="408940" y="1875790"/>
                  </a:cubicBezTo>
                  <a:cubicBezTo>
                    <a:pt x="405130" y="1826260"/>
                    <a:pt x="448310" y="1659890"/>
                    <a:pt x="474980" y="1548130"/>
                  </a:cubicBezTo>
                  <a:cubicBezTo>
                    <a:pt x="502920" y="1430020"/>
                    <a:pt x="556260" y="1300480"/>
                    <a:pt x="577850" y="1183640"/>
                  </a:cubicBezTo>
                  <a:cubicBezTo>
                    <a:pt x="596900" y="1079500"/>
                    <a:pt x="601980" y="970280"/>
                    <a:pt x="604520" y="882650"/>
                  </a:cubicBezTo>
                  <a:cubicBezTo>
                    <a:pt x="605790" y="814070"/>
                    <a:pt x="581660" y="736600"/>
                    <a:pt x="595630" y="698500"/>
                  </a:cubicBezTo>
                  <a:cubicBezTo>
                    <a:pt x="603250" y="675640"/>
                    <a:pt x="619760" y="660400"/>
                    <a:pt x="636270" y="654050"/>
                  </a:cubicBezTo>
                  <a:cubicBezTo>
                    <a:pt x="652780" y="648970"/>
                    <a:pt x="681990" y="652780"/>
                    <a:pt x="695960" y="662940"/>
                  </a:cubicBezTo>
                  <a:cubicBezTo>
                    <a:pt x="709930" y="674370"/>
                    <a:pt x="720090" y="689610"/>
                    <a:pt x="722630" y="717550"/>
                  </a:cubicBezTo>
                  <a:cubicBezTo>
                    <a:pt x="727710" y="801370"/>
                    <a:pt x="591820" y="1085850"/>
                    <a:pt x="549910" y="1235710"/>
                  </a:cubicBezTo>
                  <a:cubicBezTo>
                    <a:pt x="519430" y="1350010"/>
                    <a:pt x="506730" y="1479550"/>
                    <a:pt x="482600" y="1539240"/>
                  </a:cubicBezTo>
                  <a:cubicBezTo>
                    <a:pt x="471170" y="1565910"/>
                    <a:pt x="462280" y="1583690"/>
                    <a:pt x="448310" y="1593850"/>
                  </a:cubicBezTo>
                  <a:cubicBezTo>
                    <a:pt x="435610" y="1602740"/>
                    <a:pt x="416560" y="1606550"/>
                    <a:pt x="402590" y="1604010"/>
                  </a:cubicBezTo>
                  <a:cubicBezTo>
                    <a:pt x="384810" y="1600200"/>
                    <a:pt x="361950" y="1582420"/>
                    <a:pt x="353060" y="1567180"/>
                  </a:cubicBezTo>
                  <a:cubicBezTo>
                    <a:pt x="345440" y="1554480"/>
                    <a:pt x="345440" y="1544320"/>
                    <a:pt x="347980" y="1521460"/>
                  </a:cubicBezTo>
                  <a:cubicBezTo>
                    <a:pt x="356870" y="1443990"/>
                    <a:pt x="466090" y="1080770"/>
                    <a:pt x="501650" y="1024890"/>
                  </a:cubicBezTo>
                  <a:cubicBezTo>
                    <a:pt x="510540" y="1010920"/>
                    <a:pt x="514350" y="1007110"/>
                    <a:pt x="524510" y="1002030"/>
                  </a:cubicBezTo>
                  <a:cubicBezTo>
                    <a:pt x="537210" y="996950"/>
                    <a:pt x="557530" y="993140"/>
                    <a:pt x="571500" y="994410"/>
                  </a:cubicBezTo>
                  <a:cubicBezTo>
                    <a:pt x="582930" y="996950"/>
                    <a:pt x="591820" y="1000760"/>
                    <a:pt x="600710" y="1008380"/>
                  </a:cubicBezTo>
                  <a:cubicBezTo>
                    <a:pt x="609600" y="1018540"/>
                    <a:pt x="619760" y="1031240"/>
                    <a:pt x="623570" y="1050290"/>
                  </a:cubicBezTo>
                  <a:cubicBezTo>
                    <a:pt x="631190" y="1080770"/>
                    <a:pt x="628650" y="1130300"/>
                    <a:pt x="619760" y="1184910"/>
                  </a:cubicBezTo>
                  <a:cubicBezTo>
                    <a:pt x="607060" y="1278890"/>
                    <a:pt x="553720" y="1417320"/>
                    <a:pt x="524510" y="1555750"/>
                  </a:cubicBezTo>
                  <a:cubicBezTo>
                    <a:pt x="486410" y="1728470"/>
                    <a:pt x="462280" y="2076450"/>
                    <a:pt x="420370" y="2142490"/>
                  </a:cubicBezTo>
                  <a:cubicBezTo>
                    <a:pt x="408940" y="2160270"/>
                    <a:pt x="396240" y="2164080"/>
                    <a:pt x="384810" y="2167890"/>
                  </a:cubicBezTo>
                  <a:cubicBezTo>
                    <a:pt x="374650" y="2171700"/>
                    <a:pt x="365760" y="2171700"/>
                    <a:pt x="355600" y="2167890"/>
                  </a:cubicBezTo>
                  <a:cubicBezTo>
                    <a:pt x="342900" y="2164080"/>
                    <a:pt x="326390" y="2155190"/>
                    <a:pt x="318770" y="2143760"/>
                  </a:cubicBezTo>
                  <a:cubicBezTo>
                    <a:pt x="311150" y="2132330"/>
                    <a:pt x="308610" y="2120900"/>
                    <a:pt x="308610" y="2101850"/>
                  </a:cubicBezTo>
                  <a:cubicBezTo>
                    <a:pt x="308610" y="2051050"/>
                    <a:pt x="354330" y="1915160"/>
                    <a:pt x="379730" y="1836420"/>
                  </a:cubicBezTo>
                  <a:cubicBezTo>
                    <a:pt x="401320" y="1774190"/>
                    <a:pt x="426720" y="1732280"/>
                    <a:pt x="445770" y="1668780"/>
                  </a:cubicBezTo>
                  <a:cubicBezTo>
                    <a:pt x="469900" y="1590040"/>
                    <a:pt x="496570" y="1492250"/>
                    <a:pt x="509270" y="1399540"/>
                  </a:cubicBezTo>
                  <a:cubicBezTo>
                    <a:pt x="523240" y="1301750"/>
                    <a:pt x="505460" y="1146810"/>
                    <a:pt x="523240" y="1096010"/>
                  </a:cubicBezTo>
                  <a:cubicBezTo>
                    <a:pt x="530860" y="1075690"/>
                    <a:pt x="539750" y="1065530"/>
                    <a:pt x="551180" y="1057910"/>
                  </a:cubicBezTo>
                  <a:cubicBezTo>
                    <a:pt x="563880" y="1049020"/>
                    <a:pt x="584200" y="1046480"/>
                    <a:pt x="598170" y="1047750"/>
                  </a:cubicBezTo>
                  <a:cubicBezTo>
                    <a:pt x="609600" y="1049020"/>
                    <a:pt x="619760" y="1052830"/>
                    <a:pt x="627380" y="1060450"/>
                  </a:cubicBezTo>
                  <a:cubicBezTo>
                    <a:pt x="638810" y="1068070"/>
                    <a:pt x="647700" y="1080770"/>
                    <a:pt x="654050" y="1099820"/>
                  </a:cubicBezTo>
                  <a:cubicBezTo>
                    <a:pt x="664210" y="1139190"/>
                    <a:pt x="654050" y="1226820"/>
                    <a:pt x="643890" y="1290320"/>
                  </a:cubicBezTo>
                  <a:cubicBezTo>
                    <a:pt x="632460" y="1353820"/>
                    <a:pt x="607060" y="1398270"/>
                    <a:pt x="586740" y="1478280"/>
                  </a:cubicBezTo>
                  <a:cubicBezTo>
                    <a:pt x="552450" y="1614170"/>
                    <a:pt x="506730" y="1964690"/>
                    <a:pt x="468630" y="2035810"/>
                  </a:cubicBezTo>
                  <a:cubicBezTo>
                    <a:pt x="458470" y="2056130"/>
                    <a:pt x="450850" y="2062480"/>
                    <a:pt x="438150" y="2068830"/>
                  </a:cubicBezTo>
                  <a:cubicBezTo>
                    <a:pt x="425450" y="2075180"/>
                    <a:pt x="406400" y="2076450"/>
                    <a:pt x="392430" y="2072640"/>
                  </a:cubicBezTo>
                  <a:cubicBezTo>
                    <a:pt x="378460" y="2068830"/>
                    <a:pt x="363220" y="2057400"/>
                    <a:pt x="355600" y="2045970"/>
                  </a:cubicBezTo>
                  <a:cubicBezTo>
                    <a:pt x="347980" y="2034540"/>
                    <a:pt x="345440" y="2024380"/>
                    <a:pt x="346710" y="2001520"/>
                  </a:cubicBezTo>
                  <a:cubicBezTo>
                    <a:pt x="347980" y="1921510"/>
                    <a:pt x="459740" y="1595120"/>
                    <a:pt x="483870" y="1464310"/>
                  </a:cubicBezTo>
                  <a:cubicBezTo>
                    <a:pt x="497840" y="1389380"/>
                    <a:pt x="485140" y="1322070"/>
                    <a:pt x="504190" y="1286510"/>
                  </a:cubicBezTo>
                  <a:cubicBezTo>
                    <a:pt x="515620" y="1266190"/>
                    <a:pt x="532130" y="1252220"/>
                    <a:pt x="549910" y="1248410"/>
                  </a:cubicBezTo>
                  <a:cubicBezTo>
                    <a:pt x="566420" y="1244600"/>
                    <a:pt x="593090" y="1250950"/>
                    <a:pt x="605790" y="1263650"/>
                  </a:cubicBezTo>
                  <a:cubicBezTo>
                    <a:pt x="619760" y="1275080"/>
                    <a:pt x="632460" y="1304290"/>
                    <a:pt x="626110" y="1318260"/>
                  </a:cubicBezTo>
                  <a:cubicBezTo>
                    <a:pt x="619760" y="1336040"/>
                    <a:pt x="580390" y="1332230"/>
                    <a:pt x="558800" y="1355090"/>
                  </a:cubicBezTo>
                  <a:cubicBezTo>
                    <a:pt x="519430" y="1398270"/>
                    <a:pt x="483870" y="1522730"/>
                    <a:pt x="454660" y="1598930"/>
                  </a:cubicBezTo>
                  <a:cubicBezTo>
                    <a:pt x="429260" y="1666240"/>
                    <a:pt x="415290" y="1727200"/>
                    <a:pt x="389890" y="1790700"/>
                  </a:cubicBezTo>
                  <a:cubicBezTo>
                    <a:pt x="364490" y="1855470"/>
                    <a:pt x="326390" y="1912620"/>
                    <a:pt x="300990" y="1983740"/>
                  </a:cubicBezTo>
                  <a:cubicBezTo>
                    <a:pt x="270510" y="2070100"/>
                    <a:pt x="256540" y="2225040"/>
                    <a:pt x="224790" y="2272030"/>
                  </a:cubicBezTo>
                  <a:cubicBezTo>
                    <a:pt x="209550" y="2292350"/>
                    <a:pt x="194310" y="2302510"/>
                    <a:pt x="176530" y="2305050"/>
                  </a:cubicBezTo>
                  <a:cubicBezTo>
                    <a:pt x="160020" y="2307590"/>
                    <a:pt x="133350" y="2294890"/>
                    <a:pt x="121920" y="2284730"/>
                  </a:cubicBezTo>
                  <a:cubicBezTo>
                    <a:pt x="114300" y="2277110"/>
                    <a:pt x="111760" y="2272030"/>
                    <a:pt x="107950" y="2258060"/>
                  </a:cubicBezTo>
                  <a:cubicBezTo>
                    <a:pt x="100330" y="2228850"/>
                    <a:pt x="99060" y="2166620"/>
                    <a:pt x="99060" y="2105660"/>
                  </a:cubicBezTo>
                  <a:cubicBezTo>
                    <a:pt x="99060" y="2015490"/>
                    <a:pt x="104140" y="1896110"/>
                    <a:pt x="118110" y="1767840"/>
                  </a:cubicBezTo>
                  <a:cubicBezTo>
                    <a:pt x="137160" y="1592580"/>
                    <a:pt x="191770" y="1217930"/>
                    <a:pt x="220980" y="1153160"/>
                  </a:cubicBezTo>
                  <a:cubicBezTo>
                    <a:pt x="226060" y="1137920"/>
                    <a:pt x="229870" y="1135380"/>
                    <a:pt x="237490" y="1129030"/>
                  </a:cubicBezTo>
                  <a:cubicBezTo>
                    <a:pt x="247650" y="1122680"/>
                    <a:pt x="266700" y="1116330"/>
                    <a:pt x="279400" y="1116330"/>
                  </a:cubicBezTo>
                  <a:cubicBezTo>
                    <a:pt x="289560" y="1116330"/>
                    <a:pt x="298450" y="1118870"/>
                    <a:pt x="306070" y="1123950"/>
                  </a:cubicBezTo>
                  <a:cubicBezTo>
                    <a:pt x="317500" y="1131570"/>
                    <a:pt x="326390" y="1139190"/>
                    <a:pt x="334010" y="1158240"/>
                  </a:cubicBezTo>
                  <a:cubicBezTo>
                    <a:pt x="351790" y="1205230"/>
                    <a:pt x="353060" y="1333500"/>
                    <a:pt x="349250" y="1445260"/>
                  </a:cubicBezTo>
                  <a:cubicBezTo>
                    <a:pt x="342900" y="1604010"/>
                    <a:pt x="309880" y="1941830"/>
                    <a:pt x="276860" y="2016760"/>
                  </a:cubicBezTo>
                  <a:cubicBezTo>
                    <a:pt x="267970" y="2038350"/>
                    <a:pt x="260350" y="2045970"/>
                    <a:pt x="247650" y="2053590"/>
                  </a:cubicBezTo>
                  <a:cubicBezTo>
                    <a:pt x="234950" y="2061210"/>
                    <a:pt x="215900" y="2065020"/>
                    <a:pt x="200660" y="2061210"/>
                  </a:cubicBezTo>
                  <a:cubicBezTo>
                    <a:pt x="186690" y="2058670"/>
                    <a:pt x="170180" y="2048510"/>
                    <a:pt x="161290" y="2037080"/>
                  </a:cubicBezTo>
                  <a:cubicBezTo>
                    <a:pt x="152400" y="2024380"/>
                    <a:pt x="146050" y="2011680"/>
                    <a:pt x="148590" y="1991360"/>
                  </a:cubicBezTo>
                  <a:cubicBezTo>
                    <a:pt x="151130" y="1943100"/>
                    <a:pt x="217170" y="1849120"/>
                    <a:pt x="255270" y="1753870"/>
                  </a:cubicBezTo>
                  <a:cubicBezTo>
                    <a:pt x="311150" y="1614170"/>
                    <a:pt x="407670" y="1336040"/>
                    <a:pt x="435610" y="1234440"/>
                  </a:cubicBezTo>
                  <a:cubicBezTo>
                    <a:pt x="447040" y="1192530"/>
                    <a:pt x="443230" y="1167130"/>
                    <a:pt x="454660" y="1146810"/>
                  </a:cubicBezTo>
                  <a:cubicBezTo>
                    <a:pt x="462280" y="1131570"/>
                    <a:pt x="471170" y="1120140"/>
                    <a:pt x="483870" y="1112520"/>
                  </a:cubicBezTo>
                  <a:cubicBezTo>
                    <a:pt x="496570" y="1106170"/>
                    <a:pt x="514350" y="1103630"/>
                    <a:pt x="528320" y="1107440"/>
                  </a:cubicBezTo>
                  <a:cubicBezTo>
                    <a:pt x="543560" y="1112520"/>
                    <a:pt x="565150" y="1131570"/>
                    <a:pt x="571500" y="1146810"/>
                  </a:cubicBezTo>
                  <a:cubicBezTo>
                    <a:pt x="577850" y="1160780"/>
                    <a:pt x="576580" y="1174750"/>
                    <a:pt x="571500" y="1191260"/>
                  </a:cubicBezTo>
                  <a:cubicBezTo>
                    <a:pt x="563880" y="1217930"/>
                    <a:pt x="529590" y="1243330"/>
                    <a:pt x="509270" y="1283970"/>
                  </a:cubicBezTo>
                  <a:cubicBezTo>
                    <a:pt x="473710" y="1351280"/>
                    <a:pt x="426720" y="1525270"/>
                    <a:pt x="398780" y="1564640"/>
                  </a:cubicBezTo>
                  <a:cubicBezTo>
                    <a:pt x="388620" y="1578610"/>
                    <a:pt x="383540" y="1582420"/>
                    <a:pt x="373380" y="1586230"/>
                  </a:cubicBezTo>
                  <a:cubicBezTo>
                    <a:pt x="360680" y="1592580"/>
                    <a:pt x="337820" y="1595120"/>
                    <a:pt x="323850" y="1591310"/>
                  </a:cubicBezTo>
                  <a:cubicBezTo>
                    <a:pt x="312420" y="1590040"/>
                    <a:pt x="303530" y="1583690"/>
                    <a:pt x="294640" y="1576070"/>
                  </a:cubicBezTo>
                  <a:cubicBezTo>
                    <a:pt x="284480" y="1565910"/>
                    <a:pt x="275590" y="1555750"/>
                    <a:pt x="273050" y="1531620"/>
                  </a:cubicBezTo>
                  <a:cubicBezTo>
                    <a:pt x="264160" y="1442720"/>
                    <a:pt x="391160" y="1042670"/>
                    <a:pt x="449580" y="887730"/>
                  </a:cubicBezTo>
                  <a:cubicBezTo>
                    <a:pt x="485140" y="796290"/>
                    <a:pt x="534670" y="759460"/>
                    <a:pt x="553720" y="675640"/>
                  </a:cubicBezTo>
                  <a:cubicBezTo>
                    <a:pt x="576580" y="571500"/>
                    <a:pt x="508000" y="339090"/>
                    <a:pt x="547370" y="304800"/>
                  </a:cubicBezTo>
                  <a:cubicBezTo>
                    <a:pt x="567690" y="287020"/>
                    <a:pt x="622300" y="293370"/>
                    <a:pt x="636270" y="317500"/>
                  </a:cubicBezTo>
                  <a:cubicBezTo>
                    <a:pt x="676910" y="386080"/>
                    <a:pt x="455930" y="805180"/>
                    <a:pt x="397510" y="984250"/>
                  </a:cubicBezTo>
                  <a:cubicBezTo>
                    <a:pt x="359410" y="1103630"/>
                    <a:pt x="358140" y="1234440"/>
                    <a:pt x="308610" y="1286510"/>
                  </a:cubicBezTo>
                  <a:cubicBezTo>
                    <a:pt x="279400" y="1316990"/>
                    <a:pt x="214630" y="1339850"/>
                    <a:pt x="199390" y="1323340"/>
                  </a:cubicBezTo>
                  <a:cubicBezTo>
                    <a:pt x="165100" y="1287780"/>
                    <a:pt x="369570" y="925830"/>
                    <a:pt x="421640" y="772160"/>
                  </a:cubicBezTo>
                  <a:cubicBezTo>
                    <a:pt x="457200" y="666750"/>
                    <a:pt x="468630" y="546100"/>
                    <a:pt x="499110" y="497840"/>
                  </a:cubicBezTo>
                  <a:cubicBezTo>
                    <a:pt x="511810" y="474980"/>
                    <a:pt x="525780" y="461010"/>
                    <a:pt x="542290" y="457200"/>
                  </a:cubicBezTo>
                  <a:cubicBezTo>
                    <a:pt x="560070" y="452120"/>
                    <a:pt x="586740" y="459740"/>
                    <a:pt x="600710" y="469900"/>
                  </a:cubicBezTo>
                  <a:cubicBezTo>
                    <a:pt x="612140" y="478790"/>
                    <a:pt x="619760" y="491490"/>
                    <a:pt x="622300" y="509270"/>
                  </a:cubicBezTo>
                  <a:cubicBezTo>
                    <a:pt x="628650" y="541020"/>
                    <a:pt x="618490" y="581660"/>
                    <a:pt x="607060" y="646430"/>
                  </a:cubicBezTo>
                  <a:cubicBezTo>
                    <a:pt x="575310" y="807720"/>
                    <a:pt x="439420" y="1393190"/>
                    <a:pt x="387350" y="1480820"/>
                  </a:cubicBezTo>
                  <a:cubicBezTo>
                    <a:pt x="374650" y="1501140"/>
                    <a:pt x="367030" y="1506220"/>
                    <a:pt x="354330" y="1511300"/>
                  </a:cubicBezTo>
                  <a:cubicBezTo>
                    <a:pt x="341630" y="1516380"/>
                    <a:pt x="322580" y="1516380"/>
                    <a:pt x="309880" y="1512570"/>
                  </a:cubicBezTo>
                  <a:cubicBezTo>
                    <a:pt x="297180" y="1507490"/>
                    <a:pt x="281940" y="1494790"/>
                    <a:pt x="275590" y="1483360"/>
                  </a:cubicBezTo>
                  <a:cubicBezTo>
                    <a:pt x="269240" y="1470660"/>
                    <a:pt x="267970" y="1461770"/>
                    <a:pt x="269240" y="1438910"/>
                  </a:cubicBezTo>
                  <a:cubicBezTo>
                    <a:pt x="275590" y="1351280"/>
                    <a:pt x="419100" y="994410"/>
                    <a:pt x="463550" y="810260"/>
                  </a:cubicBezTo>
                  <a:cubicBezTo>
                    <a:pt x="496570" y="671830"/>
                    <a:pt x="516890" y="539750"/>
                    <a:pt x="529590" y="436880"/>
                  </a:cubicBezTo>
                  <a:cubicBezTo>
                    <a:pt x="539750" y="365760"/>
                    <a:pt x="530860" y="289560"/>
                    <a:pt x="546100" y="254000"/>
                  </a:cubicBezTo>
                  <a:cubicBezTo>
                    <a:pt x="553720" y="237490"/>
                    <a:pt x="562610" y="227330"/>
                    <a:pt x="575310" y="220980"/>
                  </a:cubicBezTo>
                  <a:cubicBezTo>
                    <a:pt x="588010" y="214630"/>
                    <a:pt x="605790" y="212090"/>
                    <a:pt x="619760" y="214630"/>
                  </a:cubicBezTo>
                  <a:cubicBezTo>
                    <a:pt x="632460" y="218440"/>
                    <a:pt x="647700" y="228600"/>
                    <a:pt x="656590" y="240030"/>
                  </a:cubicBezTo>
                  <a:cubicBezTo>
                    <a:pt x="664210" y="251460"/>
                    <a:pt x="668020" y="259080"/>
                    <a:pt x="666750" y="283210"/>
                  </a:cubicBezTo>
                  <a:cubicBezTo>
                    <a:pt x="666750" y="375920"/>
                    <a:pt x="520700" y="895350"/>
                    <a:pt x="478790" y="989330"/>
                  </a:cubicBezTo>
                  <a:cubicBezTo>
                    <a:pt x="467360" y="1014730"/>
                    <a:pt x="462280" y="1023620"/>
                    <a:pt x="448310" y="1033780"/>
                  </a:cubicBezTo>
                  <a:cubicBezTo>
                    <a:pt x="435610" y="1042670"/>
                    <a:pt x="416560" y="1047750"/>
                    <a:pt x="402590" y="1046480"/>
                  </a:cubicBezTo>
                  <a:cubicBezTo>
                    <a:pt x="387350" y="1045210"/>
                    <a:pt x="369570" y="1035050"/>
                    <a:pt x="359410" y="1024890"/>
                  </a:cubicBezTo>
                  <a:cubicBezTo>
                    <a:pt x="349250" y="1013460"/>
                    <a:pt x="342900" y="999490"/>
                    <a:pt x="341630" y="980440"/>
                  </a:cubicBezTo>
                  <a:cubicBezTo>
                    <a:pt x="337820" y="941070"/>
                    <a:pt x="375920" y="862330"/>
                    <a:pt x="383540" y="801370"/>
                  </a:cubicBezTo>
                  <a:cubicBezTo>
                    <a:pt x="392430" y="740410"/>
                    <a:pt x="381000" y="662940"/>
                    <a:pt x="392430" y="613410"/>
                  </a:cubicBezTo>
                  <a:cubicBezTo>
                    <a:pt x="400050" y="579120"/>
                    <a:pt x="421640" y="558800"/>
                    <a:pt x="427990" y="530860"/>
                  </a:cubicBezTo>
                  <a:cubicBezTo>
                    <a:pt x="434340" y="504190"/>
                    <a:pt x="426720" y="480060"/>
                    <a:pt x="431800" y="450850"/>
                  </a:cubicBezTo>
                  <a:cubicBezTo>
                    <a:pt x="438150" y="415290"/>
                    <a:pt x="482600" y="355600"/>
                    <a:pt x="469900" y="330200"/>
                  </a:cubicBezTo>
                  <a:cubicBezTo>
                    <a:pt x="459740" y="307340"/>
                    <a:pt x="415290" y="299720"/>
                    <a:pt x="383540" y="295910"/>
                  </a:cubicBezTo>
                  <a:cubicBezTo>
                    <a:pt x="347980" y="290830"/>
                    <a:pt x="295910" y="309880"/>
                    <a:pt x="267970" y="307340"/>
                  </a:cubicBezTo>
                  <a:cubicBezTo>
                    <a:pt x="251460" y="306070"/>
                    <a:pt x="241300" y="304800"/>
                    <a:pt x="228600" y="298450"/>
                  </a:cubicBezTo>
                  <a:cubicBezTo>
                    <a:pt x="214630" y="289560"/>
                    <a:pt x="195580" y="270510"/>
                    <a:pt x="189230" y="254000"/>
                  </a:cubicBezTo>
                  <a:cubicBezTo>
                    <a:pt x="182880" y="236220"/>
                    <a:pt x="182880" y="210820"/>
                    <a:pt x="189230" y="194310"/>
                  </a:cubicBezTo>
                  <a:cubicBezTo>
                    <a:pt x="195580" y="176530"/>
                    <a:pt x="214630" y="158750"/>
                    <a:pt x="228600" y="149860"/>
                  </a:cubicBezTo>
                  <a:cubicBezTo>
                    <a:pt x="241300" y="142240"/>
                    <a:pt x="252730" y="139700"/>
                    <a:pt x="267970" y="139700"/>
                  </a:cubicBezTo>
                  <a:cubicBezTo>
                    <a:pt x="288290" y="140970"/>
                    <a:pt x="311150" y="162560"/>
                    <a:pt x="341630" y="167640"/>
                  </a:cubicBezTo>
                  <a:cubicBezTo>
                    <a:pt x="386080" y="175260"/>
                    <a:pt x="478790" y="146050"/>
                    <a:pt x="510540" y="167640"/>
                  </a:cubicBezTo>
                  <a:cubicBezTo>
                    <a:pt x="534670" y="182880"/>
                    <a:pt x="554990" y="236220"/>
                    <a:pt x="544830" y="246380"/>
                  </a:cubicBezTo>
                  <a:cubicBezTo>
                    <a:pt x="529590" y="262890"/>
                    <a:pt x="400050" y="186690"/>
                    <a:pt x="344170" y="176530"/>
                  </a:cubicBezTo>
                  <a:cubicBezTo>
                    <a:pt x="307340" y="171450"/>
                    <a:pt x="266700" y="162560"/>
                    <a:pt x="247650" y="177800"/>
                  </a:cubicBezTo>
                  <a:cubicBezTo>
                    <a:pt x="229870" y="191770"/>
                    <a:pt x="232410" y="229870"/>
                    <a:pt x="229870" y="259080"/>
                  </a:cubicBezTo>
                  <a:cubicBezTo>
                    <a:pt x="226060" y="292100"/>
                    <a:pt x="227330" y="326390"/>
                    <a:pt x="229870" y="365760"/>
                  </a:cubicBezTo>
                  <a:cubicBezTo>
                    <a:pt x="232410" y="416560"/>
                    <a:pt x="236220" y="538480"/>
                    <a:pt x="248920" y="539750"/>
                  </a:cubicBezTo>
                  <a:cubicBezTo>
                    <a:pt x="266700" y="541020"/>
                    <a:pt x="307340" y="285750"/>
                    <a:pt x="336550" y="242570"/>
                  </a:cubicBezTo>
                  <a:cubicBezTo>
                    <a:pt x="346710" y="227330"/>
                    <a:pt x="354330" y="222250"/>
                    <a:pt x="368300" y="217170"/>
                  </a:cubicBezTo>
                  <a:cubicBezTo>
                    <a:pt x="384810" y="210820"/>
                    <a:pt x="411480" y="209550"/>
                    <a:pt x="427990" y="213360"/>
                  </a:cubicBezTo>
                  <a:cubicBezTo>
                    <a:pt x="441960" y="215900"/>
                    <a:pt x="453390" y="223520"/>
                    <a:pt x="463550" y="233680"/>
                  </a:cubicBezTo>
                  <a:cubicBezTo>
                    <a:pt x="474980" y="246380"/>
                    <a:pt x="485140" y="266700"/>
                    <a:pt x="488950" y="288290"/>
                  </a:cubicBezTo>
                  <a:cubicBezTo>
                    <a:pt x="494030" y="320040"/>
                    <a:pt x="483870" y="358140"/>
                    <a:pt x="477520" y="405130"/>
                  </a:cubicBezTo>
                  <a:cubicBezTo>
                    <a:pt x="464820" y="482600"/>
                    <a:pt x="457200" y="665480"/>
                    <a:pt x="410210" y="707390"/>
                  </a:cubicBezTo>
                  <a:cubicBezTo>
                    <a:pt x="383540" y="731520"/>
                    <a:pt x="309880" y="732790"/>
                    <a:pt x="300990" y="717550"/>
                  </a:cubicBezTo>
                  <a:cubicBezTo>
                    <a:pt x="289560" y="697230"/>
                    <a:pt x="391160" y="600710"/>
                    <a:pt x="422910" y="548640"/>
                  </a:cubicBezTo>
                  <a:cubicBezTo>
                    <a:pt x="448310" y="508000"/>
                    <a:pt x="463550" y="482600"/>
                    <a:pt x="481330" y="435610"/>
                  </a:cubicBezTo>
                  <a:cubicBezTo>
                    <a:pt x="506730" y="368300"/>
                    <a:pt x="520700" y="215900"/>
                    <a:pt x="549910" y="175260"/>
                  </a:cubicBezTo>
                  <a:cubicBezTo>
                    <a:pt x="562610" y="157480"/>
                    <a:pt x="577850" y="152400"/>
                    <a:pt x="591820" y="148590"/>
                  </a:cubicBezTo>
                  <a:cubicBezTo>
                    <a:pt x="603250" y="144780"/>
                    <a:pt x="615950" y="146050"/>
                    <a:pt x="626110" y="149860"/>
                  </a:cubicBezTo>
                  <a:cubicBezTo>
                    <a:pt x="636270" y="152400"/>
                    <a:pt x="647700" y="157480"/>
                    <a:pt x="655320" y="166370"/>
                  </a:cubicBezTo>
                  <a:cubicBezTo>
                    <a:pt x="665480" y="176530"/>
                    <a:pt x="675640" y="186690"/>
                    <a:pt x="676910" y="210820"/>
                  </a:cubicBezTo>
                  <a:cubicBezTo>
                    <a:pt x="681990" y="297180"/>
                    <a:pt x="515620" y="654050"/>
                    <a:pt x="464820" y="819150"/>
                  </a:cubicBezTo>
                  <a:cubicBezTo>
                    <a:pt x="430530" y="929640"/>
                    <a:pt x="424180" y="1054100"/>
                    <a:pt x="389890" y="1098550"/>
                  </a:cubicBezTo>
                  <a:cubicBezTo>
                    <a:pt x="373380" y="1118870"/>
                    <a:pt x="354330" y="1129030"/>
                    <a:pt x="335280" y="1130300"/>
                  </a:cubicBezTo>
                  <a:cubicBezTo>
                    <a:pt x="317500" y="1130300"/>
                    <a:pt x="290830" y="1115060"/>
                    <a:pt x="279400" y="1103630"/>
                  </a:cubicBezTo>
                  <a:cubicBezTo>
                    <a:pt x="271780" y="1094740"/>
                    <a:pt x="269240" y="1087120"/>
                    <a:pt x="266700" y="1073150"/>
                  </a:cubicBezTo>
                  <a:cubicBezTo>
                    <a:pt x="261620" y="1045210"/>
                    <a:pt x="262890" y="998220"/>
                    <a:pt x="270510" y="942340"/>
                  </a:cubicBezTo>
                  <a:cubicBezTo>
                    <a:pt x="285750" y="833120"/>
                    <a:pt x="361950" y="534670"/>
                    <a:pt x="386080" y="473710"/>
                  </a:cubicBezTo>
                  <a:cubicBezTo>
                    <a:pt x="391160" y="458470"/>
                    <a:pt x="392430" y="453390"/>
                    <a:pt x="400050" y="445770"/>
                  </a:cubicBezTo>
                  <a:cubicBezTo>
                    <a:pt x="410210" y="436880"/>
                    <a:pt x="427990" y="425450"/>
                    <a:pt x="441960" y="424180"/>
                  </a:cubicBezTo>
                  <a:cubicBezTo>
                    <a:pt x="457200" y="422910"/>
                    <a:pt x="476250" y="426720"/>
                    <a:pt x="487680" y="435610"/>
                  </a:cubicBezTo>
                  <a:cubicBezTo>
                    <a:pt x="501650" y="447040"/>
                    <a:pt x="515620" y="467360"/>
                    <a:pt x="516890" y="491490"/>
                  </a:cubicBezTo>
                  <a:cubicBezTo>
                    <a:pt x="518160" y="535940"/>
                    <a:pt x="455930" y="615950"/>
                    <a:pt x="435610" y="681990"/>
                  </a:cubicBezTo>
                  <a:cubicBezTo>
                    <a:pt x="412750" y="750570"/>
                    <a:pt x="415290" y="857250"/>
                    <a:pt x="386080" y="894080"/>
                  </a:cubicBezTo>
                  <a:cubicBezTo>
                    <a:pt x="370840" y="915670"/>
                    <a:pt x="346710" y="925830"/>
                    <a:pt x="327660" y="927100"/>
                  </a:cubicBezTo>
                  <a:cubicBezTo>
                    <a:pt x="311150" y="928370"/>
                    <a:pt x="292100" y="919480"/>
                    <a:pt x="279400" y="909320"/>
                  </a:cubicBezTo>
                  <a:cubicBezTo>
                    <a:pt x="267970" y="899160"/>
                    <a:pt x="259080" y="883920"/>
                    <a:pt x="255270" y="864870"/>
                  </a:cubicBezTo>
                  <a:cubicBezTo>
                    <a:pt x="250190" y="839470"/>
                    <a:pt x="256540" y="807720"/>
                    <a:pt x="265430" y="767080"/>
                  </a:cubicBezTo>
                  <a:cubicBezTo>
                    <a:pt x="280670" y="694690"/>
                    <a:pt x="321310" y="518160"/>
                    <a:pt x="355600" y="476250"/>
                  </a:cubicBezTo>
                  <a:cubicBezTo>
                    <a:pt x="369570" y="458470"/>
                    <a:pt x="386080" y="454660"/>
                    <a:pt x="401320" y="452120"/>
                  </a:cubicBezTo>
                  <a:cubicBezTo>
                    <a:pt x="412750" y="449580"/>
                    <a:pt x="424180" y="450850"/>
                    <a:pt x="435610" y="455930"/>
                  </a:cubicBezTo>
                  <a:cubicBezTo>
                    <a:pt x="449580" y="462280"/>
                    <a:pt x="466090" y="477520"/>
                    <a:pt x="474980" y="490220"/>
                  </a:cubicBezTo>
                  <a:cubicBezTo>
                    <a:pt x="481330" y="500380"/>
                    <a:pt x="483870" y="506730"/>
                    <a:pt x="482600" y="523240"/>
                  </a:cubicBezTo>
                  <a:cubicBezTo>
                    <a:pt x="481330" y="567690"/>
                    <a:pt x="425450" y="675640"/>
                    <a:pt x="397510" y="767080"/>
                  </a:cubicBezTo>
                  <a:cubicBezTo>
                    <a:pt x="363220" y="878840"/>
                    <a:pt x="328930" y="1092200"/>
                    <a:pt x="293370" y="1150620"/>
                  </a:cubicBezTo>
                  <a:cubicBezTo>
                    <a:pt x="280670" y="1170940"/>
                    <a:pt x="270510" y="1179830"/>
                    <a:pt x="255270" y="1184910"/>
                  </a:cubicBezTo>
                  <a:cubicBezTo>
                    <a:pt x="240030" y="1191260"/>
                    <a:pt x="218440" y="1192530"/>
                    <a:pt x="203200" y="1186180"/>
                  </a:cubicBezTo>
                  <a:cubicBezTo>
                    <a:pt x="187960" y="1181100"/>
                    <a:pt x="171450" y="1167130"/>
                    <a:pt x="163830" y="1153160"/>
                  </a:cubicBezTo>
                  <a:cubicBezTo>
                    <a:pt x="154940" y="1137920"/>
                    <a:pt x="152400" y="1126490"/>
                    <a:pt x="156210" y="1101090"/>
                  </a:cubicBezTo>
                  <a:cubicBezTo>
                    <a:pt x="166370" y="1017270"/>
                    <a:pt x="328930" y="646430"/>
                    <a:pt x="368300" y="586740"/>
                  </a:cubicBezTo>
                  <a:cubicBezTo>
                    <a:pt x="378460" y="572770"/>
                    <a:pt x="381000" y="568960"/>
                    <a:pt x="391160" y="563880"/>
                  </a:cubicBezTo>
                  <a:cubicBezTo>
                    <a:pt x="403860" y="557530"/>
                    <a:pt x="424180" y="551180"/>
                    <a:pt x="439420" y="554990"/>
                  </a:cubicBezTo>
                  <a:cubicBezTo>
                    <a:pt x="455930" y="560070"/>
                    <a:pt x="480060" y="579120"/>
                    <a:pt x="488950" y="594360"/>
                  </a:cubicBezTo>
                  <a:cubicBezTo>
                    <a:pt x="495300" y="608330"/>
                    <a:pt x="495300" y="618490"/>
                    <a:pt x="491490" y="642620"/>
                  </a:cubicBezTo>
                  <a:cubicBezTo>
                    <a:pt x="476250" y="737870"/>
                    <a:pt x="285750" y="1235710"/>
                    <a:pt x="227330" y="1308100"/>
                  </a:cubicBezTo>
                  <a:cubicBezTo>
                    <a:pt x="213360" y="1325880"/>
                    <a:pt x="201930" y="1329690"/>
                    <a:pt x="189230" y="1333500"/>
                  </a:cubicBezTo>
                  <a:cubicBezTo>
                    <a:pt x="179070" y="1337310"/>
                    <a:pt x="167640" y="1337310"/>
                    <a:pt x="157480" y="1333500"/>
                  </a:cubicBezTo>
                  <a:cubicBezTo>
                    <a:pt x="144780" y="1329690"/>
                    <a:pt x="128270" y="1318260"/>
                    <a:pt x="119380" y="1306830"/>
                  </a:cubicBezTo>
                  <a:cubicBezTo>
                    <a:pt x="111760" y="1294130"/>
                    <a:pt x="106680" y="1282700"/>
                    <a:pt x="109220" y="1261110"/>
                  </a:cubicBezTo>
                  <a:cubicBezTo>
                    <a:pt x="113030" y="1196340"/>
                    <a:pt x="213360" y="984250"/>
                    <a:pt x="256540" y="886460"/>
                  </a:cubicBezTo>
                  <a:cubicBezTo>
                    <a:pt x="285750" y="821690"/>
                    <a:pt x="316230" y="775970"/>
                    <a:pt x="335280" y="726440"/>
                  </a:cubicBezTo>
                  <a:cubicBezTo>
                    <a:pt x="350520" y="687070"/>
                    <a:pt x="349250" y="638810"/>
                    <a:pt x="367030" y="613410"/>
                  </a:cubicBezTo>
                  <a:cubicBezTo>
                    <a:pt x="379730" y="595630"/>
                    <a:pt x="397510" y="582930"/>
                    <a:pt x="414020" y="579120"/>
                  </a:cubicBezTo>
                  <a:cubicBezTo>
                    <a:pt x="426720" y="576580"/>
                    <a:pt x="444500" y="580390"/>
                    <a:pt x="455930" y="589280"/>
                  </a:cubicBezTo>
                  <a:cubicBezTo>
                    <a:pt x="469900" y="598170"/>
                    <a:pt x="478790" y="614680"/>
                    <a:pt x="483870" y="638810"/>
                  </a:cubicBezTo>
                  <a:cubicBezTo>
                    <a:pt x="494030" y="683260"/>
                    <a:pt x="476250" y="770890"/>
                    <a:pt x="463550" y="849630"/>
                  </a:cubicBezTo>
                  <a:cubicBezTo>
                    <a:pt x="445770" y="952500"/>
                    <a:pt x="402590" y="1145540"/>
                    <a:pt x="375920" y="1205230"/>
                  </a:cubicBezTo>
                  <a:cubicBezTo>
                    <a:pt x="365760" y="1226820"/>
                    <a:pt x="360680" y="1236980"/>
                    <a:pt x="346710" y="1245870"/>
                  </a:cubicBezTo>
                  <a:cubicBezTo>
                    <a:pt x="334010" y="1254760"/>
                    <a:pt x="313690" y="1259840"/>
                    <a:pt x="297180" y="1257300"/>
                  </a:cubicBezTo>
                  <a:cubicBezTo>
                    <a:pt x="281940" y="1256030"/>
                    <a:pt x="264160" y="1245870"/>
                    <a:pt x="252730" y="1234440"/>
                  </a:cubicBezTo>
                  <a:cubicBezTo>
                    <a:pt x="242570" y="1221740"/>
                    <a:pt x="237490" y="1198880"/>
                    <a:pt x="236220" y="1186180"/>
                  </a:cubicBezTo>
                  <a:cubicBezTo>
                    <a:pt x="234950" y="1179830"/>
                    <a:pt x="234950" y="1176020"/>
                    <a:pt x="238760" y="1169670"/>
                  </a:cubicBezTo>
                  <a:cubicBezTo>
                    <a:pt x="246380" y="1155700"/>
                    <a:pt x="290830" y="1144270"/>
                    <a:pt x="312420" y="1122680"/>
                  </a:cubicBezTo>
                  <a:cubicBezTo>
                    <a:pt x="335280" y="1098550"/>
                    <a:pt x="342900" y="1046480"/>
                    <a:pt x="365760" y="1027430"/>
                  </a:cubicBezTo>
                  <a:cubicBezTo>
                    <a:pt x="384810" y="1012190"/>
                    <a:pt x="414020" y="1005840"/>
                    <a:pt x="431800" y="1007110"/>
                  </a:cubicBezTo>
                  <a:cubicBezTo>
                    <a:pt x="444500" y="1007110"/>
                    <a:pt x="454660" y="1012190"/>
                    <a:pt x="464820" y="1021080"/>
                  </a:cubicBezTo>
                  <a:cubicBezTo>
                    <a:pt x="476250" y="1031240"/>
                    <a:pt x="490220" y="1049020"/>
                    <a:pt x="492760" y="1065530"/>
                  </a:cubicBezTo>
                  <a:cubicBezTo>
                    <a:pt x="495300" y="1085850"/>
                    <a:pt x="474980" y="1132840"/>
                    <a:pt x="472440" y="1132840"/>
                  </a:cubicBezTo>
                  <a:cubicBezTo>
                    <a:pt x="468630" y="1131570"/>
                    <a:pt x="472440" y="1043940"/>
                    <a:pt x="476250" y="1043940"/>
                  </a:cubicBezTo>
                  <a:cubicBezTo>
                    <a:pt x="481330" y="1042670"/>
                    <a:pt x="499110" y="1106170"/>
                    <a:pt x="501650" y="1139190"/>
                  </a:cubicBezTo>
                  <a:cubicBezTo>
                    <a:pt x="504190" y="1176020"/>
                    <a:pt x="502920" y="1219200"/>
                    <a:pt x="488950" y="1254760"/>
                  </a:cubicBezTo>
                  <a:cubicBezTo>
                    <a:pt x="474980" y="1290320"/>
                    <a:pt x="444500" y="1324610"/>
                    <a:pt x="416560" y="1350010"/>
                  </a:cubicBezTo>
                  <a:cubicBezTo>
                    <a:pt x="391160" y="1374140"/>
                    <a:pt x="356870" y="1402080"/>
                    <a:pt x="331470" y="1405890"/>
                  </a:cubicBezTo>
                  <a:cubicBezTo>
                    <a:pt x="313690" y="1409700"/>
                    <a:pt x="295910" y="1403350"/>
                    <a:pt x="283210" y="1394460"/>
                  </a:cubicBezTo>
                  <a:cubicBezTo>
                    <a:pt x="269240" y="1385570"/>
                    <a:pt x="256540" y="1370330"/>
                    <a:pt x="251460" y="1355090"/>
                  </a:cubicBezTo>
                  <a:cubicBezTo>
                    <a:pt x="245110" y="1339850"/>
                    <a:pt x="245110" y="1320800"/>
                    <a:pt x="250190" y="1305560"/>
                  </a:cubicBezTo>
                  <a:cubicBezTo>
                    <a:pt x="254000" y="1290320"/>
                    <a:pt x="264160" y="1272540"/>
                    <a:pt x="279400" y="1264920"/>
                  </a:cubicBezTo>
                  <a:cubicBezTo>
                    <a:pt x="295910" y="1253490"/>
                    <a:pt x="331470" y="1247140"/>
                    <a:pt x="351790" y="1254760"/>
                  </a:cubicBezTo>
                  <a:cubicBezTo>
                    <a:pt x="372110" y="1262380"/>
                    <a:pt x="396240" y="1287780"/>
                    <a:pt x="401320" y="1309370"/>
                  </a:cubicBezTo>
                  <a:cubicBezTo>
                    <a:pt x="406400" y="1329690"/>
                    <a:pt x="397510" y="1363980"/>
                    <a:pt x="383540" y="1380490"/>
                  </a:cubicBezTo>
                  <a:cubicBezTo>
                    <a:pt x="368300" y="1397000"/>
                    <a:pt x="335280" y="1408430"/>
                    <a:pt x="314960" y="1405890"/>
                  </a:cubicBezTo>
                  <a:cubicBezTo>
                    <a:pt x="293370" y="1403350"/>
                    <a:pt x="265430" y="1380490"/>
                    <a:pt x="254000" y="1362710"/>
                  </a:cubicBezTo>
                  <a:cubicBezTo>
                    <a:pt x="246380" y="1348740"/>
                    <a:pt x="245110" y="1328420"/>
                    <a:pt x="247650" y="1313180"/>
                  </a:cubicBezTo>
                  <a:cubicBezTo>
                    <a:pt x="250190" y="1297940"/>
                    <a:pt x="260350" y="1283970"/>
                    <a:pt x="271780" y="1270000"/>
                  </a:cubicBezTo>
                  <a:cubicBezTo>
                    <a:pt x="288290" y="1250950"/>
                    <a:pt x="323850" y="1238250"/>
                    <a:pt x="340360" y="1214120"/>
                  </a:cubicBezTo>
                  <a:cubicBezTo>
                    <a:pt x="356870" y="1189990"/>
                    <a:pt x="365760" y="1153160"/>
                    <a:pt x="369570" y="1121410"/>
                  </a:cubicBezTo>
                  <a:cubicBezTo>
                    <a:pt x="373380" y="1090930"/>
                    <a:pt x="355600" y="1046480"/>
                    <a:pt x="365760" y="1027430"/>
                  </a:cubicBezTo>
                  <a:cubicBezTo>
                    <a:pt x="372110" y="1017270"/>
                    <a:pt x="383540" y="1012190"/>
                    <a:pt x="396240" y="1009650"/>
                  </a:cubicBezTo>
                  <a:cubicBezTo>
                    <a:pt x="411480" y="1005840"/>
                    <a:pt x="434340" y="1004570"/>
                    <a:pt x="449580" y="1012190"/>
                  </a:cubicBezTo>
                  <a:cubicBezTo>
                    <a:pt x="464820" y="1018540"/>
                    <a:pt x="480060" y="1033780"/>
                    <a:pt x="486410" y="1049020"/>
                  </a:cubicBezTo>
                  <a:cubicBezTo>
                    <a:pt x="494030" y="1064260"/>
                    <a:pt x="494030" y="1084580"/>
                    <a:pt x="490220" y="1101090"/>
                  </a:cubicBezTo>
                  <a:cubicBezTo>
                    <a:pt x="486410" y="1118870"/>
                    <a:pt x="477520" y="1136650"/>
                    <a:pt x="463550" y="1151890"/>
                  </a:cubicBezTo>
                  <a:cubicBezTo>
                    <a:pt x="444500" y="1172210"/>
                    <a:pt x="398780" y="1186180"/>
                    <a:pt x="375920" y="1205230"/>
                  </a:cubicBezTo>
                  <a:cubicBezTo>
                    <a:pt x="358140" y="1220470"/>
                    <a:pt x="350520" y="1247140"/>
                    <a:pt x="331470" y="1254760"/>
                  </a:cubicBezTo>
                  <a:cubicBezTo>
                    <a:pt x="313690" y="1261110"/>
                    <a:pt x="281940" y="1257300"/>
                    <a:pt x="265430" y="1245870"/>
                  </a:cubicBezTo>
                  <a:cubicBezTo>
                    <a:pt x="250190" y="1234440"/>
                    <a:pt x="238760" y="1214120"/>
                    <a:pt x="236220" y="1186180"/>
                  </a:cubicBezTo>
                  <a:cubicBezTo>
                    <a:pt x="231140" y="1131570"/>
                    <a:pt x="294640" y="1023620"/>
                    <a:pt x="316230" y="933450"/>
                  </a:cubicBezTo>
                  <a:cubicBezTo>
                    <a:pt x="340360" y="833120"/>
                    <a:pt x="336550" y="664210"/>
                    <a:pt x="367030" y="613410"/>
                  </a:cubicBezTo>
                  <a:cubicBezTo>
                    <a:pt x="379730" y="591820"/>
                    <a:pt x="397510" y="582930"/>
                    <a:pt x="414020" y="579120"/>
                  </a:cubicBezTo>
                  <a:cubicBezTo>
                    <a:pt x="426720" y="576580"/>
                    <a:pt x="444500" y="580390"/>
                    <a:pt x="455930" y="589280"/>
                  </a:cubicBezTo>
                  <a:cubicBezTo>
                    <a:pt x="469900" y="598170"/>
                    <a:pt x="481330" y="617220"/>
                    <a:pt x="483870" y="638810"/>
                  </a:cubicBezTo>
                  <a:cubicBezTo>
                    <a:pt x="488950" y="673100"/>
                    <a:pt x="462280" y="732790"/>
                    <a:pt x="444500" y="779780"/>
                  </a:cubicBezTo>
                  <a:cubicBezTo>
                    <a:pt x="425450" y="830580"/>
                    <a:pt x="398780" y="869950"/>
                    <a:pt x="372110" y="932180"/>
                  </a:cubicBezTo>
                  <a:cubicBezTo>
                    <a:pt x="331470" y="1026160"/>
                    <a:pt x="269240" y="1238250"/>
                    <a:pt x="234950" y="1294130"/>
                  </a:cubicBezTo>
                  <a:cubicBezTo>
                    <a:pt x="223520" y="1313180"/>
                    <a:pt x="217170" y="1322070"/>
                    <a:pt x="204470" y="1328420"/>
                  </a:cubicBezTo>
                  <a:cubicBezTo>
                    <a:pt x="190500" y="1334770"/>
                    <a:pt x="171450" y="1337310"/>
                    <a:pt x="157480" y="1333500"/>
                  </a:cubicBezTo>
                  <a:cubicBezTo>
                    <a:pt x="143510" y="1329690"/>
                    <a:pt x="128270" y="1318260"/>
                    <a:pt x="119380" y="1306830"/>
                  </a:cubicBezTo>
                  <a:cubicBezTo>
                    <a:pt x="111760" y="1294130"/>
                    <a:pt x="106680" y="1285240"/>
                    <a:pt x="109220" y="1261110"/>
                  </a:cubicBezTo>
                  <a:cubicBezTo>
                    <a:pt x="115570" y="1168400"/>
                    <a:pt x="323850" y="656590"/>
                    <a:pt x="368300" y="586740"/>
                  </a:cubicBezTo>
                  <a:cubicBezTo>
                    <a:pt x="378460" y="572770"/>
                    <a:pt x="381000" y="568960"/>
                    <a:pt x="391160" y="563880"/>
                  </a:cubicBezTo>
                  <a:cubicBezTo>
                    <a:pt x="403860" y="557530"/>
                    <a:pt x="424180" y="552450"/>
                    <a:pt x="439420" y="554990"/>
                  </a:cubicBezTo>
                  <a:cubicBezTo>
                    <a:pt x="453390" y="558800"/>
                    <a:pt x="471170" y="570230"/>
                    <a:pt x="480060" y="580390"/>
                  </a:cubicBezTo>
                  <a:cubicBezTo>
                    <a:pt x="487680" y="589280"/>
                    <a:pt x="492760" y="595630"/>
                    <a:pt x="492760" y="610870"/>
                  </a:cubicBezTo>
                  <a:cubicBezTo>
                    <a:pt x="495300" y="648970"/>
                    <a:pt x="452120" y="748030"/>
                    <a:pt x="424180" y="825500"/>
                  </a:cubicBezTo>
                  <a:cubicBezTo>
                    <a:pt x="388620" y="923290"/>
                    <a:pt x="330200" y="1097280"/>
                    <a:pt x="293370" y="1150620"/>
                  </a:cubicBezTo>
                  <a:cubicBezTo>
                    <a:pt x="279400" y="1169670"/>
                    <a:pt x="271780" y="1179830"/>
                    <a:pt x="255270" y="1184910"/>
                  </a:cubicBezTo>
                  <a:cubicBezTo>
                    <a:pt x="237490" y="1191260"/>
                    <a:pt x="204470" y="1189990"/>
                    <a:pt x="186690" y="1178560"/>
                  </a:cubicBezTo>
                  <a:cubicBezTo>
                    <a:pt x="170180" y="1167130"/>
                    <a:pt x="157480" y="1148080"/>
                    <a:pt x="153670" y="1118870"/>
                  </a:cubicBezTo>
                  <a:cubicBezTo>
                    <a:pt x="144780" y="1043940"/>
                    <a:pt x="226060" y="826770"/>
                    <a:pt x="264160" y="709930"/>
                  </a:cubicBezTo>
                  <a:cubicBezTo>
                    <a:pt x="293370" y="619760"/>
                    <a:pt x="318770" y="513080"/>
                    <a:pt x="355600" y="476250"/>
                  </a:cubicBezTo>
                  <a:cubicBezTo>
                    <a:pt x="374650" y="457200"/>
                    <a:pt x="398780" y="449580"/>
                    <a:pt x="419100" y="452120"/>
                  </a:cubicBezTo>
                  <a:cubicBezTo>
                    <a:pt x="438150" y="453390"/>
                    <a:pt x="464820" y="473710"/>
                    <a:pt x="474980" y="490220"/>
                  </a:cubicBezTo>
                  <a:cubicBezTo>
                    <a:pt x="482600" y="504190"/>
                    <a:pt x="482600" y="516890"/>
                    <a:pt x="481330" y="541020"/>
                  </a:cubicBezTo>
                  <a:cubicBezTo>
                    <a:pt x="476250" y="604520"/>
                    <a:pt x="416560" y="829310"/>
                    <a:pt x="393700" y="878840"/>
                  </a:cubicBezTo>
                  <a:cubicBezTo>
                    <a:pt x="387350" y="895350"/>
                    <a:pt x="384810" y="900430"/>
                    <a:pt x="374650" y="908050"/>
                  </a:cubicBezTo>
                  <a:cubicBezTo>
                    <a:pt x="360680" y="918210"/>
                    <a:pt x="330200" y="929640"/>
                    <a:pt x="311150" y="924560"/>
                  </a:cubicBezTo>
                  <a:cubicBezTo>
                    <a:pt x="290830" y="920750"/>
                    <a:pt x="267970" y="904240"/>
                    <a:pt x="259080" y="881380"/>
                  </a:cubicBezTo>
                  <a:cubicBezTo>
                    <a:pt x="245110" y="847090"/>
                    <a:pt x="265430" y="772160"/>
                    <a:pt x="278130" y="717550"/>
                  </a:cubicBezTo>
                  <a:cubicBezTo>
                    <a:pt x="292100" y="659130"/>
                    <a:pt x="321310" y="590550"/>
                    <a:pt x="345440" y="542290"/>
                  </a:cubicBezTo>
                  <a:cubicBezTo>
                    <a:pt x="363220" y="504190"/>
                    <a:pt x="378460" y="464820"/>
                    <a:pt x="400050" y="445770"/>
                  </a:cubicBezTo>
                  <a:cubicBezTo>
                    <a:pt x="417830" y="431800"/>
                    <a:pt x="441960" y="424180"/>
                    <a:pt x="458470" y="424180"/>
                  </a:cubicBezTo>
                  <a:cubicBezTo>
                    <a:pt x="469900" y="424180"/>
                    <a:pt x="480060" y="429260"/>
                    <a:pt x="487680" y="435610"/>
                  </a:cubicBezTo>
                  <a:cubicBezTo>
                    <a:pt x="499110" y="444500"/>
                    <a:pt x="510540" y="453390"/>
                    <a:pt x="514350" y="474980"/>
                  </a:cubicBezTo>
                  <a:cubicBezTo>
                    <a:pt x="528320" y="544830"/>
                    <a:pt x="420370" y="847090"/>
                    <a:pt x="405130" y="956310"/>
                  </a:cubicBezTo>
                  <a:cubicBezTo>
                    <a:pt x="396240" y="1012190"/>
                    <a:pt x="405130" y="1057910"/>
                    <a:pt x="396240" y="1083310"/>
                  </a:cubicBezTo>
                  <a:cubicBezTo>
                    <a:pt x="392430" y="1097280"/>
                    <a:pt x="387350" y="1103630"/>
                    <a:pt x="379730" y="1111250"/>
                  </a:cubicBezTo>
                  <a:cubicBezTo>
                    <a:pt x="372110" y="1117600"/>
                    <a:pt x="363220" y="1125220"/>
                    <a:pt x="351790" y="1126490"/>
                  </a:cubicBezTo>
                  <a:cubicBezTo>
                    <a:pt x="339090" y="1130300"/>
                    <a:pt x="317500" y="1127760"/>
                    <a:pt x="304800" y="1122680"/>
                  </a:cubicBezTo>
                  <a:cubicBezTo>
                    <a:pt x="294640" y="1118870"/>
                    <a:pt x="285750" y="1112520"/>
                    <a:pt x="279400" y="1103630"/>
                  </a:cubicBezTo>
                  <a:cubicBezTo>
                    <a:pt x="271780" y="1092200"/>
                    <a:pt x="266700" y="1080770"/>
                    <a:pt x="266700" y="1057910"/>
                  </a:cubicBezTo>
                  <a:cubicBezTo>
                    <a:pt x="266700" y="974090"/>
                    <a:pt x="381000" y="646430"/>
                    <a:pt x="434340" y="485140"/>
                  </a:cubicBezTo>
                  <a:cubicBezTo>
                    <a:pt x="473710" y="365760"/>
                    <a:pt x="520700" y="217170"/>
                    <a:pt x="549910" y="175260"/>
                  </a:cubicBezTo>
                  <a:cubicBezTo>
                    <a:pt x="560070" y="161290"/>
                    <a:pt x="565150" y="158750"/>
                    <a:pt x="576580" y="153670"/>
                  </a:cubicBezTo>
                  <a:cubicBezTo>
                    <a:pt x="589280" y="148590"/>
                    <a:pt x="612140" y="146050"/>
                    <a:pt x="626110" y="149860"/>
                  </a:cubicBezTo>
                  <a:cubicBezTo>
                    <a:pt x="637540" y="152400"/>
                    <a:pt x="647700" y="157480"/>
                    <a:pt x="655320" y="166370"/>
                  </a:cubicBezTo>
                  <a:cubicBezTo>
                    <a:pt x="665480" y="176530"/>
                    <a:pt x="674370" y="189230"/>
                    <a:pt x="676910" y="210820"/>
                  </a:cubicBezTo>
                  <a:cubicBezTo>
                    <a:pt x="681990" y="264160"/>
                    <a:pt x="633730" y="420370"/>
                    <a:pt x="605790" y="496570"/>
                  </a:cubicBezTo>
                  <a:cubicBezTo>
                    <a:pt x="586740" y="551180"/>
                    <a:pt x="566420" y="586740"/>
                    <a:pt x="542290" y="631190"/>
                  </a:cubicBezTo>
                  <a:cubicBezTo>
                    <a:pt x="515620" y="676910"/>
                    <a:pt x="481330" y="734060"/>
                    <a:pt x="453390" y="767080"/>
                  </a:cubicBezTo>
                  <a:cubicBezTo>
                    <a:pt x="434340" y="791210"/>
                    <a:pt x="422910" y="815340"/>
                    <a:pt x="398780" y="821690"/>
                  </a:cubicBezTo>
                  <a:cubicBezTo>
                    <a:pt x="365760" y="829310"/>
                    <a:pt x="292100" y="812800"/>
                    <a:pt x="269240" y="786130"/>
                  </a:cubicBezTo>
                  <a:cubicBezTo>
                    <a:pt x="250190" y="763270"/>
                    <a:pt x="256540" y="730250"/>
                    <a:pt x="257810" y="684530"/>
                  </a:cubicBezTo>
                  <a:cubicBezTo>
                    <a:pt x="260350" y="591820"/>
                    <a:pt x="299720" y="320040"/>
                    <a:pt x="326390" y="260350"/>
                  </a:cubicBezTo>
                  <a:cubicBezTo>
                    <a:pt x="334010" y="242570"/>
                    <a:pt x="339090" y="236220"/>
                    <a:pt x="350520" y="228600"/>
                  </a:cubicBezTo>
                  <a:cubicBezTo>
                    <a:pt x="364490" y="218440"/>
                    <a:pt x="391160" y="209550"/>
                    <a:pt x="407670" y="209550"/>
                  </a:cubicBezTo>
                  <a:cubicBezTo>
                    <a:pt x="422910" y="209550"/>
                    <a:pt x="435610" y="214630"/>
                    <a:pt x="447040" y="220980"/>
                  </a:cubicBezTo>
                  <a:cubicBezTo>
                    <a:pt x="458470" y="228600"/>
                    <a:pt x="468630" y="238760"/>
                    <a:pt x="476250" y="250190"/>
                  </a:cubicBezTo>
                  <a:cubicBezTo>
                    <a:pt x="482600" y="261620"/>
                    <a:pt x="487680" y="271780"/>
                    <a:pt x="488950" y="288290"/>
                  </a:cubicBezTo>
                  <a:cubicBezTo>
                    <a:pt x="490220" y="314960"/>
                    <a:pt x="481330" y="361950"/>
                    <a:pt x="472440" y="396240"/>
                  </a:cubicBezTo>
                  <a:cubicBezTo>
                    <a:pt x="463550" y="430530"/>
                    <a:pt x="455930" y="462280"/>
                    <a:pt x="438150" y="495300"/>
                  </a:cubicBezTo>
                  <a:cubicBezTo>
                    <a:pt x="419100" y="533400"/>
                    <a:pt x="382270" y="577850"/>
                    <a:pt x="354330" y="609600"/>
                  </a:cubicBezTo>
                  <a:cubicBezTo>
                    <a:pt x="332740" y="635000"/>
                    <a:pt x="317500" y="657860"/>
                    <a:pt x="288290" y="671830"/>
                  </a:cubicBezTo>
                  <a:cubicBezTo>
                    <a:pt x="247650" y="688340"/>
                    <a:pt x="162560" y="703580"/>
                    <a:pt x="127000" y="684530"/>
                  </a:cubicBezTo>
                  <a:cubicBezTo>
                    <a:pt x="97790" y="666750"/>
                    <a:pt x="86360" y="622300"/>
                    <a:pt x="74930" y="582930"/>
                  </a:cubicBezTo>
                  <a:cubicBezTo>
                    <a:pt x="59690" y="533400"/>
                    <a:pt x="58420" y="473710"/>
                    <a:pt x="55880" y="406400"/>
                  </a:cubicBezTo>
                  <a:cubicBezTo>
                    <a:pt x="50800" y="318770"/>
                    <a:pt x="34290" y="166370"/>
                    <a:pt x="59690" y="99060"/>
                  </a:cubicBezTo>
                  <a:cubicBezTo>
                    <a:pt x="74930" y="59690"/>
                    <a:pt x="99060" y="33020"/>
                    <a:pt x="129540" y="16510"/>
                  </a:cubicBezTo>
                  <a:cubicBezTo>
                    <a:pt x="161290" y="0"/>
                    <a:pt x="212090" y="5080"/>
                    <a:pt x="247650" y="3810"/>
                  </a:cubicBezTo>
                  <a:cubicBezTo>
                    <a:pt x="279400" y="2540"/>
                    <a:pt x="300990" y="1270"/>
                    <a:pt x="335280" y="6350"/>
                  </a:cubicBezTo>
                  <a:cubicBezTo>
                    <a:pt x="387350" y="12700"/>
                    <a:pt x="472440" y="34290"/>
                    <a:pt x="525780" y="52070"/>
                  </a:cubicBezTo>
                  <a:cubicBezTo>
                    <a:pt x="567690" y="66040"/>
                    <a:pt x="605790" y="76200"/>
                    <a:pt x="633730" y="97790"/>
                  </a:cubicBezTo>
                  <a:cubicBezTo>
                    <a:pt x="657860" y="114300"/>
                    <a:pt x="676910" y="137160"/>
                    <a:pt x="685800" y="162560"/>
                  </a:cubicBezTo>
                  <a:cubicBezTo>
                    <a:pt x="694690" y="186690"/>
                    <a:pt x="695960" y="222250"/>
                    <a:pt x="687070" y="246380"/>
                  </a:cubicBezTo>
                  <a:cubicBezTo>
                    <a:pt x="676910" y="273050"/>
                    <a:pt x="651510" y="300990"/>
                    <a:pt x="624840" y="316230"/>
                  </a:cubicBezTo>
                  <a:cubicBezTo>
                    <a:pt x="594360" y="332740"/>
                    <a:pt x="552450" y="334010"/>
                    <a:pt x="510540" y="337820"/>
                  </a:cubicBezTo>
                  <a:cubicBezTo>
                    <a:pt x="459740" y="342900"/>
                    <a:pt x="392430" y="344170"/>
                    <a:pt x="340360" y="335280"/>
                  </a:cubicBezTo>
                  <a:cubicBezTo>
                    <a:pt x="293370" y="325120"/>
                    <a:pt x="236220" y="304800"/>
                    <a:pt x="212090" y="287020"/>
                  </a:cubicBezTo>
                  <a:cubicBezTo>
                    <a:pt x="199390" y="275590"/>
                    <a:pt x="194310" y="265430"/>
                    <a:pt x="189230" y="254000"/>
                  </a:cubicBezTo>
                  <a:cubicBezTo>
                    <a:pt x="185420" y="241300"/>
                    <a:pt x="182880" y="226060"/>
                    <a:pt x="184150" y="213360"/>
                  </a:cubicBezTo>
                  <a:cubicBezTo>
                    <a:pt x="186690" y="200660"/>
                    <a:pt x="190500" y="186690"/>
                    <a:pt x="199390" y="176530"/>
                  </a:cubicBezTo>
                  <a:cubicBezTo>
                    <a:pt x="209550" y="162560"/>
                    <a:pt x="231140" y="149860"/>
                    <a:pt x="247650" y="142240"/>
                  </a:cubicBezTo>
                  <a:cubicBezTo>
                    <a:pt x="264160" y="134620"/>
                    <a:pt x="276860" y="132080"/>
                    <a:pt x="298450" y="128270"/>
                  </a:cubicBezTo>
                  <a:cubicBezTo>
                    <a:pt x="340360" y="124460"/>
                    <a:pt x="427990" y="124460"/>
                    <a:pt x="477520" y="133350"/>
                  </a:cubicBezTo>
                  <a:cubicBezTo>
                    <a:pt x="515620" y="139700"/>
                    <a:pt x="551180" y="142240"/>
                    <a:pt x="576580" y="165100"/>
                  </a:cubicBezTo>
                  <a:cubicBezTo>
                    <a:pt x="604520" y="191770"/>
                    <a:pt x="623570" y="236220"/>
                    <a:pt x="628650" y="298450"/>
                  </a:cubicBezTo>
                  <a:cubicBezTo>
                    <a:pt x="638810" y="439420"/>
                    <a:pt x="513080" y="905510"/>
                    <a:pt x="474980" y="993140"/>
                  </a:cubicBezTo>
                  <a:cubicBezTo>
                    <a:pt x="464820" y="1017270"/>
                    <a:pt x="461010" y="1024890"/>
                    <a:pt x="448310" y="1033780"/>
                  </a:cubicBezTo>
                  <a:cubicBezTo>
                    <a:pt x="436880" y="1042670"/>
                    <a:pt x="416560" y="1047750"/>
                    <a:pt x="402590" y="1046480"/>
                  </a:cubicBezTo>
                  <a:cubicBezTo>
                    <a:pt x="387350" y="1045210"/>
                    <a:pt x="368300" y="1036320"/>
                    <a:pt x="359410" y="1024890"/>
                  </a:cubicBezTo>
                  <a:cubicBezTo>
                    <a:pt x="347980" y="1010920"/>
                    <a:pt x="341630" y="993140"/>
                    <a:pt x="342900" y="963930"/>
                  </a:cubicBezTo>
                  <a:cubicBezTo>
                    <a:pt x="344170" y="882650"/>
                    <a:pt x="448310" y="640080"/>
                    <a:pt x="485140" y="509270"/>
                  </a:cubicBezTo>
                  <a:cubicBezTo>
                    <a:pt x="511810" y="412750"/>
                    <a:pt x="528320" y="294640"/>
                    <a:pt x="546100" y="254000"/>
                  </a:cubicBezTo>
                  <a:cubicBezTo>
                    <a:pt x="552450" y="241300"/>
                    <a:pt x="554990" y="236220"/>
                    <a:pt x="562610" y="229870"/>
                  </a:cubicBezTo>
                  <a:cubicBezTo>
                    <a:pt x="572770" y="222250"/>
                    <a:pt x="590550" y="213360"/>
                    <a:pt x="604520" y="213360"/>
                  </a:cubicBezTo>
                  <a:cubicBezTo>
                    <a:pt x="618490" y="213360"/>
                    <a:pt x="635000" y="219710"/>
                    <a:pt x="646430" y="228600"/>
                  </a:cubicBezTo>
                  <a:cubicBezTo>
                    <a:pt x="656590" y="237490"/>
                    <a:pt x="662940" y="246380"/>
                    <a:pt x="666750" y="267970"/>
                  </a:cubicBezTo>
                  <a:cubicBezTo>
                    <a:pt x="678180" y="327660"/>
                    <a:pt x="641350" y="509270"/>
                    <a:pt x="618490" y="636270"/>
                  </a:cubicBezTo>
                  <a:cubicBezTo>
                    <a:pt x="591820" y="775970"/>
                    <a:pt x="554990" y="932180"/>
                    <a:pt x="515620" y="1074420"/>
                  </a:cubicBezTo>
                  <a:cubicBezTo>
                    <a:pt x="477520" y="1212850"/>
                    <a:pt x="422910" y="1423670"/>
                    <a:pt x="387350" y="1480820"/>
                  </a:cubicBezTo>
                  <a:cubicBezTo>
                    <a:pt x="374650" y="1498600"/>
                    <a:pt x="368300" y="1506220"/>
                    <a:pt x="354330" y="1511300"/>
                  </a:cubicBezTo>
                  <a:cubicBezTo>
                    <a:pt x="339090" y="1516380"/>
                    <a:pt x="309880" y="1513840"/>
                    <a:pt x="295910" y="1504950"/>
                  </a:cubicBezTo>
                  <a:cubicBezTo>
                    <a:pt x="283210" y="1498600"/>
                    <a:pt x="274320" y="1480820"/>
                    <a:pt x="270510" y="1469390"/>
                  </a:cubicBezTo>
                  <a:cubicBezTo>
                    <a:pt x="266700" y="1459230"/>
                    <a:pt x="267970" y="1455420"/>
                    <a:pt x="269240" y="1438910"/>
                  </a:cubicBezTo>
                  <a:cubicBezTo>
                    <a:pt x="279400" y="1351280"/>
                    <a:pt x="449580" y="769620"/>
                    <a:pt x="480060" y="617220"/>
                  </a:cubicBezTo>
                  <a:cubicBezTo>
                    <a:pt x="491490" y="560070"/>
                    <a:pt x="486410" y="524510"/>
                    <a:pt x="499110" y="497840"/>
                  </a:cubicBezTo>
                  <a:cubicBezTo>
                    <a:pt x="506730" y="481330"/>
                    <a:pt x="515620" y="469900"/>
                    <a:pt x="528320" y="462280"/>
                  </a:cubicBezTo>
                  <a:cubicBezTo>
                    <a:pt x="541020" y="455930"/>
                    <a:pt x="558800" y="453390"/>
                    <a:pt x="572770" y="455930"/>
                  </a:cubicBezTo>
                  <a:cubicBezTo>
                    <a:pt x="586740" y="459740"/>
                    <a:pt x="603250" y="469900"/>
                    <a:pt x="610870" y="481330"/>
                  </a:cubicBezTo>
                  <a:cubicBezTo>
                    <a:pt x="619760" y="492760"/>
                    <a:pt x="623570" y="504190"/>
                    <a:pt x="623570" y="525780"/>
                  </a:cubicBezTo>
                  <a:cubicBezTo>
                    <a:pt x="622300" y="580390"/>
                    <a:pt x="570230" y="709930"/>
                    <a:pt x="532130" y="820420"/>
                  </a:cubicBezTo>
                  <a:cubicBezTo>
                    <a:pt x="482600" y="966470"/>
                    <a:pt x="417830" y="1224280"/>
                    <a:pt x="341630" y="1320800"/>
                  </a:cubicBezTo>
                  <a:cubicBezTo>
                    <a:pt x="298450" y="1376680"/>
                    <a:pt x="227330" y="1432560"/>
                    <a:pt x="201930" y="1419860"/>
                  </a:cubicBezTo>
                  <a:cubicBezTo>
                    <a:pt x="176530" y="1408430"/>
                    <a:pt x="180340" y="1332230"/>
                    <a:pt x="187960" y="1254760"/>
                  </a:cubicBezTo>
                  <a:cubicBezTo>
                    <a:pt x="209550" y="1064260"/>
                    <a:pt x="379730" y="434340"/>
                    <a:pt x="488950" y="280670"/>
                  </a:cubicBezTo>
                  <a:cubicBezTo>
                    <a:pt x="533400" y="217170"/>
                    <a:pt x="588010" y="175260"/>
                    <a:pt x="627380" y="176530"/>
                  </a:cubicBezTo>
                  <a:cubicBezTo>
                    <a:pt x="659130" y="179070"/>
                    <a:pt x="690880" y="213360"/>
                    <a:pt x="708660" y="255270"/>
                  </a:cubicBezTo>
                  <a:cubicBezTo>
                    <a:pt x="741680" y="332740"/>
                    <a:pt x="721360" y="541020"/>
                    <a:pt x="704850" y="646430"/>
                  </a:cubicBezTo>
                  <a:cubicBezTo>
                    <a:pt x="693420" y="720090"/>
                    <a:pt x="670560" y="783590"/>
                    <a:pt x="646430" y="831850"/>
                  </a:cubicBezTo>
                  <a:cubicBezTo>
                    <a:pt x="629920" y="866140"/>
                    <a:pt x="610870" y="871220"/>
                    <a:pt x="591820" y="914400"/>
                  </a:cubicBezTo>
                  <a:cubicBezTo>
                    <a:pt x="539750" y="1023620"/>
                    <a:pt x="452120" y="1469390"/>
                    <a:pt x="406400" y="1550670"/>
                  </a:cubicBezTo>
                  <a:cubicBezTo>
                    <a:pt x="393700" y="1572260"/>
                    <a:pt x="387350" y="1579880"/>
                    <a:pt x="373380" y="1586230"/>
                  </a:cubicBezTo>
                  <a:cubicBezTo>
                    <a:pt x="359410" y="1593850"/>
                    <a:pt x="339090" y="1595120"/>
                    <a:pt x="323850" y="1591310"/>
                  </a:cubicBezTo>
                  <a:cubicBezTo>
                    <a:pt x="308610" y="1587500"/>
                    <a:pt x="292100" y="1577340"/>
                    <a:pt x="284480" y="1563370"/>
                  </a:cubicBezTo>
                  <a:cubicBezTo>
                    <a:pt x="274320" y="1546860"/>
                    <a:pt x="273050" y="1526540"/>
                    <a:pt x="276860" y="1498600"/>
                  </a:cubicBezTo>
                  <a:cubicBezTo>
                    <a:pt x="287020" y="1436370"/>
                    <a:pt x="365760" y="1275080"/>
                    <a:pt x="405130" y="1207770"/>
                  </a:cubicBezTo>
                  <a:cubicBezTo>
                    <a:pt x="427990" y="1169670"/>
                    <a:pt x="449580" y="1137920"/>
                    <a:pt x="471170" y="1121410"/>
                  </a:cubicBezTo>
                  <a:cubicBezTo>
                    <a:pt x="485140" y="1111250"/>
                    <a:pt x="500380" y="1106170"/>
                    <a:pt x="513080" y="1106170"/>
                  </a:cubicBezTo>
                  <a:cubicBezTo>
                    <a:pt x="523240" y="1104900"/>
                    <a:pt x="533400" y="1108710"/>
                    <a:pt x="542290" y="1113790"/>
                  </a:cubicBezTo>
                  <a:cubicBezTo>
                    <a:pt x="551180" y="1117600"/>
                    <a:pt x="560070" y="1123950"/>
                    <a:pt x="565150" y="1134110"/>
                  </a:cubicBezTo>
                  <a:cubicBezTo>
                    <a:pt x="571500" y="1144270"/>
                    <a:pt x="576580" y="1154430"/>
                    <a:pt x="575310" y="1177290"/>
                  </a:cubicBezTo>
                  <a:cubicBezTo>
                    <a:pt x="571500" y="1264920"/>
                    <a:pt x="433070" y="1651000"/>
                    <a:pt x="370840" y="1808480"/>
                  </a:cubicBezTo>
                  <a:cubicBezTo>
                    <a:pt x="331470" y="1907540"/>
                    <a:pt x="294640" y="2010410"/>
                    <a:pt x="260350" y="2044700"/>
                  </a:cubicBezTo>
                  <a:cubicBezTo>
                    <a:pt x="245110" y="2058670"/>
                    <a:pt x="231140" y="2061210"/>
                    <a:pt x="217170" y="2062480"/>
                  </a:cubicBezTo>
                  <a:cubicBezTo>
                    <a:pt x="205740" y="2063750"/>
                    <a:pt x="195580" y="2061210"/>
                    <a:pt x="186690" y="2056130"/>
                  </a:cubicBezTo>
                  <a:cubicBezTo>
                    <a:pt x="176530" y="2052320"/>
                    <a:pt x="167640" y="2045970"/>
                    <a:pt x="161290" y="2037080"/>
                  </a:cubicBezTo>
                  <a:cubicBezTo>
                    <a:pt x="153670" y="2025650"/>
                    <a:pt x="149860" y="2014220"/>
                    <a:pt x="148590" y="1991360"/>
                  </a:cubicBezTo>
                  <a:cubicBezTo>
                    <a:pt x="143510" y="1922780"/>
                    <a:pt x="196850" y="1710690"/>
                    <a:pt x="208280" y="1570990"/>
                  </a:cubicBezTo>
                  <a:cubicBezTo>
                    <a:pt x="219710" y="1431290"/>
                    <a:pt x="195580" y="1210310"/>
                    <a:pt x="220980" y="1153160"/>
                  </a:cubicBezTo>
                  <a:cubicBezTo>
                    <a:pt x="228600" y="1134110"/>
                    <a:pt x="238760" y="1127760"/>
                    <a:pt x="250190" y="1121410"/>
                  </a:cubicBezTo>
                  <a:cubicBezTo>
                    <a:pt x="262890" y="1116330"/>
                    <a:pt x="280670" y="1116330"/>
                    <a:pt x="293370" y="1118870"/>
                  </a:cubicBezTo>
                  <a:cubicBezTo>
                    <a:pt x="303530" y="1121410"/>
                    <a:pt x="311150" y="1125220"/>
                    <a:pt x="318770" y="1132840"/>
                  </a:cubicBezTo>
                  <a:cubicBezTo>
                    <a:pt x="326390" y="1143000"/>
                    <a:pt x="334010" y="1150620"/>
                    <a:pt x="336550" y="1172210"/>
                  </a:cubicBezTo>
                  <a:cubicBezTo>
                    <a:pt x="347980" y="1252220"/>
                    <a:pt x="257810" y="1581150"/>
                    <a:pt x="240030" y="1770380"/>
                  </a:cubicBezTo>
                  <a:cubicBezTo>
                    <a:pt x="224790" y="1940560"/>
                    <a:pt x="251460" y="2189480"/>
                    <a:pt x="229870" y="2258060"/>
                  </a:cubicBezTo>
                  <a:cubicBezTo>
                    <a:pt x="223520" y="2278380"/>
                    <a:pt x="215900" y="2286000"/>
                    <a:pt x="204470" y="2294890"/>
                  </a:cubicBezTo>
                  <a:cubicBezTo>
                    <a:pt x="193040" y="2302510"/>
                    <a:pt x="175260" y="2306320"/>
                    <a:pt x="161290" y="2305050"/>
                  </a:cubicBezTo>
                  <a:cubicBezTo>
                    <a:pt x="148590" y="2303780"/>
                    <a:pt x="132080" y="2294890"/>
                    <a:pt x="121920" y="2284730"/>
                  </a:cubicBezTo>
                  <a:cubicBezTo>
                    <a:pt x="113030" y="2274570"/>
                    <a:pt x="107950" y="2264410"/>
                    <a:pt x="106680" y="2244090"/>
                  </a:cubicBezTo>
                  <a:cubicBezTo>
                    <a:pt x="104140" y="2188210"/>
                    <a:pt x="160020" y="2023110"/>
                    <a:pt x="191770" y="1935480"/>
                  </a:cubicBezTo>
                  <a:cubicBezTo>
                    <a:pt x="218440" y="1864360"/>
                    <a:pt x="250190" y="1814830"/>
                    <a:pt x="275590" y="1751330"/>
                  </a:cubicBezTo>
                  <a:cubicBezTo>
                    <a:pt x="300990" y="1686560"/>
                    <a:pt x="317500" y="1612900"/>
                    <a:pt x="342900" y="1549400"/>
                  </a:cubicBezTo>
                  <a:cubicBezTo>
                    <a:pt x="364490" y="1489710"/>
                    <a:pt x="383540" y="1431290"/>
                    <a:pt x="416560" y="1381760"/>
                  </a:cubicBezTo>
                  <a:cubicBezTo>
                    <a:pt x="448310" y="1333500"/>
                    <a:pt x="499110" y="1268730"/>
                    <a:pt x="534670" y="1253490"/>
                  </a:cubicBezTo>
                  <a:cubicBezTo>
                    <a:pt x="556260" y="1244600"/>
                    <a:pt x="579120" y="1248410"/>
                    <a:pt x="594360" y="1254760"/>
                  </a:cubicBezTo>
                  <a:cubicBezTo>
                    <a:pt x="604520" y="1258570"/>
                    <a:pt x="610870" y="1266190"/>
                    <a:pt x="615950" y="1275080"/>
                  </a:cubicBezTo>
                  <a:cubicBezTo>
                    <a:pt x="623570" y="1286510"/>
                    <a:pt x="626110" y="1299210"/>
                    <a:pt x="626110" y="1318260"/>
                  </a:cubicBezTo>
                  <a:cubicBezTo>
                    <a:pt x="628650" y="1357630"/>
                    <a:pt x="614680" y="1418590"/>
                    <a:pt x="600710" y="1490980"/>
                  </a:cubicBezTo>
                  <a:cubicBezTo>
                    <a:pt x="575310" y="1623060"/>
                    <a:pt x="506730" y="1965960"/>
                    <a:pt x="468630" y="2035810"/>
                  </a:cubicBezTo>
                  <a:cubicBezTo>
                    <a:pt x="458470" y="2056130"/>
                    <a:pt x="450850" y="2062480"/>
                    <a:pt x="438150" y="2068830"/>
                  </a:cubicBezTo>
                  <a:cubicBezTo>
                    <a:pt x="425450" y="2075180"/>
                    <a:pt x="406400" y="2076450"/>
                    <a:pt x="392430" y="2072640"/>
                  </a:cubicBezTo>
                  <a:cubicBezTo>
                    <a:pt x="378460" y="2068830"/>
                    <a:pt x="363220" y="2057400"/>
                    <a:pt x="355600" y="2045970"/>
                  </a:cubicBezTo>
                  <a:cubicBezTo>
                    <a:pt x="347980" y="2034540"/>
                    <a:pt x="346710" y="2025650"/>
                    <a:pt x="346710" y="2001520"/>
                  </a:cubicBezTo>
                  <a:cubicBezTo>
                    <a:pt x="346710" y="1905000"/>
                    <a:pt x="486410" y="1437640"/>
                    <a:pt x="510540" y="1276350"/>
                  </a:cubicBezTo>
                  <a:cubicBezTo>
                    <a:pt x="521970" y="1196340"/>
                    <a:pt x="509270" y="1132840"/>
                    <a:pt x="523240" y="1096010"/>
                  </a:cubicBezTo>
                  <a:cubicBezTo>
                    <a:pt x="530860" y="1076960"/>
                    <a:pt x="539750" y="1065530"/>
                    <a:pt x="551180" y="1057910"/>
                  </a:cubicBezTo>
                  <a:cubicBezTo>
                    <a:pt x="563880" y="1049020"/>
                    <a:pt x="582930" y="1045210"/>
                    <a:pt x="598170" y="1047750"/>
                  </a:cubicBezTo>
                  <a:cubicBezTo>
                    <a:pt x="613410" y="1050290"/>
                    <a:pt x="629920" y="1060450"/>
                    <a:pt x="640080" y="1070610"/>
                  </a:cubicBezTo>
                  <a:cubicBezTo>
                    <a:pt x="647700" y="1079500"/>
                    <a:pt x="650240" y="1084580"/>
                    <a:pt x="654050" y="1099820"/>
                  </a:cubicBezTo>
                  <a:cubicBezTo>
                    <a:pt x="662940" y="1149350"/>
                    <a:pt x="643890" y="1323340"/>
                    <a:pt x="627380" y="1427480"/>
                  </a:cubicBezTo>
                  <a:cubicBezTo>
                    <a:pt x="610870" y="1526540"/>
                    <a:pt x="582930" y="1631950"/>
                    <a:pt x="557530" y="1711960"/>
                  </a:cubicBezTo>
                  <a:cubicBezTo>
                    <a:pt x="538480" y="1771650"/>
                    <a:pt x="518160" y="1805940"/>
                    <a:pt x="499110" y="1865630"/>
                  </a:cubicBezTo>
                  <a:cubicBezTo>
                    <a:pt x="472440" y="1943100"/>
                    <a:pt x="444500" y="2104390"/>
                    <a:pt x="420370" y="2142490"/>
                  </a:cubicBezTo>
                  <a:cubicBezTo>
                    <a:pt x="412750" y="2155190"/>
                    <a:pt x="407670" y="2157730"/>
                    <a:pt x="398780" y="2162810"/>
                  </a:cubicBezTo>
                  <a:cubicBezTo>
                    <a:pt x="387350" y="2167890"/>
                    <a:pt x="368300" y="2171700"/>
                    <a:pt x="355600" y="2167890"/>
                  </a:cubicBezTo>
                  <a:cubicBezTo>
                    <a:pt x="341630" y="2165350"/>
                    <a:pt x="326390" y="2155190"/>
                    <a:pt x="318770" y="2143760"/>
                  </a:cubicBezTo>
                  <a:cubicBezTo>
                    <a:pt x="311150" y="2132330"/>
                    <a:pt x="308610" y="2123440"/>
                    <a:pt x="308610" y="2101850"/>
                  </a:cubicBezTo>
                  <a:cubicBezTo>
                    <a:pt x="304800" y="2019300"/>
                    <a:pt x="370840" y="1694180"/>
                    <a:pt x="405130" y="1526540"/>
                  </a:cubicBezTo>
                  <a:cubicBezTo>
                    <a:pt x="431800" y="1394460"/>
                    <a:pt x="476250" y="1264920"/>
                    <a:pt x="488950" y="1174750"/>
                  </a:cubicBezTo>
                  <a:cubicBezTo>
                    <a:pt x="496570" y="1120140"/>
                    <a:pt x="482600" y="1069340"/>
                    <a:pt x="494030" y="1038860"/>
                  </a:cubicBezTo>
                  <a:cubicBezTo>
                    <a:pt x="501650" y="1021080"/>
                    <a:pt x="511810" y="1009650"/>
                    <a:pt x="524510" y="1002030"/>
                  </a:cubicBezTo>
                  <a:cubicBezTo>
                    <a:pt x="537210" y="995680"/>
                    <a:pt x="557530" y="993140"/>
                    <a:pt x="571500" y="994410"/>
                  </a:cubicBezTo>
                  <a:cubicBezTo>
                    <a:pt x="582930" y="996950"/>
                    <a:pt x="591820" y="1000760"/>
                    <a:pt x="600710" y="1008380"/>
                  </a:cubicBezTo>
                  <a:cubicBezTo>
                    <a:pt x="609600" y="1018540"/>
                    <a:pt x="621030" y="1032510"/>
                    <a:pt x="623570" y="1050290"/>
                  </a:cubicBezTo>
                  <a:cubicBezTo>
                    <a:pt x="628650" y="1076960"/>
                    <a:pt x="617220" y="1116330"/>
                    <a:pt x="605790" y="1158240"/>
                  </a:cubicBezTo>
                  <a:cubicBezTo>
                    <a:pt x="589280" y="1220470"/>
                    <a:pt x="544830" y="1308100"/>
                    <a:pt x="520700" y="1380490"/>
                  </a:cubicBezTo>
                  <a:cubicBezTo>
                    <a:pt x="500380" y="1445260"/>
                    <a:pt x="491490" y="1536700"/>
                    <a:pt x="468630" y="1570990"/>
                  </a:cubicBezTo>
                  <a:cubicBezTo>
                    <a:pt x="458470" y="1587500"/>
                    <a:pt x="447040" y="1596390"/>
                    <a:pt x="433070" y="1600200"/>
                  </a:cubicBezTo>
                  <a:cubicBezTo>
                    <a:pt x="420370" y="1605280"/>
                    <a:pt x="400050" y="1605280"/>
                    <a:pt x="387350" y="1600200"/>
                  </a:cubicBezTo>
                  <a:cubicBezTo>
                    <a:pt x="373380" y="1593850"/>
                    <a:pt x="359410" y="1581150"/>
                    <a:pt x="353060" y="1567180"/>
                  </a:cubicBezTo>
                  <a:cubicBezTo>
                    <a:pt x="346710" y="1554480"/>
                    <a:pt x="346710" y="1545590"/>
                    <a:pt x="347980" y="1521460"/>
                  </a:cubicBezTo>
                  <a:cubicBezTo>
                    <a:pt x="356870" y="1424940"/>
                    <a:pt x="496570" y="962660"/>
                    <a:pt x="548640" y="816610"/>
                  </a:cubicBezTo>
                  <a:cubicBezTo>
                    <a:pt x="572770" y="749300"/>
                    <a:pt x="590550" y="694690"/>
                    <a:pt x="610870" y="671830"/>
                  </a:cubicBezTo>
                  <a:cubicBezTo>
                    <a:pt x="619760" y="660400"/>
                    <a:pt x="626110" y="657860"/>
                    <a:pt x="636270" y="654050"/>
                  </a:cubicBezTo>
                  <a:cubicBezTo>
                    <a:pt x="648970" y="651510"/>
                    <a:pt x="669290" y="648970"/>
                    <a:pt x="681990" y="655320"/>
                  </a:cubicBezTo>
                  <a:cubicBezTo>
                    <a:pt x="697230" y="662940"/>
                    <a:pt x="712470" y="681990"/>
                    <a:pt x="720090" y="702310"/>
                  </a:cubicBezTo>
                  <a:cubicBezTo>
                    <a:pt x="730250" y="725170"/>
                    <a:pt x="728980" y="750570"/>
                    <a:pt x="728980" y="792480"/>
                  </a:cubicBezTo>
                  <a:cubicBezTo>
                    <a:pt x="728980" y="881380"/>
                    <a:pt x="716280" y="1083310"/>
                    <a:pt x="693420" y="1216660"/>
                  </a:cubicBezTo>
                  <a:cubicBezTo>
                    <a:pt x="671830" y="1342390"/>
                    <a:pt x="624840" y="1457960"/>
                    <a:pt x="598170" y="1574800"/>
                  </a:cubicBezTo>
                  <a:cubicBezTo>
                    <a:pt x="572770" y="1682750"/>
                    <a:pt x="553720" y="1842770"/>
                    <a:pt x="534670" y="1889760"/>
                  </a:cubicBezTo>
                  <a:cubicBezTo>
                    <a:pt x="528320" y="1903730"/>
                    <a:pt x="525780" y="1908810"/>
                    <a:pt x="516890" y="1915160"/>
                  </a:cubicBezTo>
                  <a:cubicBezTo>
                    <a:pt x="506730" y="1922780"/>
                    <a:pt x="488950" y="1931670"/>
                    <a:pt x="473710" y="1931670"/>
                  </a:cubicBezTo>
                  <a:cubicBezTo>
                    <a:pt x="459740" y="1931670"/>
                    <a:pt x="441960" y="1925320"/>
                    <a:pt x="430530" y="1916430"/>
                  </a:cubicBezTo>
                  <a:cubicBezTo>
                    <a:pt x="420370" y="1906270"/>
                    <a:pt x="411480" y="1898650"/>
                    <a:pt x="408940" y="1875790"/>
                  </a:cubicBezTo>
                  <a:cubicBezTo>
                    <a:pt x="400050" y="1788160"/>
                    <a:pt x="557530" y="1276350"/>
                    <a:pt x="621030" y="1198880"/>
                  </a:cubicBezTo>
                  <a:cubicBezTo>
                    <a:pt x="638810" y="1176020"/>
                    <a:pt x="656590" y="1168400"/>
                    <a:pt x="674370" y="1168400"/>
                  </a:cubicBezTo>
                  <a:cubicBezTo>
                    <a:pt x="693420" y="1167130"/>
                    <a:pt x="718820" y="1182370"/>
                    <a:pt x="730250" y="1195070"/>
                  </a:cubicBezTo>
                  <a:cubicBezTo>
                    <a:pt x="740410" y="1205230"/>
                    <a:pt x="744220" y="1216660"/>
                    <a:pt x="746760" y="1234440"/>
                  </a:cubicBezTo>
                  <a:cubicBezTo>
                    <a:pt x="751840" y="1267460"/>
                    <a:pt x="740410" y="1334770"/>
                    <a:pt x="732790" y="1380490"/>
                  </a:cubicBezTo>
                  <a:cubicBezTo>
                    <a:pt x="725170" y="1422400"/>
                    <a:pt x="718820" y="1446530"/>
                    <a:pt x="703580" y="1497330"/>
                  </a:cubicBezTo>
                  <a:cubicBezTo>
                    <a:pt x="674370" y="1593850"/>
                    <a:pt x="591820" y="1858010"/>
                    <a:pt x="553720" y="1916430"/>
                  </a:cubicBezTo>
                  <a:cubicBezTo>
                    <a:pt x="541020" y="1935480"/>
                    <a:pt x="534670" y="1943100"/>
                    <a:pt x="520700" y="1948180"/>
                  </a:cubicBezTo>
                  <a:cubicBezTo>
                    <a:pt x="504190" y="1954530"/>
                    <a:pt x="476250" y="1953260"/>
                    <a:pt x="461010" y="1943100"/>
                  </a:cubicBezTo>
                  <a:cubicBezTo>
                    <a:pt x="447040" y="1934210"/>
                    <a:pt x="435610" y="1912620"/>
                    <a:pt x="431800" y="1892300"/>
                  </a:cubicBezTo>
                  <a:cubicBezTo>
                    <a:pt x="426720" y="1863090"/>
                    <a:pt x="436880" y="1833880"/>
                    <a:pt x="447040" y="1785620"/>
                  </a:cubicBezTo>
                  <a:cubicBezTo>
                    <a:pt x="466090" y="1680210"/>
                    <a:pt x="529590" y="1353820"/>
                    <a:pt x="566420" y="1287780"/>
                  </a:cubicBezTo>
                  <a:cubicBezTo>
                    <a:pt x="577850" y="1268730"/>
                    <a:pt x="585470" y="1261110"/>
                    <a:pt x="599440" y="1256030"/>
                  </a:cubicBezTo>
                  <a:cubicBezTo>
                    <a:pt x="612140" y="1250950"/>
                    <a:pt x="631190" y="1249680"/>
                    <a:pt x="643890" y="1253490"/>
                  </a:cubicBezTo>
                  <a:cubicBezTo>
                    <a:pt x="657860" y="1257300"/>
                    <a:pt x="671830" y="1270000"/>
                    <a:pt x="679450" y="1281430"/>
                  </a:cubicBezTo>
                  <a:cubicBezTo>
                    <a:pt x="687070" y="1294130"/>
                    <a:pt x="688340" y="1304290"/>
                    <a:pt x="687070" y="1325880"/>
                  </a:cubicBezTo>
                  <a:cubicBezTo>
                    <a:pt x="683260" y="1389380"/>
                    <a:pt x="607060" y="1569720"/>
                    <a:pt x="577850" y="1690370"/>
                  </a:cubicBezTo>
                  <a:cubicBezTo>
                    <a:pt x="548640" y="1807210"/>
                    <a:pt x="539750" y="1983740"/>
                    <a:pt x="511810" y="2035810"/>
                  </a:cubicBezTo>
                  <a:cubicBezTo>
                    <a:pt x="501650" y="2054860"/>
                    <a:pt x="491490" y="2061210"/>
                    <a:pt x="480060" y="2067560"/>
                  </a:cubicBezTo>
                  <a:cubicBezTo>
                    <a:pt x="469900" y="2072640"/>
                    <a:pt x="461010" y="2073910"/>
                    <a:pt x="449580" y="2072640"/>
                  </a:cubicBezTo>
                  <a:cubicBezTo>
                    <a:pt x="436880" y="2071370"/>
                    <a:pt x="419100" y="2065020"/>
                    <a:pt x="408940" y="2054860"/>
                  </a:cubicBezTo>
                  <a:cubicBezTo>
                    <a:pt x="398780" y="2044700"/>
                    <a:pt x="393700" y="2033270"/>
                    <a:pt x="391160" y="2012950"/>
                  </a:cubicBezTo>
                  <a:cubicBezTo>
                    <a:pt x="386080" y="1969770"/>
                    <a:pt x="412750" y="1868170"/>
                    <a:pt x="429260" y="1799590"/>
                  </a:cubicBezTo>
                  <a:cubicBezTo>
                    <a:pt x="445770" y="1732280"/>
                    <a:pt x="461010" y="1680210"/>
                    <a:pt x="486410" y="1604010"/>
                  </a:cubicBezTo>
                  <a:cubicBezTo>
                    <a:pt x="521970" y="1490980"/>
                    <a:pt x="584200" y="1283970"/>
                    <a:pt x="633730" y="1193800"/>
                  </a:cubicBezTo>
                  <a:cubicBezTo>
                    <a:pt x="661670" y="1143000"/>
                    <a:pt x="692150" y="1098550"/>
                    <a:pt x="718820" y="1085850"/>
                  </a:cubicBezTo>
                  <a:cubicBezTo>
                    <a:pt x="735330" y="1078230"/>
                    <a:pt x="751840" y="1080770"/>
                    <a:pt x="765810" y="1085850"/>
                  </a:cubicBezTo>
                  <a:cubicBezTo>
                    <a:pt x="779780" y="1090930"/>
                    <a:pt x="793750" y="1104900"/>
                    <a:pt x="801370" y="1116330"/>
                  </a:cubicBezTo>
                  <a:cubicBezTo>
                    <a:pt x="806450" y="1126490"/>
                    <a:pt x="807720" y="1134110"/>
                    <a:pt x="808990" y="1146810"/>
                  </a:cubicBezTo>
                  <a:cubicBezTo>
                    <a:pt x="808990" y="1165860"/>
                    <a:pt x="802640" y="1186180"/>
                    <a:pt x="793750" y="1219200"/>
                  </a:cubicBezTo>
                  <a:cubicBezTo>
                    <a:pt x="773430" y="1297940"/>
                    <a:pt x="711200" y="1513840"/>
                    <a:pt x="674370" y="1611630"/>
                  </a:cubicBezTo>
                  <a:cubicBezTo>
                    <a:pt x="651510" y="1672590"/>
                    <a:pt x="626110" y="1709420"/>
                    <a:pt x="608330" y="1757680"/>
                  </a:cubicBezTo>
                  <a:cubicBezTo>
                    <a:pt x="591820" y="1802130"/>
                    <a:pt x="590550" y="1861820"/>
                    <a:pt x="568960" y="1889760"/>
                  </a:cubicBezTo>
                  <a:cubicBezTo>
                    <a:pt x="554990" y="1908810"/>
                    <a:pt x="532130" y="1921510"/>
                    <a:pt x="513080" y="1922780"/>
                  </a:cubicBezTo>
                  <a:cubicBezTo>
                    <a:pt x="497840" y="1925320"/>
                    <a:pt x="478790" y="1918970"/>
                    <a:pt x="466090" y="1908810"/>
                  </a:cubicBezTo>
                  <a:cubicBezTo>
                    <a:pt x="452120" y="1896110"/>
                    <a:pt x="444500" y="1878330"/>
                    <a:pt x="439420" y="1849120"/>
                  </a:cubicBezTo>
                  <a:cubicBezTo>
                    <a:pt x="426720" y="1774190"/>
                    <a:pt x="469900" y="1559560"/>
                    <a:pt x="474980" y="1433830"/>
                  </a:cubicBezTo>
                  <a:cubicBezTo>
                    <a:pt x="480060" y="1328420"/>
                    <a:pt x="457200" y="1197610"/>
                    <a:pt x="473710" y="1145540"/>
                  </a:cubicBezTo>
                  <a:cubicBezTo>
                    <a:pt x="481330" y="1122680"/>
                    <a:pt x="491490" y="1109980"/>
                    <a:pt x="504190" y="1101090"/>
                  </a:cubicBezTo>
                  <a:cubicBezTo>
                    <a:pt x="518160" y="1090930"/>
                    <a:pt x="541020" y="1085850"/>
                    <a:pt x="557530" y="1087120"/>
                  </a:cubicBezTo>
                  <a:cubicBezTo>
                    <a:pt x="574040" y="1089660"/>
                    <a:pt x="594360" y="1099820"/>
                    <a:pt x="604520" y="1112520"/>
                  </a:cubicBezTo>
                  <a:cubicBezTo>
                    <a:pt x="615950" y="1125220"/>
                    <a:pt x="618490" y="1134110"/>
                    <a:pt x="624840" y="1163320"/>
                  </a:cubicBezTo>
                  <a:cubicBezTo>
                    <a:pt x="650240" y="1308100"/>
                    <a:pt x="664210" y="2363470"/>
                    <a:pt x="621030" y="2499360"/>
                  </a:cubicBezTo>
                  <a:cubicBezTo>
                    <a:pt x="613410" y="2526030"/>
                    <a:pt x="604520" y="2533650"/>
                    <a:pt x="590550" y="2542540"/>
                  </a:cubicBezTo>
                  <a:cubicBezTo>
                    <a:pt x="577850" y="2552700"/>
                    <a:pt x="556260" y="2557780"/>
                    <a:pt x="538480" y="2556510"/>
                  </a:cubicBezTo>
                  <a:cubicBezTo>
                    <a:pt x="521970" y="2553970"/>
                    <a:pt x="502920" y="2543810"/>
                    <a:pt x="491490" y="2531110"/>
                  </a:cubicBezTo>
                  <a:cubicBezTo>
                    <a:pt x="480060" y="2518410"/>
                    <a:pt x="476250" y="2504440"/>
                    <a:pt x="472440" y="2481580"/>
                  </a:cubicBezTo>
                  <a:cubicBezTo>
                    <a:pt x="462280" y="2428240"/>
                    <a:pt x="467360" y="2288540"/>
                    <a:pt x="472440" y="2221230"/>
                  </a:cubicBezTo>
                  <a:cubicBezTo>
                    <a:pt x="474980" y="2176780"/>
                    <a:pt x="490220" y="2143760"/>
                    <a:pt x="487680" y="2112010"/>
                  </a:cubicBezTo>
                  <a:cubicBezTo>
                    <a:pt x="485140" y="2084070"/>
                    <a:pt x="459740" y="2057400"/>
                    <a:pt x="464820" y="2038350"/>
                  </a:cubicBezTo>
                  <a:cubicBezTo>
                    <a:pt x="468630" y="2021840"/>
                    <a:pt x="490220" y="2007870"/>
                    <a:pt x="502920" y="2001520"/>
                  </a:cubicBezTo>
                  <a:cubicBezTo>
                    <a:pt x="514350" y="1996440"/>
                    <a:pt x="525780" y="1993900"/>
                    <a:pt x="538480" y="1996440"/>
                  </a:cubicBezTo>
                  <a:cubicBezTo>
                    <a:pt x="556260" y="2000250"/>
                    <a:pt x="586740" y="2015490"/>
                    <a:pt x="596900" y="2033270"/>
                  </a:cubicBezTo>
                  <a:cubicBezTo>
                    <a:pt x="607060" y="2051050"/>
                    <a:pt x="605790" y="2077720"/>
                    <a:pt x="599440" y="2103120"/>
                  </a:cubicBezTo>
                  <a:cubicBezTo>
                    <a:pt x="590550" y="2138680"/>
                    <a:pt x="553720" y="2205990"/>
                    <a:pt x="527050" y="2223770"/>
                  </a:cubicBezTo>
                  <a:cubicBezTo>
                    <a:pt x="510540" y="2236470"/>
                    <a:pt x="490220" y="2236470"/>
                    <a:pt x="476250" y="2235200"/>
                  </a:cubicBezTo>
                  <a:cubicBezTo>
                    <a:pt x="463550" y="2233930"/>
                    <a:pt x="452120" y="2230120"/>
                    <a:pt x="443230" y="2221230"/>
                  </a:cubicBezTo>
                  <a:cubicBezTo>
                    <a:pt x="430530" y="2208530"/>
                    <a:pt x="419100" y="2192020"/>
                    <a:pt x="414020" y="2159000"/>
                  </a:cubicBezTo>
                  <a:cubicBezTo>
                    <a:pt x="396240" y="2053590"/>
                    <a:pt x="471170" y="1543050"/>
                    <a:pt x="499110" y="1466850"/>
                  </a:cubicBezTo>
                  <a:cubicBezTo>
                    <a:pt x="505460" y="1450340"/>
                    <a:pt x="508000" y="1446530"/>
                    <a:pt x="516890" y="1438910"/>
                  </a:cubicBezTo>
                  <a:cubicBezTo>
                    <a:pt x="528320" y="1428750"/>
                    <a:pt x="547370" y="1419860"/>
                    <a:pt x="562610" y="1418590"/>
                  </a:cubicBezTo>
                  <a:cubicBezTo>
                    <a:pt x="579120" y="1418590"/>
                    <a:pt x="599440" y="1426210"/>
                    <a:pt x="610870" y="1435100"/>
                  </a:cubicBezTo>
                  <a:cubicBezTo>
                    <a:pt x="619760" y="1442720"/>
                    <a:pt x="626110" y="1447800"/>
                    <a:pt x="631190" y="1461770"/>
                  </a:cubicBezTo>
                  <a:cubicBezTo>
                    <a:pt x="641350" y="1496060"/>
                    <a:pt x="628650" y="1586230"/>
                    <a:pt x="621030" y="1653540"/>
                  </a:cubicBezTo>
                  <a:cubicBezTo>
                    <a:pt x="613410" y="1732280"/>
                    <a:pt x="599440" y="1831340"/>
                    <a:pt x="582930" y="1906270"/>
                  </a:cubicBezTo>
                  <a:cubicBezTo>
                    <a:pt x="570230" y="1967230"/>
                    <a:pt x="554990" y="2034540"/>
                    <a:pt x="538480" y="2070100"/>
                  </a:cubicBezTo>
                  <a:cubicBezTo>
                    <a:pt x="528320" y="2090420"/>
                    <a:pt x="520700" y="2103120"/>
                    <a:pt x="506730" y="2112010"/>
                  </a:cubicBezTo>
                  <a:cubicBezTo>
                    <a:pt x="492760" y="2119630"/>
                    <a:pt x="471170" y="2124710"/>
                    <a:pt x="455930" y="2122170"/>
                  </a:cubicBezTo>
                  <a:cubicBezTo>
                    <a:pt x="439420" y="2118360"/>
                    <a:pt x="420370" y="2108200"/>
                    <a:pt x="410210" y="2095500"/>
                  </a:cubicBezTo>
                  <a:cubicBezTo>
                    <a:pt x="400050" y="2082800"/>
                    <a:pt x="397510" y="2072640"/>
                    <a:pt x="394970" y="2045970"/>
                  </a:cubicBezTo>
                  <a:cubicBezTo>
                    <a:pt x="384810" y="1954530"/>
                    <a:pt x="417830" y="1510030"/>
                    <a:pt x="458470" y="1421130"/>
                  </a:cubicBezTo>
                  <a:cubicBezTo>
                    <a:pt x="471170" y="1391920"/>
                    <a:pt x="486410" y="1379220"/>
                    <a:pt x="502920" y="1371600"/>
                  </a:cubicBezTo>
                  <a:cubicBezTo>
                    <a:pt x="518160" y="1365250"/>
                    <a:pt x="541020" y="1369060"/>
                    <a:pt x="553720" y="1372870"/>
                  </a:cubicBezTo>
                  <a:cubicBezTo>
                    <a:pt x="565150" y="1376680"/>
                    <a:pt x="575310" y="1384300"/>
                    <a:pt x="581660" y="1393190"/>
                  </a:cubicBezTo>
                  <a:cubicBezTo>
                    <a:pt x="590550" y="1404620"/>
                    <a:pt x="595630" y="1418590"/>
                    <a:pt x="599440" y="1441450"/>
                  </a:cubicBezTo>
                  <a:cubicBezTo>
                    <a:pt x="607060" y="1497330"/>
                    <a:pt x="593090" y="1638300"/>
                    <a:pt x="584200" y="1729740"/>
                  </a:cubicBezTo>
                  <a:cubicBezTo>
                    <a:pt x="576580" y="1814830"/>
                    <a:pt x="570230" y="1898650"/>
                    <a:pt x="549910" y="1974850"/>
                  </a:cubicBezTo>
                  <a:cubicBezTo>
                    <a:pt x="532130" y="2043430"/>
                    <a:pt x="499110" y="2120900"/>
                    <a:pt x="472440" y="2165350"/>
                  </a:cubicBezTo>
                  <a:cubicBezTo>
                    <a:pt x="457200" y="2193290"/>
                    <a:pt x="445770" y="2212340"/>
                    <a:pt x="422910" y="2227580"/>
                  </a:cubicBezTo>
                  <a:cubicBezTo>
                    <a:pt x="394970" y="2246630"/>
                    <a:pt x="337820" y="2274570"/>
                    <a:pt x="309880" y="2260600"/>
                  </a:cubicBezTo>
                  <a:cubicBezTo>
                    <a:pt x="278130" y="2244090"/>
                    <a:pt x="265430" y="2179320"/>
                    <a:pt x="254000" y="2110740"/>
                  </a:cubicBezTo>
                  <a:cubicBezTo>
                    <a:pt x="229870" y="1971040"/>
                    <a:pt x="229870" y="1550670"/>
                    <a:pt x="266700" y="1454150"/>
                  </a:cubicBezTo>
                  <a:cubicBezTo>
                    <a:pt x="278130" y="1421130"/>
                    <a:pt x="293370" y="1405890"/>
                    <a:pt x="313690" y="1398270"/>
                  </a:cubicBezTo>
                  <a:cubicBezTo>
                    <a:pt x="332740" y="1389380"/>
                    <a:pt x="368300" y="1393190"/>
                    <a:pt x="386080" y="1404620"/>
                  </a:cubicBezTo>
                  <a:cubicBezTo>
                    <a:pt x="403860" y="1416050"/>
                    <a:pt x="417830" y="1437640"/>
                    <a:pt x="421640" y="1468120"/>
                  </a:cubicBezTo>
                  <a:cubicBezTo>
                    <a:pt x="430530" y="1535430"/>
                    <a:pt x="353060" y="1715770"/>
                    <a:pt x="339090" y="1804670"/>
                  </a:cubicBezTo>
                  <a:cubicBezTo>
                    <a:pt x="331470" y="1860550"/>
                    <a:pt x="337820" y="1894840"/>
                    <a:pt x="331470" y="1945640"/>
                  </a:cubicBezTo>
                  <a:cubicBezTo>
                    <a:pt x="322580" y="2005330"/>
                    <a:pt x="304800" y="2086610"/>
                    <a:pt x="289560" y="2141220"/>
                  </a:cubicBezTo>
                  <a:cubicBezTo>
                    <a:pt x="278130" y="2183130"/>
                    <a:pt x="269240" y="2212340"/>
                    <a:pt x="251460" y="2250440"/>
                  </a:cubicBezTo>
                  <a:cubicBezTo>
                    <a:pt x="228600" y="2297430"/>
                    <a:pt x="187960" y="2378710"/>
                    <a:pt x="161290" y="2401570"/>
                  </a:cubicBezTo>
                  <a:cubicBezTo>
                    <a:pt x="147320" y="2411730"/>
                    <a:pt x="135890" y="2414270"/>
                    <a:pt x="123190" y="2415540"/>
                  </a:cubicBezTo>
                  <a:cubicBezTo>
                    <a:pt x="110490" y="2416810"/>
                    <a:pt x="95250" y="2415540"/>
                    <a:pt x="83820" y="2410460"/>
                  </a:cubicBezTo>
                  <a:cubicBezTo>
                    <a:pt x="71120" y="2406650"/>
                    <a:pt x="59690" y="2399030"/>
                    <a:pt x="50800" y="2387600"/>
                  </a:cubicBezTo>
                  <a:cubicBezTo>
                    <a:pt x="39370" y="2374900"/>
                    <a:pt x="30480" y="2362200"/>
                    <a:pt x="22860" y="2331720"/>
                  </a:cubicBezTo>
                  <a:cubicBezTo>
                    <a:pt x="0" y="2231390"/>
                    <a:pt x="17780" y="1805940"/>
                    <a:pt x="27940" y="1643380"/>
                  </a:cubicBezTo>
                  <a:cubicBezTo>
                    <a:pt x="33020" y="1555750"/>
                    <a:pt x="31750" y="1507490"/>
                    <a:pt x="50800" y="1438910"/>
                  </a:cubicBezTo>
                  <a:cubicBezTo>
                    <a:pt x="72390" y="1361440"/>
                    <a:pt x="124460" y="1245870"/>
                    <a:pt x="157480" y="1201420"/>
                  </a:cubicBezTo>
                  <a:cubicBezTo>
                    <a:pt x="172720" y="1179830"/>
                    <a:pt x="186690" y="1168400"/>
                    <a:pt x="201930" y="1162050"/>
                  </a:cubicBezTo>
                  <a:cubicBezTo>
                    <a:pt x="214630" y="1155700"/>
                    <a:pt x="228600" y="1155700"/>
                    <a:pt x="242570" y="1156970"/>
                  </a:cubicBezTo>
                  <a:cubicBezTo>
                    <a:pt x="255270" y="1158240"/>
                    <a:pt x="269240" y="1163320"/>
                    <a:pt x="279400" y="1170940"/>
                  </a:cubicBezTo>
                  <a:cubicBezTo>
                    <a:pt x="290830" y="1178560"/>
                    <a:pt x="299720" y="1187450"/>
                    <a:pt x="307340" y="1201420"/>
                  </a:cubicBezTo>
                  <a:cubicBezTo>
                    <a:pt x="318770" y="1224280"/>
                    <a:pt x="323850" y="1268730"/>
                    <a:pt x="327660" y="1305560"/>
                  </a:cubicBezTo>
                  <a:cubicBezTo>
                    <a:pt x="332740" y="1344930"/>
                    <a:pt x="323850" y="1383030"/>
                    <a:pt x="330200" y="1432560"/>
                  </a:cubicBezTo>
                  <a:cubicBezTo>
                    <a:pt x="337820" y="1503680"/>
                    <a:pt x="378460" y="1600200"/>
                    <a:pt x="388620" y="1691640"/>
                  </a:cubicBezTo>
                  <a:cubicBezTo>
                    <a:pt x="400050" y="1790700"/>
                    <a:pt x="383540" y="1898650"/>
                    <a:pt x="389890" y="2006600"/>
                  </a:cubicBezTo>
                  <a:cubicBezTo>
                    <a:pt x="396240" y="2123440"/>
                    <a:pt x="447040" y="2302510"/>
                    <a:pt x="430530" y="2367280"/>
                  </a:cubicBezTo>
                  <a:cubicBezTo>
                    <a:pt x="424180" y="2393950"/>
                    <a:pt x="411480" y="2407920"/>
                    <a:pt x="394970" y="2418080"/>
                  </a:cubicBezTo>
                  <a:cubicBezTo>
                    <a:pt x="378460" y="2429510"/>
                    <a:pt x="351790" y="2434590"/>
                    <a:pt x="334010" y="2433320"/>
                  </a:cubicBezTo>
                  <a:cubicBezTo>
                    <a:pt x="320040" y="2432050"/>
                    <a:pt x="307340" y="2426970"/>
                    <a:pt x="294640" y="2418080"/>
                  </a:cubicBezTo>
                  <a:cubicBezTo>
                    <a:pt x="280670" y="2407920"/>
                    <a:pt x="269240" y="2396490"/>
                    <a:pt x="260350" y="2367280"/>
                  </a:cubicBezTo>
                  <a:cubicBezTo>
                    <a:pt x="229870" y="2275840"/>
                    <a:pt x="256540" y="1906270"/>
                    <a:pt x="236220" y="1741170"/>
                  </a:cubicBezTo>
                  <a:cubicBezTo>
                    <a:pt x="222250" y="1631950"/>
                    <a:pt x="182880" y="1535430"/>
                    <a:pt x="179070" y="1470660"/>
                  </a:cubicBezTo>
                  <a:cubicBezTo>
                    <a:pt x="176530" y="1435100"/>
                    <a:pt x="190500" y="1413510"/>
                    <a:pt x="186690" y="1386840"/>
                  </a:cubicBezTo>
                  <a:cubicBezTo>
                    <a:pt x="182880" y="1360170"/>
                    <a:pt x="163830" y="1343660"/>
                    <a:pt x="154940" y="1309370"/>
                  </a:cubicBezTo>
                  <a:cubicBezTo>
                    <a:pt x="138430" y="1252220"/>
                    <a:pt x="124460" y="1155700"/>
                    <a:pt x="119380" y="1065530"/>
                  </a:cubicBezTo>
                  <a:cubicBezTo>
                    <a:pt x="111760" y="951230"/>
                    <a:pt x="120650" y="787400"/>
                    <a:pt x="127000" y="679450"/>
                  </a:cubicBezTo>
                  <a:cubicBezTo>
                    <a:pt x="130810" y="600710"/>
                    <a:pt x="140970" y="532130"/>
                    <a:pt x="146050" y="476250"/>
                  </a:cubicBezTo>
                  <a:cubicBezTo>
                    <a:pt x="149860" y="436880"/>
                    <a:pt x="149860" y="415290"/>
                    <a:pt x="156210" y="377190"/>
                  </a:cubicBezTo>
                  <a:cubicBezTo>
                    <a:pt x="166370" y="322580"/>
                    <a:pt x="185420" y="223520"/>
                    <a:pt x="207010" y="179070"/>
                  </a:cubicBezTo>
                  <a:cubicBezTo>
                    <a:pt x="219710" y="152400"/>
                    <a:pt x="232410" y="130810"/>
                    <a:pt x="251460" y="120650"/>
                  </a:cubicBezTo>
                  <a:cubicBezTo>
                    <a:pt x="266700" y="113030"/>
                    <a:pt x="289560" y="111760"/>
                    <a:pt x="306070" y="116840"/>
                  </a:cubicBezTo>
                  <a:cubicBezTo>
                    <a:pt x="322580" y="121920"/>
                    <a:pt x="341630" y="135890"/>
                    <a:pt x="350520" y="149860"/>
                  </a:cubicBezTo>
                  <a:cubicBezTo>
                    <a:pt x="359410" y="165100"/>
                    <a:pt x="360680" y="204470"/>
                    <a:pt x="360680" y="204470"/>
                  </a:cubicBezTo>
                </a:path>
              </a:pathLst>
            </a:custGeom>
            <a:solidFill>
              <a:srgbClr val="1C2143"/>
            </a:solidFill>
            <a:ln cap="sq">
              <a:noFill/>
              <a:prstDash val="solid"/>
              <a:miter/>
            </a:ln>
          </p:spPr>
        </p:sp>
      </p:grpSp>
      <p:sp>
        <p:nvSpPr>
          <p:cNvPr id="9" name="TextBox 9"/>
          <p:cNvSpPr txBox="1"/>
          <p:nvPr/>
        </p:nvSpPr>
        <p:spPr>
          <a:xfrm rot="-5400000">
            <a:off x="12755770" y="8261534"/>
            <a:ext cx="2090593" cy="348979"/>
          </a:xfrm>
          <a:prstGeom prst="rect">
            <a:avLst/>
          </a:prstGeom>
        </p:spPr>
        <p:txBody>
          <a:bodyPr lIns="0" tIns="0" rIns="0" bIns="0" rtlCol="0" anchor="t">
            <a:spAutoFit/>
          </a:bodyPr>
          <a:lstStyle/>
          <a:p>
            <a:pPr algn="ctr">
              <a:lnSpc>
                <a:spcPts val="2815"/>
              </a:lnSpc>
            </a:pPr>
            <a:r>
              <a:rPr lang="en-US" sz="2010">
                <a:solidFill>
                  <a:srgbClr val="FFFFFF"/>
                </a:solidFill>
                <a:latin typeface="Canva Sans" panose="020B0503030501040103"/>
                <a:ea typeface="Canva Sans" panose="020B0503030501040103"/>
                <a:cs typeface="Canva Sans" panose="020B0503030501040103"/>
                <a:sym typeface="Canva Sans" panose="020B0503030501040103"/>
              </a:rPr>
              <a:t>Pedagogika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9DA88"/>
        </a:solidFill>
        <a:effectLst/>
      </p:bgPr>
    </p:bg>
    <p:spTree>
      <p:nvGrpSpPr>
        <p:cNvPr id="1" name=""/>
        <p:cNvGrpSpPr/>
        <p:nvPr/>
      </p:nvGrpSpPr>
      <p:grpSpPr>
        <a:xfrm>
          <a:off x="0" y="0"/>
          <a:ext cx="0" cy="0"/>
          <a:chOff x="0" y="0"/>
          <a:chExt cx="0" cy="0"/>
        </a:xfrm>
      </p:grpSpPr>
      <p:sp>
        <p:nvSpPr>
          <p:cNvPr id="2" name="Freeform 2"/>
          <p:cNvSpPr/>
          <p:nvPr/>
        </p:nvSpPr>
        <p:spPr>
          <a:xfrm>
            <a:off x="-428538" y="-2253652"/>
            <a:ext cx="18768896" cy="13035852"/>
          </a:xfrm>
          <a:custGeom>
            <a:avLst/>
            <a:gdLst/>
            <a:ahLst/>
            <a:cxnLst/>
            <a:rect l="l" t="t" r="r" b="b"/>
            <a:pathLst>
              <a:path w="18768896" h="13035852">
                <a:moveTo>
                  <a:pt x="0" y="0"/>
                </a:moveTo>
                <a:lnTo>
                  <a:pt x="18768897" y="0"/>
                </a:lnTo>
                <a:lnTo>
                  <a:pt x="18768897" y="13035851"/>
                </a:lnTo>
                <a:lnTo>
                  <a:pt x="0" y="13035851"/>
                </a:lnTo>
                <a:lnTo>
                  <a:pt x="0" y="0"/>
                </a:lnTo>
                <a:close/>
              </a:path>
            </a:pathLst>
          </a:custGeom>
          <a:blipFill>
            <a:blip r:embed="rId2"/>
            <a:stretch>
              <a:fillRect/>
            </a:stretch>
          </a:blipFill>
        </p:spPr>
      </p:sp>
      <p:grpSp>
        <p:nvGrpSpPr>
          <p:cNvPr id="3" name="Group 3"/>
          <p:cNvGrpSpPr/>
          <p:nvPr/>
        </p:nvGrpSpPr>
        <p:grpSpPr>
          <a:xfrm>
            <a:off x="1661028" y="1629026"/>
            <a:ext cx="9911413" cy="7641923"/>
            <a:chOff x="0" y="0"/>
            <a:chExt cx="14074373" cy="10851659"/>
          </a:xfrm>
        </p:grpSpPr>
        <p:sp>
          <p:nvSpPr>
            <p:cNvPr id="4" name="Freeform 4"/>
            <p:cNvSpPr/>
            <p:nvPr/>
          </p:nvSpPr>
          <p:spPr>
            <a:xfrm>
              <a:off x="-127" y="127"/>
              <a:ext cx="14074246" cy="10858644"/>
            </a:xfrm>
            <a:custGeom>
              <a:avLst/>
              <a:gdLst/>
              <a:ahLst/>
              <a:cxnLst/>
              <a:rect l="l" t="t" r="r" b="b"/>
              <a:pathLst>
                <a:path w="14074246" h="10858644">
                  <a:moveTo>
                    <a:pt x="13673179" y="10845944"/>
                  </a:moveTo>
                  <a:cubicBezTo>
                    <a:pt x="13617299" y="10858644"/>
                    <a:pt x="13591899" y="10845944"/>
                    <a:pt x="13534749" y="10845944"/>
                  </a:cubicBezTo>
                  <a:cubicBezTo>
                    <a:pt x="13477599" y="10845944"/>
                    <a:pt x="13386541" y="10833244"/>
                    <a:pt x="13386541" y="10833244"/>
                  </a:cubicBezTo>
                  <a:lnTo>
                    <a:pt x="707771" y="10833244"/>
                  </a:lnTo>
                  <a:lnTo>
                    <a:pt x="631063" y="10820544"/>
                  </a:lnTo>
                  <a:cubicBezTo>
                    <a:pt x="631063" y="10820544"/>
                    <a:pt x="533400" y="10833244"/>
                    <a:pt x="457581" y="10820544"/>
                  </a:cubicBezTo>
                  <a:cubicBezTo>
                    <a:pt x="381762" y="10807844"/>
                    <a:pt x="296418" y="10820544"/>
                    <a:pt x="296418" y="10820544"/>
                  </a:cubicBezTo>
                  <a:cubicBezTo>
                    <a:pt x="240284" y="10820544"/>
                    <a:pt x="162814" y="10816226"/>
                    <a:pt x="119507" y="10787016"/>
                  </a:cubicBezTo>
                  <a:cubicBezTo>
                    <a:pt x="47371" y="10738375"/>
                    <a:pt x="25400" y="10668144"/>
                    <a:pt x="0" y="10562353"/>
                  </a:cubicBezTo>
                  <a:lnTo>
                    <a:pt x="0" y="10361820"/>
                  </a:lnTo>
                  <a:cubicBezTo>
                    <a:pt x="0" y="10361820"/>
                    <a:pt x="12700" y="10276857"/>
                    <a:pt x="12700" y="10218564"/>
                  </a:cubicBezTo>
                  <a:cubicBezTo>
                    <a:pt x="12700" y="10160271"/>
                    <a:pt x="0" y="10070355"/>
                    <a:pt x="0" y="10070355"/>
                  </a:cubicBezTo>
                  <a:lnTo>
                    <a:pt x="0" y="803402"/>
                  </a:lnTo>
                  <a:cubicBezTo>
                    <a:pt x="0" y="803402"/>
                    <a:pt x="12700" y="767715"/>
                    <a:pt x="12700" y="688594"/>
                  </a:cubicBezTo>
                  <a:lnTo>
                    <a:pt x="12700" y="543560"/>
                  </a:lnTo>
                  <a:cubicBezTo>
                    <a:pt x="12700" y="543560"/>
                    <a:pt x="0" y="459740"/>
                    <a:pt x="12700" y="375920"/>
                  </a:cubicBezTo>
                  <a:cubicBezTo>
                    <a:pt x="25400" y="292100"/>
                    <a:pt x="23876" y="258064"/>
                    <a:pt x="64897" y="195072"/>
                  </a:cubicBezTo>
                  <a:cubicBezTo>
                    <a:pt x="87249" y="160782"/>
                    <a:pt x="184404" y="76708"/>
                    <a:pt x="215900" y="50800"/>
                  </a:cubicBezTo>
                  <a:cubicBezTo>
                    <a:pt x="215900" y="50800"/>
                    <a:pt x="305181" y="24130"/>
                    <a:pt x="401320" y="12700"/>
                  </a:cubicBezTo>
                  <a:cubicBezTo>
                    <a:pt x="508000" y="0"/>
                    <a:pt x="481584" y="0"/>
                    <a:pt x="622300" y="0"/>
                  </a:cubicBezTo>
                  <a:lnTo>
                    <a:pt x="13555197" y="0"/>
                  </a:lnTo>
                  <a:cubicBezTo>
                    <a:pt x="13655273" y="0"/>
                    <a:pt x="13723725" y="12700"/>
                    <a:pt x="13723725" y="12700"/>
                  </a:cubicBezTo>
                  <a:cubicBezTo>
                    <a:pt x="13787861" y="12700"/>
                    <a:pt x="13876633" y="36322"/>
                    <a:pt x="13934546" y="50800"/>
                  </a:cubicBezTo>
                  <a:cubicBezTo>
                    <a:pt x="14036146" y="76200"/>
                    <a:pt x="14061546" y="254000"/>
                    <a:pt x="14061546" y="350520"/>
                  </a:cubicBezTo>
                  <a:lnTo>
                    <a:pt x="14061546" y="9979550"/>
                  </a:lnTo>
                  <a:cubicBezTo>
                    <a:pt x="14061546" y="9979550"/>
                    <a:pt x="14074246" y="10348231"/>
                    <a:pt x="14074246" y="10381251"/>
                  </a:cubicBezTo>
                  <a:cubicBezTo>
                    <a:pt x="14074246" y="10414271"/>
                    <a:pt x="14051767" y="10522221"/>
                    <a:pt x="14033860" y="10568449"/>
                  </a:cubicBezTo>
                  <a:cubicBezTo>
                    <a:pt x="14008841" y="10633092"/>
                    <a:pt x="14019000" y="10689988"/>
                    <a:pt x="13967185" y="10734184"/>
                  </a:cubicBezTo>
                  <a:cubicBezTo>
                    <a:pt x="13931117" y="10765045"/>
                    <a:pt x="13877015" y="10802383"/>
                    <a:pt x="13831802" y="10819528"/>
                  </a:cubicBezTo>
                  <a:cubicBezTo>
                    <a:pt x="13786591" y="10836673"/>
                    <a:pt x="13728805" y="10833371"/>
                    <a:pt x="13672925" y="10846071"/>
                  </a:cubicBezTo>
                  <a:close/>
                </a:path>
              </a:pathLst>
            </a:custGeom>
            <a:solidFill>
              <a:srgbClr val="EAEAEA"/>
            </a:solidFill>
          </p:spPr>
        </p:sp>
      </p:grpSp>
      <p:grpSp>
        <p:nvGrpSpPr>
          <p:cNvPr id="5" name="Group 5"/>
          <p:cNvGrpSpPr/>
          <p:nvPr/>
        </p:nvGrpSpPr>
        <p:grpSpPr>
          <a:xfrm>
            <a:off x="1998675" y="2107124"/>
            <a:ext cx="9251547" cy="6520589"/>
            <a:chOff x="0" y="0"/>
            <a:chExt cx="15396559" cy="10851659"/>
          </a:xfrm>
        </p:grpSpPr>
        <p:sp>
          <p:nvSpPr>
            <p:cNvPr id="6" name="Freeform 6"/>
            <p:cNvSpPr/>
            <p:nvPr/>
          </p:nvSpPr>
          <p:spPr>
            <a:xfrm>
              <a:off x="-127" y="127"/>
              <a:ext cx="15396432" cy="10858644"/>
            </a:xfrm>
            <a:custGeom>
              <a:avLst/>
              <a:gdLst/>
              <a:ahLst/>
              <a:cxnLst/>
              <a:rect l="l" t="t" r="r" b="b"/>
              <a:pathLst>
                <a:path w="15396432" h="10858644">
                  <a:moveTo>
                    <a:pt x="14995367" y="10845944"/>
                  </a:moveTo>
                  <a:cubicBezTo>
                    <a:pt x="14939486" y="10858644"/>
                    <a:pt x="14914086" y="10845944"/>
                    <a:pt x="14856936" y="10845944"/>
                  </a:cubicBezTo>
                  <a:cubicBezTo>
                    <a:pt x="14799786" y="10845944"/>
                    <a:pt x="14708727" y="10833244"/>
                    <a:pt x="14708727" y="10833244"/>
                  </a:cubicBezTo>
                  <a:lnTo>
                    <a:pt x="707771" y="10833244"/>
                  </a:lnTo>
                  <a:lnTo>
                    <a:pt x="631063" y="10820544"/>
                  </a:lnTo>
                  <a:cubicBezTo>
                    <a:pt x="631063" y="10820544"/>
                    <a:pt x="533400" y="10833244"/>
                    <a:pt x="457581" y="10820544"/>
                  </a:cubicBezTo>
                  <a:cubicBezTo>
                    <a:pt x="381762" y="10807844"/>
                    <a:pt x="296418" y="10820544"/>
                    <a:pt x="296418" y="10820544"/>
                  </a:cubicBezTo>
                  <a:cubicBezTo>
                    <a:pt x="240284" y="10820544"/>
                    <a:pt x="162814" y="10816226"/>
                    <a:pt x="119507" y="10787016"/>
                  </a:cubicBezTo>
                  <a:cubicBezTo>
                    <a:pt x="47371" y="10738375"/>
                    <a:pt x="25400" y="10668144"/>
                    <a:pt x="0" y="10562353"/>
                  </a:cubicBezTo>
                  <a:lnTo>
                    <a:pt x="0" y="10361820"/>
                  </a:lnTo>
                  <a:cubicBezTo>
                    <a:pt x="0" y="10361820"/>
                    <a:pt x="12700" y="10276857"/>
                    <a:pt x="12700" y="10218564"/>
                  </a:cubicBezTo>
                  <a:cubicBezTo>
                    <a:pt x="12700" y="10160271"/>
                    <a:pt x="0" y="10070355"/>
                    <a:pt x="0" y="10070355"/>
                  </a:cubicBezTo>
                  <a:lnTo>
                    <a:pt x="0" y="803402"/>
                  </a:lnTo>
                  <a:cubicBezTo>
                    <a:pt x="0" y="803402"/>
                    <a:pt x="12700" y="767715"/>
                    <a:pt x="12700" y="688594"/>
                  </a:cubicBezTo>
                  <a:lnTo>
                    <a:pt x="12700" y="543560"/>
                  </a:lnTo>
                  <a:cubicBezTo>
                    <a:pt x="12700" y="543560"/>
                    <a:pt x="0" y="459740"/>
                    <a:pt x="12700" y="375920"/>
                  </a:cubicBezTo>
                  <a:cubicBezTo>
                    <a:pt x="25400" y="292100"/>
                    <a:pt x="23876" y="258064"/>
                    <a:pt x="64897" y="195072"/>
                  </a:cubicBezTo>
                  <a:cubicBezTo>
                    <a:pt x="87249" y="160782"/>
                    <a:pt x="184404" y="76708"/>
                    <a:pt x="215900" y="50800"/>
                  </a:cubicBezTo>
                  <a:cubicBezTo>
                    <a:pt x="215900" y="50800"/>
                    <a:pt x="305181" y="24130"/>
                    <a:pt x="401320" y="12700"/>
                  </a:cubicBezTo>
                  <a:cubicBezTo>
                    <a:pt x="508000" y="0"/>
                    <a:pt x="481584" y="0"/>
                    <a:pt x="622300" y="0"/>
                  </a:cubicBezTo>
                  <a:lnTo>
                    <a:pt x="14877383" y="0"/>
                  </a:lnTo>
                  <a:cubicBezTo>
                    <a:pt x="14977459" y="0"/>
                    <a:pt x="15045912" y="12700"/>
                    <a:pt x="15045912" y="12700"/>
                  </a:cubicBezTo>
                  <a:cubicBezTo>
                    <a:pt x="15110047" y="12700"/>
                    <a:pt x="15198819" y="36322"/>
                    <a:pt x="15256732" y="50800"/>
                  </a:cubicBezTo>
                  <a:cubicBezTo>
                    <a:pt x="15358332" y="76200"/>
                    <a:pt x="15383732" y="254000"/>
                    <a:pt x="15383732" y="350520"/>
                  </a:cubicBezTo>
                  <a:lnTo>
                    <a:pt x="15383732" y="9979550"/>
                  </a:lnTo>
                  <a:cubicBezTo>
                    <a:pt x="15383732" y="9979550"/>
                    <a:pt x="15396432" y="10348231"/>
                    <a:pt x="15396432" y="10381251"/>
                  </a:cubicBezTo>
                  <a:cubicBezTo>
                    <a:pt x="15396432" y="10414271"/>
                    <a:pt x="15373953" y="10522221"/>
                    <a:pt x="15356046" y="10568449"/>
                  </a:cubicBezTo>
                  <a:cubicBezTo>
                    <a:pt x="15331027" y="10633092"/>
                    <a:pt x="15341187" y="10689988"/>
                    <a:pt x="15289371" y="10734184"/>
                  </a:cubicBezTo>
                  <a:cubicBezTo>
                    <a:pt x="15253303" y="10765045"/>
                    <a:pt x="15199201" y="10802383"/>
                    <a:pt x="15153990" y="10819528"/>
                  </a:cubicBezTo>
                  <a:cubicBezTo>
                    <a:pt x="15108777" y="10836673"/>
                    <a:pt x="15050993" y="10833371"/>
                    <a:pt x="14995112" y="10846071"/>
                  </a:cubicBezTo>
                  <a:close/>
                </a:path>
              </a:pathLst>
            </a:custGeom>
            <a:solidFill>
              <a:srgbClr val="FFFFFF"/>
            </a:solidFill>
          </p:spPr>
        </p:sp>
      </p:grpSp>
      <p:sp>
        <p:nvSpPr>
          <p:cNvPr id="7" name="Freeform 7"/>
          <p:cNvSpPr/>
          <p:nvPr/>
        </p:nvSpPr>
        <p:spPr>
          <a:xfrm>
            <a:off x="3565590" y="9243175"/>
            <a:ext cx="5781047" cy="4237501"/>
          </a:xfrm>
          <a:custGeom>
            <a:avLst/>
            <a:gdLst/>
            <a:ahLst/>
            <a:cxnLst/>
            <a:rect l="l" t="t" r="r" b="b"/>
            <a:pathLst>
              <a:path w="5781047" h="4237501">
                <a:moveTo>
                  <a:pt x="0" y="0"/>
                </a:moveTo>
                <a:lnTo>
                  <a:pt x="5781047" y="0"/>
                </a:lnTo>
                <a:lnTo>
                  <a:pt x="5781047" y="4237501"/>
                </a:lnTo>
                <a:lnTo>
                  <a:pt x="0" y="4237501"/>
                </a:lnTo>
                <a:lnTo>
                  <a:pt x="0" y="0"/>
                </a:lnTo>
                <a:close/>
              </a:path>
            </a:pathLst>
          </a:custGeom>
          <a:blipFill>
            <a:blip r:embed="rId3">
              <a:extLst>
                <a:ext uri="{96DAC541-7B7A-43D3-8B79-37D633B846F1}">
                  <asvg:svgBlip xmlns:asvg="http://schemas.microsoft.com/office/drawing/2016/SVG/main" r:embed="rId4"/>
                </a:ext>
              </a:extLst>
            </a:blip>
            <a:stretch>
              <a:fillRect t="-61363"/>
            </a:stretch>
          </a:blipFill>
        </p:spPr>
      </p:sp>
      <p:sp>
        <p:nvSpPr>
          <p:cNvPr id="8" name="Freeform 8"/>
          <p:cNvSpPr/>
          <p:nvPr/>
        </p:nvSpPr>
        <p:spPr>
          <a:xfrm>
            <a:off x="1461056" y="8940671"/>
            <a:ext cx="6357135" cy="330278"/>
          </a:xfrm>
          <a:custGeom>
            <a:avLst/>
            <a:gdLst/>
            <a:ahLst/>
            <a:cxnLst/>
            <a:rect l="l" t="t" r="r" b="b"/>
            <a:pathLst>
              <a:path w="6357135" h="330278">
                <a:moveTo>
                  <a:pt x="0" y="0"/>
                </a:moveTo>
                <a:lnTo>
                  <a:pt x="6357134" y="0"/>
                </a:lnTo>
                <a:lnTo>
                  <a:pt x="6357134" y="330278"/>
                </a:lnTo>
                <a:lnTo>
                  <a:pt x="0" y="330278"/>
                </a:lnTo>
                <a:lnTo>
                  <a:pt x="0" y="0"/>
                </a:lnTo>
                <a:close/>
              </a:path>
            </a:pathLst>
          </a:custGeom>
          <a:blipFill>
            <a:blip r:embed="rId5">
              <a:extLst>
                <a:ext uri="{96DAC541-7B7A-43D3-8B79-37D633B846F1}">
                  <asvg:svgBlip xmlns:asvg="http://schemas.microsoft.com/office/drawing/2016/SVG/main" r:embed="rId6"/>
                </a:ext>
              </a:extLst>
            </a:blip>
            <a:stretch>
              <a:fillRect t="-1145859"/>
            </a:stretch>
          </a:blipFill>
        </p:spPr>
      </p:sp>
      <p:sp>
        <p:nvSpPr>
          <p:cNvPr id="9" name="Freeform 9"/>
          <p:cNvSpPr/>
          <p:nvPr/>
        </p:nvSpPr>
        <p:spPr>
          <a:xfrm>
            <a:off x="5556652" y="8940671"/>
            <a:ext cx="6357135" cy="330278"/>
          </a:xfrm>
          <a:custGeom>
            <a:avLst/>
            <a:gdLst/>
            <a:ahLst/>
            <a:cxnLst/>
            <a:rect l="l" t="t" r="r" b="b"/>
            <a:pathLst>
              <a:path w="6357135" h="330278">
                <a:moveTo>
                  <a:pt x="0" y="0"/>
                </a:moveTo>
                <a:lnTo>
                  <a:pt x="6357135" y="0"/>
                </a:lnTo>
                <a:lnTo>
                  <a:pt x="6357135" y="330278"/>
                </a:lnTo>
                <a:lnTo>
                  <a:pt x="0" y="330278"/>
                </a:lnTo>
                <a:lnTo>
                  <a:pt x="0" y="0"/>
                </a:lnTo>
                <a:close/>
              </a:path>
            </a:pathLst>
          </a:custGeom>
          <a:blipFill>
            <a:blip r:embed="rId7">
              <a:extLst>
                <a:ext uri="{96DAC541-7B7A-43D3-8B79-37D633B846F1}">
                  <asvg:svgBlip xmlns:asvg="http://schemas.microsoft.com/office/drawing/2016/SVG/main" r:embed="rId8"/>
                </a:ext>
              </a:extLst>
            </a:blip>
            <a:stretch>
              <a:fillRect t="-1145859"/>
            </a:stretch>
          </a:blipFill>
        </p:spPr>
      </p:sp>
      <p:sp>
        <p:nvSpPr>
          <p:cNvPr id="10" name="Freeform 10"/>
          <p:cNvSpPr/>
          <p:nvPr/>
        </p:nvSpPr>
        <p:spPr>
          <a:xfrm flipV="1">
            <a:off x="1449938" y="1463887"/>
            <a:ext cx="6357135" cy="330278"/>
          </a:xfrm>
          <a:custGeom>
            <a:avLst/>
            <a:gdLst/>
            <a:ahLst/>
            <a:cxnLst/>
            <a:rect l="l" t="t" r="r" b="b"/>
            <a:pathLst>
              <a:path w="6357135" h="330278">
                <a:moveTo>
                  <a:pt x="0" y="330278"/>
                </a:moveTo>
                <a:lnTo>
                  <a:pt x="6357135" y="330278"/>
                </a:lnTo>
                <a:lnTo>
                  <a:pt x="6357135" y="0"/>
                </a:lnTo>
                <a:lnTo>
                  <a:pt x="0" y="0"/>
                </a:lnTo>
                <a:lnTo>
                  <a:pt x="0" y="330278"/>
                </a:lnTo>
                <a:close/>
              </a:path>
            </a:pathLst>
          </a:custGeom>
          <a:blipFill>
            <a:blip r:embed="rId7">
              <a:extLst>
                <a:ext uri="{96DAC541-7B7A-43D3-8B79-37D633B846F1}">
                  <asvg:svgBlip xmlns:asvg="http://schemas.microsoft.com/office/drawing/2016/SVG/main" r:embed="rId8"/>
                </a:ext>
              </a:extLst>
            </a:blip>
            <a:stretch>
              <a:fillRect t="-1145859"/>
            </a:stretch>
          </a:blipFill>
        </p:spPr>
      </p:sp>
      <p:sp>
        <p:nvSpPr>
          <p:cNvPr id="11" name="Freeform 11"/>
          <p:cNvSpPr/>
          <p:nvPr/>
        </p:nvSpPr>
        <p:spPr>
          <a:xfrm flipV="1">
            <a:off x="5506423" y="1463887"/>
            <a:ext cx="6357135" cy="330278"/>
          </a:xfrm>
          <a:custGeom>
            <a:avLst/>
            <a:gdLst/>
            <a:ahLst/>
            <a:cxnLst/>
            <a:rect l="l" t="t" r="r" b="b"/>
            <a:pathLst>
              <a:path w="6357135" h="330278">
                <a:moveTo>
                  <a:pt x="0" y="330278"/>
                </a:moveTo>
                <a:lnTo>
                  <a:pt x="6357135" y="330278"/>
                </a:lnTo>
                <a:lnTo>
                  <a:pt x="6357135" y="0"/>
                </a:lnTo>
                <a:lnTo>
                  <a:pt x="0" y="0"/>
                </a:lnTo>
                <a:lnTo>
                  <a:pt x="0" y="330278"/>
                </a:lnTo>
                <a:close/>
              </a:path>
            </a:pathLst>
          </a:custGeom>
          <a:blipFill>
            <a:blip r:embed="rId7">
              <a:extLst>
                <a:ext uri="{96DAC541-7B7A-43D3-8B79-37D633B846F1}">
                  <asvg:svgBlip xmlns:asvg="http://schemas.microsoft.com/office/drawing/2016/SVG/main" r:embed="rId8"/>
                </a:ext>
              </a:extLst>
            </a:blip>
            <a:stretch>
              <a:fillRect t="-1145859"/>
            </a:stretch>
          </a:blipFill>
        </p:spPr>
      </p:sp>
      <p:sp>
        <p:nvSpPr>
          <p:cNvPr id="12" name="Freeform 12"/>
          <p:cNvSpPr/>
          <p:nvPr/>
        </p:nvSpPr>
        <p:spPr>
          <a:xfrm>
            <a:off x="6541409" y="949604"/>
            <a:ext cx="166080" cy="158191"/>
          </a:xfrm>
          <a:custGeom>
            <a:avLst/>
            <a:gdLst/>
            <a:ahLst/>
            <a:cxnLst/>
            <a:rect l="l" t="t" r="r" b="b"/>
            <a:pathLst>
              <a:path w="166080" h="158191">
                <a:moveTo>
                  <a:pt x="0" y="0"/>
                </a:moveTo>
                <a:lnTo>
                  <a:pt x="166080" y="0"/>
                </a:lnTo>
                <a:lnTo>
                  <a:pt x="166080" y="158192"/>
                </a:lnTo>
                <a:lnTo>
                  <a:pt x="0" y="15819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3" name="Freeform 13"/>
          <p:cNvSpPr/>
          <p:nvPr/>
        </p:nvSpPr>
        <p:spPr>
          <a:xfrm rot="-495168">
            <a:off x="3351456" y="1227922"/>
            <a:ext cx="3368198" cy="73488"/>
          </a:xfrm>
          <a:custGeom>
            <a:avLst/>
            <a:gdLst/>
            <a:ahLst/>
            <a:cxnLst/>
            <a:rect l="l" t="t" r="r" b="b"/>
            <a:pathLst>
              <a:path w="3368198" h="73488">
                <a:moveTo>
                  <a:pt x="0" y="0"/>
                </a:moveTo>
                <a:lnTo>
                  <a:pt x="3368199" y="0"/>
                </a:lnTo>
                <a:lnTo>
                  <a:pt x="3368199" y="73488"/>
                </a:lnTo>
                <a:lnTo>
                  <a:pt x="0" y="7348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4" name="Freeform 14"/>
          <p:cNvSpPr/>
          <p:nvPr/>
        </p:nvSpPr>
        <p:spPr>
          <a:xfrm rot="574972">
            <a:off x="6519032" y="1227922"/>
            <a:ext cx="3368198" cy="73488"/>
          </a:xfrm>
          <a:custGeom>
            <a:avLst/>
            <a:gdLst/>
            <a:ahLst/>
            <a:cxnLst/>
            <a:rect l="l" t="t" r="r" b="b"/>
            <a:pathLst>
              <a:path w="3368198" h="73488">
                <a:moveTo>
                  <a:pt x="0" y="0"/>
                </a:moveTo>
                <a:lnTo>
                  <a:pt x="3368199" y="0"/>
                </a:lnTo>
                <a:lnTo>
                  <a:pt x="3368199" y="73488"/>
                </a:lnTo>
                <a:lnTo>
                  <a:pt x="0" y="7348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5" name="Freeform 15"/>
          <p:cNvSpPr/>
          <p:nvPr/>
        </p:nvSpPr>
        <p:spPr>
          <a:xfrm>
            <a:off x="12183567" y="1952324"/>
            <a:ext cx="3456567" cy="10388588"/>
          </a:xfrm>
          <a:custGeom>
            <a:avLst/>
            <a:gdLst/>
            <a:ahLst/>
            <a:cxnLst/>
            <a:rect l="l" t="t" r="r" b="b"/>
            <a:pathLst>
              <a:path w="3456567" h="10388588">
                <a:moveTo>
                  <a:pt x="0" y="0"/>
                </a:moveTo>
                <a:lnTo>
                  <a:pt x="3456566" y="0"/>
                </a:lnTo>
                <a:lnTo>
                  <a:pt x="3456566" y="10388588"/>
                </a:lnTo>
                <a:lnTo>
                  <a:pt x="0" y="10388588"/>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6" name="Freeform 16"/>
          <p:cNvSpPr/>
          <p:nvPr/>
        </p:nvSpPr>
        <p:spPr>
          <a:xfrm rot="2022845" flipH="1">
            <a:off x="14461796" y="1012796"/>
            <a:ext cx="4169757" cy="902184"/>
          </a:xfrm>
          <a:custGeom>
            <a:avLst/>
            <a:gdLst/>
            <a:ahLst/>
            <a:cxnLst/>
            <a:rect l="l" t="t" r="r" b="b"/>
            <a:pathLst>
              <a:path w="4169757" h="902184">
                <a:moveTo>
                  <a:pt x="4169757" y="0"/>
                </a:moveTo>
                <a:lnTo>
                  <a:pt x="0" y="0"/>
                </a:lnTo>
                <a:lnTo>
                  <a:pt x="0" y="902183"/>
                </a:lnTo>
                <a:lnTo>
                  <a:pt x="4169757" y="902183"/>
                </a:lnTo>
                <a:lnTo>
                  <a:pt x="4169757"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17" name="Freeform 17"/>
          <p:cNvSpPr/>
          <p:nvPr/>
        </p:nvSpPr>
        <p:spPr>
          <a:xfrm>
            <a:off x="15960142" y="7022437"/>
            <a:ext cx="3762748" cy="3694335"/>
          </a:xfrm>
          <a:custGeom>
            <a:avLst/>
            <a:gdLst/>
            <a:ahLst/>
            <a:cxnLst/>
            <a:rect l="l" t="t" r="r" b="b"/>
            <a:pathLst>
              <a:path w="3762748" h="3694335">
                <a:moveTo>
                  <a:pt x="0" y="0"/>
                </a:moveTo>
                <a:lnTo>
                  <a:pt x="3762748" y="0"/>
                </a:lnTo>
                <a:lnTo>
                  <a:pt x="3762748" y="3694334"/>
                </a:lnTo>
                <a:lnTo>
                  <a:pt x="0" y="3694334"/>
                </a:lnTo>
                <a:lnTo>
                  <a:pt x="0" y="0"/>
                </a:lnTo>
                <a:close/>
              </a:path>
            </a:pathLst>
          </a:custGeom>
          <a:blipFill>
            <a:blip r:embed="rId17"/>
            <a:stretch>
              <a:fillRect/>
            </a:stretch>
          </a:blipFill>
        </p:spPr>
      </p:sp>
      <p:sp>
        <p:nvSpPr>
          <p:cNvPr id="18" name="Freeform 18"/>
          <p:cNvSpPr/>
          <p:nvPr/>
        </p:nvSpPr>
        <p:spPr>
          <a:xfrm flipH="1">
            <a:off x="9677984" y="8097339"/>
            <a:ext cx="3170242" cy="3927102"/>
          </a:xfrm>
          <a:custGeom>
            <a:avLst/>
            <a:gdLst/>
            <a:ahLst/>
            <a:cxnLst/>
            <a:rect l="l" t="t" r="r" b="b"/>
            <a:pathLst>
              <a:path w="3170242" h="3927102">
                <a:moveTo>
                  <a:pt x="3170242" y="0"/>
                </a:moveTo>
                <a:lnTo>
                  <a:pt x="0" y="0"/>
                </a:lnTo>
                <a:lnTo>
                  <a:pt x="0" y="3927102"/>
                </a:lnTo>
                <a:lnTo>
                  <a:pt x="3170242" y="3927102"/>
                </a:lnTo>
                <a:lnTo>
                  <a:pt x="3170242" y="0"/>
                </a:lnTo>
                <a:close/>
              </a:path>
            </a:pathLst>
          </a:custGeom>
          <a:blipFill>
            <a:blip r:embed="rId18"/>
            <a:stretch>
              <a:fillRect/>
            </a:stretch>
          </a:blipFill>
        </p:spPr>
      </p:sp>
      <p:sp>
        <p:nvSpPr>
          <p:cNvPr id="19" name="TextBox 19"/>
          <p:cNvSpPr txBox="1"/>
          <p:nvPr/>
        </p:nvSpPr>
        <p:spPr>
          <a:xfrm>
            <a:off x="2293050" y="2619171"/>
            <a:ext cx="8828877" cy="5718724"/>
          </a:xfrm>
          <a:prstGeom prst="rect">
            <a:avLst/>
          </a:prstGeom>
        </p:spPr>
        <p:txBody>
          <a:bodyPr lIns="0" tIns="0" rIns="0" bIns="0" rtlCol="0" anchor="t">
            <a:spAutoFit/>
          </a:bodyPr>
          <a:lstStyle/>
          <a:p>
            <a:pPr algn="l">
              <a:lnSpc>
                <a:spcPts val="3520"/>
              </a:lnSpc>
            </a:pPr>
            <a:r>
              <a:rPr lang="en-US" sz="352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Mashg’ulot darslarini o’tish tamoyillari quyidagilardan iborat:</a:t>
            </a:r>
          </a:p>
          <a:p>
            <a:pPr marL="760095" lvl="1" indent="-380365" algn="l">
              <a:lnSpc>
                <a:spcPts val="3520"/>
              </a:lnSpc>
              <a:buFont typeface="Arial" panose="020B0604020202020204"/>
              <a:buChar char="•"/>
            </a:pPr>
            <a:r>
              <a:rPr lang="en-US" sz="352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ta’lim tamoyillaridan foydalanish, bunda o’quvchilar doim mashg’ulotlarga tayyor bo’lishi kerak;</a:t>
            </a:r>
          </a:p>
          <a:p>
            <a:pPr marL="760095" lvl="1" indent="-380365" algn="l">
              <a:lnSpc>
                <a:spcPts val="3520"/>
              </a:lnSpc>
              <a:buFont typeface="Arial" panose="020B0604020202020204"/>
              <a:buChar char="•"/>
            </a:pPr>
            <a:r>
              <a:rPr lang="en-US" sz="352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standartlar, bunda darsda eng samarali natijaga erishishning standartlarini o’rnatish lozim;</a:t>
            </a:r>
          </a:p>
          <a:p>
            <a:pPr marL="760095" lvl="1" indent="-380365" algn="l">
              <a:lnSpc>
                <a:spcPts val="3520"/>
              </a:lnSpc>
              <a:buFont typeface="Arial" panose="020B0604020202020204"/>
              <a:buChar char="•"/>
            </a:pPr>
            <a:r>
              <a:rPr lang="en-US" sz="352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individuallashtirish, bunda o’quvchilar orasida zaif jihatlarni topib ular bilan yana bir marta alohida shug’ullanish.</a:t>
            </a:r>
          </a:p>
          <a:p>
            <a:pPr algn="l">
              <a:lnSpc>
                <a:spcPts val="3520"/>
              </a:lnSpc>
            </a:pPr>
            <a:r>
              <a:rPr lang="en-US" sz="352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O’tiladigan har bir dars quyidagi uchta asosiy maqsadga yo’naltiriladi:</a:t>
            </a:r>
          </a:p>
          <a:p>
            <a:pPr algn="l">
              <a:lnSpc>
                <a:spcPts val="3520"/>
              </a:lnSpc>
            </a:pPr>
            <a:r>
              <a:rPr lang="en-US" sz="352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o’qitish, ya’ni bilim berish;tarbiyalash, ya’ni axloqiy sifatlarni shakllantirish;rivojlantirish.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9DA88"/>
        </a:solidFill>
        <a:effectLst/>
      </p:bgPr>
    </p:bg>
    <p:spTree>
      <p:nvGrpSpPr>
        <p:cNvPr id="1" name=""/>
        <p:cNvGrpSpPr/>
        <p:nvPr/>
      </p:nvGrpSpPr>
      <p:grpSpPr>
        <a:xfrm>
          <a:off x="0" y="0"/>
          <a:ext cx="0" cy="0"/>
          <a:chOff x="0" y="0"/>
          <a:chExt cx="0" cy="0"/>
        </a:xfrm>
      </p:grpSpPr>
      <p:sp>
        <p:nvSpPr>
          <p:cNvPr id="2" name="Freeform 2"/>
          <p:cNvSpPr/>
          <p:nvPr/>
        </p:nvSpPr>
        <p:spPr>
          <a:xfrm>
            <a:off x="-428538" y="-2253652"/>
            <a:ext cx="18768896" cy="13035852"/>
          </a:xfrm>
          <a:custGeom>
            <a:avLst/>
            <a:gdLst/>
            <a:ahLst/>
            <a:cxnLst/>
            <a:rect l="l" t="t" r="r" b="b"/>
            <a:pathLst>
              <a:path w="18768896" h="13035852">
                <a:moveTo>
                  <a:pt x="0" y="0"/>
                </a:moveTo>
                <a:lnTo>
                  <a:pt x="18768897" y="0"/>
                </a:lnTo>
                <a:lnTo>
                  <a:pt x="18768897" y="13035851"/>
                </a:lnTo>
                <a:lnTo>
                  <a:pt x="0" y="13035851"/>
                </a:lnTo>
                <a:lnTo>
                  <a:pt x="0" y="0"/>
                </a:lnTo>
                <a:close/>
              </a:path>
            </a:pathLst>
          </a:custGeom>
          <a:blipFill>
            <a:blip r:embed="rId2"/>
            <a:stretch>
              <a:fillRect/>
            </a:stretch>
          </a:blipFill>
        </p:spPr>
      </p:sp>
      <p:grpSp>
        <p:nvGrpSpPr>
          <p:cNvPr id="3" name="Group 3"/>
          <p:cNvGrpSpPr/>
          <p:nvPr/>
        </p:nvGrpSpPr>
        <p:grpSpPr>
          <a:xfrm>
            <a:off x="1661028" y="1629026"/>
            <a:ext cx="10425501" cy="7641923"/>
            <a:chOff x="0" y="0"/>
            <a:chExt cx="14804387" cy="10851659"/>
          </a:xfrm>
        </p:grpSpPr>
        <p:sp>
          <p:nvSpPr>
            <p:cNvPr id="4" name="Freeform 4"/>
            <p:cNvSpPr/>
            <p:nvPr/>
          </p:nvSpPr>
          <p:spPr>
            <a:xfrm>
              <a:off x="-127" y="127"/>
              <a:ext cx="14804261" cy="10858644"/>
            </a:xfrm>
            <a:custGeom>
              <a:avLst/>
              <a:gdLst/>
              <a:ahLst/>
              <a:cxnLst/>
              <a:rect l="l" t="t" r="r" b="b"/>
              <a:pathLst>
                <a:path w="14804261" h="10858644">
                  <a:moveTo>
                    <a:pt x="14403194" y="10845944"/>
                  </a:moveTo>
                  <a:cubicBezTo>
                    <a:pt x="14347315" y="10858644"/>
                    <a:pt x="14321915" y="10845944"/>
                    <a:pt x="14264765" y="10845944"/>
                  </a:cubicBezTo>
                  <a:cubicBezTo>
                    <a:pt x="14207615" y="10845944"/>
                    <a:pt x="14116555" y="10833244"/>
                    <a:pt x="14116555" y="10833244"/>
                  </a:cubicBezTo>
                  <a:lnTo>
                    <a:pt x="707771" y="10833244"/>
                  </a:lnTo>
                  <a:lnTo>
                    <a:pt x="631063" y="10820544"/>
                  </a:lnTo>
                  <a:cubicBezTo>
                    <a:pt x="631063" y="10820544"/>
                    <a:pt x="533400" y="10833244"/>
                    <a:pt x="457581" y="10820544"/>
                  </a:cubicBezTo>
                  <a:cubicBezTo>
                    <a:pt x="381762" y="10807844"/>
                    <a:pt x="296418" y="10820544"/>
                    <a:pt x="296418" y="10820544"/>
                  </a:cubicBezTo>
                  <a:cubicBezTo>
                    <a:pt x="240284" y="10820544"/>
                    <a:pt x="162814" y="10816226"/>
                    <a:pt x="119507" y="10787016"/>
                  </a:cubicBezTo>
                  <a:cubicBezTo>
                    <a:pt x="47371" y="10738375"/>
                    <a:pt x="25400" y="10668144"/>
                    <a:pt x="0" y="10562353"/>
                  </a:cubicBezTo>
                  <a:lnTo>
                    <a:pt x="0" y="10361820"/>
                  </a:lnTo>
                  <a:cubicBezTo>
                    <a:pt x="0" y="10361820"/>
                    <a:pt x="12700" y="10276857"/>
                    <a:pt x="12700" y="10218564"/>
                  </a:cubicBezTo>
                  <a:cubicBezTo>
                    <a:pt x="12700" y="10160271"/>
                    <a:pt x="0" y="10070355"/>
                    <a:pt x="0" y="10070355"/>
                  </a:cubicBezTo>
                  <a:lnTo>
                    <a:pt x="0" y="803402"/>
                  </a:lnTo>
                  <a:cubicBezTo>
                    <a:pt x="0" y="803402"/>
                    <a:pt x="12700" y="767715"/>
                    <a:pt x="12700" y="688594"/>
                  </a:cubicBezTo>
                  <a:lnTo>
                    <a:pt x="12700" y="543560"/>
                  </a:lnTo>
                  <a:cubicBezTo>
                    <a:pt x="12700" y="543560"/>
                    <a:pt x="0" y="459740"/>
                    <a:pt x="12700" y="375920"/>
                  </a:cubicBezTo>
                  <a:cubicBezTo>
                    <a:pt x="25400" y="292100"/>
                    <a:pt x="23876" y="258064"/>
                    <a:pt x="64897" y="195072"/>
                  </a:cubicBezTo>
                  <a:cubicBezTo>
                    <a:pt x="87249" y="160782"/>
                    <a:pt x="184404" y="76708"/>
                    <a:pt x="215900" y="50800"/>
                  </a:cubicBezTo>
                  <a:cubicBezTo>
                    <a:pt x="215900" y="50800"/>
                    <a:pt x="305181" y="24130"/>
                    <a:pt x="401320" y="12700"/>
                  </a:cubicBezTo>
                  <a:cubicBezTo>
                    <a:pt x="508000" y="0"/>
                    <a:pt x="481584" y="0"/>
                    <a:pt x="622300" y="0"/>
                  </a:cubicBezTo>
                  <a:lnTo>
                    <a:pt x="14285212" y="0"/>
                  </a:lnTo>
                  <a:cubicBezTo>
                    <a:pt x="14385288" y="0"/>
                    <a:pt x="14453741" y="12700"/>
                    <a:pt x="14453741" y="12700"/>
                  </a:cubicBezTo>
                  <a:cubicBezTo>
                    <a:pt x="14517875" y="12700"/>
                    <a:pt x="14606648" y="36322"/>
                    <a:pt x="14664561" y="50800"/>
                  </a:cubicBezTo>
                  <a:cubicBezTo>
                    <a:pt x="14766161" y="76200"/>
                    <a:pt x="14791561" y="254000"/>
                    <a:pt x="14791561" y="350520"/>
                  </a:cubicBezTo>
                  <a:lnTo>
                    <a:pt x="14791561" y="9979550"/>
                  </a:lnTo>
                  <a:cubicBezTo>
                    <a:pt x="14791561" y="9979550"/>
                    <a:pt x="14804261" y="10348231"/>
                    <a:pt x="14804261" y="10381251"/>
                  </a:cubicBezTo>
                  <a:cubicBezTo>
                    <a:pt x="14804261" y="10414271"/>
                    <a:pt x="14781781" y="10522221"/>
                    <a:pt x="14763874" y="10568449"/>
                  </a:cubicBezTo>
                  <a:cubicBezTo>
                    <a:pt x="14738855" y="10633092"/>
                    <a:pt x="14749016" y="10689988"/>
                    <a:pt x="14697199" y="10734184"/>
                  </a:cubicBezTo>
                  <a:cubicBezTo>
                    <a:pt x="14661131" y="10765045"/>
                    <a:pt x="14607029" y="10802383"/>
                    <a:pt x="14561818" y="10819528"/>
                  </a:cubicBezTo>
                  <a:cubicBezTo>
                    <a:pt x="14516605" y="10836673"/>
                    <a:pt x="14458820" y="10833371"/>
                    <a:pt x="14402941" y="10846071"/>
                  </a:cubicBezTo>
                  <a:close/>
                </a:path>
              </a:pathLst>
            </a:custGeom>
            <a:solidFill>
              <a:srgbClr val="EAEAEA"/>
            </a:solidFill>
          </p:spPr>
        </p:sp>
      </p:grpSp>
      <p:grpSp>
        <p:nvGrpSpPr>
          <p:cNvPr id="5" name="Group 5"/>
          <p:cNvGrpSpPr/>
          <p:nvPr/>
        </p:nvGrpSpPr>
        <p:grpSpPr>
          <a:xfrm>
            <a:off x="1782688" y="2107124"/>
            <a:ext cx="9785032" cy="6520589"/>
            <a:chOff x="0" y="0"/>
            <a:chExt cx="16284392" cy="10851659"/>
          </a:xfrm>
        </p:grpSpPr>
        <p:sp>
          <p:nvSpPr>
            <p:cNvPr id="6" name="Freeform 6"/>
            <p:cNvSpPr/>
            <p:nvPr/>
          </p:nvSpPr>
          <p:spPr>
            <a:xfrm>
              <a:off x="-127" y="127"/>
              <a:ext cx="16284265" cy="10858644"/>
            </a:xfrm>
            <a:custGeom>
              <a:avLst/>
              <a:gdLst/>
              <a:ahLst/>
              <a:cxnLst/>
              <a:rect l="l" t="t" r="r" b="b"/>
              <a:pathLst>
                <a:path w="16284265" h="10858644">
                  <a:moveTo>
                    <a:pt x="15883199" y="10845944"/>
                  </a:moveTo>
                  <a:cubicBezTo>
                    <a:pt x="15827319" y="10858644"/>
                    <a:pt x="15801919" y="10845944"/>
                    <a:pt x="15744769" y="10845944"/>
                  </a:cubicBezTo>
                  <a:cubicBezTo>
                    <a:pt x="15687619" y="10845944"/>
                    <a:pt x="15596561" y="10833244"/>
                    <a:pt x="15596561" y="10833244"/>
                  </a:cubicBezTo>
                  <a:lnTo>
                    <a:pt x="707771" y="10833244"/>
                  </a:lnTo>
                  <a:lnTo>
                    <a:pt x="631063" y="10820544"/>
                  </a:lnTo>
                  <a:cubicBezTo>
                    <a:pt x="631063" y="10820544"/>
                    <a:pt x="533400" y="10833244"/>
                    <a:pt x="457581" y="10820544"/>
                  </a:cubicBezTo>
                  <a:cubicBezTo>
                    <a:pt x="381762" y="10807844"/>
                    <a:pt x="296418" y="10820544"/>
                    <a:pt x="296418" y="10820544"/>
                  </a:cubicBezTo>
                  <a:cubicBezTo>
                    <a:pt x="240284" y="10820544"/>
                    <a:pt x="162814" y="10816226"/>
                    <a:pt x="119507" y="10787016"/>
                  </a:cubicBezTo>
                  <a:cubicBezTo>
                    <a:pt x="47371" y="10738375"/>
                    <a:pt x="25400" y="10668144"/>
                    <a:pt x="0" y="10562353"/>
                  </a:cubicBezTo>
                  <a:lnTo>
                    <a:pt x="0" y="10361820"/>
                  </a:lnTo>
                  <a:cubicBezTo>
                    <a:pt x="0" y="10361820"/>
                    <a:pt x="12700" y="10276857"/>
                    <a:pt x="12700" y="10218564"/>
                  </a:cubicBezTo>
                  <a:cubicBezTo>
                    <a:pt x="12700" y="10160271"/>
                    <a:pt x="0" y="10070355"/>
                    <a:pt x="0" y="10070355"/>
                  </a:cubicBezTo>
                  <a:lnTo>
                    <a:pt x="0" y="803402"/>
                  </a:lnTo>
                  <a:cubicBezTo>
                    <a:pt x="0" y="803402"/>
                    <a:pt x="12700" y="767715"/>
                    <a:pt x="12700" y="688594"/>
                  </a:cubicBezTo>
                  <a:lnTo>
                    <a:pt x="12700" y="543560"/>
                  </a:lnTo>
                  <a:cubicBezTo>
                    <a:pt x="12700" y="543560"/>
                    <a:pt x="0" y="459740"/>
                    <a:pt x="12700" y="375920"/>
                  </a:cubicBezTo>
                  <a:cubicBezTo>
                    <a:pt x="25400" y="292100"/>
                    <a:pt x="23876" y="258064"/>
                    <a:pt x="64897" y="195072"/>
                  </a:cubicBezTo>
                  <a:cubicBezTo>
                    <a:pt x="87249" y="160782"/>
                    <a:pt x="184404" y="76708"/>
                    <a:pt x="215900" y="50800"/>
                  </a:cubicBezTo>
                  <a:cubicBezTo>
                    <a:pt x="215900" y="50800"/>
                    <a:pt x="305181" y="24130"/>
                    <a:pt x="401320" y="12700"/>
                  </a:cubicBezTo>
                  <a:cubicBezTo>
                    <a:pt x="508000" y="0"/>
                    <a:pt x="481584" y="0"/>
                    <a:pt x="622300" y="0"/>
                  </a:cubicBezTo>
                  <a:lnTo>
                    <a:pt x="15765216" y="0"/>
                  </a:lnTo>
                  <a:cubicBezTo>
                    <a:pt x="15865292" y="0"/>
                    <a:pt x="15933745" y="12700"/>
                    <a:pt x="15933745" y="12700"/>
                  </a:cubicBezTo>
                  <a:cubicBezTo>
                    <a:pt x="15997881" y="12700"/>
                    <a:pt x="16086654" y="36322"/>
                    <a:pt x="16144565" y="50800"/>
                  </a:cubicBezTo>
                  <a:cubicBezTo>
                    <a:pt x="16246165" y="76200"/>
                    <a:pt x="16271565" y="254000"/>
                    <a:pt x="16271565" y="350520"/>
                  </a:cubicBezTo>
                  <a:lnTo>
                    <a:pt x="16271565" y="9979550"/>
                  </a:lnTo>
                  <a:cubicBezTo>
                    <a:pt x="16271565" y="9979550"/>
                    <a:pt x="16284265" y="10348231"/>
                    <a:pt x="16284265" y="10381251"/>
                  </a:cubicBezTo>
                  <a:cubicBezTo>
                    <a:pt x="16284265" y="10414271"/>
                    <a:pt x="16261787" y="10522221"/>
                    <a:pt x="16243880" y="10568449"/>
                  </a:cubicBezTo>
                  <a:cubicBezTo>
                    <a:pt x="16218861" y="10633092"/>
                    <a:pt x="16229020" y="10689988"/>
                    <a:pt x="16177205" y="10734184"/>
                  </a:cubicBezTo>
                  <a:cubicBezTo>
                    <a:pt x="16141137" y="10765045"/>
                    <a:pt x="16087035" y="10802383"/>
                    <a:pt x="16041822" y="10819528"/>
                  </a:cubicBezTo>
                  <a:cubicBezTo>
                    <a:pt x="15996611" y="10836673"/>
                    <a:pt x="15938825" y="10833371"/>
                    <a:pt x="15882945" y="10846071"/>
                  </a:cubicBezTo>
                  <a:close/>
                </a:path>
              </a:pathLst>
            </a:custGeom>
            <a:solidFill>
              <a:srgbClr val="FFFFFF"/>
            </a:solidFill>
          </p:spPr>
        </p:sp>
      </p:grpSp>
      <p:sp>
        <p:nvSpPr>
          <p:cNvPr id="7" name="Freeform 7"/>
          <p:cNvSpPr/>
          <p:nvPr/>
        </p:nvSpPr>
        <p:spPr>
          <a:xfrm>
            <a:off x="3733925" y="9243175"/>
            <a:ext cx="5781047" cy="4237501"/>
          </a:xfrm>
          <a:custGeom>
            <a:avLst/>
            <a:gdLst/>
            <a:ahLst/>
            <a:cxnLst/>
            <a:rect l="l" t="t" r="r" b="b"/>
            <a:pathLst>
              <a:path w="5781047" h="4237501">
                <a:moveTo>
                  <a:pt x="0" y="0"/>
                </a:moveTo>
                <a:lnTo>
                  <a:pt x="5781047" y="0"/>
                </a:lnTo>
                <a:lnTo>
                  <a:pt x="5781047" y="4237501"/>
                </a:lnTo>
                <a:lnTo>
                  <a:pt x="0" y="4237501"/>
                </a:lnTo>
                <a:lnTo>
                  <a:pt x="0" y="0"/>
                </a:lnTo>
                <a:close/>
              </a:path>
            </a:pathLst>
          </a:custGeom>
          <a:blipFill>
            <a:blip r:embed="rId3">
              <a:extLst>
                <a:ext uri="{96DAC541-7B7A-43D3-8B79-37D633B846F1}">
                  <asvg:svgBlip xmlns:asvg="http://schemas.microsoft.com/office/drawing/2016/SVG/main" r:embed="rId4"/>
                </a:ext>
              </a:extLst>
            </a:blip>
            <a:stretch>
              <a:fillRect t="-61363"/>
            </a:stretch>
          </a:blipFill>
        </p:spPr>
      </p:sp>
      <p:sp>
        <p:nvSpPr>
          <p:cNvPr id="8" name="Freeform 8"/>
          <p:cNvSpPr/>
          <p:nvPr/>
        </p:nvSpPr>
        <p:spPr>
          <a:xfrm>
            <a:off x="1461056" y="8940671"/>
            <a:ext cx="6357135" cy="330278"/>
          </a:xfrm>
          <a:custGeom>
            <a:avLst/>
            <a:gdLst/>
            <a:ahLst/>
            <a:cxnLst/>
            <a:rect l="l" t="t" r="r" b="b"/>
            <a:pathLst>
              <a:path w="6357135" h="330278">
                <a:moveTo>
                  <a:pt x="0" y="0"/>
                </a:moveTo>
                <a:lnTo>
                  <a:pt x="6357134" y="0"/>
                </a:lnTo>
                <a:lnTo>
                  <a:pt x="6357134" y="330278"/>
                </a:lnTo>
                <a:lnTo>
                  <a:pt x="0" y="330278"/>
                </a:lnTo>
                <a:lnTo>
                  <a:pt x="0" y="0"/>
                </a:lnTo>
                <a:close/>
              </a:path>
            </a:pathLst>
          </a:custGeom>
          <a:blipFill>
            <a:blip r:embed="rId5">
              <a:extLst>
                <a:ext uri="{96DAC541-7B7A-43D3-8B79-37D633B846F1}">
                  <asvg:svgBlip xmlns:asvg="http://schemas.microsoft.com/office/drawing/2016/SVG/main" r:embed="rId6"/>
                </a:ext>
              </a:extLst>
            </a:blip>
            <a:stretch>
              <a:fillRect t="-1145859"/>
            </a:stretch>
          </a:blipFill>
        </p:spPr>
      </p:sp>
      <p:sp>
        <p:nvSpPr>
          <p:cNvPr id="9" name="Freeform 9"/>
          <p:cNvSpPr/>
          <p:nvPr/>
        </p:nvSpPr>
        <p:spPr>
          <a:xfrm>
            <a:off x="5729395" y="8940671"/>
            <a:ext cx="6357135" cy="330278"/>
          </a:xfrm>
          <a:custGeom>
            <a:avLst/>
            <a:gdLst/>
            <a:ahLst/>
            <a:cxnLst/>
            <a:rect l="l" t="t" r="r" b="b"/>
            <a:pathLst>
              <a:path w="6357135" h="330278">
                <a:moveTo>
                  <a:pt x="0" y="0"/>
                </a:moveTo>
                <a:lnTo>
                  <a:pt x="6357135" y="0"/>
                </a:lnTo>
                <a:lnTo>
                  <a:pt x="6357135" y="330278"/>
                </a:lnTo>
                <a:lnTo>
                  <a:pt x="0" y="330278"/>
                </a:lnTo>
                <a:lnTo>
                  <a:pt x="0" y="0"/>
                </a:lnTo>
                <a:close/>
              </a:path>
            </a:pathLst>
          </a:custGeom>
          <a:blipFill>
            <a:blip r:embed="rId7">
              <a:extLst>
                <a:ext uri="{96DAC541-7B7A-43D3-8B79-37D633B846F1}">
                  <asvg:svgBlip xmlns:asvg="http://schemas.microsoft.com/office/drawing/2016/SVG/main" r:embed="rId8"/>
                </a:ext>
              </a:extLst>
            </a:blip>
            <a:stretch>
              <a:fillRect t="-1145859"/>
            </a:stretch>
          </a:blipFill>
        </p:spPr>
      </p:sp>
      <p:sp>
        <p:nvSpPr>
          <p:cNvPr id="10" name="Freeform 10"/>
          <p:cNvSpPr/>
          <p:nvPr/>
        </p:nvSpPr>
        <p:spPr>
          <a:xfrm flipV="1">
            <a:off x="1449938" y="1463887"/>
            <a:ext cx="6357135" cy="330278"/>
          </a:xfrm>
          <a:custGeom>
            <a:avLst/>
            <a:gdLst/>
            <a:ahLst/>
            <a:cxnLst/>
            <a:rect l="l" t="t" r="r" b="b"/>
            <a:pathLst>
              <a:path w="6357135" h="330278">
                <a:moveTo>
                  <a:pt x="0" y="330278"/>
                </a:moveTo>
                <a:lnTo>
                  <a:pt x="6357135" y="330278"/>
                </a:lnTo>
                <a:lnTo>
                  <a:pt x="6357135" y="0"/>
                </a:lnTo>
                <a:lnTo>
                  <a:pt x="0" y="0"/>
                </a:lnTo>
                <a:lnTo>
                  <a:pt x="0" y="330278"/>
                </a:lnTo>
                <a:close/>
              </a:path>
            </a:pathLst>
          </a:custGeom>
          <a:blipFill>
            <a:blip r:embed="rId7">
              <a:extLst>
                <a:ext uri="{96DAC541-7B7A-43D3-8B79-37D633B846F1}">
                  <asvg:svgBlip xmlns:asvg="http://schemas.microsoft.com/office/drawing/2016/SVG/main" r:embed="rId8"/>
                </a:ext>
              </a:extLst>
            </a:blip>
            <a:stretch>
              <a:fillRect t="-1145859"/>
            </a:stretch>
          </a:blipFill>
        </p:spPr>
      </p:sp>
      <p:sp>
        <p:nvSpPr>
          <p:cNvPr id="11" name="Freeform 11"/>
          <p:cNvSpPr/>
          <p:nvPr/>
        </p:nvSpPr>
        <p:spPr>
          <a:xfrm flipV="1">
            <a:off x="5729395" y="1463887"/>
            <a:ext cx="6357135" cy="330278"/>
          </a:xfrm>
          <a:custGeom>
            <a:avLst/>
            <a:gdLst/>
            <a:ahLst/>
            <a:cxnLst/>
            <a:rect l="l" t="t" r="r" b="b"/>
            <a:pathLst>
              <a:path w="6357135" h="330278">
                <a:moveTo>
                  <a:pt x="0" y="330278"/>
                </a:moveTo>
                <a:lnTo>
                  <a:pt x="6357135" y="330278"/>
                </a:lnTo>
                <a:lnTo>
                  <a:pt x="6357135" y="0"/>
                </a:lnTo>
                <a:lnTo>
                  <a:pt x="0" y="0"/>
                </a:lnTo>
                <a:lnTo>
                  <a:pt x="0" y="330278"/>
                </a:lnTo>
                <a:close/>
              </a:path>
            </a:pathLst>
          </a:custGeom>
          <a:blipFill>
            <a:blip r:embed="rId7">
              <a:extLst>
                <a:ext uri="{96DAC541-7B7A-43D3-8B79-37D633B846F1}">
                  <asvg:svgBlip xmlns:asvg="http://schemas.microsoft.com/office/drawing/2016/SVG/main" r:embed="rId8"/>
                </a:ext>
              </a:extLst>
            </a:blip>
            <a:stretch>
              <a:fillRect t="-1145859"/>
            </a:stretch>
          </a:blipFill>
        </p:spPr>
      </p:sp>
      <p:sp>
        <p:nvSpPr>
          <p:cNvPr id="12" name="Freeform 12"/>
          <p:cNvSpPr/>
          <p:nvPr/>
        </p:nvSpPr>
        <p:spPr>
          <a:xfrm>
            <a:off x="6853056" y="949604"/>
            <a:ext cx="166080" cy="158191"/>
          </a:xfrm>
          <a:custGeom>
            <a:avLst/>
            <a:gdLst/>
            <a:ahLst/>
            <a:cxnLst/>
            <a:rect l="l" t="t" r="r" b="b"/>
            <a:pathLst>
              <a:path w="166080" h="158191">
                <a:moveTo>
                  <a:pt x="0" y="0"/>
                </a:moveTo>
                <a:lnTo>
                  <a:pt x="166080" y="0"/>
                </a:lnTo>
                <a:lnTo>
                  <a:pt x="166080" y="158192"/>
                </a:lnTo>
                <a:lnTo>
                  <a:pt x="0" y="15819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3" name="Freeform 13"/>
          <p:cNvSpPr/>
          <p:nvPr/>
        </p:nvSpPr>
        <p:spPr>
          <a:xfrm rot="-495168">
            <a:off x="3663103" y="1227922"/>
            <a:ext cx="3368198" cy="73488"/>
          </a:xfrm>
          <a:custGeom>
            <a:avLst/>
            <a:gdLst/>
            <a:ahLst/>
            <a:cxnLst/>
            <a:rect l="l" t="t" r="r" b="b"/>
            <a:pathLst>
              <a:path w="3368198" h="73488">
                <a:moveTo>
                  <a:pt x="0" y="0"/>
                </a:moveTo>
                <a:lnTo>
                  <a:pt x="3368199" y="0"/>
                </a:lnTo>
                <a:lnTo>
                  <a:pt x="3368199" y="73488"/>
                </a:lnTo>
                <a:lnTo>
                  <a:pt x="0" y="7348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4" name="Freeform 14"/>
          <p:cNvSpPr/>
          <p:nvPr/>
        </p:nvSpPr>
        <p:spPr>
          <a:xfrm rot="574972">
            <a:off x="6830680" y="1227922"/>
            <a:ext cx="3368198" cy="73488"/>
          </a:xfrm>
          <a:custGeom>
            <a:avLst/>
            <a:gdLst/>
            <a:ahLst/>
            <a:cxnLst/>
            <a:rect l="l" t="t" r="r" b="b"/>
            <a:pathLst>
              <a:path w="3368198" h="73488">
                <a:moveTo>
                  <a:pt x="0" y="0"/>
                </a:moveTo>
                <a:lnTo>
                  <a:pt x="3368198" y="0"/>
                </a:lnTo>
                <a:lnTo>
                  <a:pt x="3368198" y="73488"/>
                </a:lnTo>
                <a:lnTo>
                  <a:pt x="0" y="7348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5" name="TextBox 15"/>
          <p:cNvSpPr txBox="1"/>
          <p:nvPr/>
        </p:nvSpPr>
        <p:spPr>
          <a:xfrm>
            <a:off x="2010582" y="2183324"/>
            <a:ext cx="9329245" cy="6555141"/>
          </a:xfrm>
          <a:prstGeom prst="rect">
            <a:avLst/>
          </a:prstGeom>
        </p:spPr>
        <p:txBody>
          <a:bodyPr lIns="0" tIns="0" rIns="0" bIns="0" rtlCol="0" anchor="t">
            <a:spAutoFit/>
          </a:bodyPr>
          <a:lstStyle/>
          <a:p>
            <a:pPr algn="l">
              <a:lnSpc>
                <a:spcPts val="4310"/>
              </a:lnSpc>
            </a:pPr>
            <a:r>
              <a:rPr lang="en-US" sz="431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Ular darsning umumiy talablar didaktik, tarbiyalash, rivojlantiruvchi talablarida aniq ifodalanadi.Zamonaviy darslar quyidagi talablarga javob bera olishi lozim:Fanning ilg’or yutuqlari, pedagogik texnologiyalardan foydalanish, darsni o’quv-tarbiyaviy jarayon qonuniyatlari asosida tashkilm etish;Darsda barcha didaktik tamoyil va qoidalarning optimal nisbatlarini ta’minlash;O’tilayotgan darslarda o’zaro boshqa falar bilan bog’liqligini taminlash;Shaxsning har tomonlama o’sishini taminlash;Har bir darsni puxta loyihalash, rejalashtirish va taxmin qilish.</a:t>
            </a:r>
          </a:p>
        </p:txBody>
      </p:sp>
      <p:sp>
        <p:nvSpPr>
          <p:cNvPr id="16" name="Freeform 16"/>
          <p:cNvSpPr/>
          <p:nvPr/>
        </p:nvSpPr>
        <p:spPr>
          <a:xfrm flipH="1">
            <a:off x="12441945" y="2665519"/>
            <a:ext cx="3058352" cy="8995154"/>
          </a:xfrm>
          <a:custGeom>
            <a:avLst/>
            <a:gdLst/>
            <a:ahLst/>
            <a:cxnLst/>
            <a:rect l="l" t="t" r="r" b="b"/>
            <a:pathLst>
              <a:path w="3058352" h="8995154">
                <a:moveTo>
                  <a:pt x="3058353" y="0"/>
                </a:moveTo>
                <a:lnTo>
                  <a:pt x="0" y="0"/>
                </a:lnTo>
                <a:lnTo>
                  <a:pt x="0" y="8995153"/>
                </a:lnTo>
                <a:lnTo>
                  <a:pt x="3058353" y="8995153"/>
                </a:lnTo>
                <a:lnTo>
                  <a:pt x="3058353"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7" name="Freeform 17"/>
          <p:cNvSpPr/>
          <p:nvPr/>
        </p:nvSpPr>
        <p:spPr>
          <a:xfrm>
            <a:off x="15855713" y="8005648"/>
            <a:ext cx="7661990" cy="4165336"/>
          </a:xfrm>
          <a:custGeom>
            <a:avLst/>
            <a:gdLst/>
            <a:ahLst/>
            <a:cxnLst/>
            <a:rect l="l" t="t" r="r" b="b"/>
            <a:pathLst>
              <a:path w="7661990" h="4165336">
                <a:moveTo>
                  <a:pt x="0" y="0"/>
                </a:moveTo>
                <a:lnTo>
                  <a:pt x="7661990" y="0"/>
                </a:lnTo>
                <a:lnTo>
                  <a:pt x="7661990" y="4165337"/>
                </a:lnTo>
                <a:lnTo>
                  <a:pt x="0" y="4165337"/>
                </a:lnTo>
                <a:lnTo>
                  <a:pt x="0" y="0"/>
                </a:lnTo>
                <a:close/>
              </a:path>
            </a:pathLst>
          </a:custGeom>
          <a:blipFill>
            <a:blip r:embed="rId15"/>
            <a:stretch>
              <a:fillRect/>
            </a:stretch>
          </a:blipFill>
        </p:spPr>
      </p:sp>
      <p:sp>
        <p:nvSpPr>
          <p:cNvPr id="18" name="Freeform 18"/>
          <p:cNvSpPr/>
          <p:nvPr/>
        </p:nvSpPr>
        <p:spPr>
          <a:xfrm>
            <a:off x="16708169" y="6159997"/>
            <a:ext cx="1102262" cy="1893276"/>
          </a:xfrm>
          <a:custGeom>
            <a:avLst/>
            <a:gdLst/>
            <a:ahLst/>
            <a:cxnLst/>
            <a:rect l="l" t="t" r="r" b="b"/>
            <a:pathLst>
              <a:path w="1102262" h="1893276">
                <a:moveTo>
                  <a:pt x="0" y="0"/>
                </a:moveTo>
                <a:lnTo>
                  <a:pt x="1102262" y="0"/>
                </a:lnTo>
                <a:lnTo>
                  <a:pt x="1102262" y="1893276"/>
                </a:lnTo>
                <a:lnTo>
                  <a:pt x="0" y="1893276"/>
                </a:lnTo>
                <a:lnTo>
                  <a:pt x="0" y="0"/>
                </a:lnTo>
                <a:close/>
              </a:path>
            </a:pathLst>
          </a:custGeom>
          <a:blipFill>
            <a:blip r:embed="rId16">
              <a:extLst>
                <a:ext uri="{96DAC541-7B7A-43D3-8B79-37D633B846F1}">
                  <asvg:svgBlip xmlns:asvg="http://schemas.microsoft.com/office/drawing/2016/SVG/main" r:embed="rId17"/>
                </a:ext>
              </a:extLst>
            </a:blip>
            <a:stretch>
              <a:fillRect l="-144107"/>
            </a:stretch>
          </a:blipFill>
        </p:spPr>
      </p:sp>
      <p:sp>
        <p:nvSpPr>
          <p:cNvPr id="19" name="Freeform 19"/>
          <p:cNvSpPr/>
          <p:nvPr/>
        </p:nvSpPr>
        <p:spPr>
          <a:xfrm rot="2022845" flipH="1">
            <a:off x="14461796" y="1012796"/>
            <a:ext cx="4169757" cy="902184"/>
          </a:xfrm>
          <a:custGeom>
            <a:avLst/>
            <a:gdLst/>
            <a:ahLst/>
            <a:cxnLst/>
            <a:rect l="l" t="t" r="r" b="b"/>
            <a:pathLst>
              <a:path w="4169757" h="902184">
                <a:moveTo>
                  <a:pt x="4169757" y="0"/>
                </a:moveTo>
                <a:lnTo>
                  <a:pt x="0" y="0"/>
                </a:lnTo>
                <a:lnTo>
                  <a:pt x="0" y="902183"/>
                </a:lnTo>
                <a:lnTo>
                  <a:pt x="4169757" y="902183"/>
                </a:lnTo>
                <a:lnTo>
                  <a:pt x="4169757" y="0"/>
                </a:lnTo>
                <a:close/>
              </a:path>
            </a:pathLst>
          </a:custGeom>
          <a:blipFill>
            <a:blip r:embed="rId18">
              <a:extLst>
                <a:ext uri="{96DAC541-7B7A-43D3-8B79-37D633B846F1}">
                  <asvg:svgBlip xmlns:asvg="http://schemas.microsoft.com/office/drawing/2016/SVG/main" r:embed="rId19"/>
                </a:ext>
              </a:extLst>
            </a:blip>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9DA88"/>
        </a:solidFill>
        <a:effectLst/>
      </p:bgPr>
    </p:bg>
    <p:spTree>
      <p:nvGrpSpPr>
        <p:cNvPr id="1" name=""/>
        <p:cNvGrpSpPr/>
        <p:nvPr/>
      </p:nvGrpSpPr>
      <p:grpSpPr>
        <a:xfrm>
          <a:off x="0" y="0"/>
          <a:ext cx="0" cy="0"/>
          <a:chOff x="0" y="0"/>
          <a:chExt cx="0" cy="0"/>
        </a:xfrm>
      </p:grpSpPr>
      <p:sp>
        <p:nvSpPr>
          <p:cNvPr id="2" name="Freeform 2"/>
          <p:cNvSpPr/>
          <p:nvPr/>
        </p:nvSpPr>
        <p:spPr>
          <a:xfrm>
            <a:off x="-428538" y="-2253652"/>
            <a:ext cx="18768896" cy="13035852"/>
          </a:xfrm>
          <a:custGeom>
            <a:avLst/>
            <a:gdLst/>
            <a:ahLst/>
            <a:cxnLst/>
            <a:rect l="l" t="t" r="r" b="b"/>
            <a:pathLst>
              <a:path w="18768896" h="13035852">
                <a:moveTo>
                  <a:pt x="0" y="0"/>
                </a:moveTo>
                <a:lnTo>
                  <a:pt x="18768897" y="0"/>
                </a:lnTo>
                <a:lnTo>
                  <a:pt x="18768897" y="13035851"/>
                </a:lnTo>
                <a:lnTo>
                  <a:pt x="0" y="13035851"/>
                </a:lnTo>
                <a:lnTo>
                  <a:pt x="0" y="0"/>
                </a:lnTo>
                <a:close/>
              </a:path>
            </a:pathLst>
          </a:custGeom>
          <a:blipFill>
            <a:blip r:embed="rId2"/>
            <a:stretch>
              <a:fillRect/>
            </a:stretch>
          </a:blipFill>
        </p:spPr>
      </p:sp>
      <p:sp>
        <p:nvSpPr>
          <p:cNvPr id="3" name="Freeform 3"/>
          <p:cNvSpPr/>
          <p:nvPr/>
        </p:nvSpPr>
        <p:spPr>
          <a:xfrm>
            <a:off x="1785683" y="1692862"/>
            <a:ext cx="4307128" cy="9669063"/>
          </a:xfrm>
          <a:custGeom>
            <a:avLst/>
            <a:gdLst/>
            <a:ahLst/>
            <a:cxnLst/>
            <a:rect l="l" t="t" r="r" b="b"/>
            <a:pathLst>
              <a:path w="4307128" h="9669063">
                <a:moveTo>
                  <a:pt x="0" y="0"/>
                </a:moveTo>
                <a:lnTo>
                  <a:pt x="4307129" y="0"/>
                </a:lnTo>
                <a:lnTo>
                  <a:pt x="4307129" y="9669064"/>
                </a:lnTo>
                <a:lnTo>
                  <a:pt x="0" y="96690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flipH="1">
            <a:off x="3774703" y="8097339"/>
            <a:ext cx="3170242" cy="3927102"/>
          </a:xfrm>
          <a:custGeom>
            <a:avLst/>
            <a:gdLst/>
            <a:ahLst/>
            <a:cxnLst/>
            <a:rect l="l" t="t" r="r" b="b"/>
            <a:pathLst>
              <a:path w="3170242" h="3927102">
                <a:moveTo>
                  <a:pt x="3170242" y="0"/>
                </a:moveTo>
                <a:lnTo>
                  <a:pt x="0" y="0"/>
                </a:lnTo>
                <a:lnTo>
                  <a:pt x="0" y="3927102"/>
                </a:lnTo>
                <a:lnTo>
                  <a:pt x="3170242" y="3927102"/>
                </a:lnTo>
                <a:lnTo>
                  <a:pt x="3170242" y="0"/>
                </a:lnTo>
                <a:close/>
              </a:path>
            </a:pathLst>
          </a:custGeom>
          <a:blipFill>
            <a:blip r:embed="rId5"/>
            <a:stretch>
              <a:fillRect/>
            </a:stretch>
          </a:blipFill>
        </p:spPr>
      </p:sp>
      <p:sp>
        <p:nvSpPr>
          <p:cNvPr id="5" name="Freeform 5"/>
          <p:cNvSpPr/>
          <p:nvPr/>
        </p:nvSpPr>
        <p:spPr>
          <a:xfrm>
            <a:off x="-1339290" y="7483864"/>
            <a:ext cx="3478876" cy="4114800"/>
          </a:xfrm>
          <a:custGeom>
            <a:avLst/>
            <a:gdLst/>
            <a:ahLst/>
            <a:cxnLst/>
            <a:rect l="l" t="t" r="r" b="b"/>
            <a:pathLst>
              <a:path w="3478876" h="4114800">
                <a:moveTo>
                  <a:pt x="0" y="0"/>
                </a:moveTo>
                <a:lnTo>
                  <a:pt x="3478877" y="0"/>
                </a:lnTo>
                <a:lnTo>
                  <a:pt x="3478877"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rot="-1727232">
            <a:off x="-190075" y="757084"/>
            <a:ext cx="4169757" cy="902184"/>
          </a:xfrm>
          <a:custGeom>
            <a:avLst/>
            <a:gdLst/>
            <a:ahLst/>
            <a:cxnLst/>
            <a:rect l="l" t="t" r="r" b="b"/>
            <a:pathLst>
              <a:path w="4169757" h="902184">
                <a:moveTo>
                  <a:pt x="0" y="0"/>
                </a:moveTo>
                <a:lnTo>
                  <a:pt x="4169757" y="0"/>
                </a:lnTo>
                <a:lnTo>
                  <a:pt x="4169757" y="902183"/>
                </a:lnTo>
                <a:lnTo>
                  <a:pt x="0" y="90218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7" name="Group 7"/>
          <p:cNvGrpSpPr/>
          <p:nvPr/>
        </p:nvGrpSpPr>
        <p:grpSpPr>
          <a:xfrm>
            <a:off x="7352414" y="1629026"/>
            <a:ext cx="9340305" cy="7641923"/>
            <a:chOff x="0" y="0"/>
            <a:chExt cx="13263390" cy="10851659"/>
          </a:xfrm>
        </p:grpSpPr>
        <p:sp>
          <p:nvSpPr>
            <p:cNvPr id="8" name="Freeform 8"/>
            <p:cNvSpPr/>
            <p:nvPr/>
          </p:nvSpPr>
          <p:spPr>
            <a:xfrm>
              <a:off x="-127" y="127"/>
              <a:ext cx="13263263" cy="10858644"/>
            </a:xfrm>
            <a:custGeom>
              <a:avLst/>
              <a:gdLst/>
              <a:ahLst/>
              <a:cxnLst/>
              <a:rect l="l" t="t" r="r" b="b"/>
              <a:pathLst>
                <a:path w="13263263" h="10858644">
                  <a:moveTo>
                    <a:pt x="12862197" y="10845944"/>
                  </a:moveTo>
                  <a:cubicBezTo>
                    <a:pt x="12806317" y="10858644"/>
                    <a:pt x="12780917" y="10845944"/>
                    <a:pt x="12723767" y="10845944"/>
                  </a:cubicBezTo>
                  <a:cubicBezTo>
                    <a:pt x="12666617" y="10845944"/>
                    <a:pt x="12575558" y="10833244"/>
                    <a:pt x="12575558" y="10833244"/>
                  </a:cubicBezTo>
                  <a:lnTo>
                    <a:pt x="707771" y="10833244"/>
                  </a:lnTo>
                  <a:lnTo>
                    <a:pt x="631063" y="10820544"/>
                  </a:lnTo>
                  <a:cubicBezTo>
                    <a:pt x="631063" y="10820544"/>
                    <a:pt x="533400" y="10833244"/>
                    <a:pt x="457581" y="10820544"/>
                  </a:cubicBezTo>
                  <a:cubicBezTo>
                    <a:pt x="381762" y="10807844"/>
                    <a:pt x="296418" y="10820544"/>
                    <a:pt x="296418" y="10820544"/>
                  </a:cubicBezTo>
                  <a:cubicBezTo>
                    <a:pt x="240284" y="10820544"/>
                    <a:pt x="162814" y="10816226"/>
                    <a:pt x="119507" y="10787016"/>
                  </a:cubicBezTo>
                  <a:cubicBezTo>
                    <a:pt x="47371" y="10738375"/>
                    <a:pt x="25400" y="10668144"/>
                    <a:pt x="0" y="10562353"/>
                  </a:cubicBezTo>
                  <a:lnTo>
                    <a:pt x="0" y="10361820"/>
                  </a:lnTo>
                  <a:cubicBezTo>
                    <a:pt x="0" y="10361820"/>
                    <a:pt x="12700" y="10276857"/>
                    <a:pt x="12700" y="10218564"/>
                  </a:cubicBezTo>
                  <a:cubicBezTo>
                    <a:pt x="12700" y="10160271"/>
                    <a:pt x="0" y="10070355"/>
                    <a:pt x="0" y="10070355"/>
                  </a:cubicBezTo>
                  <a:lnTo>
                    <a:pt x="0" y="803402"/>
                  </a:lnTo>
                  <a:cubicBezTo>
                    <a:pt x="0" y="803402"/>
                    <a:pt x="12700" y="767715"/>
                    <a:pt x="12700" y="688594"/>
                  </a:cubicBezTo>
                  <a:lnTo>
                    <a:pt x="12700" y="543560"/>
                  </a:lnTo>
                  <a:cubicBezTo>
                    <a:pt x="12700" y="543560"/>
                    <a:pt x="0" y="459740"/>
                    <a:pt x="12700" y="375920"/>
                  </a:cubicBezTo>
                  <a:cubicBezTo>
                    <a:pt x="25400" y="292100"/>
                    <a:pt x="23876" y="258064"/>
                    <a:pt x="64897" y="195072"/>
                  </a:cubicBezTo>
                  <a:cubicBezTo>
                    <a:pt x="87249" y="160782"/>
                    <a:pt x="184404" y="76708"/>
                    <a:pt x="215900" y="50800"/>
                  </a:cubicBezTo>
                  <a:cubicBezTo>
                    <a:pt x="215900" y="50800"/>
                    <a:pt x="305181" y="24130"/>
                    <a:pt x="401320" y="12700"/>
                  </a:cubicBezTo>
                  <a:cubicBezTo>
                    <a:pt x="508000" y="0"/>
                    <a:pt x="481584" y="0"/>
                    <a:pt x="622300" y="0"/>
                  </a:cubicBezTo>
                  <a:lnTo>
                    <a:pt x="12744214" y="0"/>
                  </a:lnTo>
                  <a:cubicBezTo>
                    <a:pt x="12844290" y="0"/>
                    <a:pt x="12912743" y="12700"/>
                    <a:pt x="12912743" y="12700"/>
                  </a:cubicBezTo>
                  <a:cubicBezTo>
                    <a:pt x="12976878" y="12700"/>
                    <a:pt x="13065650" y="36322"/>
                    <a:pt x="13123563" y="50800"/>
                  </a:cubicBezTo>
                  <a:cubicBezTo>
                    <a:pt x="13225163" y="76200"/>
                    <a:pt x="13250563" y="254000"/>
                    <a:pt x="13250563" y="350520"/>
                  </a:cubicBezTo>
                  <a:lnTo>
                    <a:pt x="13250563" y="9979550"/>
                  </a:lnTo>
                  <a:cubicBezTo>
                    <a:pt x="13250563" y="9979550"/>
                    <a:pt x="13263263" y="10348231"/>
                    <a:pt x="13263263" y="10381251"/>
                  </a:cubicBezTo>
                  <a:cubicBezTo>
                    <a:pt x="13263263" y="10414271"/>
                    <a:pt x="13240784" y="10522221"/>
                    <a:pt x="13222876" y="10568449"/>
                  </a:cubicBezTo>
                  <a:cubicBezTo>
                    <a:pt x="13197858" y="10633092"/>
                    <a:pt x="13208018" y="10689988"/>
                    <a:pt x="13156201" y="10734184"/>
                  </a:cubicBezTo>
                  <a:cubicBezTo>
                    <a:pt x="13120134" y="10765045"/>
                    <a:pt x="13066032" y="10802383"/>
                    <a:pt x="13020821" y="10819528"/>
                  </a:cubicBezTo>
                  <a:cubicBezTo>
                    <a:pt x="12975608" y="10836673"/>
                    <a:pt x="12917823" y="10833371"/>
                    <a:pt x="12861943" y="10846071"/>
                  </a:cubicBezTo>
                  <a:close/>
                </a:path>
              </a:pathLst>
            </a:custGeom>
            <a:solidFill>
              <a:srgbClr val="EAEAEA"/>
            </a:solidFill>
          </p:spPr>
        </p:sp>
      </p:grpSp>
      <p:grpSp>
        <p:nvGrpSpPr>
          <p:cNvPr id="9" name="Group 9"/>
          <p:cNvGrpSpPr/>
          <p:nvPr/>
        </p:nvGrpSpPr>
        <p:grpSpPr>
          <a:xfrm>
            <a:off x="7574621" y="2146590"/>
            <a:ext cx="8889111" cy="6520589"/>
            <a:chOff x="0" y="0"/>
            <a:chExt cx="14793387" cy="10851659"/>
          </a:xfrm>
        </p:grpSpPr>
        <p:sp>
          <p:nvSpPr>
            <p:cNvPr id="10" name="Freeform 10"/>
            <p:cNvSpPr/>
            <p:nvPr/>
          </p:nvSpPr>
          <p:spPr>
            <a:xfrm>
              <a:off x="-127" y="127"/>
              <a:ext cx="14793260" cy="10858644"/>
            </a:xfrm>
            <a:custGeom>
              <a:avLst/>
              <a:gdLst/>
              <a:ahLst/>
              <a:cxnLst/>
              <a:rect l="l" t="t" r="r" b="b"/>
              <a:pathLst>
                <a:path w="14793260" h="10858644">
                  <a:moveTo>
                    <a:pt x="14392194" y="10845944"/>
                  </a:moveTo>
                  <a:cubicBezTo>
                    <a:pt x="14336314" y="10858644"/>
                    <a:pt x="14310914" y="10845944"/>
                    <a:pt x="14253764" y="10845944"/>
                  </a:cubicBezTo>
                  <a:cubicBezTo>
                    <a:pt x="14196614" y="10845944"/>
                    <a:pt x="14105556" y="10833244"/>
                    <a:pt x="14105556" y="10833244"/>
                  </a:cubicBezTo>
                  <a:lnTo>
                    <a:pt x="707771" y="10833244"/>
                  </a:lnTo>
                  <a:lnTo>
                    <a:pt x="631063" y="10820544"/>
                  </a:lnTo>
                  <a:cubicBezTo>
                    <a:pt x="631063" y="10820544"/>
                    <a:pt x="533400" y="10833244"/>
                    <a:pt x="457581" y="10820544"/>
                  </a:cubicBezTo>
                  <a:cubicBezTo>
                    <a:pt x="381762" y="10807844"/>
                    <a:pt x="296418" y="10820544"/>
                    <a:pt x="296418" y="10820544"/>
                  </a:cubicBezTo>
                  <a:cubicBezTo>
                    <a:pt x="240284" y="10820544"/>
                    <a:pt x="162814" y="10816226"/>
                    <a:pt x="119507" y="10787016"/>
                  </a:cubicBezTo>
                  <a:cubicBezTo>
                    <a:pt x="47371" y="10738375"/>
                    <a:pt x="25400" y="10668144"/>
                    <a:pt x="0" y="10562353"/>
                  </a:cubicBezTo>
                  <a:lnTo>
                    <a:pt x="0" y="10361820"/>
                  </a:lnTo>
                  <a:cubicBezTo>
                    <a:pt x="0" y="10361820"/>
                    <a:pt x="12700" y="10276857"/>
                    <a:pt x="12700" y="10218564"/>
                  </a:cubicBezTo>
                  <a:cubicBezTo>
                    <a:pt x="12700" y="10160271"/>
                    <a:pt x="0" y="10070355"/>
                    <a:pt x="0" y="10070355"/>
                  </a:cubicBezTo>
                  <a:lnTo>
                    <a:pt x="0" y="803402"/>
                  </a:lnTo>
                  <a:cubicBezTo>
                    <a:pt x="0" y="803402"/>
                    <a:pt x="12700" y="767715"/>
                    <a:pt x="12700" y="688594"/>
                  </a:cubicBezTo>
                  <a:lnTo>
                    <a:pt x="12700" y="543560"/>
                  </a:lnTo>
                  <a:cubicBezTo>
                    <a:pt x="12700" y="543560"/>
                    <a:pt x="0" y="459740"/>
                    <a:pt x="12700" y="375920"/>
                  </a:cubicBezTo>
                  <a:cubicBezTo>
                    <a:pt x="25400" y="292100"/>
                    <a:pt x="23876" y="258064"/>
                    <a:pt x="64897" y="195072"/>
                  </a:cubicBezTo>
                  <a:cubicBezTo>
                    <a:pt x="87249" y="160782"/>
                    <a:pt x="184404" y="76708"/>
                    <a:pt x="215900" y="50800"/>
                  </a:cubicBezTo>
                  <a:cubicBezTo>
                    <a:pt x="215900" y="50800"/>
                    <a:pt x="305181" y="24130"/>
                    <a:pt x="401320" y="12700"/>
                  </a:cubicBezTo>
                  <a:cubicBezTo>
                    <a:pt x="508000" y="0"/>
                    <a:pt x="481584" y="0"/>
                    <a:pt x="622300" y="0"/>
                  </a:cubicBezTo>
                  <a:lnTo>
                    <a:pt x="14274211" y="0"/>
                  </a:lnTo>
                  <a:cubicBezTo>
                    <a:pt x="14374287" y="0"/>
                    <a:pt x="14442740" y="12700"/>
                    <a:pt x="14442740" y="12700"/>
                  </a:cubicBezTo>
                  <a:cubicBezTo>
                    <a:pt x="14506876" y="12700"/>
                    <a:pt x="14595649" y="36322"/>
                    <a:pt x="14653561" y="50800"/>
                  </a:cubicBezTo>
                  <a:cubicBezTo>
                    <a:pt x="14755160" y="76200"/>
                    <a:pt x="14780560" y="254000"/>
                    <a:pt x="14780560" y="350520"/>
                  </a:cubicBezTo>
                  <a:lnTo>
                    <a:pt x="14780560" y="9979550"/>
                  </a:lnTo>
                  <a:cubicBezTo>
                    <a:pt x="14780560" y="9979550"/>
                    <a:pt x="14793260" y="10348231"/>
                    <a:pt x="14793260" y="10381251"/>
                  </a:cubicBezTo>
                  <a:cubicBezTo>
                    <a:pt x="14793260" y="10414271"/>
                    <a:pt x="14770782" y="10522221"/>
                    <a:pt x="14752875" y="10568449"/>
                  </a:cubicBezTo>
                  <a:cubicBezTo>
                    <a:pt x="14727856" y="10633092"/>
                    <a:pt x="14738015" y="10689988"/>
                    <a:pt x="14686200" y="10734184"/>
                  </a:cubicBezTo>
                  <a:cubicBezTo>
                    <a:pt x="14650132" y="10765045"/>
                    <a:pt x="14596030" y="10802383"/>
                    <a:pt x="14550817" y="10819528"/>
                  </a:cubicBezTo>
                  <a:cubicBezTo>
                    <a:pt x="14505606" y="10836673"/>
                    <a:pt x="14447820" y="10833371"/>
                    <a:pt x="14391940" y="10846071"/>
                  </a:cubicBezTo>
                  <a:close/>
                </a:path>
              </a:pathLst>
            </a:custGeom>
            <a:solidFill>
              <a:srgbClr val="FFFFFF"/>
            </a:solidFill>
          </p:spPr>
        </p:sp>
      </p:grpSp>
      <p:sp>
        <p:nvSpPr>
          <p:cNvPr id="11" name="Freeform 11"/>
          <p:cNvSpPr/>
          <p:nvPr/>
        </p:nvSpPr>
        <p:spPr>
          <a:xfrm>
            <a:off x="8766732" y="9243175"/>
            <a:ext cx="5781047" cy="4237501"/>
          </a:xfrm>
          <a:custGeom>
            <a:avLst/>
            <a:gdLst/>
            <a:ahLst/>
            <a:cxnLst/>
            <a:rect l="l" t="t" r="r" b="b"/>
            <a:pathLst>
              <a:path w="5781047" h="4237501">
                <a:moveTo>
                  <a:pt x="0" y="0"/>
                </a:moveTo>
                <a:lnTo>
                  <a:pt x="5781047" y="0"/>
                </a:lnTo>
                <a:lnTo>
                  <a:pt x="5781047" y="4237501"/>
                </a:lnTo>
                <a:lnTo>
                  <a:pt x="0" y="4237501"/>
                </a:lnTo>
                <a:lnTo>
                  <a:pt x="0" y="0"/>
                </a:lnTo>
                <a:close/>
              </a:path>
            </a:pathLst>
          </a:custGeom>
          <a:blipFill>
            <a:blip r:embed="rId10">
              <a:extLst>
                <a:ext uri="{96DAC541-7B7A-43D3-8B79-37D633B846F1}">
                  <asvg:svgBlip xmlns:asvg="http://schemas.microsoft.com/office/drawing/2016/SVG/main" r:embed="rId11"/>
                </a:ext>
              </a:extLst>
            </a:blip>
            <a:stretch>
              <a:fillRect t="-61363"/>
            </a:stretch>
          </a:blipFill>
        </p:spPr>
      </p:sp>
      <p:sp>
        <p:nvSpPr>
          <p:cNvPr id="12" name="Freeform 12"/>
          <p:cNvSpPr/>
          <p:nvPr/>
        </p:nvSpPr>
        <p:spPr>
          <a:xfrm>
            <a:off x="7152441" y="8940671"/>
            <a:ext cx="6357135" cy="330278"/>
          </a:xfrm>
          <a:custGeom>
            <a:avLst/>
            <a:gdLst/>
            <a:ahLst/>
            <a:cxnLst/>
            <a:rect l="l" t="t" r="r" b="b"/>
            <a:pathLst>
              <a:path w="6357135" h="330278">
                <a:moveTo>
                  <a:pt x="0" y="0"/>
                </a:moveTo>
                <a:lnTo>
                  <a:pt x="6357135" y="0"/>
                </a:lnTo>
                <a:lnTo>
                  <a:pt x="6357135" y="330278"/>
                </a:lnTo>
                <a:lnTo>
                  <a:pt x="0" y="330278"/>
                </a:lnTo>
                <a:lnTo>
                  <a:pt x="0" y="0"/>
                </a:lnTo>
                <a:close/>
              </a:path>
            </a:pathLst>
          </a:custGeom>
          <a:blipFill>
            <a:blip r:embed="rId12">
              <a:extLst>
                <a:ext uri="{96DAC541-7B7A-43D3-8B79-37D633B846F1}">
                  <asvg:svgBlip xmlns:asvg="http://schemas.microsoft.com/office/drawing/2016/SVG/main" r:embed="rId13"/>
                </a:ext>
              </a:extLst>
            </a:blip>
            <a:stretch>
              <a:fillRect t="-1145859"/>
            </a:stretch>
          </a:blipFill>
        </p:spPr>
      </p:sp>
      <p:sp>
        <p:nvSpPr>
          <p:cNvPr id="13" name="Freeform 13"/>
          <p:cNvSpPr/>
          <p:nvPr/>
        </p:nvSpPr>
        <p:spPr>
          <a:xfrm>
            <a:off x="10557791" y="8940671"/>
            <a:ext cx="6357135" cy="330278"/>
          </a:xfrm>
          <a:custGeom>
            <a:avLst/>
            <a:gdLst/>
            <a:ahLst/>
            <a:cxnLst/>
            <a:rect l="l" t="t" r="r" b="b"/>
            <a:pathLst>
              <a:path w="6357135" h="330278">
                <a:moveTo>
                  <a:pt x="0" y="0"/>
                </a:moveTo>
                <a:lnTo>
                  <a:pt x="6357134" y="0"/>
                </a:lnTo>
                <a:lnTo>
                  <a:pt x="6357134" y="330278"/>
                </a:lnTo>
                <a:lnTo>
                  <a:pt x="0" y="330278"/>
                </a:lnTo>
                <a:lnTo>
                  <a:pt x="0" y="0"/>
                </a:lnTo>
                <a:close/>
              </a:path>
            </a:pathLst>
          </a:custGeom>
          <a:blipFill>
            <a:blip r:embed="rId14">
              <a:extLst>
                <a:ext uri="{96DAC541-7B7A-43D3-8B79-37D633B846F1}">
                  <asvg:svgBlip xmlns:asvg="http://schemas.microsoft.com/office/drawing/2016/SVG/main" r:embed="rId15"/>
                </a:ext>
              </a:extLst>
            </a:blip>
            <a:stretch>
              <a:fillRect t="-1145859"/>
            </a:stretch>
          </a:blipFill>
        </p:spPr>
      </p:sp>
      <p:sp>
        <p:nvSpPr>
          <p:cNvPr id="14" name="Freeform 14"/>
          <p:cNvSpPr/>
          <p:nvPr/>
        </p:nvSpPr>
        <p:spPr>
          <a:xfrm flipV="1">
            <a:off x="7141324" y="1463887"/>
            <a:ext cx="6357135" cy="330278"/>
          </a:xfrm>
          <a:custGeom>
            <a:avLst/>
            <a:gdLst/>
            <a:ahLst/>
            <a:cxnLst/>
            <a:rect l="l" t="t" r="r" b="b"/>
            <a:pathLst>
              <a:path w="6357135" h="330278">
                <a:moveTo>
                  <a:pt x="0" y="330278"/>
                </a:moveTo>
                <a:lnTo>
                  <a:pt x="6357134" y="330278"/>
                </a:lnTo>
                <a:lnTo>
                  <a:pt x="6357134" y="0"/>
                </a:lnTo>
                <a:lnTo>
                  <a:pt x="0" y="0"/>
                </a:lnTo>
                <a:lnTo>
                  <a:pt x="0" y="330278"/>
                </a:lnTo>
                <a:close/>
              </a:path>
            </a:pathLst>
          </a:custGeom>
          <a:blipFill>
            <a:blip r:embed="rId14">
              <a:extLst>
                <a:ext uri="{96DAC541-7B7A-43D3-8B79-37D633B846F1}">
                  <asvg:svgBlip xmlns:asvg="http://schemas.microsoft.com/office/drawing/2016/SVG/main" r:embed="rId15"/>
                </a:ext>
              </a:extLst>
            </a:blip>
            <a:stretch>
              <a:fillRect t="-1145859"/>
            </a:stretch>
          </a:blipFill>
        </p:spPr>
      </p:sp>
      <p:sp>
        <p:nvSpPr>
          <p:cNvPr id="15" name="Freeform 15"/>
          <p:cNvSpPr/>
          <p:nvPr/>
        </p:nvSpPr>
        <p:spPr>
          <a:xfrm flipV="1">
            <a:off x="10546673" y="1463887"/>
            <a:ext cx="6357135" cy="330278"/>
          </a:xfrm>
          <a:custGeom>
            <a:avLst/>
            <a:gdLst/>
            <a:ahLst/>
            <a:cxnLst/>
            <a:rect l="l" t="t" r="r" b="b"/>
            <a:pathLst>
              <a:path w="6357135" h="330278">
                <a:moveTo>
                  <a:pt x="0" y="330278"/>
                </a:moveTo>
                <a:lnTo>
                  <a:pt x="6357135" y="330278"/>
                </a:lnTo>
                <a:lnTo>
                  <a:pt x="6357135" y="0"/>
                </a:lnTo>
                <a:lnTo>
                  <a:pt x="0" y="0"/>
                </a:lnTo>
                <a:lnTo>
                  <a:pt x="0" y="330278"/>
                </a:lnTo>
                <a:close/>
              </a:path>
            </a:pathLst>
          </a:custGeom>
          <a:blipFill>
            <a:blip r:embed="rId14">
              <a:extLst>
                <a:ext uri="{96DAC541-7B7A-43D3-8B79-37D633B846F1}">
                  <asvg:svgBlip xmlns:asvg="http://schemas.microsoft.com/office/drawing/2016/SVG/main" r:embed="rId15"/>
                </a:ext>
              </a:extLst>
            </a:blip>
            <a:stretch>
              <a:fillRect t="-1145859"/>
            </a:stretch>
          </a:blipFill>
        </p:spPr>
      </p:sp>
      <p:sp>
        <p:nvSpPr>
          <p:cNvPr id="16" name="Freeform 16"/>
          <p:cNvSpPr/>
          <p:nvPr/>
        </p:nvSpPr>
        <p:spPr>
          <a:xfrm>
            <a:off x="11939526" y="949604"/>
            <a:ext cx="166080" cy="158191"/>
          </a:xfrm>
          <a:custGeom>
            <a:avLst/>
            <a:gdLst/>
            <a:ahLst/>
            <a:cxnLst/>
            <a:rect l="l" t="t" r="r" b="b"/>
            <a:pathLst>
              <a:path w="166080" h="158191">
                <a:moveTo>
                  <a:pt x="0" y="0"/>
                </a:moveTo>
                <a:lnTo>
                  <a:pt x="166080" y="0"/>
                </a:lnTo>
                <a:lnTo>
                  <a:pt x="166080" y="158192"/>
                </a:lnTo>
                <a:lnTo>
                  <a:pt x="0" y="158192"/>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sp>
        <p:nvSpPr>
          <p:cNvPr id="17" name="TextBox 17"/>
          <p:cNvSpPr txBox="1"/>
          <p:nvPr/>
        </p:nvSpPr>
        <p:spPr>
          <a:xfrm>
            <a:off x="7897565" y="2401333"/>
            <a:ext cx="8083921" cy="5960745"/>
          </a:xfrm>
          <a:prstGeom prst="rect">
            <a:avLst/>
          </a:prstGeom>
        </p:spPr>
        <p:txBody>
          <a:bodyPr lIns="0" tIns="0" rIns="0" bIns="0" rtlCol="0" anchor="t">
            <a:spAutoFit/>
          </a:bodyPr>
          <a:lstStyle/>
          <a:p>
            <a:pPr algn="ctr">
              <a:lnSpc>
                <a:spcPts val="3960"/>
              </a:lnSpc>
            </a:pPr>
            <a:r>
              <a:rPr lang="en-US" sz="360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Zamonaviy darslarni tashkil etishda nostandart darslardan unumli foydalanish maqsadga muvofiqdir. Nostandart darslarga turli ko’rinishdagi musobaqa o’yinlari, komputerli darslar, diologlar va boshqa darslar kiradi.Ochiq darslar o’tish o’zlashtirish ko’rsatkichini yuqori darajalarga olib chiqadi. Ushbu darsni ilk bor past o’zlashtiruvchi talabali uchun Siegfried Engelman tomonidan ishlab chiqilgan o’rganish metodi hisoblanadi. Ochiq darsda asosiy e’tibor o’quvchilarga qaratiladi. O’quvchilar kichik gruhlarga bo’linadi. O’quvchilar xatolari ustida ishlanadi.</a:t>
            </a:r>
          </a:p>
        </p:txBody>
      </p:sp>
      <p:sp>
        <p:nvSpPr>
          <p:cNvPr id="18" name="Freeform 18"/>
          <p:cNvSpPr/>
          <p:nvPr/>
        </p:nvSpPr>
        <p:spPr>
          <a:xfrm rot="-495168">
            <a:off x="8754566" y="1227922"/>
            <a:ext cx="3368198" cy="73488"/>
          </a:xfrm>
          <a:custGeom>
            <a:avLst/>
            <a:gdLst/>
            <a:ahLst/>
            <a:cxnLst/>
            <a:rect l="l" t="t" r="r" b="b"/>
            <a:pathLst>
              <a:path w="3368198" h="73488">
                <a:moveTo>
                  <a:pt x="0" y="0"/>
                </a:moveTo>
                <a:lnTo>
                  <a:pt x="3368199" y="0"/>
                </a:lnTo>
                <a:lnTo>
                  <a:pt x="3368199" y="73488"/>
                </a:lnTo>
                <a:lnTo>
                  <a:pt x="0" y="73488"/>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sp>
      <p:sp>
        <p:nvSpPr>
          <p:cNvPr id="19" name="Freeform 19"/>
          <p:cNvSpPr/>
          <p:nvPr/>
        </p:nvSpPr>
        <p:spPr>
          <a:xfrm rot="574972">
            <a:off x="11922142" y="1227922"/>
            <a:ext cx="3368198" cy="73488"/>
          </a:xfrm>
          <a:custGeom>
            <a:avLst/>
            <a:gdLst/>
            <a:ahLst/>
            <a:cxnLst/>
            <a:rect l="l" t="t" r="r" b="b"/>
            <a:pathLst>
              <a:path w="3368198" h="73488">
                <a:moveTo>
                  <a:pt x="0" y="0"/>
                </a:moveTo>
                <a:lnTo>
                  <a:pt x="3368199" y="0"/>
                </a:lnTo>
                <a:lnTo>
                  <a:pt x="3368199" y="73488"/>
                </a:lnTo>
                <a:lnTo>
                  <a:pt x="0" y="73488"/>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BE0CD"/>
        </a:solidFill>
        <a:effectLst/>
      </p:bgPr>
    </p:bg>
    <p:spTree>
      <p:nvGrpSpPr>
        <p:cNvPr id="1" name=""/>
        <p:cNvGrpSpPr/>
        <p:nvPr/>
      </p:nvGrpSpPr>
      <p:grpSpPr>
        <a:xfrm>
          <a:off x="0" y="0"/>
          <a:ext cx="0" cy="0"/>
          <a:chOff x="0" y="0"/>
          <a:chExt cx="0" cy="0"/>
        </a:xfrm>
      </p:grpSpPr>
      <p:grpSp>
        <p:nvGrpSpPr>
          <p:cNvPr id="2" name="Group 2"/>
          <p:cNvGrpSpPr/>
          <p:nvPr/>
        </p:nvGrpSpPr>
        <p:grpSpPr>
          <a:xfrm>
            <a:off x="2514600" y="676275"/>
            <a:ext cx="14105890" cy="1986280"/>
            <a:chOff x="0" y="0"/>
            <a:chExt cx="5296494" cy="523098"/>
          </a:xfrm>
        </p:grpSpPr>
        <p:sp>
          <p:nvSpPr>
            <p:cNvPr id="3" name="Freeform 3"/>
            <p:cNvSpPr/>
            <p:nvPr/>
          </p:nvSpPr>
          <p:spPr>
            <a:xfrm>
              <a:off x="0" y="0"/>
              <a:ext cx="5296494" cy="523098"/>
            </a:xfrm>
            <a:custGeom>
              <a:avLst/>
              <a:gdLst/>
              <a:ahLst/>
              <a:cxnLst/>
              <a:rect l="l" t="t" r="r" b="b"/>
              <a:pathLst>
                <a:path w="5296494" h="523098">
                  <a:moveTo>
                    <a:pt x="0" y="0"/>
                  </a:moveTo>
                  <a:lnTo>
                    <a:pt x="5296494" y="0"/>
                  </a:lnTo>
                  <a:lnTo>
                    <a:pt x="5296494" y="523098"/>
                  </a:lnTo>
                  <a:lnTo>
                    <a:pt x="0" y="523098"/>
                  </a:lnTo>
                  <a:close/>
                </a:path>
              </a:pathLst>
            </a:custGeom>
            <a:solidFill>
              <a:srgbClr val="554234"/>
            </a:solidFill>
            <a:ln w="57150" cap="sq">
              <a:solidFill>
                <a:srgbClr val="000000"/>
              </a:solidFill>
              <a:prstDash val="solid"/>
              <a:miter/>
            </a:ln>
          </p:spPr>
        </p:sp>
        <p:sp>
          <p:nvSpPr>
            <p:cNvPr id="4" name="TextBox 4"/>
            <p:cNvSpPr txBox="1"/>
            <p:nvPr/>
          </p:nvSpPr>
          <p:spPr>
            <a:xfrm>
              <a:off x="0" y="-47625"/>
              <a:ext cx="5296494" cy="570723"/>
            </a:xfrm>
            <a:prstGeom prst="rect">
              <a:avLst/>
            </a:prstGeom>
          </p:spPr>
          <p:txBody>
            <a:bodyPr lIns="50800" tIns="50800" rIns="50800" bIns="50800" rtlCol="0" anchor="ctr"/>
            <a:lstStyle/>
            <a:p>
              <a:pPr algn="ctr">
                <a:lnSpc>
                  <a:spcPts val="3500"/>
                </a:lnSpc>
              </a:pPr>
              <a:endParaRPr/>
            </a:p>
          </p:txBody>
        </p:sp>
      </p:grpSp>
      <p:sp>
        <p:nvSpPr>
          <p:cNvPr id="5" name="TextBox 5"/>
          <p:cNvSpPr txBox="1"/>
          <p:nvPr/>
        </p:nvSpPr>
        <p:spPr>
          <a:xfrm>
            <a:off x="1904741" y="911879"/>
            <a:ext cx="15946638" cy="1344295"/>
          </a:xfrm>
          <a:prstGeom prst="rect">
            <a:avLst/>
          </a:prstGeom>
        </p:spPr>
        <p:txBody>
          <a:bodyPr lIns="0" tIns="0" rIns="0" bIns="0" rtlCol="0" anchor="t">
            <a:spAutoFit/>
          </a:bodyPr>
          <a:lstStyle/>
          <a:p>
            <a:pPr algn="ctr">
              <a:lnSpc>
                <a:spcPts val="10485"/>
              </a:lnSpc>
              <a:spcBef>
                <a:spcPct val="0"/>
              </a:spcBef>
            </a:pPr>
            <a:r>
              <a:rPr lang="en-US" sz="7490">
                <a:solidFill>
                  <a:srgbClr val="EBE0CD"/>
                </a:solidFill>
                <a:latin typeface="Horizon" panose="02000500000000000000"/>
                <a:ea typeface="Horizon" panose="02000500000000000000"/>
                <a:cs typeface="Horizon" panose="02000500000000000000"/>
                <a:sym typeface="Horizon" panose="02000500000000000000"/>
              </a:rPr>
              <a:t>Ta’lim turlari</a:t>
            </a:r>
          </a:p>
        </p:txBody>
      </p:sp>
      <p:grpSp>
        <p:nvGrpSpPr>
          <p:cNvPr id="6" name="Group 6"/>
          <p:cNvGrpSpPr/>
          <p:nvPr/>
        </p:nvGrpSpPr>
        <p:grpSpPr>
          <a:xfrm>
            <a:off x="2179955" y="3162300"/>
            <a:ext cx="15172690" cy="6320790"/>
            <a:chOff x="206387" y="-47649"/>
            <a:chExt cx="2358700" cy="826611"/>
          </a:xfrm>
        </p:grpSpPr>
        <p:sp>
          <p:nvSpPr>
            <p:cNvPr id="7" name="Freeform 7"/>
            <p:cNvSpPr/>
            <p:nvPr/>
          </p:nvSpPr>
          <p:spPr>
            <a:xfrm>
              <a:off x="206387" y="0"/>
              <a:ext cx="2358700" cy="778962"/>
            </a:xfrm>
            <a:custGeom>
              <a:avLst/>
              <a:gdLst/>
              <a:ahLst/>
              <a:cxnLst/>
              <a:rect l="l" t="t" r="r" b="b"/>
              <a:pathLst>
                <a:path w="2565087" h="778962">
                  <a:moveTo>
                    <a:pt x="0" y="0"/>
                  </a:moveTo>
                  <a:lnTo>
                    <a:pt x="2565087" y="0"/>
                  </a:lnTo>
                  <a:lnTo>
                    <a:pt x="2565087" y="778962"/>
                  </a:lnTo>
                  <a:lnTo>
                    <a:pt x="0" y="778962"/>
                  </a:lnTo>
                  <a:close/>
                </a:path>
              </a:pathLst>
            </a:custGeom>
            <a:solidFill>
              <a:srgbClr val="554234"/>
            </a:solidFill>
            <a:ln w="57150" cap="sq">
              <a:solidFill>
                <a:srgbClr val="000000"/>
              </a:solidFill>
              <a:prstDash val="solid"/>
              <a:miter/>
            </a:ln>
          </p:spPr>
        </p:sp>
        <p:sp>
          <p:nvSpPr>
            <p:cNvPr id="8" name="TextBox 8"/>
            <p:cNvSpPr txBox="1"/>
            <p:nvPr/>
          </p:nvSpPr>
          <p:spPr>
            <a:xfrm>
              <a:off x="211056" y="-47649"/>
              <a:ext cx="2354031" cy="826611"/>
            </a:xfrm>
            <a:prstGeom prst="rect">
              <a:avLst/>
            </a:prstGeom>
          </p:spPr>
          <p:txBody>
            <a:bodyPr lIns="50800" tIns="50800" rIns="50800" bIns="50800" rtlCol="0" anchor="ctr"/>
            <a:lstStyle/>
            <a:p>
              <a:pPr algn="ctr">
                <a:lnSpc>
                  <a:spcPts val="3500"/>
                </a:lnSpc>
              </a:pPr>
              <a:endParaRPr/>
            </a:p>
          </p:txBody>
        </p:sp>
      </p:grpSp>
      <p:sp>
        <p:nvSpPr>
          <p:cNvPr id="19" name="TextBox 19"/>
          <p:cNvSpPr txBox="1"/>
          <p:nvPr/>
        </p:nvSpPr>
        <p:spPr>
          <a:xfrm>
            <a:off x="2438400" y="4000500"/>
            <a:ext cx="12618085" cy="4986020"/>
          </a:xfrm>
          <a:prstGeom prst="rect">
            <a:avLst/>
          </a:prstGeom>
        </p:spPr>
        <p:txBody>
          <a:bodyPr wrap="square" lIns="0" tIns="0" rIns="0" bIns="0" rtlCol="0" anchor="t">
            <a:spAutoFit/>
          </a:bodyPr>
          <a:lstStyle/>
          <a:p>
            <a:pPr algn="l">
              <a:lnSpc>
                <a:spcPct val="100000"/>
              </a:lnSpc>
              <a:spcBef>
                <a:spcPct val="0"/>
              </a:spcBef>
            </a:pPr>
            <a:r>
              <a:rPr lang="en-US" sz="5400" dirty="0">
                <a:solidFill>
                  <a:srgbClr val="EBE0CD"/>
                </a:solidFill>
                <a:latin typeface="Glacial Indifference"/>
                <a:ea typeface="Glacial Indifference"/>
                <a:cs typeface="Glacial Indifference"/>
                <a:sym typeface="Glacial Indifference"/>
              </a:rPr>
              <a:t>	</a:t>
            </a:r>
            <a:r>
              <a:rPr lang="en-US" sz="5400" dirty="0" err="1">
                <a:solidFill>
                  <a:srgbClr val="EBE0CD"/>
                </a:solidFill>
                <a:latin typeface="Glacial Indifference"/>
                <a:ea typeface="Glacial Indifference"/>
                <a:cs typeface="Glacial Indifference"/>
                <a:sym typeface="Glacial Indifference"/>
              </a:rPr>
              <a:t>Muammoli</a:t>
            </a:r>
            <a:r>
              <a:rPr lang="en-US" sz="5400" dirty="0">
                <a:solidFill>
                  <a:srgbClr val="EBE0CD"/>
                </a:solidFill>
                <a:latin typeface="Glacial Indifference"/>
                <a:ea typeface="Glacial Indifference"/>
                <a:cs typeface="Glacial Indifference"/>
                <a:sym typeface="Glacial Indifference"/>
              </a:rPr>
              <a:t> </a:t>
            </a:r>
            <a:r>
              <a:rPr lang="en-US" sz="5400" dirty="0" err="1">
                <a:solidFill>
                  <a:srgbClr val="EBE0CD"/>
                </a:solidFill>
                <a:latin typeface="Glacial Indifference"/>
                <a:ea typeface="Glacial Indifference"/>
                <a:cs typeface="Glacial Indifference"/>
                <a:sym typeface="Glacial Indifference"/>
              </a:rPr>
              <a:t>ta’lim</a:t>
            </a:r>
            <a:r>
              <a:rPr lang="en-US" sz="5400" dirty="0">
                <a:solidFill>
                  <a:srgbClr val="EBE0CD"/>
                </a:solidFill>
                <a:latin typeface="Glacial Indifference"/>
                <a:ea typeface="Glacial Indifference"/>
                <a:cs typeface="Glacial Indifference"/>
                <a:sym typeface="Glacial Indifference"/>
              </a:rPr>
              <a:t>; </a:t>
            </a:r>
            <a:r>
              <a:rPr lang="en-US" sz="5400" dirty="0" err="1">
                <a:solidFill>
                  <a:srgbClr val="EBE0CD"/>
                </a:solidFill>
                <a:latin typeface="Glacial Indifference"/>
                <a:ea typeface="Glacial Indifference"/>
                <a:cs typeface="Glacial Indifference"/>
                <a:sym typeface="Glacial Indifference"/>
              </a:rPr>
              <a:t>mujassamlashtirilgan</a:t>
            </a:r>
            <a:r>
              <a:rPr lang="en-US" sz="5400" dirty="0">
                <a:solidFill>
                  <a:srgbClr val="EBE0CD"/>
                </a:solidFill>
                <a:latin typeface="Glacial Indifference"/>
                <a:ea typeface="Glacial Indifference"/>
                <a:cs typeface="Glacial Indifference"/>
                <a:sym typeface="Glacial Indifference"/>
              </a:rPr>
              <a:t> </a:t>
            </a:r>
            <a:r>
              <a:rPr lang="en-US" sz="5400" dirty="0" err="1">
                <a:solidFill>
                  <a:srgbClr val="EBE0CD"/>
                </a:solidFill>
                <a:latin typeface="Glacial Indifference"/>
                <a:ea typeface="Glacial Indifference"/>
                <a:cs typeface="Glacial Indifference"/>
                <a:sym typeface="Glacial Indifference"/>
              </a:rPr>
              <a:t>ta’lim</a:t>
            </a:r>
            <a:r>
              <a:rPr lang="en-US" sz="5400" dirty="0">
                <a:solidFill>
                  <a:srgbClr val="EBE0CD"/>
                </a:solidFill>
                <a:latin typeface="Glacial Indifference"/>
                <a:ea typeface="Glacial Indifference"/>
                <a:cs typeface="Glacial Indifference"/>
                <a:sym typeface="Glacial Indifference"/>
              </a:rPr>
              <a:t>; </a:t>
            </a:r>
            <a:r>
              <a:rPr lang="en-US" sz="5400" dirty="0" err="1">
                <a:solidFill>
                  <a:srgbClr val="EBE0CD"/>
                </a:solidFill>
                <a:latin typeface="Glacial Indifference"/>
                <a:ea typeface="Glacial Indifference"/>
                <a:cs typeface="Glacial Indifference"/>
                <a:sym typeface="Glacial Indifference"/>
              </a:rPr>
              <a:t>modul</a:t>
            </a:r>
            <a:r>
              <a:rPr lang="en-US" sz="5400" dirty="0">
                <a:solidFill>
                  <a:srgbClr val="EBE0CD"/>
                </a:solidFill>
                <a:latin typeface="Glacial Indifference"/>
                <a:ea typeface="Glacial Indifference"/>
                <a:cs typeface="Glacial Indifference"/>
                <a:sym typeface="Glacial Indifference"/>
              </a:rPr>
              <a:t> </a:t>
            </a:r>
            <a:r>
              <a:rPr lang="en-US" sz="5400" dirty="0" err="1">
                <a:solidFill>
                  <a:srgbClr val="EBE0CD"/>
                </a:solidFill>
                <a:latin typeface="Glacial Indifference"/>
                <a:ea typeface="Glacial Indifference"/>
                <a:cs typeface="Glacial Indifference"/>
                <a:sym typeface="Glacial Indifference"/>
              </a:rPr>
              <a:t>ta’limi</a:t>
            </a:r>
            <a:r>
              <a:rPr lang="en-US" sz="5400" dirty="0">
                <a:solidFill>
                  <a:srgbClr val="EBE0CD"/>
                </a:solidFill>
                <a:latin typeface="Glacial Indifference"/>
                <a:ea typeface="Glacial Indifference"/>
                <a:cs typeface="Glacial Indifference"/>
                <a:sym typeface="Glacial Indifference"/>
              </a:rPr>
              <a:t>; </a:t>
            </a:r>
            <a:r>
              <a:rPr lang="en-US" sz="5400" dirty="0" err="1">
                <a:solidFill>
                  <a:srgbClr val="EBE0CD"/>
                </a:solidFill>
                <a:latin typeface="Glacial Indifference"/>
                <a:ea typeface="Glacial Indifference"/>
                <a:cs typeface="Glacial Indifference"/>
                <a:sym typeface="Glacial Indifference"/>
              </a:rPr>
              <a:t>rivojlantiruvchi</a:t>
            </a:r>
            <a:endParaRPr lang="en-US" sz="5400" dirty="0">
              <a:solidFill>
                <a:srgbClr val="EBE0CD"/>
              </a:solidFill>
              <a:latin typeface="Glacial Indifference"/>
              <a:ea typeface="Glacial Indifference"/>
              <a:cs typeface="Glacial Indifference"/>
              <a:sym typeface="Glacial Indifference"/>
            </a:endParaRPr>
          </a:p>
          <a:p>
            <a:pPr algn="l">
              <a:lnSpc>
                <a:spcPct val="100000"/>
              </a:lnSpc>
              <a:spcBef>
                <a:spcPct val="0"/>
              </a:spcBef>
            </a:pPr>
            <a:r>
              <a:rPr lang="en-US" sz="5400" dirty="0" err="1">
                <a:solidFill>
                  <a:srgbClr val="EBE0CD"/>
                </a:solidFill>
                <a:latin typeface="Glacial Indifference"/>
                <a:ea typeface="Glacial Indifference"/>
                <a:cs typeface="Glacial Indifference"/>
                <a:sym typeface="Glacial Indifference"/>
              </a:rPr>
              <a:t>ta’lim</a:t>
            </a:r>
            <a:r>
              <a:rPr lang="en-US" sz="5400" dirty="0">
                <a:solidFill>
                  <a:srgbClr val="EBE0CD"/>
                </a:solidFill>
                <a:latin typeface="Glacial Indifference"/>
                <a:ea typeface="Glacial Indifference"/>
                <a:cs typeface="Glacial Indifference"/>
                <a:sym typeface="Glacial Indifference"/>
              </a:rPr>
              <a:t>; </a:t>
            </a:r>
            <a:r>
              <a:rPr lang="en-US" sz="5400" dirty="0" err="1">
                <a:solidFill>
                  <a:srgbClr val="EBE0CD"/>
                </a:solidFill>
                <a:latin typeface="Glacial Indifference"/>
                <a:ea typeface="Glacial Indifference"/>
                <a:cs typeface="Glacial Indifference"/>
                <a:sym typeface="Glacial Indifference"/>
              </a:rPr>
              <a:t>tabaqalashtirilgan</a:t>
            </a:r>
            <a:r>
              <a:rPr lang="en-US" sz="5400" dirty="0">
                <a:solidFill>
                  <a:srgbClr val="EBE0CD"/>
                </a:solidFill>
                <a:latin typeface="Glacial Indifference"/>
                <a:ea typeface="Glacial Indifference"/>
                <a:cs typeface="Glacial Indifference"/>
                <a:sym typeface="Glacial Indifference"/>
              </a:rPr>
              <a:t> </a:t>
            </a:r>
            <a:r>
              <a:rPr lang="en-US" sz="5400" dirty="0" err="1">
                <a:solidFill>
                  <a:srgbClr val="EBE0CD"/>
                </a:solidFill>
                <a:latin typeface="Glacial Indifference"/>
                <a:ea typeface="Glacial Indifference"/>
                <a:cs typeface="Glacial Indifference"/>
                <a:sym typeface="Glacial Indifference"/>
              </a:rPr>
              <a:t>ta’lim</a:t>
            </a:r>
            <a:r>
              <a:rPr lang="en-US" sz="5400" dirty="0">
                <a:solidFill>
                  <a:srgbClr val="EBE0CD"/>
                </a:solidFill>
                <a:latin typeface="Glacial Indifference"/>
                <a:ea typeface="Glacial Indifference"/>
                <a:cs typeface="Glacial Indifference"/>
                <a:sym typeface="Glacial Indifference"/>
              </a:rPr>
              <a:t>; </a:t>
            </a:r>
            <a:r>
              <a:rPr lang="en-US" sz="5400" dirty="0" err="1">
                <a:solidFill>
                  <a:srgbClr val="EBE0CD"/>
                </a:solidFill>
                <a:latin typeface="Glacial Indifference"/>
                <a:ea typeface="Glacial Indifference"/>
                <a:cs typeface="Glacial Indifference"/>
                <a:sym typeface="Glacial Indifference"/>
              </a:rPr>
              <a:t>dasturiy</a:t>
            </a:r>
            <a:r>
              <a:rPr lang="en-US" sz="5400" dirty="0">
                <a:solidFill>
                  <a:srgbClr val="EBE0CD"/>
                </a:solidFill>
                <a:latin typeface="Glacial Indifference"/>
                <a:ea typeface="Glacial Indifference"/>
                <a:cs typeface="Glacial Indifference"/>
                <a:sym typeface="Glacial Indifference"/>
              </a:rPr>
              <a:t> </a:t>
            </a:r>
            <a:r>
              <a:rPr lang="en-US" sz="5400" dirty="0" err="1">
                <a:solidFill>
                  <a:srgbClr val="EBE0CD"/>
                </a:solidFill>
                <a:latin typeface="Glacial Indifference"/>
                <a:ea typeface="Glacial Indifference"/>
                <a:cs typeface="Glacial Indifference"/>
                <a:sym typeface="Glacial Indifference"/>
              </a:rPr>
              <a:t>ta’lim</a:t>
            </a:r>
            <a:r>
              <a:rPr lang="en-US" sz="5400" dirty="0">
                <a:solidFill>
                  <a:srgbClr val="EBE0CD"/>
                </a:solidFill>
                <a:latin typeface="Glacial Indifference"/>
                <a:ea typeface="Glacial Indifference"/>
                <a:cs typeface="Glacial Indifference"/>
                <a:sym typeface="Glacial Indifference"/>
              </a:rPr>
              <a:t>; </a:t>
            </a:r>
            <a:r>
              <a:rPr lang="en-US" sz="5400" dirty="0" err="1">
                <a:solidFill>
                  <a:srgbClr val="EBE0CD"/>
                </a:solidFill>
                <a:latin typeface="Glacial Indifference"/>
                <a:ea typeface="Glacial Indifference"/>
                <a:cs typeface="Glacial Indifference"/>
                <a:sym typeface="Glacial Indifference"/>
              </a:rPr>
              <a:t>kompyuter</a:t>
            </a:r>
            <a:r>
              <a:rPr lang="en-US" sz="5400" dirty="0">
                <a:solidFill>
                  <a:srgbClr val="EBE0CD"/>
                </a:solidFill>
                <a:latin typeface="Glacial Indifference"/>
                <a:ea typeface="Glacial Indifference"/>
                <a:cs typeface="Glacial Indifference"/>
                <a:sym typeface="Glacial Indifference"/>
              </a:rPr>
              <a:t> </a:t>
            </a:r>
            <a:r>
              <a:rPr lang="en-US" sz="5400" dirty="0" err="1">
                <a:solidFill>
                  <a:srgbClr val="EBE0CD"/>
                </a:solidFill>
                <a:latin typeface="Glacial Indifference"/>
                <a:ea typeface="Glacial Indifference"/>
                <a:cs typeface="Glacial Indifference"/>
                <a:sym typeface="Glacial Indifference"/>
              </a:rPr>
              <a:t>ta’limi</a:t>
            </a:r>
            <a:r>
              <a:rPr lang="en-US" sz="5400" dirty="0">
                <a:solidFill>
                  <a:srgbClr val="EBE0CD"/>
                </a:solidFill>
                <a:latin typeface="Glacial Indifference"/>
                <a:ea typeface="Glacial Indifference"/>
                <a:cs typeface="Glacial Indifference"/>
                <a:sym typeface="Glacial Indifference"/>
              </a:rPr>
              <a:t>; </a:t>
            </a:r>
            <a:r>
              <a:rPr lang="en-US" sz="5400" dirty="0" err="1">
                <a:solidFill>
                  <a:srgbClr val="EBE0CD"/>
                </a:solidFill>
                <a:latin typeface="Glacial Indifference"/>
                <a:ea typeface="Glacial Indifference"/>
                <a:cs typeface="Glacial Indifference"/>
                <a:sym typeface="Glacial Indifference"/>
              </a:rPr>
              <a:t>mustaqil</a:t>
            </a:r>
            <a:endParaRPr lang="en-US" sz="5400" dirty="0">
              <a:solidFill>
                <a:srgbClr val="EBE0CD"/>
              </a:solidFill>
              <a:latin typeface="Glacial Indifference"/>
              <a:ea typeface="Glacial Indifference"/>
              <a:cs typeface="Glacial Indifference"/>
              <a:sym typeface="Glacial Indifference"/>
            </a:endParaRPr>
          </a:p>
          <a:p>
            <a:pPr algn="l">
              <a:lnSpc>
                <a:spcPct val="100000"/>
              </a:lnSpc>
              <a:spcBef>
                <a:spcPct val="0"/>
              </a:spcBef>
            </a:pPr>
            <a:r>
              <a:rPr lang="en-US" sz="5400" dirty="0" err="1">
                <a:solidFill>
                  <a:srgbClr val="EBE0CD"/>
                </a:solidFill>
                <a:latin typeface="Glacial Indifference"/>
                <a:ea typeface="Glacial Indifference"/>
                <a:cs typeface="Glacial Indifference"/>
                <a:sym typeface="Glacial Indifference"/>
              </a:rPr>
              <a:t>ta’lim</a:t>
            </a:r>
            <a:r>
              <a:rPr lang="en-US" sz="5400" dirty="0">
                <a:solidFill>
                  <a:srgbClr val="EBE0CD"/>
                </a:solidFill>
                <a:latin typeface="Glacial Indifference"/>
                <a:ea typeface="Glacial Indifference"/>
                <a:cs typeface="Glacial Indifference"/>
                <a:sym typeface="Glacial Indifference"/>
              </a:rPr>
              <a:t>, </a:t>
            </a:r>
            <a:r>
              <a:rPr lang="en-US" sz="5400" dirty="0" err="1">
                <a:solidFill>
                  <a:srgbClr val="EBE0CD"/>
                </a:solidFill>
                <a:latin typeface="Glacial Indifference"/>
                <a:ea typeface="Glacial Indifference"/>
                <a:cs typeface="Glacial Indifference"/>
                <a:sym typeface="Glacial Indifference"/>
              </a:rPr>
              <a:t>hamkorlik</a:t>
            </a:r>
            <a:r>
              <a:rPr lang="en-US" sz="5400" dirty="0">
                <a:solidFill>
                  <a:srgbClr val="EBE0CD"/>
                </a:solidFill>
                <a:latin typeface="Glacial Indifference"/>
                <a:ea typeface="Glacial Indifference"/>
                <a:cs typeface="Glacial Indifference"/>
                <a:sym typeface="Glacial Indifference"/>
              </a:rPr>
              <a:t> </a:t>
            </a:r>
            <a:r>
              <a:rPr lang="en-US" sz="5400" dirty="0" err="1">
                <a:solidFill>
                  <a:srgbClr val="EBE0CD"/>
                </a:solidFill>
                <a:latin typeface="Glacial Indifference"/>
                <a:ea typeface="Glacial Indifference"/>
                <a:cs typeface="Glacial Indifference"/>
                <a:sym typeface="Glacial Indifference"/>
              </a:rPr>
              <a:t>ta’limi</a:t>
            </a:r>
            <a:r>
              <a:rPr lang="en-US" sz="5400" dirty="0">
                <a:solidFill>
                  <a:srgbClr val="EBE0CD"/>
                </a:solidFill>
                <a:latin typeface="Glacial Indifference"/>
                <a:ea typeface="Glacial Indifference"/>
                <a:cs typeface="Glacial Indifference"/>
                <a:sym typeface="Glacial Indifference"/>
              </a:rPr>
              <a:t>, individual </a:t>
            </a:r>
            <a:r>
              <a:rPr lang="en-US" sz="5400" dirty="0" err="1">
                <a:solidFill>
                  <a:srgbClr val="EBE0CD"/>
                </a:solidFill>
                <a:latin typeface="Glacial Indifference"/>
                <a:ea typeface="Glacial Indifference"/>
                <a:cs typeface="Glacial Indifference"/>
                <a:sym typeface="Glacial Indifference"/>
              </a:rPr>
              <a:t>ta’lim</a:t>
            </a:r>
            <a:r>
              <a:rPr lang="en-US" sz="5400" dirty="0">
                <a:solidFill>
                  <a:srgbClr val="EBE0CD"/>
                </a:solidFill>
                <a:latin typeface="Glacial Indifference"/>
                <a:ea typeface="Glacial Indifference"/>
                <a:cs typeface="Glacial Indifference"/>
                <a:sym typeface="Glacial Indifference"/>
              </a:rPr>
              <a:t>; </a:t>
            </a:r>
            <a:r>
              <a:rPr lang="en-US" sz="5400" dirty="0" err="1">
                <a:solidFill>
                  <a:srgbClr val="EBE0CD"/>
                </a:solidFill>
                <a:latin typeface="Glacial Indifference"/>
                <a:ea typeface="Glacial Indifference"/>
                <a:cs typeface="Glacial Indifference"/>
                <a:sym typeface="Glacial Indifference"/>
              </a:rPr>
              <a:t>faol</a:t>
            </a:r>
            <a:r>
              <a:rPr lang="en-US" sz="5400" dirty="0">
                <a:solidFill>
                  <a:srgbClr val="EBE0CD"/>
                </a:solidFill>
                <a:latin typeface="Glacial Indifference"/>
                <a:ea typeface="Glacial Indifference"/>
                <a:cs typeface="Glacial Indifference"/>
                <a:sym typeface="Glacial Indifference"/>
              </a:rPr>
              <a:t> </a:t>
            </a:r>
            <a:r>
              <a:rPr lang="en-US" sz="5400" dirty="0" err="1">
                <a:solidFill>
                  <a:srgbClr val="EBE0CD"/>
                </a:solidFill>
                <a:latin typeface="Glacial Indifference"/>
                <a:ea typeface="Glacial Indifference"/>
                <a:cs typeface="Glacial Indifference"/>
                <a:sym typeface="Glacial Indifference"/>
              </a:rPr>
              <a:t>о‘qitish</a:t>
            </a:r>
            <a:endParaRPr lang="en-US" sz="5400" dirty="0">
              <a:solidFill>
                <a:srgbClr val="EBE0CD"/>
              </a:solidFill>
              <a:latin typeface="Glacial Indifference"/>
              <a:ea typeface="Glacial Indifference"/>
              <a:cs typeface="Glacial Indifference"/>
              <a:sym typeface="Glacial Indifference"/>
            </a:endParaRPr>
          </a:p>
        </p:txBody>
      </p:sp>
      <p:sp>
        <p:nvSpPr>
          <p:cNvPr id="20" name="TextBox 20"/>
          <p:cNvSpPr txBox="1"/>
          <p:nvPr/>
        </p:nvSpPr>
        <p:spPr>
          <a:xfrm>
            <a:off x="13873804" y="4000624"/>
            <a:ext cx="2142290" cy="1344295"/>
          </a:xfrm>
          <a:prstGeom prst="rect">
            <a:avLst/>
          </a:prstGeom>
        </p:spPr>
        <p:txBody>
          <a:bodyPr lIns="0" tIns="0" rIns="0" bIns="0" rtlCol="0" anchor="t">
            <a:spAutoFit/>
          </a:bodyPr>
          <a:lstStyle/>
          <a:p>
            <a:pPr algn="ctr">
              <a:lnSpc>
                <a:spcPts val="10485"/>
              </a:lnSpc>
              <a:spcBef>
                <a:spcPct val="0"/>
              </a:spcBef>
            </a:pPr>
            <a:endParaRPr lang="en-US" sz="7490">
              <a:solidFill>
                <a:srgbClr val="EBE0CD"/>
              </a:solidFill>
              <a:latin typeface="Horizon" panose="02000500000000000000"/>
              <a:ea typeface="Horizon" panose="02000500000000000000"/>
              <a:cs typeface="Horizon" panose="02000500000000000000"/>
              <a:sym typeface="Horizon" panose="02000500000000000000"/>
            </a:endParaRPr>
          </a:p>
        </p:txBody>
      </p:sp>
      <p:sp>
        <p:nvSpPr>
          <p:cNvPr id="21" name="TextBox 21"/>
          <p:cNvSpPr txBox="1"/>
          <p:nvPr/>
        </p:nvSpPr>
        <p:spPr>
          <a:xfrm>
            <a:off x="12346430" y="3542203"/>
            <a:ext cx="5197178" cy="448310"/>
          </a:xfrm>
          <a:prstGeom prst="rect">
            <a:avLst/>
          </a:prstGeom>
        </p:spPr>
        <p:txBody>
          <a:bodyPr lIns="0" tIns="0" rIns="0" bIns="0" rtlCol="0" anchor="t">
            <a:spAutoFit/>
          </a:bodyPr>
          <a:lstStyle/>
          <a:p>
            <a:pPr marL="0" lvl="0" indent="0" algn="l">
              <a:lnSpc>
                <a:spcPts val="3500"/>
              </a:lnSpc>
              <a:spcBef>
                <a:spcPct val="0"/>
              </a:spcBef>
            </a:pPr>
            <a:endParaRPr lang="en-US" sz="2500" u="none">
              <a:solidFill>
                <a:srgbClr val="EBE0CD"/>
              </a:solidFill>
              <a:latin typeface="Glacial Indifference"/>
              <a:ea typeface="Glacial Indifference"/>
              <a:cs typeface="Glacial Indifference"/>
              <a:sym typeface="Glacial Indifference"/>
            </a:endParaRPr>
          </a:p>
        </p:txBody>
      </p:sp>
      <p:sp>
        <p:nvSpPr>
          <p:cNvPr id="22" name="TextBox 22"/>
          <p:cNvSpPr txBox="1"/>
          <p:nvPr/>
        </p:nvSpPr>
        <p:spPr>
          <a:xfrm>
            <a:off x="10667689" y="7582167"/>
            <a:ext cx="2142290" cy="1344295"/>
          </a:xfrm>
          <a:prstGeom prst="rect">
            <a:avLst/>
          </a:prstGeom>
        </p:spPr>
        <p:txBody>
          <a:bodyPr lIns="0" tIns="0" rIns="0" bIns="0" rtlCol="0" anchor="t">
            <a:spAutoFit/>
          </a:bodyPr>
          <a:lstStyle/>
          <a:p>
            <a:pPr algn="ctr">
              <a:lnSpc>
                <a:spcPts val="10485"/>
              </a:lnSpc>
              <a:spcBef>
                <a:spcPct val="0"/>
              </a:spcBef>
            </a:pPr>
            <a:endParaRPr lang="en-US" sz="7490">
              <a:solidFill>
                <a:srgbClr val="EBE0CD"/>
              </a:solidFill>
              <a:latin typeface="Horizon" panose="02000500000000000000"/>
              <a:ea typeface="Horizon" panose="02000500000000000000"/>
              <a:cs typeface="Horizon" panose="02000500000000000000"/>
              <a:sym typeface="Horizon" panose="02000500000000000000"/>
            </a:endParaRPr>
          </a:p>
        </p:txBody>
      </p:sp>
      <p:sp>
        <p:nvSpPr>
          <p:cNvPr id="23" name="TextBox 23"/>
          <p:cNvSpPr txBox="1"/>
          <p:nvPr/>
        </p:nvSpPr>
        <p:spPr>
          <a:xfrm>
            <a:off x="12346430" y="6858316"/>
            <a:ext cx="5197178" cy="448310"/>
          </a:xfrm>
          <a:prstGeom prst="rect">
            <a:avLst/>
          </a:prstGeom>
        </p:spPr>
        <p:txBody>
          <a:bodyPr lIns="0" tIns="0" rIns="0" bIns="0" rtlCol="0" anchor="t">
            <a:spAutoFit/>
          </a:bodyPr>
          <a:lstStyle/>
          <a:p>
            <a:pPr marL="0" lvl="0" indent="0" algn="l">
              <a:lnSpc>
                <a:spcPts val="3500"/>
              </a:lnSpc>
              <a:spcBef>
                <a:spcPct val="0"/>
              </a:spcBef>
            </a:pPr>
            <a:endParaRPr lang="en-US" sz="2500" u="none">
              <a:solidFill>
                <a:srgbClr val="EBE0CD"/>
              </a:solidFill>
              <a:latin typeface="Glacial Indifference"/>
              <a:ea typeface="Glacial Indifference"/>
              <a:cs typeface="Glacial Indifference"/>
              <a:sym typeface="Glacial Indifference"/>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9DA88"/>
        </a:solidFill>
        <a:effectLst/>
      </p:bgPr>
    </p:bg>
    <p:spTree>
      <p:nvGrpSpPr>
        <p:cNvPr id="1" name=""/>
        <p:cNvGrpSpPr/>
        <p:nvPr/>
      </p:nvGrpSpPr>
      <p:grpSpPr>
        <a:xfrm>
          <a:off x="0" y="0"/>
          <a:ext cx="0" cy="0"/>
          <a:chOff x="0" y="0"/>
          <a:chExt cx="0" cy="0"/>
        </a:xfrm>
      </p:grpSpPr>
      <p:sp>
        <p:nvSpPr>
          <p:cNvPr id="2" name="Freeform 2"/>
          <p:cNvSpPr/>
          <p:nvPr/>
        </p:nvSpPr>
        <p:spPr>
          <a:xfrm>
            <a:off x="-428538" y="-2253652"/>
            <a:ext cx="18768896" cy="13035852"/>
          </a:xfrm>
          <a:custGeom>
            <a:avLst/>
            <a:gdLst/>
            <a:ahLst/>
            <a:cxnLst/>
            <a:rect l="l" t="t" r="r" b="b"/>
            <a:pathLst>
              <a:path w="18768896" h="13035852">
                <a:moveTo>
                  <a:pt x="0" y="0"/>
                </a:moveTo>
                <a:lnTo>
                  <a:pt x="18768897" y="0"/>
                </a:lnTo>
                <a:lnTo>
                  <a:pt x="18768897" y="13035851"/>
                </a:lnTo>
                <a:lnTo>
                  <a:pt x="0" y="13035851"/>
                </a:lnTo>
                <a:lnTo>
                  <a:pt x="0" y="0"/>
                </a:lnTo>
                <a:close/>
              </a:path>
            </a:pathLst>
          </a:custGeom>
          <a:blipFill>
            <a:blip r:embed="rId2"/>
            <a:stretch>
              <a:fillRect/>
            </a:stretch>
          </a:blipFill>
        </p:spPr>
      </p:sp>
      <p:grpSp>
        <p:nvGrpSpPr>
          <p:cNvPr id="3" name="Group 3"/>
          <p:cNvGrpSpPr/>
          <p:nvPr/>
        </p:nvGrpSpPr>
        <p:grpSpPr>
          <a:xfrm>
            <a:off x="6038482" y="1629026"/>
            <a:ext cx="10753866" cy="7641923"/>
            <a:chOff x="0" y="0"/>
            <a:chExt cx="15270671" cy="10851659"/>
          </a:xfrm>
        </p:grpSpPr>
        <p:sp>
          <p:nvSpPr>
            <p:cNvPr id="4" name="Freeform 4"/>
            <p:cNvSpPr/>
            <p:nvPr/>
          </p:nvSpPr>
          <p:spPr>
            <a:xfrm>
              <a:off x="-127" y="127"/>
              <a:ext cx="15270544" cy="10858644"/>
            </a:xfrm>
            <a:custGeom>
              <a:avLst/>
              <a:gdLst/>
              <a:ahLst/>
              <a:cxnLst/>
              <a:rect l="l" t="t" r="r" b="b"/>
              <a:pathLst>
                <a:path w="15270544" h="10858644">
                  <a:moveTo>
                    <a:pt x="14869478" y="10845944"/>
                  </a:moveTo>
                  <a:cubicBezTo>
                    <a:pt x="14813598" y="10858644"/>
                    <a:pt x="14788198" y="10845944"/>
                    <a:pt x="14731048" y="10845944"/>
                  </a:cubicBezTo>
                  <a:cubicBezTo>
                    <a:pt x="14673898" y="10845944"/>
                    <a:pt x="14582838" y="10833244"/>
                    <a:pt x="14582838" y="10833244"/>
                  </a:cubicBezTo>
                  <a:lnTo>
                    <a:pt x="707771" y="10833244"/>
                  </a:lnTo>
                  <a:lnTo>
                    <a:pt x="631063" y="10820544"/>
                  </a:lnTo>
                  <a:cubicBezTo>
                    <a:pt x="631063" y="10820544"/>
                    <a:pt x="533400" y="10833244"/>
                    <a:pt x="457581" y="10820544"/>
                  </a:cubicBezTo>
                  <a:cubicBezTo>
                    <a:pt x="381762" y="10807844"/>
                    <a:pt x="296418" y="10820544"/>
                    <a:pt x="296418" y="10820544"/>
                  </a:cubicBezTo>
                  <a:cubicBezTo>
                    <a:pt x="240284" y="10820544"/>
                    <a:pt x="162814" y="10816226"/>
                    <a:pt x="119507" y="10787016"/>
                  </a:cubicBezTo>
                  <a:cubicBezTo>
                    <a:pt x="47371" y="10738375"/>
                    <a:pt x="25400" y="10668144"/>
                    <a:pt x="0" y="10562353"/>
                  </a:cubicBezTo>
                  <a:lnTo>
                    <a:pt x="0" y="10361820"/>
                  </a:lnTo>
                  <a:cubicBezTo>
                    <a:pt x="0" y="10361820"/>
                    <a:pt x="12700" y="10276857"/>
                    <a:pt x="12700" y="10218564"/>
                  </a:cubicBezTo>
                  <a:cubicBezTo>
                    <a:pt x="12700" y="10160271"/>
                    <a:pt x="0" y="10070355"/>
                    <a:pt x="0" y="10070355"/>
                  </a:cubicBezTo>
                  <a:lnTo>
                    <a:pt x="0" y="803402"/>
                  </a:lnTo>
                  <a:cubicBezTo>
                    <a:pt x="0" y="803402"/>
                    <a:pt x="12700" y="767715"/>
                    <a:pt x="12700" y="688594"/>
                  </a:cubicBezTo>
                  <a:lnTo>
                    <a:pt x="12700" y="543560"/>
                  </a:lnTo>
                  <a:cubicBezTo>
                    <a:pt x="12700" y="543560"/>
                    <a:pt x="0" y="459740"/>
                    <a:pt x="12700" y="375920"/>
                  </a:cubicBezTo>
                  <a:cubicBezTo>
                    <a:pt x="25400" y="292100"/>
                    <a:pt x="23876" y="258064"/>
                    <a:pt x="64897" y="195072"/>
                  </a:cubicBezTo>
                  <a:cubicBezTo>
                    <a:pt x="87249" y="160782"/>
                    <a:pt x="184404" y="76708"/>
                    <a:pt x="215900" y="50800"/>
                  </a:cubicBezTo>
                  <a:cubicBezTo>
                    <a:pt x="215900" y="50800"/>
                    <a:pt x="305181" y="24130"/>
                    <a:pt x="401320" y="12700"/>
                  </a:cubicBezTo>
                  <a:cubicBezTo>
                    <a:pt x="508000" y="0"/>
                    <a:pt x="481584" y="0"/>
                    <a:pt x="622300" y="0"/>
                  </a:cubicBezTo>
                  <a:lnTo>
                    <a:pt x="14751495" y="0"/>
                  </a:lnTo>
                  <a:cubicBezTo>
                    <a:pt x="14851571" y="0"/>
                    <a:pt x="14920024" y="12700"/>
                    <a:pt x="14920024" y="12700"/>
                  </a:cubicBezTo>
                  <a:cubicBezTo>
                    <a:pt x="14984158" y="12700"/>
                    <a:pt x="15072931" y="36322"/>
                    <a:pt x="15130844" y="50800"/>
                  </a:cubicBezTo>
                  <a:cubicBezTo>
                    <a:pt x="15232444" y="76200"/>
                    <a:pt x="15257844" y="254000"/>
                    <a:pt x="15257844" y="350520"/>
                  </a:cubicBezTo>
                  <a:lnTo>
                    <a:pt x="15257844" y="9979550"/>
                  </a:lnTo>
                  <a:cubicBezTo>
                    <a:pt x="15257844" y="9979550"/>
                    <a:pt x="15270544" y="10348231"/>
                    <a:pt x="15270544" y="10381251"/>
                  </a:cubicBezTo>
                  <a:cubicBezTo>
                    <a:pt x="15270544" y="10414271"/>
                    <a:pt x="15248065" y="10522221"/>
                    <a:pt x="15230157" y="10568449"/>
                  </a:cubicBezTo>
                  <a:cubicBezTo>
                    <a:pt x="15205138" y="10633092"/>
                    <a:pt x="15215299" y="10689988"/>
                    <a:pt x="15163482" y="10734184"/>
                  </a:cubicBezTo>
                  <a:cubicBezTo>
                    <a:pt x="15127415" y="10765045"/>
                    <a:pt x="15073312" y="10802383"/>
                    <a:pt x="15028101" y="10819528"/>
                  </a:cubicBezTo>
                  <a:cubicBezTo>
                    <a:pt x="14982888" y="10836673"/>
                    <a:pt x="14925104" y="10833371"/>
                    <a:pt x="14869224" y="10846071"/>
                  </a:cubicBezTo>
                  <a:close/>
                </a:path>
              </a:pathLst>
            </a:custGeom>
            <a:solidFill>
              <a:srgbClr val="EAEAEA"/>
            </a:solidFill>
          </p:spPr>
        </p:sp>
      </p:grpSp>
      <p:grpSp>
        <p:nvGrpSpPr>
          <p:cNvPr id="5" name="Group 5"/>
          <p:cNvGrpSpPr/>
          <p:nvPr/>
        </p:nvGrpSpPr>
        <p:grpSpPr>
          <a:xfrm>
            <a:off x="6345729" y="2137296"/>
            <a:ext cx="10083261" cy="6520589"/>
            <a:chOff x="0" y="0"/>
            <a:chExt cx="16780709" cy="10851659"/>
          </a:xfrm>
        </p:grpSpPr>
        <p:sp>
          <p:nvSpPr>
            <p:cNvPr id="6" name="Freeform 6"/>
            <p:cNvSpPr/>
            <p:nvPr/>
          </p:nvSpPr>
          <p:spPr>
            <a:xfrm>
              <a:off x="-127" y="127"/>
              <a:ext cx="16780582" cy="10858644"/>
            </a:xfrm>
            <a:custGeom>
              <a:avLst/>
              <a:gdLst/>
              <a:ahLst/>
              <a:cxnLst/>
              <a:rect l="l" t="t" r="r" b="b"/>
              <a:pathLst>
                <a:path w="16780582" h="10858644">
                  <a:moveTo>
                    <a:pt x="16379516" y="10845944"/>
                  </a:moveTo>
                  <a:cubicBezTo>
                    <a:pt x="16323636" y="10858644"/>
                    <a:pt x="16298236" y="10845944"/>
                    <a:pt x="16241086" y="10845944"/>
                  </a:cubicBezTo>
                  <a:cubicBezTo>
                    <a:pt x="16183936" y="10845944"/>
                    <a:pt x="16092878" y="10833244"/>
                    <a:pt x="16092878" y="10833244"/>
                  </a:cubicBezTo>
                  <a:lnTo>
                    <a:pt x="707771" y="10833244"/>
                  </a:lnTo>
                  <a:lnTo>
                    <a:pt x="631063" y="10820544"/>
                  </a:lnTo>
                  <a:cubicBezTo>
                    <a:pt x="631063" y="10820544"/>
                    <a:pt x="533400" y="10833244"/>
                    <a:pt x="457581" y="10820544"/>
                  </a:cubicBezTo>
                  <a:cubicBezTo>
                    <a:pt x="381762" y="10807844"/>
                    <a:pt x="296418" y="10820544"/>
                    <a:pt x="296418" y="10820544"/>
                  </a:cubicBezTo>
                  <a:cubicBezTo>
                    <a:pt x="240284" y="10820544"/>
                    <a:pt x="162814" y="10816226"/>
                    <a:pt x="119507" y="10787016"/>
                  </a:cubicBezTo>
                  <a:cubicBezTo>
                    <a:pt x="47371" y="10738375"/>
                    <a:pt x="25400" y="10668144"/>
                    <a:pt x="0" y="10562353"/>
                  </a:cubicBezTo>
                  <a:lnTo>
                    <a:pt x="0" y="10361820"/>
                  </a:lnTo>
                  <a:cubicBezTo>
                    <a:pt x="0" y="10361820"/>
                    <a:pt x="12700" y="10276857"/>
                    <a:pt x="12700" y="10218564"/>
                  </a:cubicBezTo>
                  <a:cubicBezTo>
                    <a:pt x="12700" y="10160271"/>
                    <a:pt x="0" y="10070355"/>
                    <a:pt x="0" y="10070355"/>
                  </a:cubicBezTo>
                  <a:lnTo>
                    <a:pt x="0" y="803402"/>
                  </a:lnTo>
                  <a:cubicBezTo>
                    <a:pt x="0" y="803402"/>
                    <a:pt x="12700" y="767715"/>
                    <a:pt x="12700" y="688594"/>
                  </a:cubicBezTo>
                  <a:lnTo>
                    <a:pt x="12700" y="543560"/>
                  </a:lnTo>
                  <a:cubicBezTo>
                    <a:pt x="12700" y="543560"/>
                    <a:pt x="0" y="459740"/>
                    <a:pt x="12700" y="375920"/>
                  </a:cubicBezTo>
                  <a:cubicBezTo>
                    <a:pt x="25400" y="292100"/>
                    <a:pt x="23876" y="258064"/>
                    <a:pt x="64897" y="195072"/>
                  </a:cubicBezTo>
                  <a:cubicBezTo>
                    <a:pt x="87249" y="160782"/>
                    <a:pt x="184404" y="76708"/>
                    <a:pt x="215900" y="50800"/>
                  </a:cubicBezTo>
                  <a:cubicBezTo>
                    <a:pt x="215900" y="50800"/>
                    <a:pt x="305181" y="24130"/>
                    <a:pt x="401320" y="12700"/>
                  </a:cubicBezTo>
                  <a:cubicBezTo>
                    <a:pt x="508000" y="0"/>
                    <a:pt x="481584" y="0"/>
                    <a:pt x="622300" y="0"/>
                  </a:cubicBezTo>
                  <a:lnTo>
                    <a:pt x="16261533" y="0"/>
                  </a:lnTo>
                  <a:cubicBezTo>
                    <a:pt x="16361609" y="0"/>
                    <a:pt x="16430062" y="12700"/>
                    <a:pt x="16430062" y="12700"/>
                  </a:cubicBezTo>
                  <a:cubicBezTo>
                    <a:pt x="16494198" y="12700"/>
                    <a:pt x="16582971" y="36322"/>
                    <a:pt x="16640882" y="50800"/>
                  </a:cubicBezTo>
                  <a:cubicBezTo>
                    <a:pt x="16742482" y="76200"/>
                    <a:pt x="16767882" y="254000"/>
                    <a:pt x="16767882" y="350520"/>
                  </a:cubicBezTo>
                  <a:lnTo>
                    <a:pt x="16767882" y="9979550"/>
                  </a:lnTo>
                  <a:cubicBezTo>
                    <a:pt x="16767882" y="9979550"/>
                    <a:pt x="16780582" y="10348231"/>
                    <a:pt x="16780582" y="10381251"/>
                  </a:cubicBezTo>
                  <a:cubicBezTo>
                    <a:pt x="16780582" y="10414271"/>
                    <a:pt x="16758104" y="10522221"/>
                    <a:pt x="16740197" y="10568449"/>
                  </a:cubicBezTo>
                  <a:cubicBezTo>
                    <a:pt x="16715178" y="10633092"/>
                    <a:pt x="16725337" y="10689988"/>
                    <a:pt x="16673522" y="10734184"/>
                  </a:cubicBezTo>
                  <a:cubicBezTo>
                    <a:pt x="16637454" y="10765045"/>
                    <a:pt x="16583352" y="10802383"/>
                    <a:pt x="16538139" y="10819528"/>
                  </a:cubicBezTo>
                  <a:cubicBezTo>
                    <a:pt x="16492928" y="10836673"/>
                    <a:pt x="16435142" y="10833371"/>
                    <a:pt x="16379262" y="10846071"/>
                  </a:cubicBezTo>
                  <a:close/>
                </a:path>
              </a:pathLst>
            </a:custGeom>
            <a:solidFill>
              <a:srgbClr val="FFFFFF"/>
            </a:solidFill>
          </p:spPr>
        </p:sp>
      </p:grpSp>
      <p:sp>
        <p:nvSpPr>
          <p:cNvPr id="7" name="Freeform 7"/>
          <p:cNvSpPr/>
          <p:nvPr/>
        </p:nvSpPr>
        <p:spPr>
          <a:xfrm>
            <a:off x="8356011" y="9243175"/>
            <a:ext cx="5781047" cy="4237501"/>
          </a:xfrm>
          <a:custGeom>
            <a:avLst/>
            <a:gdLst/>
            <a:ahLst/>
            <a:cxnLst/>
            <a:rect l="l" t="t" r="r" b="b"/>
            <a:pathLst>
              <a:path w="5781047" h="4237501">
                <a:moveTo>
                  <a:pt x="0" y="0"/>
                </a:moveTo>
                <a:lnTo>
                  <a:pt x="5781047" y="0"/>
                </a:lnTo>
                <a:lnTo>
                  <a:pt x="5781047" y="4237501"/>
                </a:lnTo>
                <a:lnTo>
                  <a:pt x="0" y="4237501"/>
                </a:lnTo>
                <a:lnTo>
                  <a:pt x="0" y="0"/>
                </a:lnTo>
                <a:close/>
              </a:path>
            </a:pathLst>
          </a:custGeom>
          <a:blipFill>
            <a:blip r:embed="rId3">
              <a:extLst>
                <a:ext uri="{96DAC541-7B7A-43D3-8B79-37D633B846F1}">
                  <asvg:svgBlip xmlns:asvg="http://schemas.microsoft.com/office/drawing/2016/SVG/main" r:embed="rId4"/>
                </a:ext>
              </a:extLst>
            </a:blip>
            <a:stretch>
              <a:fillRect t="-61363"/>
            </a:stretch>
          </a:blipFill>
        </p:spPr>
      </p:sp>
      <p:sp>
        <p:nvSpPr>
          <p:cNvPr id="8" name="Freeform 8"/>
          <p:cNvSpPr/>
          <p:nvPr/>
        </p:nvSpPr>
        <p:spPr>
          <a:xfrm>
            <a:off x="5838509" y="8940671"/>
            <a:ext cx="6357135" cy="330278"/>
          </a:xfrm>
          <a:custGeom>
            <a:avLst/>
            <a:gdLst/>
            <a:ahLst/>
            <a:cxnLst/>
            <a:rect l="l" t="t" r="r" b="b"/>
            <a:pathLst>
              <a:path w="6357135" h="330278">
                <a:moveTo>
                  <a:pt x="0" y="0"/>
                </a:moveTo>
                <a:lnTo>
                  <a:pt x="6357135" y="0"/>
                </a:lnTo>
                <a:lnTo>
                  <a:pt x="6357135" y="330278"/>
                </a:lnTo>
                <a:lnTo>
                  <a:pt x="0" y="330278"/>
                </a:lnTo>
                <a:lnTo>
                  <a:pt x="0" y="0"/>
                </a:lnTo>
                <a:close/>
              </a:path>
            </a:pathLst>
          </a:custGeom>
          <a:blipFill>
            <a:blip r:embed="rId5">
              <a:extLst>
                <a:ext uri="{96DAC541-7B7A-43D3-8B79-37D633B846F1}">
                  <asvg:svgBlip xmlns:asvg="http://schemas.microsoft.com/office/drawing/2016/SVG/main" r:embed="rId6"/>
                </a:ext>
              </a:extLst>
            </a:blip>
            <a:stretch>
              <a:fillRect t="-1145859"/>
            </a:stretch>
          </a:blipFill>
        </p:spPr>
      </p:sp>
      <p:sp>
        <p:nvSpPr>
          <p:cNvPr id="9" name="Freeform 9"/>
          <p:cNvSpPr/>
          <p:nvPr/>
        </p:nvSpPr>
        <p:spPr>
          <a:xfrm>
            <a:off x="10693293" y="8940671"/>
            <a:ext cx="6357135" cy="330278"/>
          </a:xfrm>
          <a:custGeom>
            <a:avLst/>
            <a:gdLst/>
            <a:ahLst/>
            <a:cxnLst/>
            <a:rect l="l" t="t" r="r" b="b"/>
            <a:pathLst>
              <a:path w="6357135" h="330278">
                <a:moveTo>
                  <a:pt x="0" y="0"/>
                </a:moveTo>
                <a:lnTo>
                  <a:pt x="6357134" y="0"/>
                </a:lnTo>
                <a:lnTo>
                  <a:pt x="6357134" y="330278"/>
                </a:lnTo>
                <a:lnTo>
                  <a:pt x="0" y="330278"/>
                </a:lnTo>
                <a:lnTo>
                  <a:pt x="0" y="0"/>
                </a:lnTo>
                <a:close/>
              </a:path>
            </a:pathLst>
          </a:custGeom>
          <a:blipFill>
            <a:blip r:embed="rId7">
              <a:extLst>
                <a:ext uri="{96DAC541-7B7A-43D3-8B79-37D633B846F1}">
                  <asvg:svgBlip xmlns:asvg="http://schemas.microsoft.com/office/drawing/2016/SVG/main" r:embed="rId8"/>
                </a:ext>
              </a:extLst>
            </a:blip>
            <a:stretch>
              <a:fillRect t="-1145859"/>
            </a:stretch>
          </a:blipFill>
        </p:spPr>
      </p:sp>
      <p:sp>
        <p:nvSpPr>
          <p:cNvPr id="10" name="Freeform 10"/>
          <p:cNvSpPr/>
          <p:nvPr/>
        </p:nvSpPr>
        <p:spPr>
          <a:xfrm>
            <a:off x="10708578" y="3297866"/>
            <a:ext cx="1382977" cy="158786"/>
          </a:xfrm>
          <a:custGeom>
            <a:avLst/>
            <a:gdLst/>
            <a:ahLst/>
            <a:cxnLst/>
            <a:rect l="l" t="t" r="r" b="b"/>
            <a:pathLst>
              <a:path w="1382977" h="158786">
                <a:moveTo>
                  <a:pt x="0" y="0"/>
                </a:moveTo>
                <a:lnTo>
                  <a:pt x="1382977" y="0"/>
                </a:lnTo>
                <a:lnTo>
                  <a:pt x="1382977" y="158787"/>
                </a:lnTo>
                <a:lnTo>
                  <a:pt x="0" y="1587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1" name="Freeform 11"/>
          <p:cNvSpPr/>
          <p:nvPr/>
        </p:nvSpPr>
        <p:spPr>
          <a:xfrm flipV="1">
            <a:off x="5827392" y="1463887"/>
            <a:ext cx="6357135" cy="330278"/>
          </a:xfrm>
          <a:custGeom>
            <a:avLst/>
            <a:gdLst/>
            <a:ahLst/>
            <a:cxnLst/>
            <a:rect l="l" t="t" r="r" b="b"/>
            <a:pathLst>
              <a:path w="6357135" h="330278">
                <a:moveTo>
                  <a:pt x="0" y="330278"/>
                </a:moveTo>
                <a:lnTo>
                  <a:pt x="6357135" y="330278"/>
                </a:lnTo>
                <a:lnTo>
                  <a:pt x="6357135" y="0"/>
                </a:lnTo>
                <a:lnTo>
                  <a:pt x="0" y="0"/>
                </a:lnTo>
                <a:lnTo>
                  <a:pt x="0" y="330278"/>
                </a:lnTo>
                <a:close/>
              </a:path>
            </a:pathLst>
          </a:custGeom>
          <a:blipFill>
            <a:blip r:embed="rId7">
              <a:extLst>
                <a:ext uri="{96DAC541-7B7A-43D3-8B79-37D633B846F1}">
                  <asvg:svgBlip xmlns:asvg="http://schemas.microsoft.com/office/drawing/2016/SVG/main" r:embed="rId8"/>
                </a:ext>
              </a:extLst>
            </a:blip>
            <a:stretch>
              <a:fillRect t="-1145859"/>
            </a:stretch>
          </a:blipFill>
        </p:spPr>
      </p:sp>
      <p:sp>
        <p:nvSpPr>
          <p:cNvPr id="12" name="Freeform 12"/>
          <p:cNvSpPr/>
          <p:nvPr/>
        </p:nvSpPr>
        <p:spPr>
          <a:xfrm flipV="1">
            <a:off x="10693293" y="1463887"/>
            <a:ext cx="6357135" cy="330278"/>
          </a:xfrm>
          <a:custGeom>
            <a:avLst/>
            <a:gdLst/>
            <a:ahLst/>
            <a:cxnLst/>
            <a:rect l="l" t="t" r="r" b="b"/>
            <a:pathLst>
              <a:path w="6357135" h="330278">
                <a:moveTo>
                  <a:pt x="0" y="330278"/>
                </a:moveTo>
                <a:lnTo>
                  <a:pt x="6357134" y="330278"/>
                </a:lnTo>
                <a:lnTo>
                  <a:pt x="6357134" y="0"/>
                </a:lnTo>
                <a:lnTo>
                  <a:pt x="0" y="0"/>
                </a:lnTo>
                <a:lnTo>
                  <a:pt x="0" y="330278"/>
                </a:lnTo>
                <a:close/>
              </a:path>
            </a:pathLst>
          </a:custGeom>
          <a:blipFill>
            <a:blip r:embed="rId7">
              <a:extLst>
                <a:ext uri="{96DAC541-7B7A-43D3-8B79-37D633B846F1}">
                  <asvg:svgBlip xmlns:asvg="http://schemas.microsoft.com/office/drawing/2016/SVG/main" r:embed="rId8"/>
                </a:ext>
              </a:extLst>
            </a:blip>
            <a:stretch>
              <a:fillRect t="-1145859"/>
            </a:stretch>
          </a:blipFill>
        </p:spPr>
      </p:sp>
      <p:sp>
        <p:nvSpPr>
          <p:cNvPr id="13" name="Freeform 13"/>
          <p:cNvSpPr/>
          <p:nvPr/>
        </p:nvSpPr>
        <p:spPr>
          <a:xfrm>
            <a:off x="11392353" y="949604"/>
            <a:ext cx="166080" cy="158191"/>
          </a:xfrm>
          <a:custGeom>
            <a:avLst/>
            <a:gdLst/>
            <a:ahLst/>
            <a:cxnLst/>
            <a:rect l="l" t="t" r="r" b="b"/>
            <a:pathLst>
              <a:path w="166080" h="158191">
                <a:moveTo>
                  <a:pt x="0" y="0"/>
                </a:moveTo>
                <a:lnTo>
                  <a:pt x="166080" y="0"/>
                </a:lnTo>
                <a:lnTo>
                  <a:pt x="166080" y="158192"/>
                </a:lnTo>
                <a:lnTo>
                  <a:pt x="0" y="158192"/>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4" name="Freeform 14"/>
          <p:cNvSpPr/>
          <p:nvPr/>
        </p:nvSpPr>
        <p:spPr>
          <a:xfrm rot="-495168">
            <a:off x="8202400" y="1227922"/>
            <a:ext cx="3368198" cy="73488"/>
          </a:xfrm>
          <a:custGeom>
            <a:avLst/>
            <a:gdLst/>
            <a:ahLst/>
            <a:cxnLst/>
            <a:rect l="l" t="t" r="r" b="b"/>
            <a:pathLst>
              <a:path w="3368198" h="73488">
                <a:moveTo>
                  <a:pt x="0" y="0"/>
                </a:moveTo>
                <a:lnTo>
                  <a:pt x="3368199" y="0"/>
                </a:lnTo>
                <a:lnTo>
                  <a:pt x="3368199" y="73488"/>
                </a:lnTo>
                <a:lnTo>
                  <a:pt x="0" y="73488"/>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5" name="Freeform 15"/>
          <p:cNvSpPr/>
          <p:nvPr/>
        </p:nvSpPr>
        <p:spPr>
          <a:xfrm rot="574972">
            <a:off x="11369977" y="1227922"/>
            <a:ext cx="3368198" cy="73488"/>
          </a:xfrm>
          <a:custGeom>
            <a:avLst/>
            <a:gdLst/>
            <a:ahLst/>
            <a:cxnLst/>
            <a:rect l="l" t="t" r="r" b="b"/>
            <a:pathLst>
              <a:path w="3368198" h="73488">
                <a:moveTo>
                  <a:pt x="0" y="0"/>
                </a:moveTo>
                <a:lnTo>
                  <a:pt x="3368198" y="0"/>
                </a:lnTo>
                <a:lnTo>
                  <a:pt x="3368198" y="73488"/>
                </a:lnTo>
                <a:lnTo>
                  <a:pt x="0" y="73488"/>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6" name="TextBox 16"/>
          <p:cNvSpPr txBox="1"/>
          <p:nvPr/>
        </p:nvSpPr>
        <p:spPr>
          <a:xfrm>
            <a:off x="6971112" y="3609872"/>
            <a:ext cx="9269899" cy="5386070"/>
          </a:xfrm>
          <a:prstGeom prst="rect">
            <a:avLst/>
          </a:prstGeom>
        </p:spPr>
        <p:txBody>
          <a:bodyPr lIns="0" tIns="0" rIns="0" bIns="0" rtlCol="0" anchor="t">
            <a:spAutoFit/>
          </a:bodyPr>
          <a:lstStyle/>
          <a:p>
            <a:pPr algn="just">
              <a:lnSpc>
                <a:spcPts val="3500"/>
              </a:lnSpc>
            </a:pP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Bir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xil</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yosh</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va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taxminan</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bir</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xil</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tayyorgarlik</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darajasiga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ega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bo‘lgan</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o‘quvchilardan</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tarkib</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topadi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va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bu</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tarkib</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ta’limning</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umumiy</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davrida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doimiy</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tarkibini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saqlaydi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о‘quv</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faoliyati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yagona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yillik</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reja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va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dasturga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ko‘ra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turg‘un</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dars</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jadvali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bo‘yicha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tashkil</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etiladi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о‘quvchilar</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maktabga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yilning</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bir</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vaqtida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va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belgilangan</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soatlarida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keladilar</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о‘quv</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mashg‘ulotining</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asosiy</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birligi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dars</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hisoblanadi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dars</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odatda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muayyan</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fanlar</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bо‘yicha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tashkil</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etiladi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о‘quvchilar</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sinfda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bitta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material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ustida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ishlaydilar</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о‘qituvchi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о‘quvchilar</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faoliyatiga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rahbarlik</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qiladi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u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о‘z</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fanibо‘yicha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har</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bir</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о‘quvchining</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BKMni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baholaydi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va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yil</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oxirida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о‘quvchini</a:t>
            </a:r>
            <a:endPar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endParaRPr>
          </a:p>
          <a:p>
            <a:pPr algn="just">
              <a:lnSpc>
                <a:spcPts val="3500"/>
              </a:lnSpc>
            </a:pP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keyingi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sinfga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o‘tishi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haqida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qaror</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qabul</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qiladi</a:t>
            </a:r>
            <a:endPar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endParaRPr>
          </a:p>
          <a:p>
            <a:pPr algn="just">
              <a:lnSpc>
                <a:spcPts val="3500"/>
              </a:lnSpc>
            </a:pPr>
            <a:endPar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endParaRPr>
          </a:p>
        </p:txBody>
      </p:sp>
      <p:sp>
        <p:nvSpPr>
          <p:cNvPr id="17" name="TextBox 17"/>
          <p:cNvSpPr txBox="1"/>
          <p:nvPr/>
        </p:nvSpPr>
        <p:spPr>
          <a:xfrm>
            <a:off x="7786889" y="2367659"/>
            <a:ext cx="7377007" cy="1446530"/>
          </a:xfrm>
          <a:prstGeom prst="rect">
            <a:avLst/>
          </a:prstGeom>
        </p:spPr>
        <p:txBody>
          <a:bodyPr lIns="0" tIns="0" rIns="0" bIns="0" rtlCol="0" anchor="t">
            <a:spAutoFit/>
          </a:bodyPr>
          <a:lstStyle/>
          <a:p>
            <a:pPr algn="ctr">
              <a:lnSpc>
                <a:spcPts val="5640"/>
              </a:lnSpc>
            </a:pPr>
            <a:r>
              <a:rPr lang="en-US" sz="470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О‘ziga xos xususiyatlar</a:t>
            </a:r>
          </a:p>
          <a:p>
            <a:pPr algn="ctr">
              <a:lnSpc>
                <a:spcPts val="5640"/>
              </a:lnSpc>
            </a:pPr>
            <a:endParaRPr lang="en-US" sz="4700" spc="-94">
              <a:solidFill>
                <a:srgbClr val="372929"/>
              </a:solidFill>
              <a:latin typeface="Jua" charset="-127"/>
              <a:ea typeface="Jua" charset="-127"/>
              <a:cs typeface="Jua" charset="-127"/>
              <a:sym typeface="Jua" charset="-127"/>
            </a:endParaRPr>
          </a:p>
        </p:txBody>
      </p:sp>
      <p:sp>
        <p:nvSpPr>
          <p:cNvPr id="23" name="Freeform 23"/>
          <p:cNvSpPr/>
          <p:nvPr/>
        </p:nvSpPr>
        <p:spPr>
          <a:xfrm>
            <a:off x="2342232" y="5523278"/>
            <a:ext cx="1767676" cy="2250514"/>
          </a:xfrm>
          <a:custGeom>
            <a:avLst/>
            <a:gdLst/>
            <a:ahLst/>
            <a:cxnLst/>
            <a:rect l="l" t="t" r="r" b="b"/>
            <a:pathLst>
              <a:path w="1767676" h="2250514">
                <a:moveTo>
                  <a:pt x="0" y="0"/>
                </a:moveTo>
                <a:lnTo>
                  <a:pt x="1767676" y="0"/>
                </a:lnTo>
                <a:lnTo>
                  <a:pt x="1767676" y="2250513"/>
                </a:lnTo>
                <a:lnTo>
                  <a:pt x="0" y="2250513"/>
                </a:lnTo>
                <a:lnTo>
                  <a:pt x="0" y="0"/>
                </a:lnTo>
                <a:close/>
              </a:path>
            </a:pathLst>
          </a:custGeom>
          <a:blipFill>
            <a:blip r:embed="rId15"/>
            <a:stretch>
              <a:fillRect/>
            </a:stretch>
          </a:blipFill>
        </p:spPr>
      </p:sp>
      <p:sp>
        <p:nvSpPr>
          <p:cNvPr id="24" name="Freeform 24"/>
          <p:cNvSpPr/>
          <p:nvPr/>
        </p:nvSpPr>
        <p:spPr>
          <a:xfrm>
            <a:off x="893034" y="5123427"/>
            <a:ext cx="1217415" cy="2667642"/>
          </a:xfrm>
          <a:custGeom>
            <a:avLst/>
            <a:gdLst/>
            <a:ahLst/>
            <a:cxnLst/>
            <a:rect l="l" t="t" r="r" b="b"/>
            <a:pathLst>
              <a:path w="1217415" h="2667642">
                <a:moveTo>
                  <a:pt x="0" y="0"/>
                </a:moveTo>
                <a:lnTo>
                  <a:pt x="1217415" y="0"/>
                </a:lnTo>
                <a:lnTo>
                  <a:pt x="1217415" y="2667642"/>
                </a:lnTo>
                <a:lnTo>
                  <a:pt x="0" y="2667642"/>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sp>
        <p:nvSpPr>
          <p:cNvPr id="25" name="Freeform 25"/>
          <p:cNvSpPr/>
          <p:nvPr/>
        </p:nvSpPr>
        <p:spPr>
          <a:xfrm rot="-1727232">
            <a:off x="-190075" y="757084"/>
            <a:ext cx="4169757" cy="902184"/>
          </a:xfrm>
          <a:custGeom>
            <a:avLst/>
            <a:gdLst/>
            <a:ahLst/>
            <a:cxnLst/>
            <a:rect l="l" t="t" r="r" b="b"/>
            <a:pathLst>
              <a:path w="4169757" h="902184">
                <a:moveTo>
                  <a:pt x="0" y="0"/>
                </a:moveTo>
                <a:lnTo>
                  <a:pt x="4169757" y="0"/>
                </a:lnTo>
                <a:lnTo>
                  <a:pt x="4169757" y="902183"/>
                </a:lnTo>
                <a:lnTo>
                  <a:pt x="0" y="902183"/>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sp>
      <p:sp>
        <p:nvSpPr>
          <p:cNvPr id="26" name="Freeform 26"/>
          <p:cNvSpPr/>
          <p:nvPr/>
        </p:nvSpPr>
        <p:spPr>
          <a:xfrm>
            <a:off x="2342232" y="2249068"/>
            <a:ext cx="2081312" cy="2092727"/>
          </a:xfrm>
          <a:custGeom>
            <a:avLst/>
            <a:gdLst/>
            <a:ahLst/>
            <a:cxnLst/>
            <a:rect l="l" t="t" r="r" b="b"/>
            <a:pathLst>
              <a:path w="2081312" h="2092727">
                <a:moveTo>
                  <a:pt x="0" y="0"/>
                </a:moveTo>
                <a:lnTo>
                  <a:pt x="2081311" y="0"/>
                </a:lnTo>
                <a:lnTo>
                  <a:pt x="2081311" y="2092727"/>
                </a:lnTo>
                <a:lnTo>
                  <a:pt x="0" y="2092727"/>
                </a:lnTo>
                <a:lnTo>
                  <a:pt x="0" y="0"/>
                </a:lnTo>
                <a:close/>
              </a:path>
            </a:pathLst>
          </a:custGeom>
          <a:blipFill>
            <a:blip r:embed="rId20"/>
            <a:stretch>
              <a:fillRect/>
            </a:stretch>
          </a:blip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BE0CD"/>
        </a:solidFill>
        <a:effectLst/>
      </p:bgPr>
    </p:bg>
    <p:spTree>
      <p:nvGrpSpPr>
        <p:cNvPr id="1" name=""/>
        <p:cNvGrpSpPr/>
        <p:nvPr/>
      </p:nvGrpSpPr>
      <p:grpSpPr>
        <a:xfrm>
          <a:off x="0" y="0"/>
          <a:ext cx="0" cy="0"/>
          <a:chOff x="0" y="0"/>
          <a:chExt cx="0" cy="0"/>
        </a:xfrm>
      </p:grpSpPr>
      <p:sp>
        <p:nvSpPr>
          <p:cNvPr id="2" name="Freeform 2"/>
          <p:cNvSpPr/>
          <p:nvPr/>
        </p:nvSpPr>
        <p:spPr>
          <a:xfrm>
            <a:off x="152400" y="1492192"/>
            <a:ext cx="9162120" cy="7467128"/>
          </a:xfrm>
          <a:custGeom>
            <a:avLst/>
            <a:gdLst/>
            <a:ahLst/>
            <a:cxnLst/>
            <a:rect l="l" t="t" r="r" b="b"/>
            <a:pathLst>
              <a:path w="9162120" h="7467128">
                <a:moveTo>
                  <a:pt x="0" y="0"/>
                </a:moveTo>
                <a:lnTo>
                  <a:pt x="9162120" y="0"/>
                </a:lnTo>
                <a:lnTo>
                  <a:pt x="9162120" y="7467128"/>
                </a:lnTo>
                <a:lnTo>
                  <a:pt x="0" y="7467128"/>
                </a:lnTo>
                <a:lnTo>
                  <a:pt x="0" y="0"/>
                </a:lnTo>
                <a:close/>
              </a:path>
            </a:pathLst>
          </a:custGeom>
          <a:blipFill>
            <a:blip r:embed="rId2"/>
            <a:stretch>
              <a:fillRect/>
            </a:stretch>
          </a:blipFill>
        </p:spPr>
      </p:sp>
      <p:grpSp>
        <p:nvGrpSpPr>
          <p:cNvPr id="3" name="Group 3"/>
          <p:cNvGrpSpPr/>
          <p:nvPr/>
        </p:nvGrpSpPr>
        <p:grpSpPr>
          <a:xfrm>
            <a:off x="7644897" y="1110185"/>
            <a:ext cx="10327148" cy="7326364"/>
            <a:chOff x="0" y="0"/>
            <a:chExt cx="2719907" cy="1929577"/>
          </a:xfrm>
        </p:grpSpPr>
        <p:sp>
          <p:nvSpPr>
            <p:cNvPr id="4" name="Freeform 4"/>
            <p:cNvSpPr/>
            <p:nvPr/>
          </p:nvSpPr>
          <p:spPr>
            <a:xfrm>
              <a:off x="0" y="0"/>
              <a:ext cx="2719907" cy="1929577"/>
            </a:xfrm>
            <a:custGeom>
              <a:avLst/>
              <a:gdLst/>
              <a:ahLst/>
              <a:cxnLst/>
              <a:rect l="l" t="t" r="r" b="b"/>
              <a:pathLst>
                <a:path w="2719907" h="1929577">
                  <a:moveTo>
                    <a:pt x="0" y="0"/>
                  </a:moveTo>
                  <a:lnTo>
                    <a:pt x="2719907" y="0"/>
                  </a:lnTo>
                  <a:lnTo>
                    <a:pt x="2719907" y="1929577"/>
                  </a:lnTo>
                  <a:lnTo>
                    <a:pt x="0" y="1929577"/>
                  </a:lnTo>
                  <a:close/>
                </a:path>
              </a:pathLst>
            </a:custGeom>
            <a:solidFill>
              <a:srgbClr val="554234"/>
            </a:solidFill>
            <a:ln w="57150" cap="sq">
              <a:solidFill>
                <a:srgbClr val="000000"/>
              </a:solidFill>
              <a:prstDash val="solid"/>
              <a:miter/>
            </a:ln>
          </p:spPr>
        </p:sp>
        <p:sp>
          <p:nvSpPr>
            <p:cNvPr id="5" name="TextBox 5"/>
            <p:cNvSpPr txBox="1"/>
            <p:nvPr/>
          </p:nvSpPr>
          <p:spPr>
            <a:xfrm>
              <a:off x="0" y="-47625"/>
              <a:ext cx="2719907" cy="1977202"/>
            </a:xfrm>
            <a:prstGeom prst="rect">
              <a:avLst/>
            </a:prstGeom>
          </p:spPr>
          <p:txBody>
            <a:bodyPr lIns="50800" tIns="50800" rIns="50800" bIns="50800" rtlCol="0" anchor="ctr"/>
            <a:lstStyle/>
            <a:p>
              <a:pPr algn="ctr">
                <a:lnSpc>
                  <a:spcPts val="3500"/>
                </a:lnSpc>
              </a:pPr>
              <a:endParaRPr/>
            </a:p>
          </p:txBody>
        </p:sp>
      </p:grpSp>
      <p:sp>
        <p:nvSpPr>
          <p:cNvPr id="6" name="TextBox 6"/>
          <p:cNvSpPr txBox="1"/>
          <p:nvPr/>
        </p:nvSpPr>
        <p:spPr>
          <a:xfrm>
            <a:off x="7940871" y="1492192"/>
            <a:ext cx="9735201" cy="6257830"/>
          </a:xfrm>
          <a:prstGeom prst="rect">
            <a:avLst/>
          </a:prstGeom>
        </p:spPr>
        <p:txBody>
          <a:bodyPr lIns="0" tIns="0" rIns="0" bIns="0" rtlCol="0" anchor="t">
            <a:spAutoFit/>
          </a:bodyPr>
          <a:lstStyle/>
          <a:p>
            <a:pPr marL="0" lvl="0" indent="0" algn="just">
              <a:lnSpc>
                <a:spcPts val="5515"/>
              </a:lnSpc>
              <a:spcBef>
                <a:spcPct val="0"/>
              </a:spcBef>
            </a:pP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Zamonaviy</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darslar</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o’tish</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haqida</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fikrlarimga</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xulosa</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yasab</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shuni</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aytib</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o’tmoqchimanki</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bugungi</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zamonaviy</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pedagogik</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texnologiyalar</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orqali</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dars</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o’tish</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o’quvchilar</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ongini</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rivojlantirish</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ularda</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mustaqil</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fikrlash</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mantiqiy</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tafakkur</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yuritishni</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shakllantirish</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va</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rivojlantirishi</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uchun</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xizmat</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qilihi</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kerak</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O’qituvchi</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dars</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o’tar</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ekan</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o’quvchi</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qiziqishi</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uyg’otish</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asosiy</a:t>
            </a:r>
            <a:r>
              <a:rPr lang="en-US" sz="3940" dirty="0">
                <a:solidFill>
                  <a:srgbClr val="EBE0CD"/>
                </a:solidFill>
                <a:latin typeface="Glacial Indifference"/>
                <a:ea typeface="Glacial Indifference"/>
                <a:cs typeface="Glacial Indifference"/>
                <a:sym typeface="Glacial Indifference"/>
              </a:rPr>
              <a:t> masala </a:t>
            </a:r>
            <a:r>
              <a:rPr lang="en-US" sz="3940" dirty="0" err="1">
                <a:solidFill>
                  <a:srgbClr val="EBE0CD"/>
                </a:solidFill>
                <a:latin typeface="Glacial Indifference"/>
                <a:ea typeface="Glacial Indifference"/>
                <a:cs typeface="Glacial Indifference"/>
                <a:sym typeface="Glacial Indifference"/>
              </a:rPr>
              <a:t>bo’lishi</a:t>
            </a:r>
            <a:r>
              <a:rPr lang="en-US" sz="3940" dirty="0">
                <a:solidFill>
                  <a:srgbClr val="EBE0CD"/>
                </a:solidFill>
                <a:latin typeface="Glacial Indifference"/>
                <a:ea typeface="Glacial Indifference"/>
                <a:cs typeface="Glacial Indifference"/>
                <a:sym typeface="Glacial Indifference"/>
              </a:rPr>
              <a:t> </a:t>
            </a:r>
            <a:r>
              <a:rPr lang="en-US" sz="3940" dirty="0" err="1">
                <a:solidFill>
                  <a:srgbClr val="EBE0CD"/>
                </a:solidFill>
                <a:latin typeface="Glacial Indifference"/>
                <a:ea typeface="Glacial Indifference"/>
                <a:cs typeface="Glacial Indifference"/>
                <a:sym typeface="Glacial Indifference"/>
              </a:rPr>
              <a:t>kerak</a:t>
            </a:r>
            <a:r>
              <a:rPr lang="en-US" sz="3940" dirty="0">
                <a:solidFill>
                  <a:srgbClr val="EBE0CD"/>
                </a:solidFill>
                <a:latin typeface="Glacial Indifference"/>
                <a:ea typeface="Glacial Indifference"/>
                <a:cs typeface="Glacial Indifference"/>
                <a:sym typeface="Glacial Indifference"/>
              </a:rPr>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BF1DE"/>
        </a:solidFill>
        <a:effectLst/>
      </p:bgPr>
    </p:bg>
    <p:spTree>
      <p:nvGrpSpPr>
        <p:cNvPr id="1" name=""/>
        <p:cNvGrpSpPr/>
        <p:nvPr/>
      </p:nvGrpSpPr>
      <p:grpSpPr>
        <a:xfrm>
          <a:off x="0" y="0"/>
          <a:ext cx="0" cy="0"/>
          <a:chOff x="0" y="0"/>
          <a:chExt cx="0" cy="0"/>
        </a:xfrm>
      </p:grpSpPr>
      <p:sp>
        <p:nvSpPr>
          <p:cNvPr id="2" name="Freeform 2"/>
          <p:cNvSpPr/>
          <p:nvPr/>
        </p:nvSpPr>
        <p:spPr>
          <a:xfrm>
            <a:off x="-428538" y="-2253652"/>
            <a:ext cx="18768896" cy="13035852"/>
          </a:xfrm>
          <a:custGeom>
            <a:avLst/>
            <a:gdLst/>
            <a:ahLst/>
            <a:cxnLst/>
            <a:rect l="l" t="t" r="r" b="b"/>
            <a:pathLst>
              <a:path w="18768896" h="13035852">
                <a:moveTo>
                  <a:pt x="0" y="0"/>
                </a:moveTo>
                <a:lnTo>
                  <a:pt x="18768897" y="0"/>
                </a:lnTo>
                <a:lnTo>
                  <a:pt x="18768897" y="13035851"/>
                </a:lnTo>
                <a:lnTo>
                  <a:pt x="0" y="13035851"/>
                </a:lnTo>
                <a:lnTo>
                  <a:pt x="0" y="0"/>
                </a:lnTo>
                <a:close/>
              </a:path>
            </a:pathLst>
          </a:custGeom>
          <a:blipFill>
            <a:blip r:embed="rId2"/>
            <a:stretch>
              <a:fillRect/>
            </a:stretch>
          </a:blipFill>
        </p:spPr>
      </p:sp>
      <p:sp>
        <p:nvSpPr>
          <p:cNvPr id="3" name="Freeform 3"/>
          <p:cNvSpPr/>
          <p:nvPr/>
        </p:nvSpPr>
        <p:spPr>
          <a:xfrm>
            <a:off x="8153920" y="1670153"/>
            <a:ext cx="6563589" cy="6599586"/>
          </a:xfrm>
          <a:custGeom>
            <a:avLst/>
            <a:gdLst/>
            <a:ahLst/>
            <a:cxnLst/>
            <a:rect l="l" t="t" r="r" b="b"/>
            <a:pathLst>
              <a:path w="6563589" h="6599586">
                <a:moveTo>
                  <a:pt x="0" y="0"/>
                </a:moveTo>
                <a:lnTo>
                  <a:pt x="6563589" y="0"/>
                </a:lnTo>
                <a:lnTo>
                  <a:pt x="6563589" y="6599586"/>
                </a:lnTo>
                <a:lnTo>
                  <a:pt x="0" y="65995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3335966" y="2759623"/>
            <a:ext cx="3833749" cy="8606376"/>
          </a:xfrm>
          <a:custGeom>
            <a:avLst/>
            <a:gdLst/>
            <a:ahLst/>
            <a:cxnLst/>
            <a:rect l="l" t="t" r="r" b="b"/>
            <a:pathLst>
              <a:path w="3833749" h="8606376">
                <a:moveTo>
                  <a:pt x="0" y="0"/>
                </a:moveTo>
                <a:lnTo>
                  <a:pt x="3833749" y="0"/>
                </a:lnTo>
                <a:lnTo>
                  <a:pt x="3833749" y="8606376"/>
                </a:lnTo>
                <a:lnTo>
                  <a:pt x="0" y="860637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1444655" y="6919408"/>
            <a:ext cx="6039393" cy="4677784"/>
          </a:xfrm>
          <a:custGeom>
            <a:avLst/>
            <a:gdLst/>
            <a:ahLst/>
            <a:cxnLst/>
            <a:rect l="l" t="t" r="r" b="b"/>
            <a:pathLst>
              <a:path w="6039393" h="4677784">
                <a:moveTo>
                  <a:pt x="0" y="0"/>
                </a:moveTo>
                <a:lnTo>
                  <a:pt x="6039393" y="0"/>
                </a:lnTo>
                <a:lnTo>
                  <a:pt x="6039393" y="4677784"/>
                </a:lnTo>
                <a:lnTo>
                  <a:pt x="0" y="467778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TextBox 6"/>
          <p:cNvSpPr txBox="1"/>
          <p:nvPr/>
        </p:nvSpPr>
        <p:spPr>
          <a:xfrm>
            <a:off x="9446580" y="3455498"/>
            <a:ext cx="3889386" cy="2308225"/>
          </a:xfrm>
          <a:prstGeom prst="rect">
            <a:avLst/>
          </a:prstGeom>
        </p:spPr>
        <p:txBody>
          <a:bodyPr lIns="0" tIns="0" rIns="0" bIns="0" rtlCol="0" anchor="t">
            <a:spAutoFit/>
          </a:bodyPr>
          <a:lstStyle/>
          <a:p>
            <a:pPr algn="l">
              <a:lnSpc>
                <a:spcPts val="6000"/>
              </a:lnSpc>
            </a:pPr>
            <a:r>
              <a:rPr lang="en-US" sz="5000">
                <a:solidFill>
                  <a:srgbClr val="FFFFFF"/>
                </a:solidFill>
                <a:latin typeface="KG Primary Penmanship" panose="02000506000000020003"/>
                <a:ea typeface="KG Primary Penmanship" panose="02000506000000020003"/>
                <a:cs typeface="KG Primary Penmanship" panose="02000506000000020003"/>
                <a:sym typeface="KG Primary Penmanship" panose="02000506000000020003"/>
              </a:rPr>
              <a:t>Sinf-dars tizimining o‘ziga xos xususiyatlari</a:t>
            </a:r>
          </a:p>
        </p:txBody>
      </p:sp>
      <p:sp>
        <p:nvSpPr>
          <p:cNvPr id="7" name="TextBox 7"/>
          <p:cNvSpPr txBox="1"/>
          <p:nvPr/>
        </p:nvSpPr>
        <p:spPr>
          <a:xfrm>
            <a:off x="304800" y="190500"/>
            <a:ext cx="6782435" cy="4847590"/>
          </a:xfrm>
          <a:prstGeom prst="rect">
            <a:avLst/>
          </a:prstGeom>
        </p:spPr>
        <p:txBody>
          <a:bodyPr wrap="square" lIns="0" tIns="0" rIns="0" bIns="0" rtlCol="0" anchor="t">
            <a:spAutoFit/>
          </a:bodyPr>
          <a:lstStyle/>
          <a:p>
            <a:pPr algn="just">
              <a:lnSpc>
                <a:spcPts val="6300"/>
              </a:lnSpc>
            </a:pP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	</a:t>
            </a:r>
            <a:r>
              <a:rPr lang="en-US" sz="2800" b="1" spc="-120" dirty="0" err="1">
                <a:solidFill>
                  <a:schemeClr val="accent4"/>
                </a:solidFill>
                <a:latin typeface="Times New Roman" panose="02020603050405020304" charset="0"/>
                <a:ea typeface="Jua" charset="-127"/>
                <a:cs typeface="Times New Roman" panose="02020603050405020304" charset="0"/>
                <a:sym typeface="Jua" charset="-127"/>
              </a:rPr>
              <a:t>Dars</a:t>
            </a: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 – </a:t>
            </a:r>
            <a:r>
              <a:rPr lang="en-US" sz="2800" b="1" spc="-120" dirty="0" err="1">
                <a:solidFill>
                  <a:schemeClr val="accent4"/>
                </a:solidFill>
                <a:latin typeface="Times New Roman" panose="02020603050405020304" charset="0"/>
                <a:ea typeface="Jua" charset="-127"/>
                <a:cs typeface="Times New Roman" panose="02020603050405020304" charset="0"/>
                <a:sym typeface="Jua" charset="-127"/>
              </a:rPr>
              <a:t>о‘quv</a:t>
            </a: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 </a:t>
            </a:r>
            <a:r>
              <a:rPr lang="en-US" sz="2800" b="1" spc="-120" dirty="0" err="1">
                <a:solidFill>
                  <a:schemeClr val="accent4"/>
                </a:solidFill>
                <a:latin typeface="Times New Roman" panose="02020603050405020304" charset="0"/>
                <a:ea typeface="Jua" charset="-127"/>
                <a:cs typeface="Times New Roman" panose="02020603050405020304" charset="0"/>
                <a:sym typeface="Jua" charset="-127"/>
              </a:rPr>
              <a:t>faoliyatini</a:t>
            </a: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 </a:t>
            </a:r>
            <a:r>
              <a:rPr lang="en-US" sz="2800" b="1" spc="-120" dirty="0" err="1">
                <a:solidFill>
                  <a:schemeClr val="accent4"/>
                </a:solidFill>
                <a:latin typeface="Times New Roman" panose="02020603050405020304" charset="0"/>
                <a:ea typeface="Jua" charset="-127"/>
                <a:cs typeface="Times New Roman" panose="02020603050405020304" charset="0"/>
                <a:sym typeface="Jua" charset="-127"/>
              </a:rPr>
              <a:t>tashkil</a:t>
            </a: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 </a:t>
            </a:r>
            <a:r>
              <a:rPr lang="en-US" sz="2800" b="1" spc="-120" dirty="0" err="1">
                <a:solidFill>
                  <a:schemeClr val="accent4"/>
                </a:solidFill>
                <a:latin typeface="Times New Roman" panose="02020603050405020304" charset="0"/>
                <a:ea typeface="Jua" charset="-127"/>
                <a:cs typeface="Times New Roman" panose="02020603050405020304" charset="0"/>
                <a:sym typeface="Jua" charset="-127"/>
              </a:rPr>
              <a:t>etishning</a:t>
            </a: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 </a:t>
            </a:r>
            <a:r>
              <a:rPr lang="en-US" sz="2800" b="1" spc="-120" dirty="0" err="1">
                <a:solidFill>
                  <a:schemeClr val="accent4"/>
                </a:solidFill>
                <a:latin typeface="Times New Roman" panose="02020603050405020304" charset="0"/>
                <a:ea typeface="Jua" charset="-127"/>
                <a:cs typeface="Times New Roman" panose="02020603050405020304" charset="0"/>
                <a:sym typeface="Jua" charset="-127"/>
              </a:rPr>
              <a:t>asosiy</a:t>
            </a: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 </a:t>
            </a:r>
            <a:r>
              <a:rPr lang="en-US" sz="2800" b="1" spc="-120" dirty="0" err="1">
                <a:solidFill>
                  <a:schemeClr val="accent4"/>
                </a:solidFill>
                <a:latin typeface="Times New Roman" panose="02020603050405020304" charset="0"/>
                <a:ea typeface="Jua" charset="-127"/>
                <a:cs typeface="Times New Roman" panose="02020603050405020304" charset="0"/>
                <a:sym typeface="Jua" charset="-127"/>
              </a:rPr>
              <a:t>shakli.Ta’limning</a:t>
            </a: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 </a:t>
            </a:r>
            <a:r>
              <a:rPr lang="en-US" sz="2800" b="1" spc="-120" dirty="0" err="1">
                <a:solidFill>
                  <a:schemeClr val="accent4"/>
                </a:solidFill>
                <a:latin typeface="Times New Roman" panose="02020603050405020304" charset="0"/>
                <a:ea typeface="Jua" charset="-127"/>
                <a:cs typeface="Times New Roman" panose="02020603050405020304" charset="0"/>
                <a:sym typeface="Jua" charset="-127"/>
              </a:rPr>
              <a:t>turli</a:t>
            </a: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 </a:t>
            </a:r>
            <a:r>
              <a:rPr lang="en-US" sz="2800" b="1" spc="-120" dirty="0" err="1">
                <a:solidFill>
                  <a:schemeClr val="accent4"/>
                </a:solidFill>
                <a:latin typeface="Times New Roman" panose="02020603050405020304" charset="0"/>
                <a:ea typeface="Jua" charset="-127"/>
                <a:cs typeface="Times New Roman" panose="02020603050405020304" charset="0"/>
                <a:sym typeface="Jua" charset="-127"/>
              </a:rPr>
              <a:t>shakllaridan</a:t>
            </a: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 </a:t>
            </a:r>
            <a:r>
              <a:rPr lang="en-US" sz="2800" b="1" spc="-120" dirty="0" err="1">
                <a:solidFill>
                  <a:schemeClr val="accent4"/>
                </a:solidFill>
                <a:latin typeface="Times New Roman" panose="02020603050405020304" charset="0"/>
                <a:ea typeface="Jua" charset="-127"/>
                <a:cs typeface="Times New Roman" panose="02020603050405020304" charset="0"/>
                <a:sym typeface="Jua" charset="-127"/>
              </a:rPr>
              <a:t>samarali</a:t>
            </a: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 </a:t>
            </a:r>
            <a:r>
              <a:rPr lang="en-US" sz="2800" b="1" spc="-120" dirty="0" err="1">
                <a:solidFill>
                  <a:schemeClr val="accent4"/>
                </a:solidFill>
                <a:latin typeface="Times New Roman" panose="02020603050405020304" charset="0"/>
                <a:ea typeface="Jua" charset="-127"/>
                <a:cs typeface="Times New Roman" panose="02020603050405020304" charset="0"/>
                <a:sym typeface="Jua" charset="-127"/>
              </a:rPr>
              <a:t>foydalanish</a:t>
            </a: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 </a:t>
            </a:r>
            <a:r>
              <a:rPr lang="en-US" sz="2800" b="1" spc="-120" dirty="0" err="1">
                <a:solidFill>
                  <a:schemeClr val="accent4"/>
                </a:solidFill>
                <a:latin typeface="Times New Roman" panose="02020603050405020304" charset="0"/>
                <a:ea typeface="Jua" charset="-127"/>
                <a:cs typeface="Times New Roman" panose="02020603050405020304" charset="0"/>
                <a:sym typeface="Jua" charset="-127"/>
              </a:rPr>
              <a:t>muhim</a:t>
            </a: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 </a:t>
            </a:r>
            <a:r>
              <a:rPr lang="en-US" sz="2800" b="1" spc="-120" dirty="0" err="1">
                <a:solidFill>
                  <a:schemeClr val="accent4"/>
                </a:solidFill>
                <a:latin typeface="Times New Roman" panose="02020603050405020304" charset="0"/>
                <a:ea typeface="Jua" charset="-127"/>
                <a:cs typeface="Times New Roman" panose="02020603050405020304" charset="0"/>
                <a:sym typeface="Jua" charset="-127"/>
              </a:rPr>
              <a:t>didaktik</a:t>
            </a: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 </a:t>
            </a:r>
            <a:r>
              <a:rPr lang="en-US" sz="2800" b="1" spc="-120" dirty="0" err="1">
                <a:solidFill>
                  <a:schemeClr val="accent4"/>
                </a:solidFill>
                <a:latin typeface="Times New Roman" panose="02020603050405020304" charset="0"/>
                <a:ea typeface="Jua" charset="-127"/>
                <a:cs typeface="Times New Roman" panose="02020603050405020304" charset="0"/>
                <a:sym typeface="Jua" charset="-127"/>
              </a:rPr>
              <a:t>vazifa</a:t>
            </a: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 </a:t>
            </a:r>
            <a:r>
              <a:rPr lang="en-US" sz="2800" b="1" spc="-120" dirty="0" err="1">
                <a:solidFill>
                  <a:schemeClr val="accent4"/>
                </a:solidFill>
                <a:latin typeface="Times New Roman" panose="02020603050405020304" charset="0"/>
                <a:ea typeface="Jua" charset="-127"/>
                <a:cs typeface="Times New Roman" panose="02020603050405020304" charset="0"/>
                <a:sym typeface="Jua" charset="-127"/>
              </a:rPr>
              <a:t>sanaladi</a:t>
            </a: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 </a:t>
            </a:r>
            <a:r>
              <a:rPr lang="en-US" sz="2800" b="1" spc="-120" dirty="0" err="1">
                <a:solidFill>
                  <a:schemeClr val="accent4"/>
                </a:solidFill>
                <a:latin typeface="Times New Roman" panose="02020603050405020304" charset="0"/>
                <a:ea typeface="Jua" charset="-127"/>
                <a:cs typeface="Times New Roman" panose="02020603050405020304" charset="0"/>
                <a:sym typeface="Jua" charset="-127"/>
              </a:rPr>
              <a:t>Ta’lim</a:t>
            </a: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 </a:t>
            </a:r>
            <a:r>
              <a:rPr lang="en-US" sz="2800" b="1" spc="-120" dirty="0" err="1">
                <a:solidFill>
                  <a:schemeClr val="accent4"/>
                </a:solidFill>
                <a:latin typeface="Times New Roman" panose="02020603050405020304" charset="0"/>
                <a:ea typeface="Jua" charset="-127"/>
                <a:cs typeface="Times New Roman" panose="02020603050405020304" charset="0"/>
                <a:sym typeface="Jua" charset="-127"/>
              </a:rPr>
              <a:t>amaliyotida</a:t>
            </a: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 </a:t>
            </a:r>
            <a:r>
              <a:rPr lang="en-US" sz="2800" b="1" spc="-120" dirty="0" err="1">
                <a:solidFill>
                  <a:schemeClr val="accent4"/>
                </a:solidFill>
                <a:latin typeface="Times New Roman" panose="02020603050405020304" charset="0"/>
                <a:ea typeface="Jua" charset="-127"/>
                <a:cs typeface="Times New Roman" panose="02020603050405020304" charset="0"/>
                <a:sym typeface="Jua" charset="-127"/>
              </a:rPr>
              <a:t>ta’limning</a:t>
            </a: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 </a:t>
            </a:r>
            <a:r>
              <a:rPr lang="en-US" sz="2800" b="1" spc="-120" dirty="0" err="1">
                <a:solidFill>
                  <a:schemeClr val="accent4"/>
                </a:solidFill>
                <a:latin typeface="Times New Roman" panose="02020603050405020304" charset="0"/>
                <a:ea typeface="Jua" charset="-127"/>
                <a:cs typeface="Times New Roman" panose="02020603050405020304" charset="0"/>
                <a:sym typeface="Jua" charset="-127"/>
              </a:rPr>
              <a:t>jamoaviy</a:t>
            </a: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 (</a:t>
            </a:r>
            <a:r>
              <a:rPr lang="en-US" sz="2800" b="1" spc="-120" dirty="0" err="1">
                <a:solidFill>
                  <a:schemeClr val="accent4"/>
                </a:solidFill>
                <a:latin typeface="Times New Roman" panose="02020603050405020304" charset="0"/>
                <a:ea typeface="Jua" charset="-127"/>
                <a:cs typeface="Times New Roman" panose="02020603050405020304" charset="0"/>
                <a:sym typeface="Jua" charset="-127"/>
              </a:rPr>
              <a:t>ommaviy</a:t>
            </a: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 </a:t>
            </a:r>
            <a:r>
              <a:rPr lang="en-US" sz="2800" b="1" spc="-120" dirty="0" err="1">
                <a:solidFill>
                  <a:schemeClr val="accent4"/>
                </a:solidFill>
                <a:latin typeface="Times New Roman" panose="02020603050405020304" charset="0"/>
                <a:ea typeface="Jua" charset="-127"/>
                <a:cs typeface="Times New Roman" panose="02020603050405020304" charset="0"/>
                <a:sym typeface="Jua" charset="-127"/>
              </a:rPr>
              <a:t>guruhli</a:t>
            </a: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 </a:t>
            </a:r>
            <a:r>
              <a:rPr lang="en-US" sz="2800" b="1" spc="-120" dirty="0" err="1">
                <a:solidFill>
                  <a:schemeClr val="accent4"/>
                </a:solidFill>
                <a:latin typeface="Times New Roman" panose="02020603050405020304" charset="0"/>
                <a:ea typeface="Jua" charset="-127"/>
                <a:cs typeface="Times New Roman" panose="02020603050405020304" charset="0"/>
                <a:sym typeface="Jua" charset="-127"/>
              </a:rPr>
              <a:t>va</a:t>
            </a: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 individual </a:t>
            </a:r>
            <a:r>
              <a:rPr lang="en-US" sz="2800" b="1" spc="-120" dirty="0" err="1">
                <a:solidFill>
                  <a:schemeClr val="accent4"/>
                </a:solidFill>
                <a:latin typeface="Times New Roman" panose="02020603050405020304" charset="0"/>
                <a:ea typeface="Jua" charset="-127"/>
                <a:cs typeface="Times New Roman" panose="02020603050405020304" charset="0"/>
                <a:sym typeface="Jua" charset="-127"/>
              </a:rPr>
              <a:t>shakllaridan</a:t>
            </a: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 </a:t>
            </a:r>
            <a:r>
              <a:rPr lang="en-US" sz="2800" b="1" spc="-120" dirty="0" err="1">
                <a:solidFill>
                  <a:schemeClr val="accent4"/>
                </a:solidFill>
                <a:latin typeface="Times New Roman" panose="02020603050405020304" charset="0"/>
                <a:ea typeface="Jua" charset="-127"/>
                <a:cs typeface="Times New Roman" panose="02020603050405020304" charset="0"/>
                <a:sym typeface="Jua" charset="-127"/>
              </a:rPr>
              <a:t>foydalaniladi</a:t>
            </a:r>
            <a:r>
              <a:rPr lang="en-US" sz="2800" b="1" spc="-120" dirty="0">
                <a:solidFill>
                  <a:schemeClr val="accent4"/>
                </a:solidFill>
                <a:latin typeface="Times New Roman" panose="02020603050405020304" charset="0"/>
                <a:ea typeface="Jua" charset="-127"/>
                <a:cs typeface="Times New Roman" panose="02020603050405020304" charset="0"/>
                <a:sym typeface="Jua" charset="-127"/>
              </a:rPr>
              <a:t>.</a:t>
            </a:r>
          </a:p>
        </p:txBody>
      </p:sp>
      <p:sp>
        <p:nvSpPr>
          <p:cNvPr id="8" name="Freeform 8"/>
          <p:cNvSpPr/>
          <p:nvPr/>
        </p:nvSpPr>
        <p:spPr>
          <a:xfrm flipH="1">
            <a:off x="4464351" y="6652901"/>
            <a:ext cx="1965249" cy="1457857"/>
          </a:xfrm>
          <a:custGeom>
            <a:avLst/>
            <a:gdLst/>
            <a:ahLst/>
            <a:cxnLst/>
            <a:rect l="l" t="t" r="r" b="b"/>
            <a:pathLst>
              <a:path w="1965249" h="1457857">
                <a:moveTo>
                  <a:pt x="1965249" y="0"/>
                </a:moveTo>
                <a:lnTo>
                  <a:pt x="0" y="0"/>
                </a:lnTo>
                <a:lnTo>
                  <a:pt x="0" y="1457857"/>
                </a:lnTo>
                <a:lnTo>
                  <a:pt x="1965249" y="1457857"/>
                </a:lnTo>
                <a:lnTo>
                  <a:pt x="1965249"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9" name="Freeform 9"/>
          <p:cNvSpPr/>
          <p:nvPr/>
        </p:nvSpPr>
        <p:spPr>
          <a:xfrm>
            <a:off x="11649643" y="6656436"/>
            <a:ext cx="2614235" cy="5039490"/>
          </a:xfrm>
          <a:custGeom>
            <a:avLst/>
            <a:gdLst/>
            <a:ahLst/>
            <a:cxnLst/>
            <a:rect l="l" t="t" r="r" b="b"/>
            <a:pathLst>
              <a:path w="2614235" h="5039490">
                <a:moveTo>
                  <a:pt x="0" y="0"/>
                </a:moveTo>
                <a:lnTo>
                  <a:pt x="2614235" y="0"/>
                </a:lnTo>
                <a:lnTo>
                  <a:pt x="2614235" y="5039489"/>
                </a:lnTo>
                <a:lnTo>
                  <a:pt x="0" y="5039489"/>
                </a:lnTo>
                <a:lnTo>
                  <a:pt x="0" y="0"/>
                </a:lnTo>
                <a:close/>
              </a:path>
            </a:pathLst>
          </a:custGeom>
          <a:blipFill>
            <a:blip r:embed="rId11"/>
            <a:stretch>
              <a:fillRect/>
            </a:stretch>
          </a:blipFill>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9DA88"/>
        </a:solidFill>
        <a:effectLst/>
      </p:bgPr>
    </p:bg>
    <p:spTree>
      <p:nvGrpSpPr>
        <p:cNvPr id="1" name=""/>
        <p:cNvGrpSpPr/>
        <p:nvPr/>
      </p:nvGrpSpPr>
      <p:grpSpPr>
        <a:xfrm>
          <a:off x="0" y="0"/>
          <a:ext cx="0" cy="0"/>
          <a:chOff x="0" y="0"/>
          <a:chExt cx="0" cy="0"/>
        </a:xfrm>
      </p:grpSpPr>
      <p:sp>
        <p:nvSpPr>
          <p:cNvPr id="2" name="Freeform 2"/>
          <p:cNvSpPr/>
          <p:nvPr/>
        </p:nvSpPr>
        <p:spPr>
          <a:xfrm>
            <a:off x="-198140" y="-3316552"/>
            <a:ext cx="19038822" cy="12127225"/>
          </a:xfrm>
          <a:custGeom>
            <a:avLst/>
            <a:gdLst/>
            <a:ahLst/>
            <a:cxnLst/>
            <a:rect l="l" t="t" r="r" b="b"/>
            <a:pathLst>
              <a:path w="19038822" h="12127225">
                <a:moveTo>
                  <a:pt x="0" y="0"/>
                </a:moveTo>
                <a:lnTo>
                  <a:pt x="19038822" y="0"/>
                </a:lnTo>
                <a:lnTo>
                  <a:pt x="19038822" y="12127226"/>
                </a:lnTo>
                <a:lnTo>
                  <a:pt x="0" y="12127226"/>
                </a:lnTo>
                <a:lnTo>
                  <a:pt x="0" y="0"/>
                </a:lnTo>
                <a:close/>
              </a:path>
            </a:pathLst>
          </a:custGeom>
          <a:blipFill>
            <a:blip r:embed="rId2">
              <a:extLst>
                <a:ext uri="{96DAC541-7B7A-43D3-8B79-37D633B846F1}">
                  <asvg:svgBlip xmlns:asvg="http://schemas.microsoft.com/office/drawing/2016/SVG/main" r:embed="rId3"/>
                </a:ext>
              </a:extLst>
            </a:blip>
            <a:stretch>
              <a:fillRect b="-9038"/>
            </a:stretch>
          </a:blipFill>
        </p:spPr>
      </p:sp>
      <p:grpSp>
        <p:nvGrpSpPr>
          <p:cNvPr id="3" name="Group 3"/>
          <p:cNvGrpSpPr/>
          <p:nvPr/>
        </p:nvGrpSpPr>
        <p:grpSpPr>
          <a:xfrm>
            <a:off x="2944715" y="1577887"/>
            <a:ext cx="12207583" cy="6695007"/>
            <a:chOff x="0" y="0"/>
            <a:chExt cx="16276777" cy="8926675"/>
          </a:xfrm>
        </p:grpSpPr>
        <p:sp>
          <p:nvSpPr>
            <p:cNvPr id="4" name="Freeform 4"/>
            <p:cNvSpPr/>
            <p:nvPr/>
          </p:nvSpPr>
          <p:spPr>
            <a:xfrm>
              <a:off x="0" y="0"/>
              <a:ext cx="10851185" cy="8926675"/>
            </a:xfrm>
            <a:custGeom>
              <a:avLst/>
              <a:gdLst/>
              <a:ahLst/>
              <a:cxnLst/>
              <a:rect l="l" t="t" r="r" b="b"/>
              <a:pathLst>
                <a:path w="10851185" h="8926675">
                  <a:moveTo>
                    <a:pt x="0" y="0"/>
                  </a:moveTo>
                  <a:lnTo>
                    <a:pt x="10851185" y="0"/>
                  </a:lnTo>
                  <a:lnTo>
                    <a:pt x="10851185" y="8926675"/>
                  </a:lnTo>
                  <a:lnTo>
                    <a:pt x="0" y="8926675"/>
                  </a:lnTo>
                  <a:lnTo>
                    <a:pt x="0" y="0"/>
                  </a:lnTo>
                  <a:close/>
                </a:path>
              </a:pathLst>
            </a:custGeom>
            <a:blipFill>
              <a:blip r:embed="rId4"/>
              <a:stretch>
                <a:fillRect r="-30390"/>
              </a:stretch>
            </a:blipFill>
          </p:spPr>
        </p:sp>
        <p:sp>
          <p:nvSpPr>
            <p:cNvPr id="5" name="Freeform 5"/>
            <p:cNvSpPr/>
            <p:nvPr/>
          </p:nvSpPr>
          <p:spPr>
            <a:xfrm>
              <a:off x="5425592" y="0"/>
              <a:ext cx="10851185" cy="8926675"/>
            </a:xfrm>
            <a:custGeom>
              <a:avLst/>
              <a:gdLst/>
              <a:ahLst/>
              <a:cxnLst/>
              <a:rect l="l" t="t" r="r" b="b"/>
              <a:pathLst>
                <a:path w="10851185" h="8926675">
                  <a:moveTo>
                    <a:pt x="0" y="0"/>
                  </a:moveTo>
                  <a:lnTo>
                    <a:pt x="10851185" y="0"/>
                  </a:lnTo>
                  <a:lnTo>
                    <a:pt x="10851185" y="8926675"/>
                  </a:lnTo>
                  <a:lnTo>
                    <a:pt x="0" y="8926675"/>
                  </a:lnTo>
                  <a:lnTo>
                    <a:pt x="0" y="0"/>
                  </a:lnTo>
                  <a:close/>
                </a:path>
              </a:pathLst>
            </a:custGeom>
            <a:blipFill>
              <a:blip r:embed="rId4"/>
              <a:stretch>
                <a:fillRect l="-30390"/>
              </a:stretch>
            </a:blipFill>
          </p:spPr>
        </p:sp>
      </p:grpSp>
      <p:grpSp>
        <p:nvGrpSpPr>
          <p:cNvPr id="6" name="Group 6"/>
          <p:cNvGrpSpPr/>
          <p:nvPr/>
        </p:nvGrpSpPr>
        <p:grpSpPr>
          <a:xfrm>
            <a:off x="5716183" y="2655559"/>
            <a:ext cx="7725410" cy="3870960"/>
            <a:chOff x="0" y="-1987127"/>
            <a:chExt cx="10300546" cy="5161280"/>
          </a:xfrm>
        </p:grpSpPr>
        <p:grpSp>
          <p:nvGrpSpPr>
            <p:cNvPr id="7" name="Group 7"/>
            <p:cNvGrpSpPr/>
            <p:nvPr/>
          </p:nvGrpSpPr>
          <p:grpSpPr>
            <a:xfrm>
              <a:off x="0" y="-1987127"/>
              <a:ext cx="10300546" cy="5161280"/>
              <a:chOff x="0" y="-2632000"/>
              <a:chExt cx="13643331" cy="6836246"/>
            </a:xfrm>
          </p:grpSpPr>
          <p:sp>
            <p:nvSpPr>
              <p:cNvPr id="8" name="Freeform 8"/>
              <p:cNvSpPr/>
              <p:nvPr/>
            </p:nvSpPr>
            <p:spPr>
              <a:xfrm>
                <a:off x="0" y="-2632000"/>
                <a:ext cx="13643331" cy="6836246"/>
              </a:xfrm>
              <a:custGeom>
                <a:avLst/>
                <a:gdLst/>
                <a:ahLst/>
                <a:cxnLst/>
                <a:rect l="l" t="t" r="r" b="b"/>
                <a:pathLst>
                  <a:path w="11882003" h="2114893">
                    <a:moveTo>
                      <a:pt x="11480937" y="2102193"/>
                    </a:moveTo>
                    <a:cubicBezTo>
                      <a:pt x="11425058" y="2114893"/>
                      <a:pt x="11399658" y="2102193"/>
                      <a:pt x="11342508" y="2102193"/>
                    </a:cubicBezTo>
                    <a:cubicBezTo>
                      <a:pt x="11285358" y="2102193"/>
                      <a:pt x="11194298" y="2089493"/>
                      <a:pt x="11194298" y="2089493"/>
                    </a:cubicBezTo>
                    <a:lnTo>
                      <a:pt x="707771" y="2089493"/>
                    </a:lnTo>
                    <a:lnTo>
                      <a:pt x="631063" y="2076793"/>
                    </a:lnTo>
                    <a:cubicBezTo>
                      <a:pt x="631063" y="2076793"/>
                      <a:pt x="533400" y="2089493"/>
                      <a:pt x="457581" y="2076793"/>
                    </a:cubicBezTo>
                    <a:cubicBezTo>
                      <a:pt x="381762" y="2064093"/>
                      <a:pt x="296418" y="2076793"/>
                      <a:pt x="296418" y="2076793"/>
                    </a:cubicBezTo>
                    <a:cubicBezTo>
                      <a:pt x="240284" y="2076793"/>
                      <a:pt x="162814" y="2072475"/>
                      <a:pt x="119507" y="2043265"/>
                    </a:cubicBezTo>
                    <a:cubicBezTo>
                      <a:pt x="47371" y="1994624"/>
                      <a:pt x="25400" y="1924393"/>
                      <a:pt x="0" y="1818602"/>
                    </a:cubicBezTo>
                    <a:lnTo>
                      <a:pt x="0" y="1618069"/>
                    </a:lnTo>
                    <a:cubicBezTo>
                      <a:pt x="0" y="1618069"/>
                      <a:pt x="12700" y="1533106"/>
                      <a:pt x="12700" y="1474813"/>
                    </a:cubicBezTo>
                    <a:cubicBezTo>
                      <a:pt x="12700" y="1416520"/>
                      <a:pt x="0" y="1326604"/>
                      <a:pt x="0" y="1326604"/>
                    </a:cubicBezTo>
                    <a:lnTo>
                      <a:pt x="0" y="803402"/>
                    </a:lnTo>
                    <a:cubicBezTo>
                      <a:pt x="0" y="803402"/>
                      <a:pt x="12700" y="767715"/>
                      <a:pt x="12700" y="688594"/>
                    </a:cubicBezTo>
                    <a:lnTo>
                      <a:pt x="12700" y="543560"/>
                    </a:lnTo>
                    <a:cubicBezTo>
                      <a:pt x="12700" y="543560"/>
                      <a:pt x="0" y="459740"/>
                      <a:pt x="12700" y="375920"/>
                    </a:cubicBezTo>
                    <a:cubicBezTo>
                      <a:pt x="25400" y="292100"/>
                      <a:pt x="23876" y="258064"/>
                      <a:pt x="64897" y="195072"/>
                    </a:cubicBezTo>
                    <a:cubicBezTo>
                      <a:pt x="87249" y="160782"/>
                      <a:pt x="184404" y="76708"/>
                      <a:pt x="215900" y="50800"/>
                    </a:cubicBezTo>
                    <a:cubicBezTo>
                      <a:pt x="215900" y="50800"/>
                      <a:pt x="305181" y="24130"/>
                      <a:pt x="401320" y="12700"/>
                    </a:cubicBezTo>
                    <a:cubicBezTo>
                      <a:pt x="508000" y="0"/>
                      <a:pt x="481584" y="0"/>
                      <a:pt x="622300" y="0"/>
                    </a:cubicBezTo>
                    <a:lnTo>
                      <a:pt x="11362954" y="0"/>
                    </a:lnTo>
                    <a:cubicBezTo>
                      <a:pt x="11463030" y="0"/>
                      <a:pt x="11531484" y="12700"/>
                      <a:pt x="11531484" y="12700"/>
                    </a:cubicBezTo>
                    <a:cubicBezTo>
                      <a:pt x="11595618" y="12700"/>
                      <a:pt x="11684391" y="36322"/>
                      <a:pt x="11742303" y="50800"/>
                    </a:cubicBezTo>
                    <a:cubicBezTo>
                      <a:pt x="11843903" y="76200"/>
                      <a:pt x="11869303" y="254000"/>
                      <a:pt x="11869303" y="350520"/>
                    </a:cubicBezTo>
                    <a:lnTo>
                      <a:pt x="11869303" y="1235799"/>
                    </a:lnTo>
                    <a:cubicBezTo>
                      <a:pt x="11869303" y="1235799"/>
                      <a:pt x="11882003" y="1604480"/>
                      <a:pt x="11882003" y="1637500"/>
                    </a:cubicBezTo>
                    <a:cubicBezTo>
                      <a:pt x="11882003" y="1670520"/>
                      <a:pt x="11859524" y="1778470"/>
                      <a:pt x="11841617" y="1824698"/>
                    </a:cubicBezTo>
                    <a:cubicBezTo>
                      <a:pt x="11816598" y="1889341"/>
                      <a:pt x="11826759" y="1946237"/>
                      <a:pt x="11774942" y="1990433"/>
                    </a:cubicBezTo>
                    <a:cubicBezTo>
                      <a:pt x="11738874" y="2021294"/>
                      <a:pt x="11684773" y="2058632"/>
                      <a:pt x="11639560" y="2075777"/>
                    </a:cubicBezTo>
                    <a:cubicBezTo>
                      <a:pt x="11594348" y="2092922"/>
                      <a:pt x="11536563" y="2089620"/>
                      <a:pt x="11480684" y="2102320"/>
                    </a:cubicBezTo>
                    <a:close/>
                  </a:path>
                </a:pathLst>
              </a:custGeom>
              <a:solidFill>
                <a:srgbClr val="FFF8ED"/>
              </a:solidFill>
            </p:spPr>
          </p:sp>
        </p:grpSp>
        <p:sp>
          <p:nvSpPr>
            <p:cNvPr id="9" name="TextBox 9"/>
            <p:cNvSpPr txBox="1"/>
            <p:nvPr/>
          </p:nvSpPr>
          <p:spPr>
            <a:xfrm>
              <a:off x="607907" y="-1616287"/>
              <a:ext cx="8590280" cy="4370493"/>
            </a:xfrm>
            <a:prstGeom prst="rect">
              <a:avLst/>
            </a:prstGeom>
          </p:spPr>
          <p:txBody>
            <a:bodyPr lIns="0" tIns="0" rIns="0" bIns="0" rtlCol="0" anchor="t">
              <a:noAutofit/>
            </a:bodyPr>
            <a:lstStyle/>
            <a:p>
              <a:pPr marL="0" lvl="1" indent="457200" algn="just">
                <a:lnSpc>
                  <a:spcPct val="100000"/>
                </a:lnSpc>
              </a:pPr>
              <a:r>
                <a:rPr lang="en-US" sz="3600" b="1">
                  <a:solidFill>
                    <a:srgbClr val="372929"/>
                  </a:solidFill>
                  <a:latin typeface="Jua" charset="-127"/>
                  <a:ea typeface="Jua" charset="-127"/>
                  <a:cs typeface="Jua" charset="-127"/>
                  <a:sym typeface="Jua" charset="-127"/>
                </a:rPr>
                <a:t>Dars bevosita о‘qituvchi rahbarligida aniq belgilangan vaqtdavomida muayyan о‘quvchilar guruhi bilan olib boriladigan ta’lim jarayonining asosiy shakli sanaladi.</a:t>
              </a:r>
            </a:p>
          </p:txBody>
        </p:sp>
      </p:grpSp>
      <p:sp>
        <p:nvSpPr>
          <p:cNvPr id="11" name="Freeform 11"/>
          <p:cNvSpPr/>
          <p:nvPr/>
        </p:nvSpPr>
        <p:spPr>
          <a:xfrm>
            <a:off x="533557" y="5542422"/>
            <a:ext cx="2411158" cy="1696578"/>
          </a:xfrm>
          <a:custGeom>
            <a:avLst/>
            <a:gdLst/>
            <a:ahLst/>
            <a:cxnLst/>
            <a:rect l="l" t="t" r="r" b="b"/>
            <a:pathLst>
              <a:path w="2411158" h="1696578">
                <a:moveTo>
                  <a:pt x="0" y="0"/>
                </a:moveTo>
                <a:lnTo>
                  <a:pt x="2411158" y="0"/>
                </a:lnTo>
                <a:lnTo>
                  <a:pt x="2411158" y="1696578"/>
                </a:lnTo>
                <a:lnTo>
                  <a:pt x="0" y="169657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Freeform 12"/>
          <p:cNvSpPr/>
          <p:nvPr/>
        </p:nvSpPr>
        <p:spPr>
          <a:xfrm>
            <a:off x="-282850" y="7200900"/>
            <a:ext cx="4191000" cy="4114800"/>
          </a:xfrm>
          <a:custGeom>
            <a:avLst/>
            <a:gdLst/>
            <a:ahLst/>
            <a:cxnLst/>
            <a:rect l="l" t="t" r="r" b="b"/>
            <a:pathLst>
              <a:path w="4191000" h="4114800">
                <a:moveTo>
                  <a:pt x="0" y="0"/>
                </a:moveTo>
                <a:lnTo>
                  <a:pt x="4191000" y="0"/>
                </a:lnTo>
                <a:lnTo>
                  <a:pt x="4191000" y="4114800"/>
                </a:lnTo>
                <a:lnTo>
                  <a:pt x="0" y="4114800"/>
                </a:lnTo>
                <a:lnTo>
                  <a:pt x="0" y="0"/>
                </a:lnTo>
                <a:close/>
              </a:path>
            </a:pathLst>
          </a:custGeom>
          <a:blipFill>
            <a:blip r:embed="rId7"/>
            <a:stretch>
              <a:fillRect/>
            </a:stretch>
          </a:blipFill>
        </p:spPr>
      </p:sp>
      <p:sp>
        <p:nvSpPr>
          <p:cNvPr id="13" name="Freeform 13"/>
          <p:cNvSpPr/>
          <p:nvPr/>
        </p:nvSpPr>
        <p:spPr>
          <a:xfrm>
            <a:off x="10724561" y="8117867"/>
            <a:ext cx="8405340" cy="4569448"/>
          </a:xfrm>
          <a:custGeom>
            <a:avLst/>
            <a:gdLst/>
            <a:ahLst/>
            <a:cxnLst/>
            <a:rect l="l" t="t" r="r" b="b"/>
            <a:pathLst>
              <a:path w="8405340" h="4569448">
                <a:moveTo>
                  <a:pt x="0" y="0"/>
                </a:moveTo>
                <a:lnTo>
                  <a:pt x="8405340" y="0"/>
                </a:lnTo>
                <a:lnTo>
                  <a:pt x="8405340" y="4569448"/>
                </a:lnTo>
                <a:lnTo>
                  <a:pt x="0" y="4569448"/>
                </a:lnTo>
                <a:lnTo>
                  <a:pt x="0" y="0"/>
                </a:lnTo>
                <a:close/>
              </a:path>
            </a:pathLst>
          </a:custGeom>
          <a:blipFill>
            <a:blip r:embed="rId8"/>
            <a:stretch>
              <a:fillRect/>
            </a:stretch>
          </a:blipFill>
        </p:spPr>
      </p:sp>
      <p:sp>
        <p:nvSpPr>
          <p:cNvPr id="14" name="Freeform 14"/>
          <p:cNvSpPr/>
          <p:nvPr/>
        </p:nvSpPr>
        <p:spPr>
          <a:xfrm>
            <a:off x="15333273" y="5542422"/>
            <a:ext cx="2063893" cy="2627642"/>
          </a:xfrm>
          <a:custGeom>
            <a:avLst/>
            <a:gdLst/>
            <a:ahLst/>
            <a:cxnLst/>
            <a:rect l="l" t="t" r="r" b="b"/>
            <a:pathLst>
              <a:path w="2063893" h="2627642">
                <a:moveTo>
                  <a:pt x="0" y="0"/>
                </a:moveTo>
                <a:lnTo>
                  <a:pt x="2063893" y="0"/>
                </a:lnTo>
                <a:lnTo>
                  <a:pt x="2063893" y="2627641"/>
                </a:lnTo>
                <a:lnTo>
                  <a:pt x="0" y="2627641"/>
                </a:lnTo>
                <a:lnTo>
                  <a:pt x="0" y="0"/>
                </a:lnTo>
                <a:close/>
              </a:path>
            </a:pathLst>
          </a:custGeom>
          <a:blipFill>
            <a:blip r:embed="rId9"/>
            <a:stretch>
              <a:fillRect/>
            </a:stretch>
          </a:blipFill>
        </p:spPr>
      </p:sp>
      <p:sp>
        <p:nvSpPr>
          <p:cNvPr id="15" name="Freeform 15"/>
          <p:cNvSpPr/>
          <p:nvPr/>
        </p:nvSpPr>
        <p:spPr>
          <a:xfrm rot="-1727232">
            <a:off x="-190075" y="757084"/>
            <a:ext cx="4169757" cy="902184"/>
          </a:xfrm>
          <a:custGeom>
            <a:avLst/>
            <a:gdLst/>
            <a:ahLst/>
            <a:cxnLst/>
            <a:rect l="l" t="t" r="r" b="b"/>
            <a:pathLst>
              <a:path w="4169757" h="902184">
                <a:moveTo>
                  <a:pt x="0" y="0"/>
                </a:moveTo>
                <a:lnTo>
                  <a:pt x="4169757" y="0"/>
                </a:lnTo>
                <a:lnTo>
                  <a:pt x="4169757" y="902183"/>
                </a:lnTo>
                <a:lnTo>
                  <a:pt x="0" y="902183"/>
                </a:lnTo>
                <a:lnTo>
                  <a:pt x="0" y="0"/>
                </a:lnTo>
                <a:close/>
              </a:path>
            </a:pathLst>
          </a:custGeom>
          <a:blipFill>
            <a:blip r:embed="rId10"/>
            <a:stretch>
              <a:fillRect/>
            </a:stretch>
          </a:blipFill>
        </p:spPr>
      </p:sp>
      <p:sp>
        <p:nvSpPr>
          <p:cNvPr id="16" name="Freeform 16"/>
          <p:cNvSpPr/>
          <p:nvPr/>
        </p:nvSpPr>
        <p:spPr>
          <a:xfrm rot="-8957596" flipH="1" flipV="1">
            <a:off x="14388559" y="810226"/>
            <a:ext cx="4169757" cy="902184"/>
          </a:xfrm>
          <a:custGeom>
            <a:avLst/>
            <a:gdLst/>
            <a:ahLst/>
            <a:cxnLst/>
            <a:rect l="l" t="t" r="r" b="b"/>
            <a:pathLst>
              <a:path w="4169757" h="902184">
                <a:moveTo>
                  <a:pt x="4169757" y="902184"/>
                </a:moveTo>
                <a:lnTo>
                  <a:pt x="0" y="902184"/>
                </a:lnTo>
                <a:lnTo>
                  <a:pt x="0" y="0"/>
                </a:lnTo>
                <a:lnTo>
                  <a:pt x="4169757" y="0"/>
                </a:lnTo>
                <a:lnTo>
                  <a:pt x="4169757" y="902184"/>
                </a:lnTo>
                <a:close/>
              </a:path>
            </a:pathLst>
          </a:custGeom>
          <a:blipFill>
            <a:blip r:embed="rId10"/>
            <a:stretch>
              <a:fillRect/>
            </a:stretch>
          </a:blipFill>
        </p:spPr>
      </p:sp>
      <p:sp>
        <p:nvSpPr>
          <p:cNvPr id="17" name="Freeform 17"/>
          <p:cNvSpPr/>
          <p:nvPr/>
        </p:nvSpPr>
        <p:spPr>
          <a:xfrm flipH="1">
            <a:off x="11894683" y="6606056"/>
            <a:ext cx="2037979" cy="1511810"/>
          </a:xfrm>
          <a:custGeom>
            <a:avLst/>
            <a:gdLst/>
            <a:ahLst/>
            <a:cxnLst/>
            <a:rect l="l" t="t" r="r" b="b"/>
            <a:pathLst>
              <a:path w="2037979" h="1511810">
                <a:moveTo>
                  <a:pt x="2037980" y="0"/>
                </a:moveTo>
                <a:lnTo>
                  <a:pt x="0" y="0"/>
                </a:lnTo>
                <a:lnTo>
                  <a:pt x="0" y="1511811"/>
                </a:lnTo>
                <a:lnTo>
                  <a:pt x="2037980" y="1511811"/>
                </a:lnTo>
                <a:lnTo>
                  <a:pt x="2037980" y="0"/>
                </a:lnTo>
                <a:close/>
              </a:path>
            </a:pathLst>
          </a:custGeom>
          <a:blipFill>
            <a:blip r:embed="rId11"/>
            <a:stretch>
              <a:fillRect/>
            </a:stretch>
          </a:blipFill>
        </p:spPr>
      </p:sp>
      <p:sp>
        <p:nvSpPr>
          <p:cNvPr id="18" name="Freeform 18"/>
          <p:cNvSpPr/>
          <p:nvPr/>
        </p:nvSpPr>
        <p:spPr>
          <a:xfrm>
            <a:off x="4090893" y="8070242"/>
            <a:ext cx="3478876" cy="4114800"/>
          </a:xfrm>
          <a:custGeom>
            <a:avLst/>
            <a:gdLst/>
            <a:ahLst/>
            <a:cxnLst/>
            <a:rect l="l" t="t" r="r" b="b"/>
            <a:pathLst>
              <a:path w="3478876" h="4114800">
                <a:moveTo>
                  <a:pt x="0" y="0"/>
                </a:moveTo>
                <a:lnTo>
                  <a:pt x="3478876" y="0"/>
                </a:lnTo>
                <a:lnTo>
                  <a:pt x="3478876"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9DA88"/>
        </a:solidFill>
        <a:effectLst/>
      </p:bgPr>
    </p:bg>
    <p:spTree>
      <p:nvGrpSpPr>
        <p:cNvPr id="1" name=""/>
        <p:cNvGrpSpPr/>
        <p:nvPr/>
      </p:nvGrpSpPr>
      <p:grpSpPr>
        <a:xfrm>
          <a:off x="0" y="0"/>
          <a:ext cx="0" cy="0"/>
          <a:chOff x="0" y="0"/>
          <a:chExt cx="0" cy="0"/>
        </a:xfrm>
      </p:grpSpPr>
      <p:sp>
        <p:nvSpPr>
          <p:cNvPr id="2" name="Freeform 2"/>
          <p:cNvSpPr/>
          <p:nvPr/>
        </p:nvSpPr>
        <p:spPr>
          <a:xfrm>
            <a:off x="-533313" y="-3466502"/>
            <a:ext cx="18768896" cy="13035852"/>
          </a:xfrm>
          <a:custGeom>
            <a:avLst/>
            <a:gdLst/>
            <a:ahLst/>
            <a:cxnLst/>
            <a:rect l="l" t="t" r="r" b="b"/>
            <a:pathLst>
              <a:path w="18768896" h="13035852">
                <a:moveTo>
                  <a:pt x="0" y="0"/>
                </a:moveTo>
                <a:lnTo>
                  <a:pt x="18768897" y="0"/>
                </a:lnTo>
                <a:lnTo>
                  <a:pt x="18768897" y="13035851"/>
                </a:lnTo>
                <a:lnTo>
                  <a:pt x="0" y="13035851"/>
                </a:lnTo>
                <a:lnTo>
                  <a:pt x="0" y="0"/>
                </a:lnTo>
                <a:close/>
              </a:path>
            </a:pathLst>
          </a:custGeom>
          <a:blipFill>
            <a:blip r:embed="rId2"/>
            <a:stretch>
              <a:fillRect/>
            </a:stretch>
          </a:blipFill>
        </p:spPr>
      </p:sp>
      <p:grpSp>
        <p:nvGrpSpPr>
          <p:cNvPr id="3" name="Group 3"/>
          <p:cNvGrpSpPr/>
          <p:nvPr/>
        </p:nvGrpSpPr>
        <p:grpSpPr>
          <a:xfrm>
            <a:off x="1661028" y="1629026"/>
            <a:ext cx="10135562" cy="7641923"/>
            <a:chOff x="0" y="0"/>
            <a:chExt cx="14392669" cy="10851659"/>
          </a:xfrm>
        </p:grpSpPr>
        <p:sp>
          <p:nvSpPr>
            <p:cNvPr id="4" name="Freeform 4"/>
            <p:cNvSpPr/>
            <p:nvPr/>
          </p:nvSpPr>
          <p:spPr>
            <a:xfrm>
              <a:off x="-127" y="127"/>
              <a:ext cx="14392542" cy="10858644"/>
            </a:xfrm>
            <a:custGeom>
              <a:avLst/>
              <a:gdLst/>
              <a:ahLst/>
              <a:cxnLst/>
              <a:rect l="l" t="t" r="r" b="b"/>
              <a:pathLst>
                <a:path w="14392542" h="10858644">
                  <a:moveTo>
                    <a:pt x="13991476" y="10845944"/>
                  </a:moveTo>
                  <a:cubicBezTo>
                    <a:pt x="13935596" y="10858644"/>
                    <a:pt x="13910196" y="10845944"/>
                    <a:pt x="13853046" y="10845944"/>
                  </a:cubicBezTo>
                  <a:cubicBezTo>
                    <a:pt x="13795896" y="10845944"/>
                    <a:pt x="13704836" y="10833244"/>
                    <a:pt x="13704836" y="10833244"/>
                  </a:cubicBezTo>
                  <a:lnTo>
                    <a:pt x="707771" y="10833244"/>
                  </a:lnTo>
                  <a:lnTo>
                    <a:pt x="631063" y="10820544"/>
                  </a:lnTo>
                  <a:cubicBezTo>
                    <a:pt x="631063" y="10820544"/>
                    <a:pt x="533400" y="10833244"/>
                    <a:pt x="457581" y="10820544"/>
                  </a:cubicBezTo>
                  <a:cubicBezTo>
                    <a:pt x="381762" y="10807844"/>
                    <a:pt x="296418" y="10820544"/>
                    <a:pt x="296418" y="10820544"/>
                  </a:cubicBezTo>
                  <a:cubicBezTo>
                    <a:pt x="240284" y="10820544"/>
                    <a:pt x="162814" y="10816226"/>
                    <a:pt x="119507" y="10787016"/>
                  </a:cubicBezTo>
                  <a:cubicBezTo>
                    <a:pt x="47371" y="10738375"/>
                    <a:pt x="25400" y="10668144"/>
                    <a:pt x="0" y="10562353"/>
                  </a:cubicBezTo>
                  <a:lnTo>
                    <a:pt x="0" y="10361820"/>
                  </a:lnTo>
                  <a:cubicBezTo>
                    <a:pt x="0" y="10361820"/>
                    <a:pt x="12700" y="10276857"/>
                    <a:pt x="12700" y="10218564"/>
                  </a:cubicBezTo>
                  <a:cubicBezTo>
                    <a:pt x="12700" y="10160271"/>
                    <a:pt x="0" y="10070355"/>
                    <a:pt x="0" y="10070355"/>
                  </a:cubicBezTo>
                  <a:lnTo>
                    <a:pt x="0" y="803402"/>
                  </a:lnTo>
                  <a:cubicBezTo>
                    <a:pt x="0" y="803402"/>
                    <a:pt x="12700" y="767715"/>
                    <a:pt x="12700" y="688594"/>
                  </a:cubicBezTo>
                  <a:lnTo>
                    <a:pt x="12700" y="543560"/>
                  </a:lnTo>
                  <a:cubicBezTo>
                    <a:pt x="12700" y="543560"/>
                    <a:pt x="0" y="459740"/>
                    <a:pt x="12700" y="375920"/>
                  </a:cubicBezTo>
                  <a:cubicBezTo>
                    <a:pt x="25400" y="292100"/>
                    <a:pt x="23876" y="258064"/>
                    <a:pt x="64897" y="195072"/>
                  </a:cubicBezTo>
                  <a:cubicBezTo>
                    <a:pt x="87249" y="160782"/>
                    <a:pt x="184404" y="76708"/>
                    <a:pt x="215900" y="50800"/>
                  </a:cubicBezTo>
                  <a:cubicBezTo>
                    <a:pt x="215900" y="50800"/>
                    <a:pt x="305181" y="24130"/>
                    <a:pt x="401320" y="12700"/>
                  </a:cubicBezTo>
                  <a:cubicBezTo>
                    <a:pt x="508000" y="0"/>
                    <a:pt x="481584" y="0"/>
                    <a:pt x="622300" y="0"/>
                  </a:cubicBezTo>
                  <a:lnTo>
                    <a:pt x="13873493" y="0"/>
                  </a:lnTo>
                  <a:cubicBezTo>
                    <a:pt x="13973569" y="0"/>
                    <a:pt x="14042022" y="12700"/>
                    <a:pt x="14042022" y="12700"/>
                  </a:cubicBezTo>
                  <a:cubicBezTo>
                    <a:pt x="14106156" y="12700"/>
                    <a:pt x="14194930" y="36322"/>
                    <a:pt x="14252842" y="50800"/>
                  </a:cubicBezTo>
                  <a:cubicBezTo>
                    <a:pt x="14354442" y="76200"/>
                    <a:pt x="14379842" y="254000"/>
                    <a:pt x="14379842" y="350520"/>
                  </a:cubicBezTo>
                  <a:lnTo>
                    <a:pt x="14379842" y="9979550"/>
                  </a:lnTo>
                  <a:cubicBezTo>
                    <a:pt x="14379842" y="9979550"/>
                    <a:pt x="14392542" y="10348231"/>
                    <a:pt x="14392542" y="10381251"/>
                  </a:cubicBezTo>
                  <a:cubicBezTo>
                    <a:pt x="14392542" y="10414271"/>
                    <a:pt x="14370062" y="10522221"/>
                    <a:pt x="14352156" y="10568449"/>
                  </a:cubicBezTo>
                  <a:cubicBezTo>
                    <a:pt x="14327136" y="10633092"/>
                    <a:pt x="14337297" y="10689988"/>
                    <a:pt x="14285481" y="10734184"/>
                  </a:cubicBezTo>
                  <a:cubicBezTo>
                    <a:pt x="14249412" y="10765045"/>
                    <a:pt x="14195310" y="10802383"/>
                    <a:pt x="14150099" y="10819528"/>
                  </a:cubicBezTo>
                  <a:cubicBezTo>
                    <a:pt x="14104886" y="10836673"/>
                    <a:pt x="14047102" y="10833371"/>
                    <a:pt x="13991222" y="10846071"/>
                  </a:cubicBezTo>
                  <a:close/>
                </a:path>
              </a:pathLst>
            </a:custGeom>
            <a:solidFill>
              <a:srgbClr val="EAEAEA"/>
            </a:solidFill>
          </p:spPr>
        </p:sp>
      </p:grpSp>
      <p:grpSp>
        <p:nvGrpSpPr>
          <p:cNvPr id="5" name="Group 5"/>
          <p:cNvGrpSpPr/>
          <p:nvPr/>
        </p:nvGrpSpPr>
        <p:grpSpPr>
          <a:xfrm>
            <a:off x="2011558" y="2146590"/>
            <a:ext cx="9433253" cy="6520589"/>
            <a:chOff x="0" y="0"/>
            <a:chExt cx="15698956" cy="10851659"/>
          </a:xfrm>
        </p:grpSpPr>
        <p:sp>
          <p:nvSpPr>
            <p:cNvPr id="6" name="Freeform 6"/>
            <p:cNvSpPr/>
            <p:nvPr/>
          </p:nvSpPr>
          <p:spPr>
            <a:xfrm>
              <a:off x="-127" y="127"/>
              <a:ext cx="15698829" cy="10858644"/>
            </a:xfrm>
            <a:custGeom>
              <a:avLst/>
              <a:gdLst/>
              <a:ahLst/>
              <a:cxnLst/>
              <a:rect l="l" t="t" r="r" b="b"/>
              <a:pathLst>
                <a:path w="15698829" h="10858644">
                  <a:moveTo>
                    <a:pt x="15297764" y="10845944"/>
                  </a:moveTo>
                  <a:cubicBezTo>
                    <a:pt x="15241883" y="10858644"/>
                    <a:pt x="15216483" y="10845944"/>
                    <a:pt x="15159333" y="10845944"/>
                  </a:cubicBezTo>
                  <a:cubicBezTo>
                    <a:pt x="15102183" y="10845944"/>
                    <a:pt x="15011124" y="10833244"/>
                    <a:pt x="15011124" y="10833244"/>
                  </a:cubicBezTo>
                  <a:lnTo>
                    <a:pt x="707771" y="10833244"/>
                  </a:lnTo>
                  <a:lnTo>
                    <a:pt x="631063" y="10820544"/>
                  </a:lnTo>
                  <a:cubicBezTo>
                    <a:pt x="631063" y="10820544"/>
                    <a:pt x="533400" y="10833244"/>
                    <a:pt x="457581" y="10820544"/>
                  </a:cubicBezTo>
                  <a:cubicBezTo>
                    <a:pt x="381762" y="10807844"/>
                    <a:pt x="296418" y="10820544"/>
                    <a:pt x="296418" y="10820544"/>
                  </a:cubicBezTo>
                  <a:cubicBezTo>
                    <a:pt x="240284" y="10820544"/>
                    <a:pt x="162814" y="10816226"/>
                    <a:pt x="119507" y="10787016"/>
                  </a:cubicBezTo>
                  <a:cubicBezTo>
                    <a:pt x="47371" y="10738375"/>
                    <a:pt x="25400" y="10668144"/>
                    <a:pt x="0" y="10562353"/>
                  </a:cubicBezTo>
                  <a:lnTo>
                    <a:pt x="0" y="10361820"/>
                  </a:lnTo>
                  <a:cubicBezTo>
                    <a:pt x="0" y="10361820"/>
                    <a:pt x="12700" y="10276857"/>
                    <a:pt x="12700" y="10218564"/>
                  </a:cubicBezTo>
                  <a:cubicBezTo>
                    <a:pt x="12700" y="10160271"/>
                    <a:pt x="0" y="10070355"/>
                    <a:pt x="0" y="10070355"/>
                  </a:cubicBezTo>
                  <a:lnTo>
                    <a:pt x="0" y="803402"/>
                  </a:lnTo>
                  <a:cubicBezTo>
                    <a:pt x="0" y="803402"/>
                    <a:pt x="12700" y="767715"/>
                    <a:pt x="12700" y="688594"/>
                  </a:cubicBezTo>
                  <a:lnTo>
                    <a:pt x="12700" y="543560"/>
                  </a:lnTo>
                  <a:cubicBezTo>
                    <a:pt x="12700" y="543560"/>
                    <a:pt x="0" y="459740"/>
                    <a:pt x="12700" y="375920"/>
                  </a:cubicBezTo>
                  <a:cubicBezTo>
                    <a:pt x="25400" y="292100"/>
                    <a:pt x="23876" y="258064"/>
                    <a:pt x="64897" y="195072"/>
                  </a:cubicBezTo>
                  <a:cubicBezTo>
                    <a:pt x="87249" y="160782"/>
                    <a:pt x="184404" y="76708"/>
                    <a:pt x="215900" y="50800"/>
                  </a:cubicBezTo>
                  <a:cubicBezTo>
                    <a:pt x="215900" y="50800"/>
                    <a:pt x="305181" y="24130"/>
                    <a:pt x="401320" y="12700"/>
                  </a:cubicBezTo>
                  <a:cubicBezTo>
                    <a:pt x="508000" y="0"/>
                    <a:pt x="481584" y="0"/>
                    <a:pt x="622300" y="0"/>
                  </a:cubicBezTo>
                  <a:lnTo>
                    <a:pt x="15179780" y="0"/>
                  </a:lnTo>
                  <a:cubicBezTo>
                    <a:pt x="15279856" y="0"/>
                    <a:pt x="15348310" y="12700"/>
                    <a:pt x="15348310" y="12700"/>
                  </a:cubicBezTo>
                  <a:cubicBezTo>
                    <a:pt x="15412444" y="12700"/>
                    <a:pt x="15501218" y="36322"/>
                    <a:pt x="15559129" y="50800"/>
                  </a:cubicBezTo>
                  <a:cubicBezTo>
                    <a:pt x="15660729" y="76200"/>
                    <a:pt x="15686129" y="254000"/>
                    <a:pt x="15686129" y="350520"/>
                  </a:cubicBezTo>
                  <a:lnTo>
                    <a:pt x="15686129" y="9979550"/>
                  </a:lnTo>
                  <a:cubicBezTo>
                    <a:pt x="15686129" y="9979550"/>
                    <a:pt x="15698829" y="10348231"/>
                    <a:pt x="15698829" y="10381251"/>
                  </a:cubicBezTo>
                  <a:cubicBezTo>
                    <a:pt x="15698829" y="10414271"/>
                    <a:pt x="15676350" y="10522221"/>
                    <a:pt x="15658443" y="10568449"/>
                  </a:cubicBezTo>
                  <a:cubicBezTo>
                    <a:pt x="15633424" y="10633092"/>
                    <a:pt x="15643585" y="10689988"/>
                    <a:pt x="15591768" y="10734184"/>
                  </a:cubicBezTo>
                  <a:cubicBezTo>
                    <a:pt x="15555700" y="10765045"/>
                    <a:pt x="15501598" y="10802383"/>
                    <a:pt x="15456387" y="10819528"/>
                  </a:cubicBezTo>
                  <a:cubicBezTo>
                    <a:pt x="15411174" y="10836673"/>
                    <a:pt x="15353390" y="10833371"/>
                    <a:pt x="15297510" y="10846071"/>
                  </a:cubicBezTo>
                  <a:close/>
                </a:path>
              </a:pathLst>
            </a:custGeom>
            <a:solidFill>
              <a:srgbClr val="FFFFFF"/>
            </a:solidFill>
          </p:spPr>
        </p:sp>
      </p:grpSp>
      <p:sp>
        <p:nvSpPr>
          <p:cNvPr id="7" name="Freeform 7"/>
          <p:cNvSpPr/>
          <p:nvPr/>
        </p:nvSpPr>
        <p:spPr>
          <a:xfrm>
            <a:off x="3733925" y="9243175"/>
            <a:ext cx="5781047" cy="4237501"/>
          </a:xfrm>
          <a:custGeom>
            <a:avLst/>
            <a:gdLst/>
            <a:ahLst/>
            <a:cxnLst/>
            <a:rect l="l" t="t" r="r" b="b"/>
            <a:pathLst>
              <a:path w="5781047" h="4237501">
                <a:moveTo>
                  <a:pt x="0" y="0"/>
                </a:moveTo>
                <a:lnTo>
                  <a:pt x="5781047" y="0"/>
                </a:lnTo>
                <a:lnTo>
                  <a:pt x="5781047" y="4237501"/>
                </a:lnTo>
                <a:lnTo>
                  <a:pt x="0" y="4237501"/>
                </a:lnTo>
                <a:lnTo>
                  <a:pt x="0" y="0"/>
                </a:lnTo>
                <a:close/>
              </a:path>
            </a:pathLst>
          </a:custGeom>
          <a:blipFill>
            <a:blip r:embed="rId3">
              <a:extLst>
                <a:ext uri="{96DAC541-7B7A-43D3-8B79-37D633B846F1}">
                  <asvg:svgBlip xmlns:asvg="http://schemas.microsoft.com/office/drawing/2016/SVG/main" r:embed="rId4"/>
                </a:ext>
              </a:extLst>
            </a:blip>
            <a:stretch>
              <a:fillRect t="-61363"/>
            </a:stretch>
          </a:blipFill>
        </p:spPr>
      </p:sp>
      <p:sp>
        <p:nvSpPr>
          <p:cNvPr id="8" name="Freeform 8"/>
          <p:cNvSpPr/>
          <p:nvPr/>
        </p:nvSpPr>
        <p:spPr>
          <a:xfrm>
            <a:off x="1461056" y="8940671"/>
            <a:ext cx="6357135" cy="330278"/>
          </a:xfrm>
          <a:custGeom>
            <a:avLst/>
            <a:gdLst/>
            <a:ahLst/>
            <a:cxnLst/>
            <a:rect l="l" t="t" r="r" b="b"/>
            <a:pathLst>
              <a:path w="6357135" h="330278">
                <a:moveTo>
                  <a:pt x="0" y="0"/>
                </a:moveTo>
                <a:lnTo>
                  <a:pt x="6357134" y="0"/>
                </a:lnTo>
                <a:lnTo>
                  <a:pt x="6357134" y="330278"/>
                </a:lnTo>
                <a:lnTo>
                  <a:pt x="0" y="330278"/>
                </a:lnTo>
                <a:lnTo>
                  <a:pt x="0" y="0"/>
                </a:lnTo>
                <a:close/>
              </a:path>
            </a:pathLst>
          </a:custGeom>
          <a:blipFill>
            <a:blip r:embed="rId5">
              <a:extLst>
                <a:ext uri="{96DAC541-7B7A-43D3-8B79-37D633B846F1}">
                  <asvg:svgBlip xmlns:asvg="http://schemas.microsoft.com/office/drawing/2016/SVG/main" r:embed="rId6"/>
                </a:ext>
              </a:extLst>
            </a:blip>
            <a:stretch>
              <a:fillRect t="-1145859"/>
            </a:stretch>
          </a:blipFill>
        </p:spPr>
      </p:sp>
      <p:sp>
        <p:nvSpPr>
          <p:cNvPr id="9" name="Freeform 9"/>
          <p:cNvSpPr/>
          <p:nvPr/>
        </p:nvSpPr>
        <p:spPr>
          <a:xfrm>
            <a:off x="5729395" y="8940671"/>
            <a:ext cx="6357135" cy="330278"/>
          </a:xfrm>
          <a:custGeom>
            <a:avLst/>
            <a:gdLst/>
            <a:ahLst/>
            <a:cxnLst/>
            <a:rect l="l" t="t" r="r" b="b"/>
            <a:pathLst>
              <a:path w="6357135" h="330278">
                <a:moveTo>
                  <a:pt x="0" y="0"/>
                </a:moveTo>
                <a:lnTo>
                  <a:pt x="6357135" y="0"/>
                </a:lnTo>
                <a:lnTo>
                  <a:pt x="6357135" y="330278"/>
                </a:lnTo>
                <a:lnTo>
                  <a:pt x="0" y="330278"/>
                </a:lnTo>
                <a:lnTo>
                  <a:pt x="0" y="0"/>
                </a:lnTo>
                <a:close/>
              </a:path>
            </a:pathLst>
          </a:custGeom>
          <a:blipFill>
            <a:blip r:embed="rId7">
              <a:extLst>
                <a:ext uri="{96DAC541-7B7A-43D3-8B79-37D633B846F1}">
                  <asvg:svgBlip xmlns:asvg="http://schemas.microsoft.com/office/drawing/2016/SVG/main" r:embed="rId8"/>
                </a:ext>
              </a:extLst>
            </a:blip>
            <a:stretch>
              <a:fillRect t="-1145859"/>
            </a:stretch>
          </a:blipFill>
        </p:spPr>
      </p:sp>
      <p:sp>
        <p:nvSpPr>
          <p:cNvPr id="10" name="Freeform 10"/>
          <p:cNvSpPr/>
          <p:nvPr/>
        </p:nvSpPr>
        <p:spPr>
          <a:xfrm>
            <a:off x="6020100" y="3086411"/>
            <a:ext cx="1382977" cy="158786"/>
          </a:xfrm>
          <a:custGeom>
            <a:avLst/>
            <a:gdLst/>
            <a:ahLst/>
            <a:cxnLst/>
            <a:rect l="l" t="t" r="r" b="b"/>
            <a:pathLst>
              <a:path w="1382977" h="158786">
                <a:moveTo>
                  <a:pt x="0" y="0"/>
                </a:moveTo>
                <a:lnTo>
                  <a:pt x="1382977" y="0"/>
                </a:lnTo>
                <a:lnTo>
                  <a:pt x="1382977" y="158787"/>
                </a:lnTo>
                <a:lnTo>
                  <a:pt x="0" y="1587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1" name="Freeform 11"/>
          <p:cNvSpPr/>
          <p:nvPr/>
        </p:nvSpPr>
        <p:spPr>
          <a:xfrm flipV="1">
            <a:off x="1449938" y="1463887"/>
            <a:ext cx="6357135" cy="330278"/>
          </a:xfrm>
          <a:custGeom>
            <a:avLst/>
            <a:gdLst/>
            <a:ahLst/>
            <a:cxnLst/>
            <a:rect l="l" t="t" r="r" b="b"/>
            <a:pathLst>
              <a:path w="6357135" h="330278">
                <a:moveTo>
                  <a:pt x="0" y="330278"/>
                </a:moveTo>
                <a:lnTo>
                  <a:pt x="6357135" y="330278"/>
                </a:lnTo>
                <a:lnTo>
                  <a:pt x="6357135" y="0"/>
                </a:lnTo>
                <a:lnTo>
                  <a:pt x="0" y="0"/>
                </a:lnTo>
                <a:lnTo>
                  <a:pt x="0" y="330278"/>
                </a:lnTo>
                <a:close/>
              </a:path>
            </a:pathLst>
          </a:custGeom>
          <a:blipFill>
            <a:blip r:embed="rId7">
              <a:extLst>
                <a:ext uri="{96DAC541-7B7A-43D3-8B79-37D633B846F1}">
                  <asvg:svgBlip xmlns:asvg="http://schemas.microsoft.com/office/drawing/2016/SVG/main" r:embed="rId8"/>
                </a:ext>
              </a:extLst>
            </a:blip>
            <a:stretch>
              <a:fillRect t="-1145859"/>
            </a:stretch>
          </a:blipFill>
        </p:spPr>
      </p:sp>
      <p:sp>
        <p:nvSpPr>
          <p:cNvPr id="12" name="Freeform 12"/>
          <p:cNvSpPr/>
          <p:nvPr/>
        </p:nvSpPr>
        <p:spPr>
          <a:xfrm flipV="1">
            <a:off x="5729395" y="1463887"/>
            <a:ext cx="6357135" cy="330278"/>
          </a:xfrm>
          <a:custGeom>
            <a:avLst/>
            <a:gdLst/>
            <a:ahLst/>
            <a:cxnLst/>
            <a:rect l="l" t="t" r="r" b="b"/>
            <a:pathLst>
              <a:path w="6357135" h="330278">
                <a:moveTo>
                  <a:pt x="0" y="330278"/>
                </a:moveTo>
                <a:lnTo>
                  <a:pt x="6357135" y="330278"/>
                </a:lnTo>
                <a:lnTo>
                  <a:pt x="6357135" y="0"/>
                </a:lnTo>
                <a:lnTo>
                  <a:pt x="0" y="0"/>
                </a:lnTo>
                <a:lnTo>
                  <a:pt x="0" y="330278"/>
                </a:lnTo>
                <a:close/>
              </a:path>
            </a:pathLst>
          </a:custGeom>
          <a:blipFill>
            <a:blip r:embed="rId7">
              <a:extLst>
                <a:ext uri="{96DAC541-7B7A-43D3-8B79-37D633B846F1}">
                  <asvg:svgBlip xmlns:asvg="http://schemas.microsoft.com/office/drawing/2016/SVG/main" r:embed="rId8"/>
                </a:ext>
              </a:extLst>
            </a:blip>
            <a:stretch>
              <a:fillRect t="-1145859"/>
            </a:stretch>
          </a:blipFill>
        </p:spPr>
      </p:sp>
      <p:sp>
        <p:nvSpPr>
          <p:cNvPr id="13" name="Freeform 13"/>
          <p:cNvSpPr/>
          <p:nvPr/>
        </p:nvSpPr>
        <p:spPr>
          <a:xfrm>
            <a:off x="6853056" y="949604"/>
            <a:ext cx="166080" cy="158191"/>
          </a:xfrm>
          <a:custGeom>
            <a:avLst/>
            <a:gdLst/>
            <a:ahLst/>
            <a:cxnLst/>
            <a:rect l="l" t="t" r="r" b="b"/>
            <a:pathLst>
              <a:path w="166080" h="158191">
                <a:moveTo>
                  <a:pt x="0" y="0"/>
                </a:moveTo>
                <a:lnTo>
                  <a:pt x="166080" y="0"/>
                </a:lnTo>
                <a:lnTo>
                  <a:pt x="166080" y="158192"/>
                </a:lnTo>
                <a:lnTo>
                  <a:pt x="0" y="158192"/>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4" name="Freeform 14"/>
          <p:cNvSpPr/>
          <p:nvPr/>
        </p:nvSpPr>
        <p:spPr>
          <a:xfrm rot="-495168">
            <a:off x="3663103" y="1227922"/>
            <a:ext cx="3368198" cy="73488"/>
          </a:xfrm>
          <a:custGeom>
            <a:avLst/>
            <a:gdLst/>
            <a:ahLst/>
            <a:cxnLst/>
            <a:rect l="l" t="t" r="r" b="b"/>
            <a:pathLst>
              <a:path w="3368198" h="73488">
                <a:moveTo>
                  <a:pt x="0" y="0"/>
                </a:moveTo>
                <a:lnTo>
                  <a:pt x="3368199" y="0"/>
                </a:lnTo>
                <a:lnTo>
                  <a:pt x="3368199" y="73488"/>
                </a:lnTo>
                <a:lnTo>
                  <a:pt x="0" y="73488"/>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5" name="Freeform 15"/>
          <p:cNvSpPr/>
          <p:nvPr/>
        </p:nvSpPr>
        <p:spPr>
          <a:xfrm rot="574972">
            <a:off x="6830680" y="1227922"/>
            <a:ext cx="3368198" cy="73488"/>
          </a:xfrm>
          <a:custGeom>
            <a:avLst/>
            <a:gdLst/>
            <a:ahLst/>
            <a:cxnLst/>
            <a:rect l="l" t="t" r="r" b="b"/>
            <a:pathLst>
              <a:path w="3368198" h="73488">
                <a:moveTo>
                  <a:pt x="0" y="0"/>
                </a:moveTo>
                <a:lnTo>
                  <a:pt x="3368198" y="0"/>
                </a:lnTo>
                <a:lnTo>
                  <a:pt x="3368198" y="73488"/>
                </a:lnTo>
                <a:lnTo>
                  <a:pt x="0" y="73488"/>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6" name="TextBox 16"/>
          <p:cNvSpPr txBox="1"/>
          <p:nvPr/>
        </p:nvSpPr>
        <p:spPr>
          <a:xfrm>
            <a:off x="2593658" y="3614633"/>
            <a:ext cx="8669447" cy="3836670"/>
          </a:xfrm>
          <a:prstGeom prst="rect">
            <a:avLst/>
          </a:prstGeom>
        </p:spPr>
        <p:txBody>
          <a:bodyPr lIns="0" tIns="0" rIns="0" bIns="0" rtlCol="0" anchor="t">
            <a:spAutoFit/>
          </a:bodyPr>
          <a:lstStyle/>
          <a:p>
            <a:pPr algn="l">
              <a:lnSpc>
                <a:spcPts val="3740"/>
              </a:lnSpc>
            </a:pP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1)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aralash</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darslar</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a:t>
            </a:r>
          </a:p>
          <a:p>
            <a:pPr algn="l">
              <a:lnSpc>
                <a:spcPts val="3740"/>
              </a:lnSpc>
            </a:pP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2)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yangi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ma’lumotlarni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berish</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darslari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a:t>
            </a:r>
          </a:p>
          <a:p>
            <a:pPr algn="l">
              <a:lnSpc>
                <a:spcPts val="3740"/>
              </a:lnSpc>
            </a:pP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3)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bilimlarini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mustahkamlash</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va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takrorlash</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darslari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a:t>
            </a:r>
          </a:p>
          <a:p>
            <a:pPr algn="l">
              <a:lnSpc>
                <a:spcPts val="3740"/>
              </a:lnSpc>
            </a:pP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4)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о‘rganilganlarni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umumlashtirish</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va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tizimlashtirish</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darslari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a:t>
            </a:r>
          </a:p>
          <a:p>
            <a:pPr algn="l">
              <a:lnSpc>
                <a:spcPts val="3740"/>
              </a:lnSpc>
            </a:pP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5)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malaka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va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kо‘nikmalarni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ishlab</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chiqish</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va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mustahkamlash</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darslari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a:t>
            </a:r>
          </a:p>
          <a:p>
            <a:pPr algn="l">
              <a:lnSpc>
                <a:spcPts val="3740"/>
              </a:lnSpc>
            </a:pP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6)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bilimlarni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tekshirish</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va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tahlil</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qilish</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darslari</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a:t>
            </a:r>
          </a:p>
          <a:p>
            <a:pPr algn="l">
              <a:lnSpc>
                <a:spcPts val="3740"/>
              </a:lnSpc>
            </a:pP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7)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bitta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asosiy</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didaktik</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maqsadga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ega</a:t>
            </a:r>
            <a:r>
              <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34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darslar</a:t>
            </a:r>
            <a:endParaRPr lang="en-US" sz="34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endParaRPr>
          </a:p>
        </p:txBody>
      </p:sp>
      <p:sp>
        <p:nvSpPr>
          <p:cNvPr id="17" name="TextBox 17"/>
          <p:cNvSpPr txBox="1"/>
          <p:nvPr/>
        </p:nvSpPr>
        <p:spPr>
          <a:xfrm>
            <a:off x="4675505" y="2464435"/>
            <a:ext cx="3731260" cy="479425"/>
          </a:xfrm>
          <a:prstGeom prst="rect">
            <a:avLst/>
          </a:prstGeom>
        </p:spPr>
        <p:txBody>
          <a:bodyPr wrap="square" lIns="0" tIns="0" rIns="0" bIns="0" rtlCol="0" anchor="t">
            <a:spAutoFit/>
          </a:bodyPr>
          <a:lstStyle/>
          <a:p>
            <a:pPr algn="l">
              <a:lnSpc>
                <a:spcPts val="3740"/>
              </a:lnSpc>
            </a:pPr>
            <a:r>
              <a:rPr lang="en-US" sz="6000">
                <a:solidFill>
                  <a:schemeClr val="accent2"/>
                </a:solidFill>
                <a:latin typeface="KG Primary Penmanship" panose="02000506000000020003"/>
                <a:ea typeface="KG Primary Penmanship" panose="02000506000000020003"/>
                <a:cs typeface="KG Primary Penmanship" panose="02000506000000020003"/>
                <a:sym typeface="KG Primary Penmanship" panose="02000506000000020003"/>
              </a:rPr>
              <a:t>Asosiy turlari</a:t>
            </a:r>
            <a:endParaRPr lang="en-US" sz="6000" spc="-94">
              <a:solidFill>
                <a:schemeClr val="accent2"/>
              </a:solidFill>
              <a:latin typeface="KG Primary Penmanship" panose="02000506000000020003"/>
              <a:ea typeface="KG Primary Penmanship" panose="02000506000000020003"/>
              <a:cs typeface="KG Primary Penmanship" panose="02000506000000020003"/>
              <a:sym typeface="KG Primary Penmanship" panose="02000506000000020003"/>
            </a:endParaRPr>
          </a:p>
        </p:txBody>
      </p:sp>
      <p:sp>
        <p:nvSpPr>
          <p:cNvPr id="22" name="Freeform 22"/>
          <p:cNvSpPr/>
          <p:nvPr/>
        </p:nvSpPr>
        <p:spPr>
          <a:xfrm>
            <a:off x="12086530" y="4415784"/>
            <a:ext cx="3422553" cy="6946142"/>
          </a:xfrm>
          <a:custGeom>
            <a:avLst/>
            <a:gdLst/>
            <a:ahLst/>
            <a:cxnLst/>
            <a:rect l="l" t="t" r="r" b="b"/>
            <a:pathLst>
              <a:path w="3422553" h="6946142">
                <a:moveTo>
                  <a:pt x="0" y="0"/>
                </a:moveTo>
                <a:lnTo>
                  <a:pt x="3422553" y="0"/>
                </a:lnTo>
                <a:lnTo>
                  <a:pt x="3422553" y="6946142"/>
                </a:lnTo>
                <a:lnTo>
                  <a:pt x="0" y="6946142"/>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23" name="Freeform 23"/>
          <p:cNvSpPr/>
          <p:nvPr/>
        </p:nvSpPr>
        <p:spPr>
          <a:xfrm>
            <a:off x="14517962" y="8097339"/>
            <a:ext cx="3170242" cy="3927102"/>
          </a:xfrm>
          <a:custGeom>
            <a:avLst/>
            <a:gdLst/>
            <a:ahLst/>
            <a:cxnLst/>
            <a:rect l="l" t="t" r="r" b="b"/>
            <a:pathLst>
              <a:path w="3170242" h="3927102">
                <a:moveTo>
                  <a:pt x="0" y="0"/>
                </a:moveTo>
                <a:lnTo>
                  <a:pt x="3170242" y="0"/>
                </a:lnTo>
                <a:lnTo>
                  <a:pt x="3170242" y="3927102"/>
                </a:lnTo>
                <a:lnTo>
                  <a:pt x="0" y="3927102"/>
                </a:lnTo>
                <a:lnTo>
                  <a:pt x="0" y="0"/>
                </a:lnTo>
                <a:close/>
              </a:path>
            </a:pathLst>
          </a:custGeom>
          <a:blipFill>
            <a:blip r:embed="rId17"/>
            <a:stretch>
              <a:fillRect/>
            </a:stretch>
          </a:blipFill>
        </p:spPr>
      </p:sp>
      <p:sp>
        <p:nvSpPr>
          <p:cNvPr id="24" name="Freeform 24"/>
          <p:cNvSpPr/>
          <p:nvPr/>
        </p:nvSpPr>
        <p:spPr>
          <a:xfrm>
            <a:off x="14517962" y="0"/>
            <a:ext cx="2334214" cy="4114800"/>
          </a:xfrm>
          <a:custGeom>
            <a:avLst/>
            <a:gdLst/>
            <a:ahLst/>
            <a:cxnLst/>
            <a:rect l="l" t="t" r="r" b="b"/>
            <a:pathLst>
              <a:path w="2334214" h="4114800">
                <a:moveTo>
                  <a:pt x="0" y="0"/>
                </a:moveTo>
                <a:lnTo>
                  <a:pt x="2334213" y="0"/>
                </a:lnTo>
                <a:lnTo>
                  <a:pt x="2334213" y="4114800"/>
                </a:lnTo>
                <a:lnTo>
                  <a:pt x="0" y="4114800"/>
                </a:lnTo>
                <a:lnTo>
                  <a:pt x="0" y="0"/>
                </a:lnTo>
                <a:close/>
              </a:path>
            </a:pathLst>
          </a:custGeom>
          <a:blipFill>
            <a:blip r:embed="rId18"/>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9DA88"/>
        </a:solidFill>
        <a:effectLst/>
      </p:bgPr>
    </p:bg>
    <p:spTree>
      <p:nvGrpSpPr>
        <p:cNvPr id="1" name=""/>
        <p:cNvGrpSpPr/>
        <p:nvPr/>
      </p:nvGrpSpPr>
      <p:grpSpPr>
        <a:xfrm>
          <a:off x="0" y="0"/>
          <a:ext cx="0" cy="0"/>
          <a:chOff x="0" y="0"/>
          <a:chExt cx="0" cy="0"/>
        </a:xfrm>
      </p:grpSpPr>
      <p:sp>
        <p:nvSpPr>
          <p:cNvPr id="2" name="Freeform 2"/>
          <p:cNvSpPr/>
          <p:nvPr/>
        </p:nvSpPr>
        <p:spPr>
          <a:xfrm>
            <a:off x="-480608" y="-2253652"/>
            <a:ext cx="18768896" cy="13035852"/>
          </a:xfrm>
          <a:custGeom>
            <a:avLst/>
            <a:gdLst/>
            <a:ahLst/>
            <a:cxnLst/>
            <a:rect l="l" t="t" r="r" b="b"/>
            <a:pathLst>
              <a:path w="18768896" h="13035852">
                <a:moveTo>
                  <a:pt x="0" y="0"/>
                </a:moveTo>
                <a:lnTo>
                  <a:pt x="18768897" y="0"/>
                </a:lnTo>
                <a:lnTo>
                  <a:pt x="18768897" y="13035851"/>
                </a:lnTo>
                <a:lnTo>
                  <a:pt x="0" y="1303585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351211" y="5011321"/>
            <a:ext cx="1354978" cy="2030622"/>
          </a:xfrm>
          <a:custGeom>
            <a:avLst/>
            <a:gdLst/>
            <a:ahLst/>
            <a:cxnLst/>
            <a:rect l="l" t="t" r="r" b="b"/>
            <a:pathLst>
              <a:path w="1354978" h="2030622">
                <a:moveTo>
                  <a:pt x="0" y="0"/>
                </a:moveTo>
                <a:lnTo>
                  <a:pt x="1354978" y="0"/>
                </a:lnTo>
                <a:lnTo>
                  <a:pt x="1354978" y="2030622"/>
                </a:lnTo>
                <a:lnTo>
                  <a:pt x="0" y="20306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241057" y="1404812"/>
            <a:ext cx="2081312" cy="2092727"/>
          </a:xfrm>
          <a:custGeom>
            <a:avLst/>
            <a:gdLst/>
            <a:ahLst/>
            <a:cxnLst/>
            <a:rect l="l" t="t" r="r" b="b"/>
            <a:pathLst>
              <a:path w="2081312" h="2092727">
                <a:moveTo>
                  <a:pt x="0" y="0"/>
                </a:moveTo>
                <a:lnTo>
                  <a:pt x="2081312" y="0"/>
                </a:lnTo>
                <a:lnTo>
                  <a:pt x="2081312" y="2092727"/>
                </a:lnTo>
                <a:lnTo>
                  <a:pt x="0" y="209272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a:off x="1993416" y="5283147"/>
            <a:ext cx="1012611" cy="1739289"/>
          </a:xfrm>
          <a:custGeom>
            <a:avLst/>
            <a:gdLst/>
            <a:ahLst/>
            <a:cxnLst/>
            <a:rect l="l" t="t" r="r" b="b"/>
            <a:pathLst>
              <a:path w="1012611" h="1739289">
                <a:moveTo>
                  <a:pt x="0" y="0"/>
                </a:moveTo>
                <a:lnTo>
                  <a:pt x="1012611" y="0"/>
                </a:lnTo>
                <a:lnTo>
                  <a:pt x="1012611" y="1739290"/>
                </a:lnTo>
                <a:lnTo>
                  <a:pt x="0" y="1739290"/>
                </a:lnTo>
                <a:lnTo>
                  <a:pt x="0" y="0"/>
                </a:lnTo>
                <a:close/>
              </a:path>
            </a:pathLst>
          </a:custGeom>
          <a:blipFill>
            <a:blip r:embed="rId8">
              <a:extLst>
                <a:ext uri="{96DAC541-7B7A-43D3-8B79-37D633B846F1}">
                  <asvg:svgBlip xmlns:asvg="http://schemas.microsoft.com/office/drawing/2016/SVG/main" r:embed="rId9"/>
                </a:ext>
              </a:extLst>
            </a:blip>
            <a:stretch>
              <a:fillRect l="-144107"/>
            </a:stretch>
          </a:blipFill>
        </p:spPr>
      </p:sp>
      <p:grpSp>
        <p:nvGrpSpPr>
          <p:cNvPr id="6" name="Group 6"/>
          <p:cNvGrpSpPr/>
          <p:nvPr/>
        </p:nvGrpSpPr>
        <p:grpSpPr>
          <a:xfrm>
            <a:off x="4000246" y="3200538"/>
            <a:ext cx="10287508" cy="1605782"/>
            <a:chOff x="0" y="0"/>
            <a:chExt cx="18168082" cy="2835865"/>
          </a:xfrm>
        </p:grpSpPr>
        <p:sp>
          <p:nvSpPr>
            <p:cNvPr id="7" name="Freeform 7"/>
            <p:cNvSpPr/>
            <p:nvPr/>
          </p:nvSpPr>
          <p:spPr>
            <a:xfrm>
              <a:off x="-127" y="127"/>
              <a:ext cx="18167954" cy="2842850"/>
            </a:xfrm>
            <a:custGeom>
              <a:avLst/>
              <a:gdLst/>
              <a:ahLst/>
              <a:cxnLst/>
              <a:rect l="l" t="t" r="r" b="b"/>
              <a:pathLst>
                <a:path w="18167954" h="2842850">
                  <a:moveTo>
                    <a:pt x="17766889" y="2830150"/>
                  </a:moveTo>
                  <a:cubicBezTo>
                    <a:pt x="17711009" y="2842850"/>
                    <a:pt x="17685609" y="2830150"/>
                    <a:pt x="17628459" y="2830150"/>
                  </a:cubicBezTo>
                  <a:cubicBezTo>
                    <a:pt x="17571309" y="2830150"/>
                    <a:pt x="17480249" y="2817450"/>
                    <a:pt x="17480249" y="2817450"/>
                  </a:cubicBezTo>
                  <a:lnTo>
                    <a:pt x="707771" y="2817450"/>
                  </a:lnTo>
                  <a:lnTo>
                    <a:pt x="631063" y="2804750"/>
                  </a:lnTo>
                  <a:cubicBezTo>
                    <a:pt x="631063" y="2804750"/>
                    <a:pt x="533400" y="2817450"/>
                    <a:pt x="457581" y="2804750"/>
                  </a:cubicBezTo>
                  <a:cubicBezTo>
                    <a:pt x="381762" y="2792050"/>
                    <a:pt x="296418" y="2804750"/>
                    <a:pt x="296418" y="2804750"/>
                  </a:cubicBezTo>
                  <a:cubicBezTo>
                    <a:pt x="240284" y="2804750"/>
                    <a:pt x="162814" y="2800432"/>
                    <a:pt x="119507" y="2771222"/>
                  </a:cubicBezTo>
                  <a:cubicBezTo>
                    <a:pt x="47371" y="2722581"/>
                    <a:pt x="25400" y="2652350"/>
                    <a:pt x="0" y="2546559"/>
                  </a:cubicBezTo>
                  <a:lnTo>
                    <a:pt x="0" y="2346026"/>
                  </a:lnTo>
                  <a:cubicBezTo>
                    <a:pt x="0" y="2346026"/>
                    <a:pt x="12700" y="2261063"/>
                    <a:pt x="12700" y="2202770"/>
                  </a:cubicBezTo>
                  <a:cubicBezTo>
                    <a:pt x="12700" y="2144477"/>
                    <a:pt x="0" y="2054561"/>
                    <a:pt x="0" y="2054561"/>
                  </a:cubicBezTo>
                  <a:lnTo>
                    <a:pt x="0" y="803402"/>
                  </a:lnTo>
                  <a:cubicBezTo>
                    <a:pt x="0" y="803402"/>
                    <a:pt x="12700" y="767715"/>
                    <a:pt x="12700" y="688594"/>
                  </a:cubicBezTo>
                  <a:lnTo>
                    <a:pt x="12700" y="543560"/>
                  </a:lnTo>
                  <a:cubicBezTo>
                    <a:pt x="12700" y="543560"/>
                    <a:pt x="0" y="459740"/>
                    <a:pt x="12700" y="375920"/>
                  </a:cubicBezTo>
                  <a:cubicBezTo>
                    <a:pt x="25400" y="292100"/>
                    <a:pt x="23876" y="258064"/>
                    <a:pt x="64897" y="195072"/>
                  </a:cubicBezTo>
                  <a:cubicBezTo>
                    <a:pt x="87249" y="160782"/>
                    <a:pt x="184404" y="76708"/>
                    <a:pt x="215900" y="50800"/>
                  </a:cubicBezTo>
                  <a:cubicBezTo>
                    <a:pt x="215900" y="50800"/>
                    <a:pt x="305181" y="24130"/>
                    <a:pt x="401320" y="12700"/>
                  </a:cubicBezTo>
                  <a:cubicBezTo>
                    <a:pt x="508000" y="0"/>
                    <a:pt x="481584" y="0"/>
                    <a:pt x="622300" y="0"/>
                  </a:cubicBezTo>
                  <a:lnTo>
                    <a:pt x="17648906" y="0"/>
                  </a:lnTo>
                  <a:cubicBezTo>
                    <a:pt x="17748982" y="0"/>
                    <a:pt x="17817435" y="12700"/>
                    <a:pt x="17817435" y="12700"/>
                  </a:cubicBezTo>
                  <a:cubicBezTo>
                    <a:pt x="17881570" y="12700"/>
                    <a:pt x="17970343" y="36322"/>
                    <a:pt x="18028254" y="50800"/>
                  </a:cubicBezTo>
                  <a:cubicBezTo>
                    <a:pt x="18129854" y="76200"/>
                    <a:pt x="18155254" y="254000"/>
                    <a:pt x="18155254" y="350520"/>
                  </a:cubicBezTo>
                  <a:lnTo>
                    <a:pt x="18155254" y="1963756"/>
                  </a:lnTo>
                  <a:cubicBezTo>
                    <a:pt x="18155254" y="1963756"/>
                    <a:pt x="18167954" y="2332437"/>
                    <a:pt x="18167954" y="2365457"/>
                  </a:cubicBezTo>
                  <a:cubicBezTo>
                    <a:pt x="18167954" y="2398477"/>
                    <a:pt x="18145475" y="2506427"/>
                    <a:pt x="18127569" y="2552655"/>
                  </a:cubicBezTo>
                  <a:cubicBezTo>
                    <a:pt x="18102549" y="2617298"/>
                    <a:pt x="18112710" y="2674194"/>
                    <a:pt x="18060894" y="2718390"/>
                  </a:cubicBezTo>
                  <a:cubicBezTo>
                    <a:pt x="18024825" y="2749251"/>
                    <a:pt x="17970723" y="2786589"/>
                    <a:pt x="17925512" y="2803734"/>
                  </a:cubicBezTo>
                  <a:cubicBezTo>
                    <a:pt x="17880299" y="2820879"/>
                    <a:pt x="17822515" y="2817577"/>
                    <a:pt x="17766635" y="2830277"/>
                  </a:cubicBezTo>
                  <a:close/>
                </a:path>
              </a:pathLst>
            </a:custGeom>
            <a:solidFill>
              <a:srgbClr val="133E3D"/>
            </a:solidFill>
          </p:spPr>
        </p:sp>
      </p:grpSp>
      <p:grpSp>
        <p:nvGrpSpPr>
          <p:cNvPr id="8" name="Group 8"/>
          <p:cNvGrpSpPr/>
          <p:nvPr/>
        </p:nvGrpSpPr>
        <p:grpSpPr>
          <a:xfrm>
            <a:off x="4000246" y="5244471"/>
            <a:ext cx="10287508" cy="1613925"/>
            <a:chOff x="0" y="0"/>
            <a:chExt cx="18168082" cy="2850246"/>
          </a:xfrm>
        </p:grpSpPr>
        <p:sp>
          <p:nvSpPr>
            <p:cNvPr id="9" name="Freeform 9"/>
            <p:cNvSpPr/>
            <p:nvPr/>
          </p:nvSpPr>
          <p:spPr>
            <a:xfrm>
              <a:off x="-127" y="127"/>
              <a:ext cx="18167954" cy="2857231"/>
            </a:xfrm>
            <a:custGeom>
              <a:avLst/>
              <a:gdLst/>
              <a:ahLst/>
              <a:cxnLst/>
              <a:rect l="l" t="t" r="r" b="b"/>
              <a:pathLst>
                <a:path w="18167954" h="2857231">
                  <a:moveTo>
                    <a:pt x="17766889" y="2844531"/>
                  </a:moveTo>
                  <a:cubicBezTo>
                    <a:pt x="17711009" y="2857231"/>
                    <a:pt x="17685609" y="2844531"/>
                    <a:pt x="17628459" y="2844531"/>
                  </a:cubicBezTo>
                  <a:cubicBezTo>
                    <a:pt x="17571309" y="2844531"/>
                    <a:pt x="17480249" y="2831831"/>
                    <a:pt x="17480249" y="2831831"/>
                  </a:cubicBezTo>
                  <a:lnTo>
                    <a:pt x="707771" y="2831831"/>
                  </a:lnTo>
                  <a:lnTo>
                    <a:pt x="631063" y="2819131"/>
                  </a:lnTo>
                  <a:cubicBezTo>
                    <a:pt x="631063" y="2819131"/>
                    <a:pt x="533400" y="2831831"/>
                    <a:pt x="457581" y="2819131"/>
                  </a:cubicBezTo>
                  <a:cubicBezTo>
                    <a:pt x="381762" y="2806431"/>
                    <a:pt x="296418" y="2819131"/>
                    <a:pt x="296418" y="2819131"/>
                  </a:cubicBezTo>
                  <a:cubicBezTo>
                    <a:pt x="240284" y="2819131"/>
                    <a:pt x="162814" y="2814813"/>
                    <a:pt x="119507" y="2785603"/>
                  </a:cubicBezTo>
                  <a:cubicBezTo>
                    <a:pt x="47371" y="2736962"/>
                    <a:pt x="25400" y="2666731"/>
                    <a:pt x="0" y="2560940"/>
                  </a:cubicBezTo>
                  <a:lnTo>
                    <a:pt x="0" y="2360407"/>
                  </a:lnTo>
                  <a:cubicBezTo>
                    <a:pt x="0" y="2360407"/>
                    <a:pt x="12700" y="2275444"/>
                    <a:pt x="12700" y="2217151"/>
                  </a:cubicBezTo>
                  <a:cubicBezTo>
                    <a:pt x="12700" y="2158858"/>
                    <a:pt x="0" y="2068942"/>
                    <a:pt x="0" y="2068942"/>
                  </a:cubicBezTo>
                  <a:lnTo>
                    <a:pt x="0" y="803402"/>
                  </a:lnTo>
                  <a:cubicBezTo>
                    <a:pt x="0" y="803402"/>
                    <a:pt x="12700" y="767715"/>
                    <a:pt x="12700" y="688594"/>
                  </a:cubicBezTo>
                  <a:lnTo>
                    <a:pt x="12700" y="543560"/>
                  </a:lnTo>
                  <a:cubicBezTo>
                    <a:pt x="12700" y="543560"/>
                    <a:pt x="0" y="459740"/>
                    <a:pt x="12700" y="375920"/>
                  </a:cubicBezTo>
                  <a:cubicBezTo>
                    <a:pt x="25400" y="292100"/>
                    <a:pt x="23876" y="258064"/>
                    <a:pt x="64897" y="195072"/>
                  </a:cubicBezTo>
                  <a:cubicBezTo>
                    <a:pt x="87249" y="160782"/>
                    <a:pt x="184404" y="76708"/>
                    <a:pt x="215900" y="50800"/>
                  </a:cubicBezTo>
                  <a:cubicBezTo>
                    <a:pt x="215900" y="50800"/>
                    <a:pt x="305181" y="24130"/>
                    <a:pt x="401320" y="12700"/>
                  </a:cubicBezTo>
                  <a:cubicBezTo>
                    <a:pt x="508000" y="0"/>
                    <a:pt x="481584" y="0"/>
                    <a:pt x="622300" y="0"/>
                  </a:cubicBezTo>
                  <a:lnTo>
                    <a:pt x="17648906" y="0"/>
                  </a:lnTo>
                  <a:cubicBezTo>
                    <a:pt x="17748982" y="0"/>
                    <a:pt x="17817435" y="12700"/>
                    <a:pt x="17817435" y="12700"/>
                  </a:cubicBezTo>
                  <a:cubicBezTo>
                    <a:pt x="17881570" y="12700"/>
                    <a:pt x="17970343" y="36322"/>
                    <a:pt x="18028254" y="50800"/>
                  </a:cubicBezTo>
                  <a:cubicBezTo>
                    <a:pt x="18129854" y="76200"/>
                    <a:pt x="18155254" y="254000"/>
                    <a:pt x="18155254" y="350520"/>
                  </a:cubicBezTo>
                  <a:lnTo>
                    <a:pt x="18155254" y="1978137"/>
                  </a:lnTo>
                  <a:cubicBezTo>
                    <a:pt x="18155254" y="1978137"/>
                    <a:pt x="18167954" y="2346818"/>
                    <a:pt x="18167954" y="2379838"/>
                  </a:cubicBezTo>
                  <a:cubicBezTo>
                    <a:pt x="18167954" y="2412858"/>
                    <a:pt x="18145475" y="2520808"/>
                    <a:pt x="18127569" y="2567036"/>
                  </a:cubicBezTo>
                  <a:cubicBezTo>
                    <a:pt x="18102549" y="2631679"/>
                    <a:pt x="18112710" y="2688575"/>
                    <a:pt x="18060894" y="2732771"/>
                  </a:cubicBezTo>
                  <a:cubicBezTo>
                    <a:pt x="18024825" y="2763632"/>
                    <a:pt x="17970723" y="2800970"/>
                    <a:pt x="17925512" y="2818115"/>
                  </a:cubicBezTo>
                  <a:cubicBezTo>
                    <a:pt x="17880299" y="2835260"/>
                    <a:pt x="17822515" y="2831958"/>
                    <a:pt x="17766635" y="2844658"/>
                  </a:cubicBezTo>
                  <a:close/>
                </a:path>
              </a:pathLst>
            </a:custGeom>
            <a:solidFill>
              <a:srgbClr val="133E3D"/>
            </a:solidFill>
          </p:spPr>
        </p:sp>
      </p:grpSp>
      <p:sp>
        <p:nvSpPr>
          <p:cNvPr id="10" name="Freeform 10"/>
          <p:cNvSpPr/>
          <p:nvPr/>
        </p:nvSpPr>
        <p:spPr>
          <a:xfrm>
            <a:off x="-326278" y="7022437"/>
            <a:ext cx="3762748" cy="3694335"/>
          </a:xfrm>
          <a:custGeom>
            <a:avLst/>
            <a:gdLst/>
            <a:ahLst/>
            <a:cxnLst/>
            <a:rect l="l" t="t" r="r" b="b"/>
            <a:pathLst>
              <a:path w="3762748" h="3694335">
                <a:moveTo>
                  <a:pt x="0" y="0"/>
                </a:moveTo>
                <a:lnTo>
                  <a:pt x="3762748" y="0"/>
                </a:lnTo>
                <a:lnTo>
                  <a:pt x="3762748" y="3694334"/>
                </a:lnTo>
                <a:lnTo>
                  <a:pt x="0" y="369433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grpSp>
        <p:nvGrpSpPr>
          <p:cNvPr id="11" name="Group 11"/>
          <p:cNvGrpSpPr/>
          <p:nvPr/>
        </p:nvGrpSpPr>
        <p:grpSpPr>
          <a:xfrm>
            <a:off x="4000246" y="7300350"/>
            <a:ext cx="10287508" cy="1668617"/>
            <a:chOff x="0" y="0"/>
            <a:chExt cx="18168082" cy="2946834"/>
          </a:xfrm>
        </p:grpSpPr>
        <p:sp>
          <p:nvSpPr>
            <p:cNvPr id="12" name="Freeform 12"/>
            <p:cNvSpPr/>
            <p:nvPr/>
          </p:nvSpPr>
          <p:spPr>
            <a:xfrm>
              <a:off x="-127" y="127"/>
              <a:ext cx="18167954" cy="2953819"/>
            </a:xfrm>
            <a:custGeom>
              <a:avLst/>
              <a:gdLst/>
              <a:ahLst/>
              <a:cxnLst/>
              <a:rect l="l" t="t" r="r" b="b"/>
              <a:pathLst>
                <a:path w="18167954" h="2953819">
                  <a:moveTo>
                    <a:pt x="17766889" y="2941119"/>
                  </a:moveTo>
                  <a:cubicBezTo>
                    <a:pt x="17711009" y="2953819"/>
                    <a:pt x="17685609" y="2941119"/>
                    <a:pt x="17628459" y="2941119"/>
                  </a:cubicBezTo>
                  <a:cubicBezTo>
                    <a:pt x="17571309" y="2941119"/>
                    <a:pt x="17480249" y="2928419"/>
                    <a:pt x="17480249" y="2928419"/>
                  </a:cubicBezTo>
                  <a:lnTo>
                    <a:pt x="707771" y="2928419"/>
                  </a:lnTo>
                  <a:lnTo>
                    <a:pt x="631063" y="2915719"/>
                  </a:lnTo>
                  <a:cubicBezTo>
                    <a:pt x="631063" y="2915719"/>
                    <a:pt x="533400" y="2928419"/>
                    <a:pt x="457581" y="2915719"/>
                  </a:cubicBezTo>
                  <a:cubicBezTo>
                    <a:pt x="381762" y="2903019"/>
                    <a:pt x="296418" y="2915719"/>
                    <a:pt x="296418" y="2915719"/>
                  </a:cubicBezTo>
                  <a:cubicBezTo>
                    <a:pt x="240284" y="2915719"/>
                    <a:pt x="162814" y="2911401"/>
                    <a:pt x="119507" y="2882191"/>
                  </a:cubicBezTo>
                  <a:cubicBezTo>
                    <a:pt x="47371" y="2833550"/>
                    <a:pt x="25400" y="2763319"/>
                    <a:pt x="0" y="2657528"/>
                  </a:cubicBezTo>
                  <a:lnTo>
                    <a:pt x="0" y="2456995"/>
                  </a:lnTo>
                  <a:cubicBezTo>
                    <a:pt x="0" y="2456995"/>
                    <a:pt x="12700" y="2372032"/>
                    <a:pt x="12700" y="2313739"/>
                  </a:cubicBezTo>
                  <a:cubicBezTo>
                    <a:pt x="12700" y="2255446"/>
                    <a:pt x="0" y="2165530"/>
                    <a:pt x="0" y="2165530"/>
                  </a:cubicBezTo>
                  <a:lnTo>
                    <a:pt x="0" y="803402"/>
                  </a:lnTo>
                  <a:cubicBezTo>
                    <a:pt x="0" y="803402"/>
                    <a:pt x="12700" y="767715"/>
                    <a:pt x="12700" y="688594"/>
                  </a:cubicBezTo>
                  <a:lnTo>
                    <a:pt x="12700" y="543560"/>
                  </a:lnTo>
                  <a:cubicBezTo>
                    <a:pt x="12700" y="543560"/>
                    <a:pt x="0" y="459740"/>
                    <a:pt x="12700" y="375920"/>
                  </a:cubicBezTo>
                  <a:cubicBezTo>
                    <a:pt x="25400" y="292100"/>
                    <a:pt x="23876" y="258064"/>
                    <a:pt x="64897" y="195072"/>
                  </a:cubicBezTo>
                  <a:cubicBezTo>
                    <a:pt x="87249" y="160782"/>
                    <a:pt x="184404" y="76708"/>
                    <a:pt x="215900" y="50800"/>
                  </a:cubicBezTo>
                  <a:cubicBezTo>
                    <a:pt x="215900" y="50800"/>
                    <a:pt x="305181" y="24130"/>
                    <a:pt x="401320" y="12700"/>
                  </a:cubicBezTo>
                  <a:cubicBezTo>
                    <a:pt x="508000" y="0"/>
                    <a:pt x="481584" y="0"/>
                    <a:pt x="622300" y="0"/>
                  </a:cubicBezTo>
                  <a:lnTo>
                    <a:pt x="17648906" y="0"/>
                  </a:lnTo>
                  <a:cubicBezTo>
                    <a:pt x="17748982" y="0"/>
                    <a:pt x="17817435" y="12700"/>
                    <a:pt x="17817435" y="12700"/>
                  </a:cubicBezTo>
                  <a:cubicBezTo>
                    <a:pt x="17881570" y="12700"/>
                    <a:pt x="17970343" y="36322"/>
                    <a:pt x="18028254" y="50800"/>
                  </a:cubicBezTo>
                  <a:cubicBezTo>
                    <a:pt x="18129854" y="76200"/>
                    <a:pt x="18155254" y="254000"/>
                    <a:pt x="18155254" y="350520"/>
                  </a:cubicBezTo>
                  <a:lnTo>
                    <a:pt x="18155254" y="2074725"/>
                  </a:lnTo>
                  <a:cubicBezTo>
                    <a:pt x="18155254" y="2074725"/>
                    <a:pt x="18167954" y="2443406"/>
                    <a:pt x="18167954" y="2476426"/>
                  </a:cubicBezTo>
                  <a:cubicBezTo>
                    <a:pt x="18167954" y="2509446"/>
                    <a:pt x="18145475" y="2617396"/>
                    <a:pt x="18127569" y="2663624"/>
                  </a:cubicBezTo>
                  <a:cubicBezTo>
                    <a:pt x="18102549" y="2728267"/>
                    <a:pt x="18112710" y="2785163"/>
                    <a:pt x="18060894" y="2829359"/>
                  </a:cubicBezTo>
                  <a:cubicBezTo>
                    <a:pt x="18024825" y="2860220"/>
                    <a:pt x="17970723" y="2897558"/>
                    <a:pt x="17925512" y="2914703"/>
                  </a:cubicBezTo>
                  <a:cubicBezTo>
                    <a:pt x="17880299" y="2931848"/>
                    <a:pt x="17822515" y="2928546"/>
                    <a:pt x="17766635" y="2941246"/>
                  </a:cubicBezTo>
                  <a:close/>
                </a:path>
              </a:pathLst>
            </a:custGeom>
            <a:solidFill>
              <a:srgbClr val="133E3D"/>
            </a:solidFill>
          </p:spPr>
        </p:sp>
      </p:grpSp>
      <p:sp>
        <p:nvSpPr>
          <p:cNvPr id="13" name="TextBox 13"/>
          <p:cNvSpPr txBox="1"/>
          <p:nvPr/>
        </p:nvSpPr>
        <p:spPr>
          <a:xfrm>
            <a:off x="4866392" y="1204787"/>
            <a:ext cx="8831904" cy="1453431"/>
          </a:xfrm>
          <a:prstGeom prst="rect">
            <a:avLst/>
          </a:prstGeom>
        </p:spPr>
        <p:txBody>
          <a:bodyPr lIns="0" tIns="0" rIns="0" bIns="0" rtlCol="0" anchor="t">
            <a:spAutoFit/>
          </a:bodyPr>
          <a:lstStyle/>
          <a:p>
            <a:pPr marL="0" lvl="0" indent="0" algn="ctr">
              <a:lnSpc>
                <a:spcPts val="9885"/>
              </a:lnSpc>
              <a:spcBef>
                <a:spcPct val="0"/>
              </a:spcBef>
            </a:pPr>
            <a:r>
              <a:rPr lang="en-US" sz="8235" spc="-164">
                <a:solidFill>
                  <a:srgbClr val="372929"/>
                </a:solidFill>
                <a:latin typeface="Jua" charset="-127"/>
                <a:ea typeface="Jua" charset="-127"/>
                <a:cs typeface="Jua" charset="-127"/>
                <a:sym typeface="Jua" charset="-127"/>
              </a:rPr>
              <a:t>REJA:</a:t>
            </a:r>
          </a:p>
        </p:txBody>
      </p:sp>
      <p:sp>
        <p:nvSpPr>
          <p:cNvPr id="14" name="TextBox 14"/>
          <p:cNvSpPr txBox="1"/>
          <p:nvPr/>
        </p:nvSpPr>
        <p:spPr>
          <a:xfrm>
            <a:off x="5262880" y="5829300"/>
            <a:ext cx="7762875" cy="512445"/>
          </a:xfrm>
          <a:prstGeom prst="rect">
            <a:avLst/>
          </a:prstGeom>
        </p:spPr>
        <p:txBody>
          <a:bodyPr wrap="square" lIns="0" tIns="0" rIns="0" bIns="0" rtlCol="0" anchor="t">
            <a:spAutoFit/>
          </a:bodyPr>
          <a:lstStyle/>
          <a:p>
            <a:pPr algn="ctr">
              <a:lnSpc>
                <a:spcPts val="4000"/>
              </a:lnSpc>
            </a:pPr>
            <a:r>
              <a:rPr lang="en-US" sz="4000">
                <a:solidFill>
                  <a:srgbClr val="FFFFFF"/>
                </a:solidFill>
                <a:latin typeface="KG Primary Penmanship" panose="02000506000000020003"/>
                <a:ea typeface="KG Primary Penmanship" panose="02000506000000020003"/>
                <a:cs typeface="KG Primary Penmanship" panose="02000506000000020003"/>
                <a:sym typeface="KG Primary Penmanship" panose="02000506000000020003"/>
              </a:rPr>
              <a:t>Darsning turlari va tuzilishi.</a:t>
            </a:r>
          </a:p>
        </p:txBody>
      </p:sp>
      <p:sp>
        <p:nvSpPr>
          <p:cNvPr id="15" name="TextBox 15"/>
          <p:cNvSpPr txBox="1"/>
          <p:nvPr/>
        </p:nvSpPr>
        <p:spPr>
          <a:xfrm>
            <a:off x="4752975" y="3484880"/>
            <a:ext cx="8966835" cy="1025525"/>
          </a:xfrm>
          <a:prstGeom prst="rect">
            <a:avLst/>
          </a:prstGeom>
        </p:spPr>
        <p:txBody>
          <a:bodyPr wrap="square" lIns="0" tIns="0" rIns="0" bIns="0" rtlCol="0" anchor="t">
            <a:spAutoFit/>
          </a:bodyPr>
          <a:lstStyle/>
          <a:p>
            <a:pPr algn="ctr">
              <a:lnSpc>
                <a:spcPts val="4000"/>
              </a:lnSpc>
            </a:pPr>
            <a:r>
              <a:rPr lang="en-US" sz="4000">
                <a:solidFill>
                  <a:srgbClr val="FFFFFF"/>
                </a:solidFill>
                <a:latin typeface="KG Primary Penmanship" panose="02000506000000020003"/>
                <a:ea typeface="KG Primary Penmanship" panose="02000506000000020003"/>
                <a:cs typeface="KG Primary Penmanship" panose="02000506000000020003"/>
                <a:sym typeface="KG Primary Penmanship" panose="02000506000000020003"/>
              </a:rPr>
              <a:t>Ta’limni tashkil etish shakllari tushunchasi va ta’lim turlari. </a:t>
            </a:r>
          </a:p>
        </p:txBody>
      </p:sp>
      <p:sp>
        <p:nvSpPr>
          <p:cNvPr id="16" name="TextBox 16"/>
          <p:cNvSpPr txBox="1"/>
          <p:nvPr/>
        </p:nvSpPr>
        <p:spPr>
          <a:xfrm>
            <a:off x="5334000" y="7886700"/>
            <a:ext cx="7973060" cy="512445"/>
          </a:xfrm>
          <a:prstGeom prst="rect">
            <a:avLst/>
          </a:prstGeom>
        </p:spPr>
        <p:txBody>
          <a:bodyPr wrap="square" lIns="0" tIns="0" rIns="0" bIns="0" rtlCol="0" anchor="t">
            <a:spAutoFit/>
          </a:bodyPr>
          <a:lstStyle/>
          <a:p>
            <a:pPr algn="ctr">
              <a:lnSpc>
                <a:spcPts val="4000"/>
              </a:lnSpc>
            </a:pPr>
            <a:r>
              <a:rPr lang="en-US" sz="4000">
                <a:solidFill>
                  <a:srgbClr val="FFFFFF"/>
                </a:solidFill>
                <a:latin typeface="KG Primary Penmanship" panose="02000506000000020003"/>
                <a:ea typeface="KG Primary Penmanship" panose="02000506000000020003"/>
                <a:cs typeface="KG Primary Penmanship" panose="02000506000000020003"/>
                <a:sym typeface="KG Primary Penmanship" panose="02000506000000020003"/>
              </a:rPr>
              <a:t>Ta’limni tashkil etishning yordamchi shakllari. </a:t>
            </a:r>
          </a:p>
        </p:txBody>
      </p:sp>
      <p:sp>
        <p:nvSpPr>
          <p:cNvPr id="17" name="Freeform 17"/>
          <p:cNvSpPr/>
          <p:nvPr/>
        </p:nvSpPr>
        <p:spPr>
          <a:xfrm>
            <a:off x="14165379" y="1759762"/>
            <a:ext cx="3194931" cy="8786059"/>
          </a:xfrm>
          <a:custGeom>
            <a:avLst/>
            <a:gdLst/>
            <a:ahLst/>
            <a:cxnLst/>
            <a:rect l="l" t="t" r="r" b="b"/>
            <a:pathLst>
              <a:path w="3194931" h="8786059">
                <a:moveTo>
                  <a:pt x="0" y="0"/>
                </a:moveTo>
                <a:lnTo>
                  <a:pt x="3194931" y="0"/>
                </a:lnTo>
                <a:lnTo>
                  <a:pt x="3194931" y="8786060"/>
                </a:lnTo>
                <a:lnTo>
                  <a:pt x="0" y="878606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8" name="Freeform 18"/>
          <p:cNvSpPr/>
          <p:nvPr/>
        </p:nvSpPr>
        <p:spPr>
          <a:xfrm>
            <a:off x="15598417" y="6582207"/>
            <a:ext cx="3321766" cy="4114800"/>
          </a:xfrm>
          <a:custGeom>
            <a:avLst/>
            <a:gdLst/>
            <a:ahLst/>
            <a:cxnLst/>
            <a:rect l="l" t="t" r="r" b="b"/>
            <a:pathLst>
              <a:path w="3321766" h="4114800">
                <a:moveTo>
                  <a:pt x="0" y="0"/>
                </a:moveTo>
                <a:lnTo>
                  <a:pt x="3321766" y="0"/>
                </a:lnTo>
                <a:lnTo>
                  <a:pt x="3321766" y="4114800"/>
                </a:lnTo>
                <a:lnTo>
                  <a:pt x="0" y="41148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BE0CD"/>
        </a:solidFill>
        <a:effectLst/>
      </p:bgPr>
    </p:bg>
    <p:spTree>
      <p:nvGrpSpPr>
        <p:cNvPr id="1" name=""/>
        <p:cNvGrpSpPr/>
        <p:nvPr/>
      </p:nvGrpSpPr>
      <p:grpSpPr>
        <a:xfrm>
          <a:off x="0" y="0"/>
          <a:ext cx="0" cy="0"/>
          <a:chOff x="0" y="0"/>
          <a:chExt cx="0" cy="0"/>
        </a:xfrm>
      </p:grpSpPr>
      <p:sp>
        <p:nvSpPr>
          <p:cNvPr id="2" name="Freeform 2"/>
          <p:cNvSpPr/>
          <p:nvPr/>
        </p:nvSpPr>
        <p:spPr>
          <a:xfrm flipH="1">
            <a:off x="7618747" y="1520089"/>
            <a:ext cx="13424316" cy="9212437"/>
          </a:xfrm>
          <a:custGeom>
            <a:avLst/>
            <a:gdLst/>
            <a:ahLst/>
            <a:cxnLst/>
            <a:rect l="l" t="t" r="r" b="b"/>
            <a:pathLst>
              <a:path w="13424316" h="9212437">
                <a:moveTo>
                  <a:pt x="13424315" y="0"/>
                </a:moveTo>
                <a:lnTo>
                  <a:pt x="0" y="0"/>
                </a:lnTo>
                <a:lnTo>
                  <a:pt x="0" y="9212436"/>
                </a:lnTo>
                <a:lnTo>
                  <a:pt x="13424315" y="9212436"/>
                </a:lnTo>
                <a:lnTo>
                  <a:pt x="13424315" y="0"/>
                </a:lnTo>
                <a:close/>
              </a:path>
            </a:pathLst>
          </a:custGeom>
          <a:blipFill>
            <a:blip r:embed="rId2"/>
            <a:stretch>
              <a:fillRect/>
            </a:stretch>
          </a:blipFill>
        </p:spPr>
      </p:sp>
      <p:grpSp>
        <p:nvGrpSpPr>
          <p:cNvPr id="3" name="Group 3"/>
          <p:cNvGrpSpPr/>
          <p:nvPr/>
        </p:nvGrpSpPr>
        <p:grpSpPr>
          <a:xfrm>
            <a:off x="0" y="0"/>
            <a:ext cx="10745304" cy="10287000"/>
            <a:chOff x="0" y="0"/>
            <a:chExt cx="2830039" cy="2709333"/>
          </a:xfrm>
        </p:grpSpPr>
        <p:sp>
          <p:nvSpPr>
            <p:cNvPr id="4" name="Freeform 4"/>
            <p:cNvSpPr/>
            <p:nvPr/>
          </p:nvSpPr>
          <p:spPr>
            <a:xfrm>
              <a:off x="0" y="0"/>
              <a:ext cx="2830039" cy="2709333"/>
            </a:xfrm>
            <a:custGeom>
              <a:avLst/>
              <a:gdLst/>
              <a:ahLst/>
              <a:cxnLst/>
              <a:rect l="l" t="t" r="r" b="b"/>
              <a:pathLst>
                <a:path w="2830039" h="2709333">
                  <a:moveTo>
                    <a:pt x="0" y="0"/>
                  </a:moveTo>
                  <a:lnTo>
                    <a:pt x="2830039" y="0"/>
                  </a:lnTo>
                  <a:lnTo>
                    <a:pt x="2830039" y="2709333"/>
                  </a:lnTo>
                  <a:lnTo>
                    <a:pt x="0" y="2709333"/>
                  </a:lnTo>
                  <a:close/>
                </a:path>
              </a:pathLst>
            </a:custGeom>
            <a:solidFill>
              <a:srgbClr val="554234"/>
            </a:solidFill>
            <a:ln w="57150" cap="sq">
              <a:solidFill>
                <a:srgbClr val="000000"/>
              </a:solidFill>
              <a:prstDash val="solid"/>
              <a:miter/>
            </a:ln>
          </p:spPr>
        </p:sp>
        <p:sp>
          <p:nvSpPr>
            <p:cNvPr id="5" name="TextBox 5"/>
            <p:cNvSpPr txBox="1"/>
            <p:nvPr/>
          </p:nvSpPr>
          <p:spPr>
            <a:xfrm>
              <a:off x="0" y="-47625"/>
              <a:ext cx="2830039" cy="2756958"/>
            </a:xfrm>
            <a:prstGeom prst="rect">
              <a:avLst/>
            </a:prstGeom>
          </p:spPr>
          <p:txBody>
            <a:bodyPr lIns="50800" tIns="50800" rIns="50800" bIns="50800" rtlCol="0" anchor="ctr"/>
            <a:lstStyle/>
            <a:p>
              <a:pPr algn="ctr">
                <a:lnSpc>
                  <a:spcPts val="3500"/>
                </a:lnSpc>
              </a:pPr>
              <a:endParaRPr/>
            </a:p>
          </p:txBody>
        </p:sp>
      </p:grpSp>
      <p:sp>
        <p:nvSpPr>
          <p:cNvPr id="6" name="TextBox 6"/>
          <p:cNvSpPr txBox="1"/>
          <p:nvPr/>
        </p:nvSpPr>
        <p:spPr>
          <a:xfrm>
            <a:off x="609523" y="620906"/>
            <a:ext cx="9344649" cy="8310245"/>
          </a:xfrm>
          <a:prstGeom prst="rect">
            <a:avLst/>
          </a:prstGeom>
        </p:spPr>
        <p:txBody>
          <a:bodyPr lIns="0" tIns="0" rIns="0" bIns="0" rtlCol="0" anchor="t">
            <a:spAutoFit/>
          </a:bodyPr>
          <a:lstStyle/>
          <a:p>
            <a:pPr algn="just">
              <a:lnSpc>
                <a:spcPct val="100000"/>
              </a:lnSpc>
              <a:spcBef>
                <a:spcPct val="0"/>
              </a:spcBef>
            </a:pP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	</a:t>
            </a: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Noan’anaviy</a:t>
            </a: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 </a:t>
            </a: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darslar</a:t>
            </a: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a:t>
            </a:r>
          </a:p>
          <a:p>
            <a:pPr algn="just">
              <a:lnSpc>
                <a:spcPct val="100000"/>
              </a:lnSpc>
              <a:spcBef>
                <a:spcPct val="0"/>
              </a:spcBef>
            </a:pP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 XX </a:t>
            </a: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asrning</a:t>
            </a: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 70-yillarida </a:t>
            </a: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о‘quvchilarning</a:t>
            </a: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 </a:t>
            </a: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darslarga</a:t>
            </a:r>
            <a:endPar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endParaRPr>
          </a:p>
          <a:p>
            <a:pPr algn="just">
              <a:lnSpc>
                <a:spcPct val="100000"/>
              </a:lnSpc>
              <a:spcBef>
                <a:spcPct val="0"/>
              </a:spcBef>
            </a:pP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qiziqishlarining</a:t>
            </a: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 </a:t>
            </a: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pasayish</a:t>
            </a: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 </a:t>
            </a: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xavfi</a:t>
            </a: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 </a:t>
            </a: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aniqlandi</a:t>
            </a: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 </a:t>
            </a: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Xavfni</a:t>
            </a: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 </a:t>
            </a: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bartaraf</a:t>
            </a: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 </a:t>
            </a: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etish</a:t>
            </a: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 </a:t>
            </a: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uchun</a:t>
            </a: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 </a:t>
            </a: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nostandart</a:t>
            </a:r>
            <a:endPar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endParaRPr>
          </a:p>
          <a:p>
            <a:pPr algn="just">
              <a:lnSpc>
                <a:spcPct val="100000"/>
              </a:lnSpc>
              <a:spcBef>
                <a:spcPct val="0"/>
              </a:spcBef>
            </a:pP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darslarning</a:t>
            </a: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 </a:t>
            </a: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tashkil</a:t>
            </a: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 </a:t>
            </a: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etishga</a:t>
            </a: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 </a:t>
            </a: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e’tibor</a:t>
            </a: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 </a:t>
            </a: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qaratildi</a:t>
            </a: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 </a:t>
            </a: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Noan’anaviy</a:t>
            </a: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 </a:t>
            </a: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darsning</a:t>
            </a: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 </a:t>
            </a: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kо‘plab</a:t>
            </a: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 </a:t>
            </a: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turlari</a:t>
            </a:r>
            <a:endPar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endParaRPr>
          </a:p>
          <a:p>
            <a:pPr algn="just">
              <a:lnSpc>
                <a:spcPct val="100000"/>
              </a:lnSpc>
              <a:spcBef>
                <a:spcPct val="0"/>
              </a:spcBef>
            </a:pP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bо‘lib</a:t>
            </a: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 </a:t>
            </a: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asosiylari</a:t>
            </a: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 </a:t>
            </a:r>
            <a:r>
              <a:rPr lang="en-US" sz="5400" dirty="0" err="1">
                <a:solidFill>
                  <a:srgbClr val="EBE0CD"/>
                </a:solidFill>
                <a:latin typeface="Times New Roman" panose="02020603050405020304" charset="0"/>
                <a:ea typeface="Horizon" panose="02000500000000000000"/>
                <a:cs typeface="Times New Roman" panose="02020603050405020304" charset="0"/>
                <a:sym typeface="Horizon" panose="02000500000000000000"/>
              </a:rPr>
              <a:t>quyidagilardir</a:t>
            </a:r>
            <a:r>
              <a:rPr lang="en-US" sz="5400" dirty="0">
                <a:solidFill>
                  <a:srgbClr val="EBE0CD"/>
                </a:solidFill>
                <a:latin typeface="Times New Roman" panose="02020603050405020304" charset="0"/>
                <a:ea typeface="Horizon" panose="02000500000000000000"/>
                <a:cs typeface="Times New Roman" panose="02020603050405020304" charset="0"/>
                <a:sym typeface="Horizon" panose="02000500000000000000"/>
              </a:rPr>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9DA88"/>
        </a:solidFill>
        <a:effectLst/>
      </p:bgPr>
    </p:bg>
    <p:spTree>
      <p:nvGrpSpPr>
        <p:cNvPr id="1" name=""/>
        <p:cNvGrpSpPr/>
        <p:nvPr/>
      </p:nvGrpSpPr>
      <p:grpSpPr>
        <a:xfrm>
          <a:off x="0" y="0"/>
          <a:ext cx="0" cy="0"/>
          <a:chOff x="0" y="0"/>
          <a:chExt cx="0" cy="0"/>
        </a:xfrm>
      </p:grpSpPr>
      <p:sp>
        <p:nvSpPr>
          <p:cNvPr id="2" name="Текстовое поле 1"/>
          <p:cNvSpPr txBox="1"/>
          <p:nvPr/>
        </p:nvSpPr>
        <p:spPr>
          <a:xfrm>
            <a:off x="6400800" y="1257300"/>
            <a:ext cx="9144000" cy="6862445"/>
          </a:xfrm>
          <a:prstGeom prst="rect">
            <a:avLst/>
          </a:prstGeom>
          <a:noFill/>
        </p:spPr>
        <p:txBody>
          <a:bodyPr wrap="square" rtlCol="0" anchor="t">
            <a:spAutoFit/>
          </a:bodyPr>
          <a:lstStyle/>
          <a:p>
            <a:pPr algn="ctr"/>
            <a:r>
              <a:rPr lang="ru-RU" altLang="en-US" sz="4400" b="1" dirty="0" err="1"/>
              <a:t>Asosiy</a:t>
            </a:r>
            <a:r>
              <a:rPr lang="ru-RU" altLang="en-US" sz="4400" b="1" dirty="0"/>
              <a:t> </a:t>
            </a:r>
            <a:r>
              <a:rPr lang="ru-RU" altLang="en-US" sz="4400" b="1" dirty="0" err="1"/>
              <a:t>turlari</a:t>
            </a:r>
            <a:endParaRPr lang="ru-RU" altLang="en-US" sz="4400" b="1" dirty="0"/>
          </a:p>
          <a:p>
            <a:r>
              <a:rPr lang="en-US" altLang="en-US" sz="4400" b="1" dirty="0"/>
              <a:t>	</a:t>
            </a:r>
            <a:r>
              <a:rPr lang="ru-RU" altLang="en-US" sz="4400" b="1" dirty="0" err="1"/>
              <a:t>Rolli</a:t>
            </a:r>
            <a:r>
              <a:rPr lang="ru-RU" altLang="en-US" sz="4400" b="1" dirty="0"/>
              <a:t> </a:t>
            </a:r>
            <a:r>
              <a:rPr lang="ru-RU" altLang="en-US" sz="4400" b="1" dirty="0" err="1"/>
              <a:t>о‘yinlar</a:t>
            </a:r>
            <a:r>
              <a:rPr lang="ru-RU" altLang="en-US" sz="4400" b="1" dirty="0"/>
              <a:t>, </a:t>
            </a:r>
            <a:r>
              <a:rPr lang="ru-RU" altLang="en-US" sz="4400" b="1" dirty="0" err="1"/>
              <a:t>matbuot</a:t>
            </a:r>
            <a:r>
              <a:rPr lang="ru-RU" altLang="en-US" sz="4400" b="1" dirty="0"/>
              <a:t> </a:t>
            </a:r>
            <a:r>
              <a:rPr lang="ru-RU" altLang="en-US" sz="4400" b="1" dirty="0" err="1"/>
              <a:t>konferensiyalari</a:t>
            </a:r>
            <a:r>
              <a:rPr lang="ru-RU" altLang="en-US" sz="4400" b="1" dirty="0"/>
              <a:t>, </a:t>
            </a:r>
            <a:r>
              <a:rPr lang="ru-RU" altLang="en-US" sz="4400" b="1" dirty="0" err="1"/>
              <a:t>ijodiy</a:t>
            </a:r>
            <a:r>
              <a:rPr lang="ru-RU" altLang="en-US" sz="4400" b="1" dirty="0"/>
              <a:t> </a:t>
            </a:r>
            <a:r>
              <a:rPr lang="ru-RU" altLang="en-US" sz="4400" b="1" dirty="0" err="1"/>
              <a:t>hisobotlar</a:t>
            </a:r>
            <a:r>
              <a:rPr lang="ru-RU" altLang="en-US" sz="4400" b="1" dirty="0"/>
              <a:t>,</a:t>
            </a:r>
          </a:p>
          <a:p>
            <a:r>
              <a:rPr lang="ru-RU" altLang="en-US" sz="4400" b="1" dirty="0" err="1"/>
              <a:t>musobaqalar</a:t>
            </a:r>
            <a:r>
              <a:rPr lang="ru-RU" altLang="en-US" sz="4400" b="1" dirty="0"/>
              <a:t>, KVN </a:t>
            </a:r>
            <a:r>
              <a:rPr lang="ru-RU" altLang="en-US" sz="4400" b="1" dirty="0" err="1"/>
              <a:t>turidagi</a:t>
            </a:r>
            <a:r>
              <a:rPr lang="ru-RU" altLang="en-US" sz="4400" b="1" dirty="0"/>
              <a:t> </a:t>
            </a:r>
            <a:r>
              <a:rPr lang="ru-RU" altLang="en-US" sz="4400" b="1" dirty="0" err="1"/>
              <a:t>о‘yinlar</a:t>
            </a:r>
            <a:r>
              <a:rPr lang="ru-RU" altLang="en-US" sz="4400" b="1" dirty="0"/>
              <a:t>, </a:t>
            </a:r>
            <a:r>
              <a:rPr lang="ru-RU" altLang="en-US" sz="4400" b="1" dirty="0" err="1"/>
              <a:t>tanlovlar</a:t>
            </a:r>
            <a:r>
              <a:rPr lang="ru-RU" altLang="en-US" sz="4400" b="1" dirty="0"/>
              <a:t>, </a:t>
            </a:r>
            <a:r>
              <a:rPr lang="ru-RU" altLang="en-US" sz="4400" b="1" dirty="0" err="1"/>
              <a:t>teatrlashtirilgan</a:t>
            </a:r>
            <a:endParaRPr lang="ru-RU" altLang="en-US" sz="4400" b="1" dirty="0"/>
          </a:p>
          <a:p>
            <a:r>
              <a:rPr lang="ru-RU" altLang="en-US" sz="4400" b="1" dirty="0" err="1"/>
              <a:t>darslar</a:t>
            </a:r>
            <a:r>
              <a:rPr lang="ru-RU" altLang="en-US" sz="4400" b="1" dirty="0"/>
              <a:t>, </a:t>
            </a:r>
            <a:r>
              <a:rPr lang="ru-RU" altLang="en-US" sz="4400" b="1" dirty="0" err="1"/>
              <a:t>binar</a:t>
            </a:r>
            <a:r>
              <a:rPr lang="ru-RU" altLang="en-US" sz="4400" b="1" dirty="0"/>
              <a:t> </a:t>
            </a:r>
            <a:r>
              <a:rPr lang="ru-RU" altLang="en-US" sz="4400" b="1" dirty="0" err="1"/>
              <a:t>darslar</a:t>
            </a:r>
            <a:r>
              <a:rPr lang="ru-RU" altLang="en-US" sz="4400" b="1" dirty="0"/>
              <a:t>, </a:t>
            </a:r>
            <a:r>
              <a:rPr lang="ru-RU" altLang="en-US" sz="4400" b="1" dirty="0" err="1"/>
              <a:t>kompyuterli</a:t>
            </a:r>
            <a:r>
              <a:rPr lang="ru-RU" altLang="en-US" sz="4400" b="1" dirty="0"/>
              <a:t> </a:t>
            </a:r>
            <a:r>
              <a:rPr lang="ru-RU" altLang="en-US" sz="4400" b="1" dirty="0" err="1"/>
              <a:t>darslar</a:t>
            </a:r>
            <a:r>
              <a:rPr lang="ru-RU" altLang="en-US" sz="4400" b="1" dirty="0"/>
              <a:t>, </a:t>
            </a:r>
            <a:r>
              <a:rPr lang="ru-RU" altLang="en-US" sz="4400" b="1" dirty="0" err="1"/>
              <a:t>fantaziyalar</a:t>
            </a:r>
            <a:r>
              <a:rPr lang="ru-RU" altLang="en-US" sz="4400" b="1" dirty="0"/>
              <a:t>, “</a:t>
            </a:r>
            <a:r>
              <a:rPr lang="ru-RU" altLang="en-US" sz="4400" b="1" dirty="0" err="1"/>
              <a:t>sudlar</a:t>
            </a:r>
            <a:r>
              <a:rPr lang="ru-RU" altLang="en-US" sz="4400" b="1" dirty="0"/>
              <a:t>”, </a:t>
            </a:r>
            <a:r>
              <a:rPr lang="ru-RU" altLang="en-US" sz="4400" b="1" dirty="0" err="1"/>
              <a:t>haqiqatni</a:t>
            </a:r>
            <a:r>
              <a:rPr lang="ru-RU" altLang="en-US" sz="4400" b="1" dirty="0"/>
              <a:t> </a:t>
            </a:r>
            <a:r>
              <a:rPr lang="ru-RU" altLang="en-US" sz="4400" b="1" dirty="0" err="1"/>
              <a:t>izlash</a:t>
            </a:r>
            <a:r>
              <a:rPr lang="ru-RU" altLang="en-US" sz="4400" b="1" dirty="0"/>
              <a:t>,</a:t>
            </a:r>
          </a:p>
          <a:p>
            <a:r>
              <a:rPr lang="ru-RU" altLang="en-US" sz="4400" b="1" dirty="0"/>
              <a:t>“</a:t>
            </a:r>
            <a:r>
              <a:rPr lang="ru-RU" altLang="en-US" sz="4400" b="1" dirty="0" err="1"/>
              <a:t>paradokslar</a:t>
            </a:r>
            <a:r>
              <a:rPr lang="ru-RU" altLang="en-US" sz="4400" b="1" dirty="0"/>
              <a:t>”, </a:t>
            </a:r>
            <a:r>
              <a:rPr lang="ru-RU" altLang="en-US" sz="4400" b="1" dirty="0" err="1"/>
              <a:t>auksionlar</a:t>
            </a:r>
            <a:r>
              <a:rPr lang="ru-RU" altLang="en-US" sz="4400" b="1" dirty="0"/>
              <a:t>, </a:t>
            </a:r>
            <a:r>
              <a:rPr lang="ru-RU" altLang="en-US" sz="4400" b="1" dirty="0" err="1"/>
              <a:t>dialoglar</a:t>
            </a:r>
            <a:r>
              <a:rPr lang="ru-RU" altLang="en-US" sz="4400" b="1" dirty="0"/>
              <a:t> </a:t>
            </a:r>
            <a:r>
              <a:rPr lang="ru-RU" altLang="en-US" sz="4400" b="1" dirty="0" err="1"/>
              <a:t>va</a:t>
            </a:r>
            <a:r>
              <a:rPr lang="ru-RU" altLang="en-US" sz="4400" b="1" dirty="0"/>
              <a:t> b.sh.</a:t>
            </a:r>
          </a:p>
        </p:txBody>
      </p:sp>
      <p:sp>
        <p:nvSpPr>
          <p:cNvPr id="22" name="Freeform 22"/>
          <p:cNvSpPr/>
          <p:nvPr/>
        </p:nvSpPr>
        <p:spPr>
          <a:xfrm>
            <a:off x="1143000" y="1811655"/>
            <a:ext cx="3002280" cy="7503160"/>
          </a:xfrm>
          <a:custGeom>
            <a:avLst/>
            <a:gdLst/>
            <a:ahLst/>
            <a:cxnLst/>
            <a:rect l="l" t="t" r="r" b="b"/>
            <a:pathLst>
              <a:path w="841539" h="2475116">
                <a:moveTo>
                  <a:pt x="0" y="0"/>
                </a:moveTo>
                <a:lnTo>
                  <a:pt x="841539" y="0"/>
                </a:lnTo>
                <a:lnTo>
                  <a:pt x="841539" y="2475116"/>
                </a:lnTo>
                <a:lnTo>
                  <a:pt x="0" y="247511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3" name="Freeform 13"/>
          <p:cNvSpPr/>
          <p:nvPr/>
        </p:nvSpPr>
        <p:spPr>
          <a:xfrm>
            <a:off x="4191000" y="3014345"/>
            <a:ext cx="1898015" cy="6002020"/>
          </a:xfrm>
          <a:custGeom>
            <a:avLst/>
            <a:gdLst/>
            <a:ahLst/>
            <a:cxnLst/>
            <a:rect l="l" t="t" r="r" b="b"/>
            <a:pathLst>
              <a:path w="1212607" h="1434267">
                <a:moveTo>
                  <a:pt x="0" y="0"/>
                </a:moveTo>
                <a:lnTo>
                  <a:pt x="1212607" y="0"/>
                </a:lnTo>
                <a:lnTo>
                  <a:pt x="1212607" y="1434267"/>
                </a:lnTo>
                <a:lnTo>
                  <a:pt x="0" y="14342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5C8D8C"/>
        </a:solidFill>
        <a:effectLst/>
      </p:bgPr>
    </p:bg>
    <p:spTree>
      <p:nvGrpSpPr>
        <p:cNvPr id="1" name=""/>
        <p:cNvGrpSpPr/>
        <p:nvPr/>
      </p:nvGrpSpPr>
      <p:grpSpPr>
        <a:xfrm>
          <a:off x="0" y="0"/>
          <a:ext cx="0" cy="0"/>
          <a:chOff x="0" y="0"/>
          <a:chExt cx="0" cy="0"/>
        </a:xfrm>
      </p:grpSpPr>
      <p:grpSp>
        <p:nvGrpSpPr>
          <p:cNvPr id="2" name="Group 2"/>
          <p:cNvGrpSpPr/>
          <p:nvPr/>
        </p:nvGrpSpPr>
        <p:grpSpPr>
          <a:xfrm>
            <a:off x="154686" y="163433"/>
            <a:ext cx="17978627" cy="9960134"/>
            <a:chOff x="0" y="0"/>
            <a:chExt cx="4735112" cy="2623245"/>
          </a:xfrm>
        </p:grpSpPr>
        <p:sp>
          <p:nvSpPr>
            <p:cNvPr id="3" name="Freeform 3"/>
            <p:cNvSpPr/>
            <p:nvPr/>
          </p:nvSpPr>
          <p:spPr>
            <a:xfrm>
              <a:off x="0" y="0"/>
              <a:ext cx="4735112" cy="2623245"/>
            </a:xfrm>
            <a:custGeom>
              <a:avLst/>
              <a:gdLst/>
              <a:ahLst/>
              <a:cxnLst/>
              <a:rect l="l" t="t" r="r" b="b"/>
              <a:pathLst>
                <a:path w="4735112" h="2623245">
                  <a:moveTo>
                    <a:pt x="0" y="0"/>
                  </a:moveTo>
                  <a:lnTo>
                    <a:pt x="4735112" y="0"/>
                  </a:lnTo>
                  <a:lnTo>
                    <a:pt x="4735112" y="2623245"/>
                  </a:lnTo>
                  <a:lnTo>
                    <a:pt x="0" y="2623245"/>
                  </a:lnTo>
                  <a:close/>
                </a:path>
              </a:pathLst>
            </a:custGeom>
            <a:solidFill>
              <a:srgbClr val="DFEDED"/>
            </a:solidFill>
            <a:ln cap="sq">
              <a:noFill/>
              <a:prstDash val="solid"/>
              <a:miter/>
            </a:ln>
          </p:spPr>
        </p:sp>
        <p:sp>
          <p:nvSpPr>
            <p:cNvPr id="4" name="TextBox 4"/>
            <p:cNvSpPr txBox="1"/>
            <p:nvPr/>
          </p:nvSpPr>
          <p:spPr>
            <a:xfrm>
              <a:off x="0" y="-28575"/>
              <a:ext cx="4735112" cy="2651820"/>
            </a:xfrm>
            <a:prstGeom prst="rect">
              <a:avLst/>
            </a:prstGeom>
          </p:spPr>
          <p:txBody>
            <a:bodyPr lIns="50800" tIns="50800" rIns="50800" bIns="50800" rtlCol="0" anchor="ctr"/>
            <a:lstStyle/>
            <a:p>
              <a:pPr algn="ctr">
                <a:lnSpc>
                  <a:spcPts val="2660"/>
                </a:lnSpc>
              </a:pPr>
              <a:endParaRPr/>
            </a:p>
          </p:txBody>
        </p:sp>
      </p:grpSp>
      <p:grpSp>
        <p:nvGrpSpPr>
          <p:cNvPr id="5" name="Group 5"/>
          <p:cNvGrpSpPr/>
          <p:nvPr/>
        </p:nvGrpSpPr>
        <p:grpSpPr>
          <a:xfrm>
            <a:off x="1215225" y="2437334"/>
            <a:ext cx="15857549" cy="6469008"/>
            <a:chOff x="0" y="0"/>
            <a:chExt cx="4176474" cy="1703772"/>
          </a:xfrm>
        </p:grpSpPr>
        <p:sp>
          <p:nvSpPr>
            <p:cNvPr id="6" name="Freeform 6"/>
            <p:cNvSpPr/>
            <p:nvPr/>
          </p:nvSpPr>
          <p:spPr>
            <a:xfrm>
              <a:off x="0" y="0"/>
              <a:ext cx="4176474" cy="1703772"/>
            </a:xfrm>
            <a:custGeom>
              <a:avLst/>
              <a:gdLst/>
              <a:ahLst/>
              <a:cxnLst/>
              <a:rect l="l" t="t" r="r" b="b"/>
              <a:pathLst>
                <a:path w="4176474" h="1703772">
                  <a:moveTo>
                    <a:pt x="0" y="0"/>
                  </a:moveTo>
                  <a:lnTo>
                    <a:pt x="4176474" y="0"/>
                  </a:lnTo>
                  <a:lnTo>
                    <a:pt x="4176474" y="1703772"/>
                  </a:lnTo>
                  <a:lnTo>
                    <a:pt x="0" y="1703772"/>
                  </a:lnTo>
                  <a:close/>
                </a:path>
              </a:pathLst>
            </a:custGeom>
            <a:solidFill>
              <a:srgbClr val="FFFFFF"/>
            </a:solidFill>
            <a:ln w="38100" cap="sq">
              <a:solidFill>
                <a:srgbClr val="5C8D8C"/>
              </a:solidFill>
              <a:prstDash val="solid"/>
              <a:miter/>
            </a:ln>
          </p:spPr>
        </p:sp>
        <p:sp>
          <p:nvSpPr>
            <p:cNvPr id="7" name="TextBox 7"/>
            <p:cNvSpPr txBox="1"/>
            <p:nvPr/>
          </p:nvSpPr>
          <p:spPr>
            <a:xfrm>
              <a:off x="0" y="-38100"/>
              <a:ext cx="4176474" cy="1741872"/>
            </a:xfrm>
            <a:prstGeom prst="rect">
              <a:avLst/>
            </a:prstGeom>
          </p:spPr>
          <p:txBody>
            <a:bodyPr lIns="50800" tIns="50800" rIns="50800" bIns="50800" rtlCol="0" anchor="ctr"/>
            <a:lstStyle/>
            <a:p>
              <a:pPr algn="ctr">
                <a:lnSpc>
                  <a:spcPct val="100000"/>
                </a:lnSpc>
              </a:pPr>
              <a:r>
                <a:rPr sz="5400">
                  <a:latin typeface="Times New Roman" panose="02020603050405020304" charset="0"/>
                  <a:cs typeface="Times New Roman" panose="02020603050405020304" charset="0"/>
                </a:rPr>
                <a:t>Yordamchi turlari</a:t>
              </a:r>
            </a:p>
            <a:p>
              <a:pPr algn="ctr">
                <a:lnSpc>
                  <a:spcPct val="100000"/>
                </a:lnSpc>
              </a:pPr>
              <a:r>
                <a:rPr sz="5400">
                  <a:latin typeface="Times New Roman" panose="02020603050405020304" charset="0"/>
                  <a:cs typeface="Times New Roman" panose="02020603050405020304" charset="0"/>
                </a:rPr>
                <a:t>Tо‘garak; praktikum; seminar; konferensiya; maslahat (konsultatsiya); fakultativ</a:t>
              </a:r>
            </a:p>
            <a:p>
              <a:pPr algn="ctr">
                <a:lnSpc>
                  <a:spcPct val="100000"/>
                </a:lnSpc>
              </a:pPr>
              <a:r>
                <a:rPr sz="5400">
                  <a:latin typeface="Times New Roman" panose="02020603050405020304" charset="0"/>
                  <a:cs typeface="Times New Roman" panose="02020603050405020304" charset="0"/>
                </a:rPr>
                <a:t>mashg‘ulot; о‘quv ekskursiyalari; о‘quvchilarning mustaqil uy ishlari va b.sh.</a:t>
              </a:r>
            </a:p>
          </p:txBody>
        </p:sp>
      </p:grpSp>
      <p:sp>
        <p:nvSpPr>
          <p:cNvPr id="8" name="Freeform 8"/>
          <p:cNvSpPr/>
          <p:nvPr/>
        </p:nvSpPr>
        <p:spPr>
          <a:xfrm>
            <a:off x="13639592" y="7201177"/>
            <a:ext cx="4499175" cy="2961275"/>
          </a:xfrm>
          <a:custGeom>
            <a:avLst/>
            <a:gdLst/>
            <a:ahLst/>
            <a:cxnLst/>
            <a:rect l="l" t="t" r="r" b="b"/>
            <a:pathLst>
              <a:path w="4499175" h="2961275">
                <a:moveTo>
                  <a:pt x="0" y="0"/>
                </a:moveTo>
                <a:lnTo>
                  <a:pt x="4499175" y="0"/>
                </a:lnTo>
                <a:lnTo>
                  <a:pt x="4499175" y="2961276"/>
                </a:lnTo>
                <a:lnTo>
                  <a:pt x="0" y="296127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TextBox 9"/>
          <p:cNvSpPr txBox="1"/>
          <p:nvPr/>
        </p:nvSpPr>
        <p:spPr>
          <a:xfrm>
            <a:off x="2680126" y="330841"/>
            <a:ext cx="12927748" cy="1153795"/>
          </a:xfrm>
          <a:prstGeom prst="rect">
            <a:avLst/>
          </a:prstGeom>
        </p:spPr>
        <p:txBody>
          <a:bodyPr lIns="0" tIns="0" rIns="0" bIns="0" rtlCol="0" anchor="t">
            <a:spAutoFit/>
          </a:bodyPr>
          <a:lstStyle/>
          <a:p>
            <a:pPr algn="ctr">
              <a:lnSpc>
                <a:spcPct val="100000"/>
              </a:lnSpc>
            </a:pPr>
            <a:r>
              <a:rPr sz="7500">
                <a:latin typeface="Times New Roman" panose="02020603050405020304" charset="0"/>
                <a:cs typeface="Times New Roman" panose="02020603050405020304" charset="0"/>
                <a:sym typeface="+mn-ea"/>
              </a:rPr>
              <a:t>Noan’anaviy dars turlari</a:t>
            </a:r>
            <a:endParaRPr lang="en-US" sz="7500">
              <a:solidFill>
                <a:srgbClr val="5C8D8C"/>
              </a:solidFill>
              <a:latin typeface="League Spartan" panose="00000800000000000000"/>
              <a:ea typeface="League Spartan" panose="00000800000000000000"/>
              <a:cs typeface="League Spartan" panose="00000800000000000000"/>
              <a:sym typeface="League Spartan" panose="0000080000000000000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5C8D8C"/>
        </a:solidFill>
        <a:effectLst/>
      </p:bgPr>
    </p:bg>
    <p:spTree>
      <p:nvGrpSpPr>
        <p:cNvPr id="1" name=""/>
        <p:cNvGrpSpPr/>
        <p:nvPr/>
      </p:nvGrpSpPr>
      <p:grpSpPr>
        <a:xfrm>
          <a:off x="0" y="0"/>
          <a:ext cx="0" cy="0"/>
          <a:chOff x="0" y="0"/>
          <a:chExt cx="0" cy="0"/>
        </a:xfrm>
      </p:grpSpPr>
      <p:grpSp>
        <p:nvGrpSpPr>
          <p:cNvPr id="2" name="Group 2"/>
          <p:cNvGrpSpPr/>
          <p:nvPr/>
        </p:nvGrpSpPr>
        <p:grpSpPr>
          <a:xfrm>
            <a:off x="154686" y="163433"/>
            <a:ext cx="17978627" cy="9960134"/>
            <a:chOff x="0" y="0"/>
            <a:chExt cx="4735112" cy="2623245"/>
          </a:xfrm>
        </p:grpSpPr>
        <p:sp>
          <p:nvSpPr>
            <p:cNvPr id="3" name="Freeform 3"/>
            <p:cNvSpPr/>
            <p:nvPr/>
          </p:nvSpPr>
          <p:spPr>
            <a:xfrm>
              <a:off x="0" y="0"/>
              <a:ext cx="4735112" cy="2623245"/>
            </a:xfrm>
            <a:custGeom>
              <a:avLst/>
              <a:gdLst/>
              <a:ahLst/>
              <a:cxnLst/>
              <a:rect l="l" t="t" r="r" b="b"/>
              <a:pathLst>
                <a:path w="4735112" h="2623245">
                  <a:moveTo>
                    <a:pt x="0" y="0"/>
                  </a:moveTo>
                  <a:lnTo>
                    <a:pt x="4735112" y="0"/>
                  </a:lnTo>
                  <a:lnTo>
                    <a:pt x="4735112" y="2623245"/>
                  </a:lnTo>
                  <a:lnTo>
                    <a:pt x="0" y="2623245"/>
                  </a:lnTo>
                  <a:close/>
                </a:path>
              </a:pathLst>
            </a:custGeom>
            <a:solidFill>
              <a:srgbClr val="DFEDED"/>
            </a:solidFill>
            <a:ln cap="sq">
              <a:noFill/>
              <a:prstDash val="solid"/>
              <a:miter/>
            </a:ln>
          </p:spPr>
        </p:sp>
        <p:sp>
          <p:nvSpPr>
            <p:cNvPr id="4" name="TextBox 4"/>
            <p:cNvSpPr txBox="1"/>
            <p:nvPr/>
          </p:nvSpPr>
          <p:spPr>
            <a:xfrm>
              <a:off x="0" y="-28575"/>
              <a:ext cx="4735112" cy="2651820"/>
            </a:xfrm>
            <a:prstGeom prst="rect">
              <a:avLst/>
            </a:prstGeom>
          </p:spPr>
          <p:txBody>
            <a:bodyPr lIns="50800" tIns="50800" rIns="50800" bIns="50800" rtlCol="0" anchor="ctr"/>
            <a:lstStyle/>
            <a:p>
              <a:pPr algn="ctr">
                <a:lnSpc>
                  <a:spcPts val="2660"/>
                </a:lnSpc>
              </a:pPr>
              <a:endParaRPr/>
            </a:p>
          </p:txBody>
        </p:sp>
      </p:grpSp>
      <p:grpSp>
        <p:nvGrpSpPr>
          <p:cNvPr id="5" name="Group 5"/>
          <p:cNvGrpSpPr/>
          <p:nvPr/>
        </p:nvGrpSpPr>
        <p:grpSpPr>
          <a:xfrm>
            <a:off x="1142835" y="2323670"/>
            <a:ext cx="15857549" cy="6613787"/>
            <a:chOff x="0" y="-38131"/>
            <a:chExt cx="4176474" cy="1741903"/>
          </a:xfrm>
        </p:grpSpPr>
        <p:sp>
          <p:nvSpPr>
            <p:cNvPr id="6" name="Freeform 6"/>
            <p:cNvSpPr/>
            <p:nvPr/>
          </p:nvSpPr>
          <p:spPr>
            <a:xfrm>
              <a:off x="0" y="0"/>
              <a:ext cx="4176474" cy="1703772"/>
            </a:xfrm>
            <a:custGeom>
              <a:avLst/>
              <a:gdLst/>
              <a:ahLst/>
              <a:cxnLst/>
              <a:rect l="l" t="t" r="r" b="b"/>
              <a:pathLst>
                <a:path w="4176474" h="1703772">
                  <a:moveTo>
                    <a:pt x="0" y="0"/>
                  </a:moveTo>
                  <a:lnTo>
                    <a:pt x="4176474" y="0"/>
                  </a:lnTo>
                  <a:lnTo>
                    <a:pt x="4176474" y="1703772"/>
                  </a:lnTo>
                  <a:lnTo>
                    <a:pt x="0" y="1703772"/>
                  </a:lnTo>
                  <a:close/>
                </a:path>
              </a:pathLst>
            </a:custGeom>
            <a:solidFill>
              <a:srgbClr val="FFFFFF"/>
            </a:solidFill>
            <a:ln w="38100" cap="sq">
              <a:solidFill>
                <a:srgbClr val="5C8D8C"/>
              </a:solidFill>
              <a:prstDash val="solid"/>
              <a:miter/>
            </a:ln>
          </p:spPr>
        </p:sp>
        <p:sp>
          <p:nvSpPr>
            <p:cNvPr id="7" name="TextBox 7"/>
            <p:cNvSpPr txBox="1"/>
            <p:nvPr/>
          </p:nvSpPr>
          <p:spPr>
            <a:xfrm>
              <a:off x="0" y="-38131"/>
              <a:ext cx="4043597" cy="1707549"/>
            </a:xfrm>
            <a:prstGeom prst="rect">
              <a:avLst/>
            </a:prstGeom>
          </p:spPr>
          <p:txBody>
            <a:bodyPr lIns="50800" tIns="50800" rIns="50800" bIns="50800" rtlCol="0" anchor="ctr"/>
            <a:lstStyle/>
            <a:p>
              <a:pPr indent="457200" algn="ctr">
                <a:lnSpc>
                  <a:spcPct val="100000"/>
                </a:lnSpc>
              </a:pPr>
              <a:r>
                <a:rPr sz="4000" b="1" dirty="0" err="1">
                  <a:latin typeface="Times New Roman" panose="02020603050405020304" charset="0"/>
                  <a:cs typeface="Times New Roman" panose="02020603050405020304" charset="0"/>
                </a:rPr>
                <a:t>Darsga</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tayyorlanishning</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texnologik</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mohiyati</a:t>
              </a:r>
              <a:r>
                <a:rPr sz="4000" b="1" dirty="0">
                  <a:latin typeface="Times New Roman" panose="02020603050405020304" charset="0"/>
                  <a:cs typeface="Times New Roman" panose="02020603050405020304" charset="0"/>
                </a:rPr>
                <a:t>.</a:t>
              </a:r>
            </a:p>
            <a:p>
              <a:pPr indent="457200" algn="just">
                <a:lnSpc>
                  <a:spcPct val="100000"/>
                </a:lnSpc>
              </a:pP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Darsning</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samaradorligi</a:t>
              </a:r>
              <a:r>
                <a:rPr lang="en-US"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uning</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puxta</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tayyorlanganligi</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va</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samarali</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tashkil</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etilganligi</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bilan</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bog‘liq.Yaxshi</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rejalashtirilmagan</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yetarlicha</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о‘ylab</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chiqilmagan</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shoshilinch</a:t>
              </a:r>
              <a:r>
                <a:rPr lang="en-US"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tuzilgan</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va</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о‘quvchilar</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imkoniyatlariga</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moslashtirilmagan</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dars</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sifatli</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bо‘la</a:t>
              </a:r>
              <a:r>
                <a:rPr lang="en-US"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olmaydi</a:t>
              </a:r>
              <a:r>
                <a:rPr sz="4000" b="1" dirty="0">
                  <a:latin typeface="Times New Roman" panose="02020603050405020304" charset="0"/>
                  <a:cs typeface="Times New Roman" panose="02020603050405020304" charset="0"/>
                </a:rPr>
                <a:t>.</a:t>
              </a:r>
            </a:p>
            <a:p>
              <a:pPr algn="just">
                <a:lnSpc>
                  <a:spcPct val="100000"/>
                </a:lnSpc>
              </a:pPr>
              <a:r>
                <a:rPr sz="4000" b="1" dirty="0" err="1">
                  <a:latin typeface="Times New Roman" panose="02020603050405020304" charset="0"/>
                  <a:cs typeface="Times New Roman" panose="02020603050405020304" charset="0"/>
                </a:rPr>
                <a:t>Darsga</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tayyorgarlik</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aniq</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sharoitlarda</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eng</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yuqori</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yakuniy</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natijaga</a:t>
              </a:r>
              <a:r>
                <a:rPr lang="en-US"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erishishni</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ta’minlaydigan</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o‘quv</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jarayonini</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tashkil</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etishning</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komleks</a:t>
              </a:r>
              <a:r>
                <a:rPr lang="en-US"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choralarini</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ishlab</a:t>
              </a:r>
              <a:r>
                <a:rPr sz="4000" b="1" dirty="0">
                  <a:latin typeface="Times New Roman" panose="02020603050405020304" charset="0"/>
                  <a:cs typeface="Times New Roman" panose="02020603050405020304" charset="0"/>
                </a:rPr>
                <a:t> </a:t>
              </a:r>
              <a:r>
                <a:rPr sz="4000" b="1" dirty="0" err="1">
                  <a:latin typeface="Times New Roman" panose="02020603050405020304" charset="0"/>
                  <a:cs typeface="Times New Roman" panose="02020603050405020304" charset="0"/>
                </a:rPr>
                <a:t>chiqishdir</a:t>
              </a:r>
              <a:r>
                <a:rPr sz="4000" b="1" dirty="0">
                  <a:latin typeface="Times New Roman" panose="02020603050405020304" charset="0"/>
                  <a:cs typeface="Times New Roman" panose="02020603050405020304" charset="0"/>
                </a:rPr>
                <a:t>.</a:t>
              </a:r>
            </a:p>
          </p:txBody>
        </p:sp>
      </p:grpSp>
      <p:sp>
        <p:nvSpPr>
          <p:cNvPr id="8" name="Freeform 8"/>
          <p:cNvSpPr/>
          <p:nvPr/>
        </p:nvSpPr>
        <p:spPr>
          <a:xfrm flipH="1">
            <a:off x="14630584" y="7429434"/>
            <a:ext cx="3235032" cy="2576261"/>
          </a:xfrm>
          <a:custGeom>
            <a:avLst/>
            <a:gdLst/>
            <a:ahLst/>
            <a:cxnLst/>
            <a:rect l="l" t="t" r="r" b="b"/>
            <a:pathLst>
              <a:path w="3235032" h="2576261">
                <a:moveTo>
                  <a:pt x="3235032" y="0"/>
                </a:moveTo>
                <a:lnTo>
                  <a:pt x="0" y="0"/>
                </a:lnTo>
                <a:lnTo>
                  <a:pt x="0" y="2576261"/>
                </a:lnTo>
                <a:lnTo>
                  <a:pt x="3235032" y="2576261"/>
                </a:lnTo>
                <a:lnTo>
                  <a:pt x="3235032"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TextBox 9"/>
          <p:cNvSpPr txBox="1"/>
          <p:nvPr/>
        </p:nvSpPr>
        <p:spPr>
          <a:xfrm>
            <a:off x="2680335" y="495300"/>
            <a:ext cx="13565505" cy="1962150"/>
          </a:xfrm>
          <a:prstGeom prst="rect">
            <a:avLst/>
          </a:prstGeom>
        </p:spPr>
        <p:txBody>
          <a:bodyPr wrap="square" lIns="0" tIns="0" rIns="0" bIns="0" rtlCol="0" anchor="t">
            <a:noAutofit/>
          </a:bodyPr>
          <a:lstStyle/>
          <a:p>
            <a:pPr algn="ctr">
              <a:lnSpc>
                <a:spcPct val="100000"/>
              </a:lnSpc>
            </a:pPr>
            <a:r>
              <a:rPr lang="en-US" sz="5400">
                <a:solidFill>
                  <a:srgbClr val="5C8D8C"/>
                </a:solidFill>
                <a:latin typeface="League Spartan" panose="00000800000000000000"/>
                <a:ea typeface="League Spartan" panose="00000800000000000000"/>
                <a:cs typeface="League Spartan" panose="00000800000000000000"/>
                <a:sym typeface="League Spartan" panose="00000800000000000000"/>
              </a:rPr>
              <a:t>Zamonaviy darslarning yordamchi turlari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BE0CD"/>
        </a:solidFill>
        <a:effectLst/>
      </p:bgPr>
    </p:bg>
    <p:spTree>
      <p:nvGrpSpPr>
        <p:cNvPr id="1" name=""/>
        <p:cNvGrpSpPr/>
        <p:nvPr/>
      </p:nvGrpSpPr>
      <p:grpSpPr>
        <a:xfrm>
          <a:off x="0" y="0"/>
          <a:ext cx="0" cy="0"/>
          <a:chOff x="0" y="0"/>
          <a:chExt cx="0" cy="0"/>
        </a:xfrm>
      </p:grpSpPr>
      <p:grpSp>
        <p:nvGrpSpPr>
          <p:cNvPr id="2" name="Group 2"/>
          <p:cNvGrpSpPr/>
          <p:nvPr/>
        </p:nvGrpSpPr>
        <p:grpSpPr>
          <a:xfrm>
            <a:off x="-911062" y="833012"/>
            <a:ext cx="20110124" cy="1986137"/>
            <a:chOff x="0" y="0"/>
            <a:chExt cx="5296494" cy="523098"/>
          </a:xfrm>
        </p:grpSpPr>
        <p:sp>
          <p:nvSpPr>
            <p:cNvPr id="3" name="Freeform 3"/>
            <p:cNvSpPr/>
            <p:nvPr/>
          </p:nvSpPr>
          <p:spPr>
            <a:xfrm>
              <a:off x="0" y="0"/>
              <a:ext cx="5296494" cy="523098"/>
            </a:xfrm>
            <a:custGeom>
              <a:avLst/>
              <a:gdLst/>
              <a:ahLst/>
              <a:cxnLst/>
              <a:rect l="l" t="t" r="r" b="b"/>
              <a:pathLst>
                <a:path w="5296494" h="523098">
                  <a:moveTo>
                    <a:pt x="0" y="0"/>
                  </a:moveTo>
                  <a:lnTo>
                    <a:pt x="5296494" y="0"/>
                  </a:lnTo>
                  <a:lnTo>
                    <a:pt x="5296494" y="523098"/>
                  </a:lnTo>
                  <a:lnTo>
                    <a:pt x="0" y="523098"/>
                  </a:lnTo>
                  <a:close/>
                </a:path>
              </a:pathLst>
            </a:custGeom>
            <a:solidFill>
              <a:srgbClr val="554234"/>
            </a:solidFill>
            <a:ln w="57150" cap="sq">
              <a:solidFill>
                <a:srgbClr val="000000"/>
              </a:solidFill>
              <a:prstDash val="solid"/>
              <a:miter/>
            </a:ln>
          </p:spPr>
        </p:sp>
        <p:sp>
          <p:nvSpPr>
            <p:cNvPr id="4" name="TextBox 4"/>
            <p:cNvSpPr txBox="1"/>
            <p:nvPr/>
          </p:nvSpPr>
          <p:spPr>
            <a:xfrm>
              <a:off x="0" y="-47625"/>
              <a:ext cx="5296494" cy="570723"/>
            </a:xfrm>
            <a:prstGeom prst="rect">
              <a:avLst/>
            </a:prstGeom>
          </p:spPr>
          <p:txBody>
            <a:bodyPr lIns="50800" tIns="50800" rIns="50800" bIns="50800" rtlCol="0" anchor="ctr"/>
            <a:lstStyle/>
            <a:p>
              <a:pPr algn="ctr">
                <a:lnSpc>
                  <a:spcPts val="3500"/>
                </a:lnSpc>
              </a:pPr>
              <a:endParaRPr/>
            </a:p>
          </p:txBody>
        </p:sp>
      </p:grpSp>
      <p:sp>
        <p:nvSpPr>
          <p:cNvPr id="5" name="TextBox 5"/>
          <p:cNvSpPr txBox="1"/>
          <p:nvPr/>
        </p:nvSpPr>
        <p:spPr>
          <a:xfrm>
            <a:off x="1170681" y="1030624"/>
            <a:ext cx="15946638" cy="1661795"/>
          </a:xfrm>
          <a:prstGeom prst="rect">
            <a:avLst/>
          </a:prstGeom>
        </p:spPr>
        <p:txBody>
          <a:bodyPr lIns="0" tIns="0" rIns="0" bIns="0" rtlCol="0" anchor="t">
            <a:spAutoFit/>
          </a:bodyPr>
          <a:lstStyle/>
          <a:p>
            <a:pPr algn="ctr">
              <a:lnSpc>
                <a:spcPct val="100000"/>
              </a:lnSpc>
              <a:spcBef>
                <a:spcPct val="0"/>
              </a:spcBef>
            </a:pPr>
            <a:r>
              <a:rPr lang="en-US" sz="5400">
                <a:solidFill>
                  <a:srgbClr val="EBE0CD"/>
                </a:solidFill>
                <a:latin typeface="Times New Roman" panose="02020603050405020304" charset="0"/>
                <a:ea typeface="Horizon" panose="02000500000000000000"/>
                <a:cs typeface="Times New Roman" panose="02020603050405020304" charset="0"/>
                <a:sym typeface="Horizon" panose="02000500000000000000"/>
              </a:rPr>
              <a:t>O‘qituvchining darsga tayyorgarligida quyidagi uchta</a:t>
            </a:r>
          </a:p>
          <a:p>
            <a:pPr algn="ctr">
              <a:lnSpc>
                <a:spcPct val="100000"/>
              </a:lnSpc>
              <a:spcBef>
                <a:spcPct val="0"/>
              </a:spcBef>
            </a:pPr>
            <a:r>
              <a:rPr lang="en-US" sz="5400">
                <a:solidFill>
                  <a:srgbClr val="EBE0CD"/>
                </a:solidFill>
                <a:latin typeface="Times New Roman" panose="02020603050405020304" charset="0"/>
                <a:ea typeface="Horizon" panose="02000500000000000000"/>
                <a:cs typeface="Times New Roman" panose="02020603050405020304" charset="0"/>
                <a:sym typeface="Horizon" panose="02000500000000000000"/>
              </a:rPr>
              <a:t>bosqich kо‘zga tashlanadi:</a:t>
            </a:r>
          </a:p>
        </p:txBody>
      </p:sp>
      <p:grpSp>
        <p:nvGrpSpPr>
          <p:cNvPr id="6" name="Group 6"/>
          <p:cNvGrpSpPr/>
          <p:nvPr/>
        </p:nvGrpSpPr>
        <p:grpSpPr>
          <a:xfrm>
            <a:off x="265430" y="3881219"/>
            <a:ext cx="8275955" cy="2252881"/>
            <a:chOff x="0" y="0"/>
            <a:chExt cx="2565087" cy="778962"/>
          </a:xfrm>
        </p:grpSpPr>
        <p:sp>
          <p:nvSpPr>
            <p:cNvPr id="7" name="Freeform 7"/>
            <p:cNvSpPr/>
            <p:nvPr/>
          </p:nvSpPr>
          <p:spPr>
            <a:xfrm>
              <a:off x="0" y="0"/>
              <a:ext cx="2565087" cy="778962"/>
            </a:xfrm>
            <a:custGeom>
              <a:avLst/>
              <a:gdLst/>
              <a:ahLst/>
              <a:cxnLst/>
              <a:rect l="l" t="t" r="r" b="b"/>
              <a:pathLst>
                <a:path w="2565087" h="778962">
                  <a:moveTo>
                    <a:pt x="0" y="0"/>
                  </a:moveTo>
                  <a:lnTo>
                    <a:pt x="2565087" y="0"/>
                  </a:lnTo>
                  <a:lnTo>
                    <a:pt x="2565087" y="778962"/>
                  </a:lnTo>
                  <a:lnTo>
                    <a:pt x="0" y="778962"/>
                  </a:lnTo>
                  <a:close/>
                </a:path>
              </a:pathLst>
            </a:custGeom>
            <a:solidFill>
              <a:srgbClr val="554234"/>
            </a:solidFill>
            <a:ln w="57150" cap="sq">
              <a:solidFill>
                <a:srgbClr val="000000"/>
              </a:solidFill>
              <a:prstDash val="solid"/>
              <a:miter/>
            </a:ln>
          </p:spPr>
        </p:sp>
        <p:sp>
          <p:nvSpPr>
            <p:cNvPr id="8" name="TextBox 8"/>
            <p:cNvSpPr txBox="1"/>
            <p:nvPr/>
          </p:nvSpPr>
          <p:spPr>
            <a:xfrm>
              <a:off x="484558" y="333291"/>
              <a:ext cx="2041953" cy="191675"/>
            </a:xfrm>
            <a:prstGeom prst="rect">
              <a:avLst/>
            </a:prstGeom>
          </p:spPr>
          <p:txBody>
            <a:bodyPr lIns="50800" tIns="50800" rIns="50800" bIns="50800" rtlCol="0" anchor="ctr"/>
            <a:lstStyle/>
            <a:p>
              <a:pPr algn="ctr">
                <a:lnSpc>
                  <a:spcPts val="3500"/>
                </a:lnSpc>
              </a:pPr>
              <a:r>
                <a:rPr sz="7200">
                  <a:solidFill>
                    <a:schemeClr val="bg2"/>
                  </a:solidFill>
                </a:rPr>
                <a:t>Tashxislash</a:t>
              </a:r>
            </a:p>
          </p:txBody>
        </p:sp>
      </p:grpSp>
      <p:grpSp>
        <p:nvGrpSpPr>
          <p:cNvPr id="9" name="Group 9"/>
          <p:cNvGrpSpPr/>
          <p:nvPr/>
        </p:nvGrpSpPr>
        <p:grpSpPr>
          <a:xfrm>
            <a:off x="2514763" y="7000556"/>
            <a:ext cx="9739315" cy="2957622"/>
            <a:chOff x="0" y="0"/>
            <a:chExt cx="2565087" cy="778962"/>
          </a:xfrm>
        </p:grpSpPr>
        <p:sp>
          <p:nvSpPr>
            <p:cNvPr id="10" name="Freeform 10"/>
            <p:cNvSpPr/>
            <p:nvPr/>
          </p:nvSpPr>
          <p:spPr>
            <a:xfrm>
              <a:off x="0" y="0"/>
              <a:ext cx="2565087" cy="778962"/>
            </a:xfrm>
            <a:custGeom>
              <a:avLst/>
              <a:gdLst/>
              <a:ahLst/>
              <a:cxnLst/>
              <a:rect l="l" t="t" r="r" b="b"/>
              <a:pathLst>
                <a:path w="2565087" h="778962">
                  <a:moveTo>
                    <a:pt x="0" y="0"/>
                  </a:moveTo>
                  <a:lnTo>
                    <a:pt x="2565087" y="0"/>
                  </a:lnTo>
                  <a:lnTo>
                    <a:pt x="2565087" y="778962"/>
                  </a:lnTo>
                  <a:lnTo>
                    <a:pt x="0" y="778962"/>
                  </a:lnTo>
                  <a:close/>
                </a:path>
              </a:pathLst>
            </a:custGeom>
            <a:solidFill>
              <a:srgbClr val="554234"/>
            </a:solidFill>
            <a:ln w="57150" cap="sq">
              <a:solidFill>
                <a:srgbClr val="000000"/>
              </a:solidFill>
              <a:prstDash val="solid"/>
              <a:miter/>
            </a:ln>
          </p:spPr>
        </p:sp>
        <p:sp>
          <p:nvSpPr>
            <p:cNvPr id="11" name="TextBox 11"/>
            <p:cNvSpPr txBox="1"/>
            <p:nvPr/>
          </p:nvSpPr>
          <p:spPr>
            <a:xfrm>
              <a:off x="0" y="-47625"/>
              <a:ext cx="2565087" cy="826587"/>
            </a:xfrm>
            <a:prstGeom prst="rect">
              <a:avLst/>
            </a:prstGeom>
          </p:spPr>
          <p:txBody>
            <a:bodyPr lIns="50800" tIns="50800" rIns="50800" bIns="50800" rtlCol="0" anchor="ctr"/>
            <a:lstStyle/>
            <a:p>
              <a:pPr algn="ctr">
                <a:lnSpc>
                  <a:spcPts val="3500"/>
                </a:lnSpc>
              </a:pPr>
              <a:endParaRPr/>
            </a:p>
          </p:txBody>
        </p:sp>
      </p:grpSp>
      <p:grpSp>
        <p:nvGrpSpPr>
          <p:cNvPr id="12" name="Group 12"/>
          <p:cNvGrpSpPr/>
          <p:nvPr/>
        </p:nvGrpSpPr>
        <p:grpSpPr>
          <a:xfrm>
            <a:off x="9488069" y="3908474"/>
            <a:ext cx="8266430" cy="2256155"/>
            <a:chOff x="0" y="0"/>
            <a:chExt cx="2565087" cy="778962"/>
          </a:xfrm>
        </p:grpSpPr>
        <p:sp>
          <p:nvSpPr>
            <p:cNvPr id="13" name="Freeform 13"/>
            <p:cNvSpPr/>
            <p:nvPr/>
          </p:nvSpPr>
          <p:spPr>
            <a:xfrm>
              <a:off x="0" y="0"/>
              <a:ext cx="2565087" cy="778962"/>
            </a:xfrm>
            <a:custGeom>
              <a:avLst/>
              <a:gdLst/>
              <a:ahLst/>
              <a:cxnLst/>
              <a:rect l="l" t="t" r="r" b="b"/>
              <a:pathLst>
                <a:path w="2565087" h="778962">
                  <a:moveTo>
                    <a:pt x="0" y="0"/>
                  </a:moveTo>
                  <a:lnTo>
                    <a:pt x="2565087" y="0"/>
                  </a:lnTo>
                  <a:lnTo>
                    <a:pt x="2565087" y="778962"/>
                  </a:lnTo>
                  <a:lnTo>
                    <a:pt x="0" y="778962"/>
                  </a:lnTo>
                  <a:close/>
                </a:path>
              </a:pathLst>
            </a:custGeom>
            <a:solidFill>
              <a:srgbClr val="554234"/>
            </a:solidFill>
            <a:ln w="57150" cap="sq">
              <a:solidFill>
                <a:srgbClr val="000000"/>
              </a:solidFill>
              <a:prstDash val="solid"/>
              <a:miter/>
            </a:ln>
          </p:spPr>
        </p:sp>
        <p:sp>
          <p:nvSpPr>
            <p:cNvPr id="14" name="TextBox 14"/>
            <p:cNvSpPr txBox="1"/>
            <p:nvPr/>
          </p:nvSpPr>
          <p:spPr>
            <a:xfrm>
              <a:off x="0" y="-47625"/>
              <a:ext cx="2565087" cy="826587"/>
            </a:xfrm>
            <a:prstGeom prst="rect">
              <a:avLst/>
            </a:prstGeom>
          </p:spPr>
          <p:txBody>
            <a:bodyPr lIns="50800" tIns="50800" rIns="50800" bIns="50800" rtlCol="0" anchor="ctr"/>
            <a:lstStyle/>
            <a:p>
              <a:pPr algn="ctr">
                <a:lnSpc>
                  <a:spcPts val="3500"/>
                </a:lnSpc>
              </a:pPr>
              <a:endParaRPr/>
            </a:p>
          </p:txBody>
        </p:sp>
      </p:grpSp>
      <p:sp>
        <p:nvSpPr>
          <p:cNvPr id="18" name="TextBox 18"/>
          <p:cNvSpPr txBox="1"/>
          <p:nvPr/>
        </p:nvSpPr>
        <p:spPr>
          <a:xfrm>
            <a:off x="757655" y="4173491"/>
            <a:ext cx="2142290" cy="1298048"/>
          </a:xfrm>
          <a:prstGeom prst="rect">
            <a:avLst/>
          </a:prstGeom>
        </p:spPr>
        <p:txBody>
          <a:bodyPr lIns="0" tIns="0" rIns="0" bIns="0" rtlCol="0" anchor="t">
            <a:spAutoFit/>
          </a:bodyPr>
          <a:lstStyle/>
          <a:p>
            <a:pPr algn="ctr">
              <a:lnSpc>
                <a:spcPts val="10485"/>
              </a:lnSpc>
              <a:spcBef>
                <a:spcPct val="0"/>
              </a:spcBef>
            </a:pPr>
            <a:r>
              <a:rPr lang="en-US" sz="7490" dirty="0">
                <a:solidFill>
                  <a:schemeClr val="bg2"/>
                </a:solidFill>
                <a:latin typeface="Horizon" panose="02000500000000000000"/>
                <a:ea typeface="Horizon" panose="02000500000000000000"/>
                <a:cs typeface="Horizon" panose="02000500000000000000"/>
                <a:sym typeface="Horizon" panose="02000500000000000000"/>
              </a:rPr>
              <a:t>1</a:t>
            </a:r>
          </a:p>
        </p:txBody>
      </p:sp>
      <p:sp>
        <p:nvSpPr>
          <p:cNvPr id="19" name="TextBox 19"/>
          <p:cNvSpPr txBox="1"/>
          <p:nvPr/>
        </p:nvSpPr>
        <p:spPr>
          <a:xfrm>
            <a:off x="2886683" y="3544355"/>
            <a:ext cx="5197178" cy="448310"/>
          </a:xfrm>
          <a:prstGeom prst="rect">
            <a:avLst/>
          </a:prstGeom>
        </p:spPr>
        <p:txBody>
          <a:bodyPr lIns="0" tIns="0" rIns="0" bIns="0" rtlCol="0" anchor="t">
            <a:spAutoFit/>
          </a:bodyPr>
          <a:lstStyle/>
          <a:p>
            <a:pPr marL="0" lvl="0" indent="0" algn="l">
              <a:lnSpc>
                <a:spcPts val="3500"/>
              </a:lnSpc>
              <a:spcBef>
                <a:spcPct val="0"/>
              </a:spcBef>
            </a:pPr>
            <a:endParaRPr lang="en-US" sz="2500" u="none">
              <a:solidFill>
                <a:srgbClr val="EBE0CD"/>
              </a:solidFill>
              <a:latin typeface="Glacial Indifference"/>
              <a:ea typeface="Glacial Indifference"/>
              <a:cs typeface="Glacial Indifference"/>
              <a:sym typeface="Glacial Indifference"/>
            </a:endParaRPr>
          </a:p>
        </p:txBody>
      </p:sp>
      <p:sp>
        <p:nvSpPr>
          <p:cNvPr id="20" name="TextBox 20"/>
          <p:cNvSpPr txBox="1"/>
          <p:nvPr/>
        </p:nvSpPr>
        <p:spPr>
          <a:xfrm>
            <a:off x="10111788" y="4256911"/>
            <a:ext cx="2142290" cy="1298048"/>
          </a:xfrm>
          <a:prstGeom prst="rect">
            <a:avLst/>
          </a:prstGeom>
        </p:spPr>
        <p:txBody>
          <a:bodyPr lIns="0" tIns="0" rIns="0" bIns="0" rtlCol="0" anchor="t">
            <a:spAutoFit/>
          </a:bodyPr>
          <a:lstStyle/>
          <a:p>
            <a:pPr algn="ctr">
              <a:lnSpc>
                <a:spcPts val="10485"/>
              </a:lnSpc>
              <a:spcBef>
                <a:spcPct val="0"/>
              </a:spcBef>
            </a:pPr>
            <a:r>
              <a:rPr lang="en-US" sz="7490" dirty="0">
                <a:solidFill>
                  <a:schemeClr val="bg2"/>
                </a:solidFill>
                <a:latin typeface="Horizon" panose="02000500000000000000"/>
                <a:ea typeface="Horizon" panose="02000500000000000000"/>
                <a:cs typeface="Horizon" panose="02000500000000000000"/>
                <a:sym typeface="Horizon" panose="02000500000000000000"/>
              </a:rPr>
              <a:t>2</a:t>
            </a:r>
          </a:p>
        </p:txBody>
      </p:sp>
      <p:sp>
        <p:nvSpPr>
          <p:cNvPr id="21" name="TextBox 21"/>
          <p:cNvSpPr txBox="1"/>
          <p:nvPr/>
        </p:nvSpPr>
        <p:spPr>
          <a:xfrm>
            <a:off x="12547796" y="4869256"/>
            <a:ext cx="5197178" cy="448310"/>
          </a:xfrm>
          <a:prstGeom prst="rect">
            <a:avLst/>
          </a:prstGeom>
        </p:spPr>
        <p:txBody>
          <a:bodyPr lIns="0" tIns="0" rIns="0" bIns="0" rtlCol="0" anchor="t">
            <a:spAutoFit/>
          </a:bodyPr>
          <a:lstStyle/>
          <a:p>
            <a:pPr marL="0" lvl="0" indent="0" algn="l">
              <a:lnSpc>
                <a:spcPts val="3500"/>
              </a:lnSpc>
              <a:spcBef>
                <a:spcPct val="0"/>
              </a:spcBef>
            </a:pPr>
            <a:r>
              <a:rPr lang="en-US" sz="7200" u="none" dirty="0" err="1">
                <a:solidFill>
                  <a:srgbClr val="EBE0CD"/>
                </a:solidFill>
                <a:latin typeface="Glacial Indifference"/>
                <a:ea typeface="Glacial Indifference"/>
                <a:cs typeface="Glacial Indifference"/>
                <a:sym typeface="Glacial Indifference"/>
              </a:rPr>
              <a:t>Bashoratlash</a:t>
            </a:r>
            <a:r>
              <a:rPr lang="en-US" sz="7200" u="none" dirty="0">
                <a:solidFill>
                  <a:srgbClr val="EBE0CD"/>
                </a:solidFill>
                <a:latin typeface="Glacial Indifference"/>
                <a:ea typeface="Glacial Indifference"/>
                <a:cs typeface="Glacial Indifference"/>
                <a:sym typeface="Glacial Indifference"/>
              </a:rPr>
              <a:t> </a:t>
            </a:r>
          </a:p>
        </p:txBody>
      </p:sp>
      <p:sp>
        <p:nvSpPr>
          <p:cNvPr id="24" name="TextBox 24"/>
          <p:cNvSpPr txBox="1"/>
          <p:nvPr/>
        </p:nvSpPr>
        <p:spPr>
          <a:xfrm>
            <a:off x="2971972" y="7658120"/>
            <a:ext cx="2142290" cy="1298048"/>
          </a:xfrm>
          <a:prstGeom prst="rect">
            <a:avLst/>
          </a:prstGeom>
        </p:spPr>
        <p:txBody>
          <a:bodyPr lIns="0" tIns="0" rIns="0" bIns="0" rtlCol="0" anchor="t">
            <a:spAutoFit/>
          </a:bodyPr>
          <a:lstStyle/>
          <a:p>
            <a:pPr algn="ctr">
              <a:lnSpc>
                <a:spcPts val="10485"/>
              </a:lnSpc>
              <a:spcBef>
                <a:spcPct val="0"/>
              </a:spcBef>
            </a:pPr>
            <a:r>
              <a:rPr lang="en-US" sz="7490" dirty="0">
                <a:solidFill>
                  <a:schemeClr val="bg2"/>
                </a:solidFill>
                <a:latin typeface="Horizon" panose="02000500000000000000"/>
                <a:ea typeface="Horizon" panose="02000500000000000000"/>
                <a:cs typeface="Horizon" panose="02000500000000000000"/>
                <a:sym typeface="Horizon" panose="02000500000000000000"/>
              </a:rPr>
              <a:t>3</a:t>
            </a:r>
          </a:p>
        </p:txBody>
      </p:sp>
      <p:sp>
        <p:nvSpPr>
          <p:cNvPr id="25" name="TextBox 25"/>
          <p:cNvSpPr txBox="1"/>
          <p:nvPr/>
        </p:nvSpPr>
        <p:spPr>
          <a:xfrm>
            <a:off x="5867372" y="7200721"/>
            <a:ext cx="5638827" cy="2215515"/>
          </a:xfrm>
          <a:prstGeom prst="rect">
            <a:avLst/>
          </a:prstGeom>
        </p:spPr>
        <p:txBody>
          <a:bodyPr wrap="square" lIns="0" tIns="0" rIns="0" bIns="0" rtlCol="0" anchor="t">
            <a:spAutoFit/>
          </a:bodyPr>
          <a:lstStyle/>
          <a:p>
            <a:pPr marL="0" lvl="0" indent="0" algn="l">
              <a:lnSpc>
                <a:spcPct val="100000"/>
              </a:lnSpc>
              <a:spcBef>
                <a:spcPct val="0"/>
              </a:spcBef>
            </a:pPr>
            <a:r>
              <a:rPr lang="en-US" sz="7200" u="none" dirty="0" err="1">
                <a:solidFill>
                  <a:srgbClr val="EBE0CD"/>
                </a:solidFill>
                <a:latin typeface="Glacial Indifference"/>
                <a:ea typeface="Glacial Indifference"/>
                <a:cs typeface="Glacial Indifference"/>
                <a:sym typeface="Glacial Indifference"/>
              </a:rPr>
              <a:t>Loyihalash</a:t>
            </a:r>
            <a:r>
              <a:rPr lang="en-US" sz="7200" u="none" dirty="0">
                <a:solidFill>
                  <a:srgbClr val="EBE0CD"/>
                </a:solidFill>
                <a:latin typeface="Glacial Indifference"/>
                <a:ea typeface="Glacial Indifference"/>
                <a:cs typeface="Glacial Indifference"/>
                <a:sym typeface="Glacial Indifference"/>
              </a:rPr>
              <a:t> (</a:t>
            </a:r>
            <a:r>
              <a:rPr lang="en-US" sz="7200" u="none" dirty="0" err="1">
                <a:solidFill>
                  <a:srgbClr val="EBE0CD"/>
                </a:solidFill>
                <a:latin typeface="Glacial Indifference"/>
                <a:ea typeface="Glacial Indifference"/>
                <a:cs typeface="Glacial Indifference"/>
                <a:sym typeface="Glacial Indifference"/>
              </a:rPr>
              <a:t>rejalashtirish</a:t>
            </a:r>
            <a:r>
              <a:rPr lang="en-US" sz="7200" u="none" dirty="0">
                <a:solidFill>
                  <a:srgbClr val="EBE0CD"/>
                </a:solidFill>
                <a:latin typeface="Glacial Indifference"/>
                <a:ea typeface="Glacial Indifference"/>
                <a:cs typeface="Glacial Indifference"/>
                <a:sym typeface="Glacial Indifference"/>
              </a:rPr>
              <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5C8D8C"/>
        </a:solidFill>
        <a:effectLst/>
      </p:bgPr>
    </p:bg>
    <p:spTree>
      <p:nvGrpSpPr>
        <p:cNvPr id="1" name=""/>
        <p:cNvGrpSpPr/>
        <p:nvPr/>
      </p:nvGrpSpPr>
      <p:grpSpPr>
        <a:xfrm>
          <a:off x="0" y="0"/>
          <a:ext cx="0" cy="0"/>
          <a:chOff x="0" y="0"/>
          <a:chExt cx="0" cy="0"/>
        </a:xfrm>
      </p:grpSpPr>
      <p:grpSp>
        <p:nvGrpSpPr>
          <p:cNvPr id="2" name="Group 2"/>
          <p:cNvGrpSpPr/>
          <p:nvPr/>
        </p:nvGrpSpPr>
        <p:grpSpPr>
          <a:xfrm>
            <a:off x="154686" y="134858"/>
            <a:ext cx="17978627" cy="9960134"/>
            <a:chOff x="0" y="0"/>
            <a:chExt cx="4735112" cy="2623245"/>
          </a:xfrm>
        </p:grpSpPr>
        <p:sp>
          <p:nvSpPr>
            <p:cNvPr id="3" name="Freeform 3"/>
            <p:cNvSpPr/>
            <p:nvPr/>
          </p:nvSpPr>
          <p:spPr>
            <a:xfrm>
              <a:off x="0" y="0"/>
              <a:ext cx="4735112" cy="2623245"/>
            </a:xfrm>
            <a:custGeom>
              <a:avLst/>
              <a:gdLst/>
              <a:ahLst/>
              <a:cxnLst/>
              <a:rect l="l" t="t" r="r" b="b"/>
              <a:pathLst>
                <a:path w="4735112" h="2623245">
                  <a:moveTo>
                    <a:pt x="0" y="0"/>
                  </a:moveTo>
                  <a:lnTo>
                    <a:pt x="4735112" y="0"/>
                  </a:lnTo>
                  <a:lnTo>
                    <a:pt x="4735112" y="2623245"/>
                  </a:lnTo>
                  <a:lnTo>
                    <a:pt x="0" y="2623245"/>
                  </a:lnTo>
                  <a:close/>
                </a:path>
              </a:pathLst>
            </a:custGeom>
            <a:solidFill>
              <a:srgbClr val="DFEDED"/>
            </a:solidFill>
            <a:ln cap="sq">
              <a:noFill/>
              <a:prstDash val="solid"/>
              <a:miter/>
            </a:ln>
          </p:spPr>
        </p:sp>
        <p:sp>
          <p:nvSpPr>
            <p:cNvPr id="4" name="TextBox 4"/>
            <p:cNvSpPr txBox="1"/>
            <p:nvPr/>
          </p:nvSpPr>
          <p:spPr>
            <a:xfrm>
              <a:off x="0" y="-28575"/>
              <a:ext cx="4735112" cy="2651820"/>
            </a:xfrm>
            <a:prstGeom prst="rect">
              <a:avLst/>
            </a:prstGeom>
          </p:spPr>
          <p:txBody>
            <a:bodyPr lIns="50800" tIns="50800" rIns="50800" bIns="50800" rtlCol="0" anchor="ctr"/>
            <a:lstStyle/>
            <a:p>
              <a:pPr algn="ctr">
                <a:lnSpc>
                  <a:spcPts val="2660"/>
                </a:lnSpc>
              </a:pPr>
              <a:endParaRPr/>
            </a:p>
          </p:txBody>
        </p:sp>
      </p:grpSp>
      <p:grpSp>
        <p:nvGrpSpPr>
          <p:cNvPr id="5" name="Group 5"/>
          <p:cNvGrpSpPr/>
          <p:nvPr/>
        </p:nvGrpSpPr>
        <p:grpSpPr>
          <a:xfrm>
            <a:off x="2966074" y="2176465"/>
            <a:ext cx="12355852" cy="6241611"/>
            <a:chOff x="0" y="0"/>
            <a:chExt cx="3254216" cy="1510950"/>
          </a:xfrm>
        </p:grpSpPr>
        <p:sp>
          <p:nvSpPr>
            <p:cNvPr id="6" name="Freeform 6"/>
            <p:cNvSpPr/>
            <p:nvPr/>
          </p:nvSpPr>
          <p:spPr>
            <a:xfrm>
              <a:off x="0" y="0"/>
              <a:ext cx="3254216" cy="1510950"/>
            </a:xfrm>
            <a:custGeom>
              <a:avLst/>
              <a:gdLst/>
              <a:ahLst/>
              <a:cxnLst/>
              <a:rect l="l" t="t" r="r" b="b"/>
              <a:pathLst>
                <a:path w="3254216" h="1510950">
                  <a:moveTo>
                    <a:pt x="0" y="0"/>
                  </a:moveTo>
                  <a:lnTo>
                    <a:pt x="3254216" y="0"/>
                  </a:lnTo>
                  <a:lnTo>
                    <a:pt x="3254216" y="1510950"/>
                  </a:lnTo>
                  <a:lnTo>
                    <a:pt x="0" y="1510950"/>
                  </a:lnTo>
                  <a:close/>
                </a:path>
              </a:pathLst>
            </a:custGeom>
            <a:solidFill>
              <a:srgbClr val="FFFFFF"/>
            </a:solidFill>
            <a:ln w="38100" cap="sq">
              <a:solidFill>
                <a:srgbClr val="5C8D8C"/>
              </a:solidFill>
              <a:prstDash val="solid"/>
              <a:miter/>
            </a:ln>
          </p:spPr>
        </p:sp>
        <p:sp>
          <p:nvSpPr>
            <p:cNvPr id="7" name="TextBox 7"/>
            <p:cNvSpPr txBox="1"/>
            <p:nvPr/>
          </p:nvSpPr>
          <p:spPr>
            <a:xfrm>
              <a:off x="0" y="-38100"/>
              <a:ext cx="3254216" cy="1549050"/>
            </a:xfrm>
            <a:prstGeom prst="rect">
              <a:avLst/>
            </a:prstGeom>
          </p:spPr>
          <p:txBody>
            <a:bodyPr lIns="50800" tIns="50800" rIns="50800" bIns="50800" rtlCol="0" anchor="ctr"/>
            <a:lstStyle/>
            <a:p>
              <a:pPr algn="ctr">
                <a:lnSpc>
                  <a:spcPts val="2660"/>
                </a:lnSpc>
              </a:pPr>
              <a:endParaRPr/>
            </a:p>
          </p:txBody>
        </p:sp>
      </p:grpSp>
      <p:sp>
        <p:nvSpPr>
          <p:cNvPr id="8" name="Freeform 8"/>
          <p:cNvSpPr/>
          <p:nvPr/>
        </p:nvSpPr>
        <p:spPr>
          <a:xfrm>
            <a:off x="13016500" y="6678490"/>
            <a:ext cx="5508118" cy="3445077"/>
          </a:xfrm>
          <a:custGeom>
            <a:avLst/>
            <a:gdLst/>
            <a:ahLst/>
            <a:cxnLst/>
            <a:rect l="l" t="t" r="r" b="b"/>
            <a:pathLst>
              <a:path w="5508118" h="3445077">
                <a:moveTo>
                  <a:pt x="0" y="0"/>
                </a:moveTo>
                <a:lnTo>
                  <a:pt x="5508118" y="0"/>
                </a:lnTo>
                <a:lnTo>
                  <a:pt x="5508118" y="3445077"/>
                </a:lnTo>
                <a:lnTo>
                  <a:pt x="0" y="34450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rot="-1265926">
            <a:off x="633041" y="654178"/>
            <a:ext cx="3791101" cy="2529698"/>
          </a:xfrm>
          <a:custGeom>
            <a:avLst/>
            <a:gdLst/>
            <a:ahLst/>
            <a:cxnLst/>
            <a:rect l="l" t="t" r="r" b="b"/>
            <a:pathLst>
              <a:path w="3791101" h="2529698">
                <a:moveTo>
                  <a:pt x="0" y="0"/>
                </a:moveTo>
                <a:lnTo>
                  <a:pt x="3791101" y="0"/>
                </a:lnTo>
                <a:lnTo>
                  <a:pt x="3791101" y="2529698"/>
                </a:lnTo>
                <a:lnTo>
                  <a:pt x="0" y="252969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1" name="TextBox 11"/>
          <p:cNvSpPr txBox="1"/>
          <p:nvPr/>
        </p:nvSpPr>
        <p:spPr>
          <a:xfrm>
            <a:off x="4343400" y="2324100"/>
            <a:ext cx="9296400" cy="6093976"/>
          </a:xfrm>
          <a:prstGeom prst="rect">
            <a:avLst/>
          </a:prstGeom>
        </p:spPr>
        <p:txBody>
          <a:bodyPr wrap="square" lIns="0" tIns="0" rIns="0" bIns="0" rtlCol="0" anchor="t">
            <a:spAutoFit/>
          </a:bodyPr>
          <a:lstStyle/>
          <a:p>
            <a:pPr algn="just">
              <a:lnSpc>
                <a:spcPct val="100000"/>
              </a:lnSpc>
            </a:pP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Kombinatsiyalashgan</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darsning</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taxminiy</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tuzilishi</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uy</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vazifalarini</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tekshirish</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va</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o’quvchilar</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bilan</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savol-javob</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yangi</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materialni</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o’rganish</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o’zlashtirishini</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dastlabki</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tekshirish</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mashq</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misollari</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davomida</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yangi</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bilimlarini</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mustahkamlash</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ilgari</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o’rganilganlarni</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suhbat</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ko’rinishida</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takrorlash</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o’quvchilar</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bilimlarini</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tekshirish</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va</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baholash</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uyga</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vazifa</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 </a:t>
            </a:r>
            <a:r>
              <a:rPr lang="en-US" sz="3600" dirty="0" err="1">
                <a:solidFill>
                  <a:srgbClr val="5C8D8C"/>
                </a:solidFill>
                <a:latin typeface="League Spartan" panose="00000800000000000000"/>
                <a:ea typeface="League Spartan" panose="00000800000000000000"/>
                <a:cs typeface="League Spartan" panose="00000800000000000000"/>
                <a:sym typeface="League Spartan" panose="00000800000000000000"/>
              </a:rPr>
              <a:t>berish</a:t>
            </a:r>
            <a:r>
              <a:rPr lang="en-US" sz="3600" dirty="0">
                <a:solidFill>
                  <a:srgbClr val="5C8D8C"/>
                </a:solidFill>
                <a:latin typeface="League Spartan" panose="00000800000000000000"/>
                <a:ea typeface="League Spartan" panose="00000800000000000000"/>
                <a:cs typeface="League Spartan" panose="00000800000000000000"/>
                <a:sym typeface="League Spartan" panose="00000800000000000000"/>
              </a:rPr>
              <a:t>.</a:t>
            </a:r>
            <a:endParaRPr lang="en-US" sz="3600" b="1" dirty="0">
              <a:solidFill>
                <a:srgbClr val="5C8D8C"/>
              </a:solidFill>
              <a:latin typeface="Open Sauce Bold" panose="00000800000000000000"/>
              <a:ea typeface="Open Sauce Bold" panose="00000800000000000000"/>
              <a:cs typeface="Open Sauce Bold" panose="00000800000000000000"/>
              <a:sym typeface="Open Sauce Bold" panose="0000080000000000000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5C8D8C"/>
        </a:solidFill>
        <a:effectLst/>
      </p:bgPr>
    </p:bg>
    <p:spTree>
      <p:nvGrpSpPr>
        <p:cNvPr id="1" name=""/>
        <p:cNvGrpSpPr/>
        <p:nvPr/>
      </p:nvGrpSpPr>
      <p:grpSpPr>
        <a:xfrm>
          <a:off x="0" y="0"/>
          <a:ext cx="0" cy="0"/>
          <a:chOff x="0" y="0"/>
          <a:chExt cx="0" cy="0"/>
        </a:xfrm>
      </p:grpSpPr>
      <p:grpSp>
        <p:nvGrpSpPr>
          <p:cNvPr id="2" name="Group 2"/>
          <p:cNvGrpSpPr/>
          <p:nvPr/>
        </p:nvGrpSpPr>
        <p:grpSpPr>
          <a:xfrm>
            <a:off x="154686" y="163433"/>
            <a:ext cx="17978627" cy="9960134"/>
            <a:chOff x="0" y="0"/>
            <a:chExt cx="4735112" cy="2623245"/>
          </a:xfrm>
        </p:grpSpPr>
        <p:sp>
          <p:nvSpPr>
            <p:cNvPr id="3" name="Freeform 3"/>
            <p:cNvSpPr/>
            <p:nvPr/>
          </p:nvSpPr>
          <p:spPr>
            <a:xfrm>
              <a:off x="0" y="0"/>
              <a:ext cx="4735112" cy="2623245"/>
            </a:xfrm>
            <a:custGeom>
              <a:avLst/>
              <a:gdLst/>
              <a:ahLst/>
              <a:cxnLst/>
              <a:rect l="l" t="t" r="r" b="b"/>
              <a:pathLst>
                <a:path w="4735112" h="2623245">
                  <a:moveTo>
                    <a:pt x="0" y="0"/>
                  </a:moveTo>
                  <a:lnTo>
                    <a:pt x="4735112" y="0"/>
                  </a:lnTo>
                  <a:lnTo>
                    <a:pt x="4735112" y="2623245"/>
                  </a:lnTo>
                  <a:lnTo>
                    <a:pt x="0" y="2623245"/>
                  </a:lnTo>
                  <a:close/>
                </a:path>
              </a:pathLst>
            </a:custGeom>
            <a:solidFill>
              <a:srgbClr val="DFEDED"/>
            </a:solidFill>
            <a:ln cap="sq">
              <a:noFill/>
              <a:prstDash val="solid"/>
              <a:miter/>
            </a:ln>
          </p:spPr>
        </p:sp>
        <p:sp>
          <p:nvSpPr>
            <p:cNvPr id="4" name="TextBox 4"/>
            <p:cNvSpPr txBox="1"/>
            <p:nvPr/>
          </p:nvSpPr>
          <p:spPr>
            <a:xfrm>
              <a:off x="0" y="-28575"/>
              <a:ext cx="4735112" cy="2651820"/>
            </a:xfrm>
            <a:prstGeom prst="rect">
              <a:avLst/>
            </a:prstGeom>
          </p:spPr>
          <p:txBody>
            <a:bodyPr lIns="50800" tIns="50800" rIns="50800" bIns="50800" rtlCol="0" anchor="ctr"/>
            <a:lstStyle/>
            <a:p>
              <a:pPr algn="ctr">
                <a:lnSpc>
                  <a:spcPts val="2660"/>
                </a:lnSpc>
              </a:pPr>
              <a:endParaRPr/>
            </a:p>
          </p:txBody>
        </p:sp>
      </p:grpSp>
      <p:grpSp>
        <p:nvGrpSpPr>
          <p:cNvPr id="5" name="Group 5"/>
          <p:cNvGrpSpPr/>
          <p:nvPr/>
        </p:nvGrpSpPr>
        <p:grpSpPr>
          <a:xfrm>
            <a:off x="2893060" y="2150110"/>
            <a:ext cx="12299950" cy="5796915"/>
            <a:chOff x="0" y="0"/>
            <a:chExt cx="3186550" cy="1383078"/>
          </a:xfrm>
        </p:grpSpPr>
        <p:sp>
          <p:nvSpPr>
            <p:cNvPr id="6" name="Freeform 6"/>
            <p:cNvSpPr/>
            <p:nvPr/>
          </p:nvSpPr>
          <p:spPr>
            <a:xfrm>
              <a:off x="0" y="0"/>
              <a:ext cx="3186550" cy="1383078"/>
            </a:xfrm>
            <a:custGeom>
              <a:avLst/>
              <a:gdLst/>
              <a:ahLst/>
              <a:cxnLst/>
              <a:rect l="l" t="t" r="r" b="b"/>
              <a:pathLst>
                <a:path w="3186550" h="1383078">
                  <a:moveTo>
                    <a:pt x="0" y="0"/>
                  </a:moveTo>
                  <a:lnTo>
                    <a:pt x="3186550" y="0"/>
                  </a:lnTo>
                  <a:lnTo>
                    <a:pt x="3186550" y="1383078"/>
                  </a:lnTo>
                  <a:lnTo>
                    <a:pt x="0" y="1383078"/>
                  </a:lnTo>
                  <a:close/>
                </a:path>
              </a:pathLst>
            </a:custGeom>
            <a:solidFill>
              <a:srgbClr val="FFFFFF"/>
            </a:solidFill>
            <a:ln w="38100" cap="sq">
              <a:solidFill>
                <a:srgbClr val="5C8D8C"/>
              </a:solidFill>
              <a:prstDash val="solid"/>
              <a:miter/>
            </a:ln>
          </p:spPr>
        </p:sp>
        <p:sp>
          <p:nvSpPr>
            <p:cNvPr id="7" name="TextBox 7"/>
            <p:cNvSpPr txBox="1"/>
            <p:nvPr/>
          </p:nvSpPr>
          <p:spPr>
            <a:xfrm>
              <a:off x="0" y="-28575"/>
              <a:ext cx="3186550" cy="1411653"/>
            </a:xfrm>
            <a:prstGeom prst="rect">
              <a:avLst/>
            </a:prstGeom>
          </p:spPr>
          <p:txBody>
            <a:bodyPr lIns="50800" tIns="50800" rIns="50800" bIns="50800" rtlCol="0" anchor="ctr"/>
            <a:lstStyle/>
            <a:p>
              <a:pPr algn="ctr">
                <a:lnSpc>
                  <a:spcPts val="2660"/>
                </a:lnSpc>
              </a:pPr>
              <a:endParaRPr/>
            </a:p>
          </p:txBody>
        </p:sp>
      </p:grpSp>
      <p:sp>
        <p:nvSpPr>
          <p:cNvPr id="8" name="TextBox 8"/>
          <p:cNvSpPr txBox="1"/>
          <p:nvPr/>
        </p:nvSpPr>
        <p:spPr>
          <a:xfrm>
            <a:off x="3962400" y="2435225"/>
            <a:ext cx="10374630" cy="5416550"/>
          </a:xfrm>
          <a:prstGeom prst="rect">
            <a:avLst/>
          </a:prstGeom>
        </p:spPr>
        <p:txBody>
          <a:bodyPr wrap="square" lIns="0" tIns="0" rIns="0" bIns="0" rtlCol="0" anchor="t">
            <a:spAutoFit/>
          </a:bodyPr>
          <a:lstStyle/>
          <a:p>
            <a:pPr algn="ctr">
              <a:lnSpc>
                <a:spcPct val="100000"/>
              </a:lnSpc>
            </a:pPr>
            <a:r>
              <a:rPr lang="en-US" sz="3200">
                <a:solidFill>
                  <a:srgbClr val="5C8D8C"/>
                </a:solidFill>
                <a:latin typeface="League Spartan" panose="00000800000000000000"/>
                <a:ea typeface="League Spartan" panose="00000800000000000000"/>
                <a:cs typeface="League Spartan" panose="00000800000000000000"/>
                <a:sym typeface="League Spartan" panose="00000800000000000000"/>
              </a:rPr>
              <a:t>Boshlang’ich sinflarda o’quvchilar yoshlarini hisobga olib o’quv ishlari turli xillaridan foydalanishga, yangi bilimlarni berishni avval ilgari o’rganilganni mustahkamlash, takrorlash bilan birga olib borishga to’g’ri keladi. Hatto tekshirish darslari ham bu yerda ko’pincha ishlar boshqa turlarini o’z ichiga oladi: materialni og’zaki yetkazish. qiziharli hikoyani o’qish. Darsning aynan mana shu turi aralash (kombinatsiyalashgan), yoki murakkab tuzilishli deb ataladi. </a:t>
            </a:r>
          </a:p>
        </p:txBody>
      </p:sp>
      <p:sp>
        <p:nvSpPr>
          <p:cNvPr id="9" name="Freeform 9"/>
          <p:cNvSpPr/>
          <p:nvPr/>
        </p:nvSpPr>
        <p:spPr>
          <a:xfrm>
            <a:off x="13070205" y="7096760"/>
            <a:ext cx="4934585" cy="3190240"/>
          </a:xfrm>
          <a:custGeom>
            <a:avLst/>
            <a:gdLst/>
            <a:ahLst/>
            <a:cxnLst/>
            <a:rect l="l" t="t" r="r" b="b"/>
            <a:pathLst>
              <a:path w="5508118" h="3445077">
                <a:moveTo>
                  <a:pt x="0" y="0"/>
                </a:moveTo>
                <a:lnTo>
                  <a:pt x="5508118" y="0"/>
                </a:lnTo>
                <a:lnTo>
                  <a:pt x="5508118" y="3445077"/>
                </a:lnTo>
                <a:lnTo>
                  <a:pt x="0" y="34450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0" name="Freeform 10"/>
          <p:cNvSpPr/>
          <p:nvPr/>
        </p:nvSpPr>
        <p:spPr>
          <a:xfrm rot="-1109493">
            <a:off x="713637" y="763262"/>
            <a:ext cx="4622312" cy="2017009"/>
          </a:xfrm>
          <a:custGeom>
            <a:avLst/>
            <a:gdLst/>
            <a:ahLst/>
            <a:cxnLst/>
            <a:rect l="l" t="t" r="r" b="b"/>
            <a:pathLst>
              <a:path w="4622312" h="2017009">
                <a:moveTo>
                  <a:pt x="0" y="0"/>
                </a:moveTo>
                <a:lnTo>
                  <a:pt x="4622312" y="0"/>
                </a:lnTo>
                <a:lnTo>
                  <a:pt x="4622312" y="2017008"/>
                </a:lnTo>
                <a:lnTo>
                  <a:pt x="0" y="201700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CF1DE"/>
        </a:solidFill>
        <a:effectLst/>
      </p:bgPr>
    </p:bg>
    <p:spTree>
      <p:nvGrpSpPr>
        <p:cNvPr id="1" name=""/>
        <p:cNvGrpSpPr/>
        <p:nvPr/>
      </p:nvGrpSpPr>
      <p:grpSpPr>
        <a:xfrm>
          <a:off x="0" y="0"/>
          <a:ext cx="0" cy="0"/>
          <a:chOff x="0" y="0"/>
          <a:chExt cx="0" cy="0"/>
        </a:xfrm>
      </p:grpSpPr>
      <p:sp>
        <p:nvSpPr>
          <p:cNvPr id="2" name="Freeform 2"/>
          <p:cNvSpPr/>
          <p:nvPr/>
        </p:nvSpPr>
        <p:spPr>
          <a:xfrm>
            <a:off x="-428538" y="-3216024"/>
            <a:ext cx="18768896" cy="13035852"/>
          </a:xfrm>
          <a:custGeom>
            <a:avLst/>
            <a:gdLst/>
            <a:ahLst/>
            <a:cxnLst/>
            <a:rect l="l" t="t" r="r" b="b"/>
            <a:pathLst>
              <a:path w="18768896" h="13035852">
                <a:moveTo>
                  <a:pt x="0" y="0"/>
                </a:moveTo>
                <a:lnTo>
                  <a:pt x="18768897" y="0"/>
                </a:lnTo>
                <a:lnTo>
                  <a:pt x="18768897" y="13035852"/>
                </a:lnTo>
                <a:lnTo>
                  <a:pt x="0" y="13035852"/>
                </a:lnTo>
                <a:lnTo>
                  <a:pt x="0" y="0"/>
                </a:lnTo>
                <a:close/>
              </a:path>
            </a:pathLst>
          </a:custGeom>
          <a:blipFill>
            <a:blip r:embed="rId2"/>
            <a:stretch>
              <a:fillRect/>
            </a:stretch>
          </a:blipFill>
        </p:spPr>
      </p:sp>
      <p:grpSp>
        <p:nvGrpSpPr>
          <p:cNvPr id="3" name="Group 3"/>
          <p:cNvGrpSpPr/>
          <p:nvPr/>
        </p:nvGrpSpPr>
        <p:grpSpPr>
          <a:xfrm>
            <a:off x="5041210" y="800100"/>
            <a:ext cx="10790899" cy="8229600"/>
            <a:chOff x="0" y="0"/>
            <a:chExt cx="9490062" cy="7237527"/>
          </a:xfrm>
        </p:grpSpPr>
        <p:sp>
          <p:nvSpPr>
            <p:cNvPr id="4" name="Freeform 4"/>
            <p:cNvSpPr/>
            <p:nvPr/>
          </p:nvSpPr>
          <p:spPr>
            <a:xfrm>
              <a:off x="-127" y="127"/>
              <a:ext cx="9489935" cy="7244511"/>
            </a:xfrm>
            <a:custGeom>
              <a:avLst/>
              <a:gdLst/>
              <a:ahLst/>
              <a:cxnLst/>
              <a:rect l="l" t="t" r="r" b="b"/>
              <a:pathLst>
                <a:path w="9489935" h="7244511">
                  <a:moveTo>
                    <a:pt x="9088869" y="7231811"/>
                  </a:moveTo>
                  <a:cubicBezTo>
                    <a:pt x="9032989" y="7244511"/>
                    <a:pt x="9007589" y="7231811"/>
                    <a:pt x="8950439" y="7231811"/>
                  </a:cubicBezTo>
                  <a:cubicBezTo>
                    <a:pt x="8893289" y="7231811"/>
                    <a:pt x="8802230" y="7219111"/>
                    <a:pt x="8802230" y="7219111"/>
                  </a:cubicBezTo>
                  <a:lnTo>
                    <a:pt x="707771" y="7219111"/>
                  </a:lnTo>
                  <a:lnTo>
                    <a:pt x="631063" y="7206411"/>
                  </a:lnTo>
                  <a:cubicBezTo>
                    <a:pt x="631063" y="7206411"/>
                    <a:pt x="533400" y="7219111"/>
                    <a:pt x="457581" y="7206411"/>
                  </a:cubicBezTo>
                  <a:cubicBezTo>
                    <a:pt x="381762" y="7193711"/>
                    <a:pt x="296418" y="7206411"/>
                    <a:pt x="296418" y="7206411"/>
                  </a:cubicBezTo>
                  <a:cubicBezTo>
                    <a:pt x="240284" y="7206411"/>
                    <a:pt x="162814" y="7202094"/>
                    <a:pt x="119507" y="7172884"/>
                  </a:cubicBezTo>
                  <a:cubicBezTo>
                    <a:pt x="47371" y="7124243"/>
                    <a:pt x="25400" y="7054011"/>
                    <a:pt x="0" y="6948221"/>
                  </a:cubicBezTo>
                  <a:lnTo>
                    <a:pt x="0" y="6747687"/>
                  </a:lnTo>
                  <a:cubicBezTo>
                    <a:pt x="0" y="6747687"/>
                    <a:pt x="12700" y="6662724"/>
                    <a:pt x="12700" y="6604432"/>
                  </a:cubicBezTo>
                  <a:cubicBezTo>
                    <a:pt x="12700" y="6546139"/>
                    <a:pt x="0" y="6456223"/>
                    <a:pt x="0" y="6456223"/>
                  </a:cubicBezTo>
                  <a:lnTo>
                    <a:pt x="0" y="803402"/>
                  </a:lnTo>
                  <a:cubicBezTo>
                    <a:pt x="0" y="803402"/>
                    <a:pt x="12700" y="767715"/>
                    <a:pt x="12700" y="688594"/>
                  </a:cubicBezTo>
                  <a:lnTo>
                    <a:pt x="12700" y="543560"/>
                  </a:lnTo>
                  <a:cubicBezTo>
                    <a:pt x="12700" y="543560"/>
                    <a:pt x="0" y="459740"/>
                    <a:pt x="12700" y="375920"/>
                  </a:cubicBezTo>
                  <a:cubicBezTo>
                    <a:pt x="25400" y="292100"/>
                    <a:pt x="23876" y="258064"/>
                    <a:pt x="64897" y="195072"/>
                  </a:cubicBezTo>
                  <a:cubicBezTo>
                    <a:pt x="87249" y="160782"/>
                    <a:pt x="184404" y="76708"/>
                    <a:pt x="215900" y="50800"/>
                  </a:cubicBezTo>
                  <a:cubicBezTo>
                    <a:pt x="215900" y="50800"/>
                    <a:pt x="305181" y="24130"/>
                    <a:pt x="401320" y="12700"/>
                  </a:cubicBezTo>
                  <a:cubicBezTo>
                    <a:pt x="508000" y="0"/>
                    <a:pt x="481584" y="0"/>
                    <a:pt x="622300" y="0"/>
                  </a:cubicBezTo>
                  <a:lnTo>
                    <a:pt x="8970886" y="0"/>
                  </a:lnTo>
                  <a:cubicBezTo>
                    <a:pt x="9070962" y="0"/>
                    <a:pt x="9139415" y="12700"/>
                    <a:pt x="9139415" y="12700"/>
                  </a:cubicBezTo>
                  <a:cubicBezTo>
                    <a:pt x="9203551" y="12700"/>
                    <a:pt x="9292323" y="36322"/>
                    <a:pt x="9350235" y="50800"/>
                  </a:cubicBezTo>
                  <a:cubicBezTo>
                    <a:pt x="9451835" y="76200"/>
                    <a:pt x="9477235" y="254000"/>
                    <a:pt x="9477235" y="350520"/>
                  </a:cubicBezTo>
                  <a:lnTo>
                    <a:pt x="9477235" y="6365418"/>
                  </a:lnTo>
                  <a:cubicBezTo>
                    <a:pt x="9477235" y="6365418"/>
                    <a:pt x="9489935" y="6734098"/>
                    <a:pt x="9489935" y="6767119"/>
                  </a:cubicBezTo>
                  <a:cubicBezTo>
                    <a:pt x="9489935" y="6800139"/>
                    <a:pt x="9467456" y="6908089"/>
                    <a:pt x="9449549" y="6954317"/>
                  </a:cubicBezTo>
                  <a:cubicBezTo>
                    <a:pt x="9424530" y="7018960"/>
                    <a:pt x="9434690" y="7075856"/>
                    <a:pt x="9382874" y="7120052"/>
                  </a:cubicBezTo>
                  <a:cubicBezTo>
                    <a:pt x="9346806" y="7150912"/>
                    <a:pt x="9292704" y="7188251"/>
                    <a:pt x="9247492" y="7205396"/>
                  </a:cubicBezTo>
                  <a:cubicBezTo>
                    <a:pt x="9202280" y="7222541"/>
                    <a:pt x="9144495" y="7219239"/>
                    <a:pt x="9088615" y="7231939"/>
                  </a:cubicBezTo>
                  <a:close/>
                </a:path>
              </a:pathLst>
            </a:custGeom>
            <a:solidFill>
              <a:srgbClr val="FFFFFF"/>
            </a:solidFill>
          </p:spPr>
        </p:sp>
      </p:grpSp>
      <p:sp>
        <p:nvSpPr>
          <p:cNvPr id="16" name="Freeform 16"/>
          <p:cNvSpPr/>
          <p:nvPr/>
        </p:nvSpPr>
        <p:spPr>
          <a:xfrm flipH="1">
            <a:off x="15240314" y="8633849"/>
            <a:ext cx="1383000" cy="1025934"/>
          </a:xfrm>
          <a:custGeom>
            <a:avLst/>
            <a:gdLst/>
            <a:ahLst/>
            <a:cxnLst/>
            <a:rect l="l" t="t" r="r" b="b"/>
            <a:pathLst>
              <a:path w="1383000" h="1025934">
                <a:moveTo>
                  <a:pt x="1383000" y="0"/>
                </a:moveTo>
                <a:lnTo>
                  <a:pt x="0" y="0"/>
                </a:lnTo>
                <a:lnTo>
                  <a:pt x="0" y="1025934"/>
                </a:lnTo>
                <a:lnTo>
                  <a:pt x="1383000" y="1025934"/>
                </a:lnTo>
                <a:lnTo>
                  <a:pt x="1383000" y="0"/>
                </a:lnTo>
                <a:close/>
              </a:path>
            </a:pathLst>
          </a:custGeom>
          <a:blipFill>
            <a:blip r:embed="rId3"/>
            <a:stretch>
              <a:fillRect/>
            </a:stretch>
          </a:blipFill>
        </p:spPr>
        <p:txBody>
          <a:bodyPr/>
          <a:lstStyle/>
          <a:p>
            <a:endParaRPr lang="ru-RU" dirty="0"/>
          </a:p>
        </p:txBody>
      </p:sp>
      <p:sp>
        <p:nvSpPr>
          <p:cNvPr id="17" name="Freeform 17"/>
          <p:cNvSpPr/>
          <p:nvPr/>
        </p:nvSpPr>
        <p:spPr>
          <a:xfrm>
            <a:off x="15240314" y="-2552417"/>
            <a:ext cx="1183591" cy="1506886"/>
          </a:xfrm>
          <a:custGeom>
            <a:avLst/>
            <a:gdLst/>
            <a:ahLst/>
            <a:cxnLst/>
            <a:rect l="l" t="t" r="r" b="b"/>
            <a:pathLst>
              <a:path w="1183591" h="1506886">
                <a:moveTo>
                  <a:pt x="0" y="0"/>
                </a:moveTo>
                <a:lnTo>
                  <a:pt x="1183591" y="0"/>
                </a:lnTo>
                <a:lnTo>
                  <a:pt x="1183591" y="1506886"/>
                </a:lnTo>
                <a:lnTo>
                  <a:pt x="0" y="1506886"/>
                </a:lnTo>
                <a:lnTo>
                  <a:pt x="0" y="0"/>
                </a:lnTo>
                <a:close/>
              </a:path>
            </a:pathLst>
          </a:custGeom>
          <a:blipFill>
            <a:blip r:embed="rId4"/>
            <a:stretch>
              <a:fillRect/>
            </a:stretch>
          </a:blipFill>
        </p:spPr>
      </p:sp>
      <p:sp>
        <p:nvSpPr>
          <p:cNvPr id="18" name="Freeform 18"/>
          <p:cNvSpPr/>
          <p:nvPr/>
        </p:nvSpPr>
        <p:spPr>
          <a:xfrm flipH="1">
            <a:off x="958849" y="2637953"/>
            <a:ext cx="2994660" cy="7021830"/>
          </a:xfrm>
          <a:custGeom>
            <a:avLst/>
            <a:gdLst/>
            <a:ahLst/>
            <a:cxnLst/>
            <a:rect l="l" t="t" r="r" b="b"/>
            <a:pathLst>
              <a:path w="1264559" h="2475116">
                <a:moveTo>
                  <a:pt x="1264559" y="0"/>
                </a:moveTo>
                <a:lnTo>
                  <a:pt x="0" y="0"/>
                </a:lnTo>
                <a:lnTo>
                  <a:pt x="0" y="2475116"/>
                </a:lnTo>
                <a:lnTo>
                  <a:pt x="1264559" y="2475116"/>
                </a:lnTo>
                <a:lnTo>
                  <a:pt x="1264559" y="0"/>
                </a:lnTo>
                <a:close/>
              </a:path>
            </a:pathLst>
          </a:custGeom>
          <a:blipFill>
            <a:blip r:embed="rId5"/>
            <a:stretch>
              <a:fillRect/>
            </a:stretch>
          </a:blipFill>
        </p:spPr>
      </p:sp>
      <p:sp>
        <p:nvSpPr>
          <p:cNvPr id="25" name="TextBox 25"/>
          <p:cNvSpPr txBox="1"/>
          <p:nvPr/>
        </p:nvSpPr>
        <p:spPr>
          <a:xfrm>
            <a:off x="5498365" y="1299590"/>
            <a:ext cx="9876155" cy="6849952"/>
          </a:xfrm>
          <a:prstGeom prst="rect">
            <a:avLst/>
          </a:prstGeom>
        </p:spPr>
        <p:txBody>
          <a:bodyPr wrap="square" lIns="0" tIns="0" rIns="0" bIns="0" rtlCol="0" anchor="t">
            <a:spAutoFit/>
          </a:bodyPr>
          <a:lstStyle/>
          <a:p>
            <a:pPr algn="l">
              <a:lnSpc>
                <a:spcPts val="3330"/>
              </a:lnSpc>
            </a:pP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Bilimlarni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mustahkamlash</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darslarida</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o’quv</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ishining</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asosiy</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mazmuni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ilgari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o’zlashtirilgan</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bilimlarni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mustahkam</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o’zlashtirish</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maqsadida</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ularni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ikkinchi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bor</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tushunib</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olish</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hisoblanadi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a:t>
            </a:r>
          </a:p>
          <a:p>
            <a:pPr algn="l">
              <a:lnSpc>
                <a:spcPts val="3330"/>
              </a:lnSpc>
            </a:pP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O’quvchilar</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o’z</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bilimlarini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yangi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manbalar</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bo’yicha</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anglab</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oladilar</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va</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chuqurlashtiradilar</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yoki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ularga</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ma’lum</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bo’lgan</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qoidaga</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yangi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masalalar</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yechadilar</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ilgari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olgan</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bilimlarini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og’zaki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va</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yozma</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takrorlaydilar</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yoki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ilgari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o’rganganlarini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yanada</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chuqurroq</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va</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mustahkam</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o’zlashtirish</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maqsadida</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ulardan</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alohida</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masalalar</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bo’yicha</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axborot</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beradilar</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Tuzilishi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bo’yicha</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bunday</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darslar</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quyidagi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bosqichlardan</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o’tishni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ko’zda</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tutadi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uy</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vazifasini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tekshirish</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og’zaki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va</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yozma</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mashqlarni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bajarish</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topshiriqni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bajarishni</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tekshirish</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uyga</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vazifa</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 </a:t>
            </a:r>
            <a:r>
              <a:rPr lang="en-US" sz="4800" dirty="0" err="1">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berish</a:t>
            </a:r>
            <a:r>
              <a:rPr lang="en-US" sz="4800" dirty="0">
                <a:solidFill>
                  <a:srgbClr val="372929"/>
                </a:solidFill>
                <a:latin typeface="KG Primary Penmanship" panose="02000506000000020003"/>
                <a:ea typeface="KG Primary Penmanship" panose="02000506000000020003"/>
                <a:cs typeface="KG Primary Penmanship" panose="02000506000000020003"/>
                <a:sym typeface="KG Primary Penmanship" panose="02000506000000020003"/>
              </a:rPr>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BF1DE"/>
        </a:solidFill>
        <a:effectLst/>
      </p:bgPr>
    </p:bg>
    <p:spTree>
      <p:nvGrpSpPr>
        <p:cNvPr id="1" name=""/>
        <p:cNvGrpSpPr/>
        <p:nvPr/>
      </p:nvGrpSpPr>
      <p:grpSpPr>
        <a:xfrm>
          <a:off x="0" y="0"/>
          <a:ext cx="0" cy="0"/>
          <a:chOff x="0" y="0"/>
          <a:chExt cx="0" cy="0"/>
        </a:xfrm>
      </p:grpSpPr>
      <p:sp>
        <p:nvSpPr>
          <p:cNvPr id="2" name="Freeform 2"/>
          <p:cNvSpPr/>
          <p:nvPr/>
        </p:nvSpPr>
        <p:spPr>
          <a:xfrm>
            <a:off x="4175121" y="247736"/>
            <a:ext cx="8919192" cy="9791528"/>
          </a:xfrm>
          <a:custGeom>
            <a:avLst/>
            <a:gdLst/>
            <a:ahLst/>
            <a:cxnLst/>
            <a:rect l="l" t="t" r="r" b="b"/>
            <a:pathLst>
              <a:path w="8919192" h="9791528">
                <a:moveTo>
                  <a:pt x="0" y="0"/>
                </a:moveTo>
                <a:lnTo>
                  <a:pt x="8919193" y="0"/>
                </a:lnTo>
                <a:lnTo>
                  <a:pt x="8919193" y="9791528"/>
                </a:lnTo>
                <a:lnTo>
                  <a:pt x="0" y="979152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flipH="1">
            <a:off x="4449321" y="4509491"/>
            <a:ext cx="2502541" cy="1856430"/>
          </a:xfrm>
          <a:custGeom>
            <a:avLst/>
            <a:gdLst/>
            <a:ahLst/>
            <a:cxnLst/>
            <a:rect l="l" t="t" r="r" b="b"/>
            <a:pathLst>
              <a:path w="2502541" h="1856430">
                <a:moveTo>
                  <a:pt x="2502540" y="0"/>
                </a:moveTo>
                <a:lnTo>
                  <a:pt x="0" y="0"/>
                </a:lnTo>
                <a:lnTo>
                  <a:pt x="0" y="1856430"/>
                </a:lnTo>
                <a:lnTo>
                  <a:pt x="2502540" y="1856430"/>
                </a:lnTo>
                <a:lnTo>
                  <a:pt x="250254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3554775" y="7781984"/>
            <a:ext cx="3170242" cy="3927102"/>
          </a:xfrm>
          <a:custGeom>
            <a:avLst/>
            <a:gdLst/>
            <a:ahLst/>
            <a:cxnLst/>
            <a:rect l="l" t="t" r="r" b="b"/>
            <a:pathLst>
              <a:path w="3170242" h="3927102">
                <a:moveTo>
                  <a:pt x="0" y="0"/>
                </a:moveTo>
                <a:lnTo>
                  <a:pt x="3170242" y="0"/>
                </a:lnTo>
                <a:lnTo>
                  <a:pt x="3170242" y="3927101"/>
                </a:lnTo>
                <a:lnTo>
                  <a:pt x="0" y="3927101"/>
                </a:lnTo>
                <a:lnTo>
                  <a:pt x="0" y="0"/>
                </a:lnTo>
                <a:close/>
              </a:path>
            </a:pathLst>
          </a:custGeom>
          <a:blipFill>
            <a:blip r:embed="rId6"/>
            <a:stretch>
              <a:fillRect/>
            </a:stretch>
          </a:blipFill>
        </p:spPr>
      </p:sp>
      <p:sp>
        <p:nvSpPr>
          <p:cNvPr id="5" name="Freeform 5"/>
          <p:cNvSpPr/>
          <p:nvPr/>
        </p:nvSpPr>
        <p:spPr>
          <a:xfrm>
            <a:off x="423136" y="6365921"/>
            <a:ext cx="3751986" cy="3823680"/>
          </a:xfrm>
          <a:custGeom>
            <a:avLst/>
            <a:gdLst/>
            <a:ahLst/>
            <a:cxnLst/>
            <a:rect l="l" t="t" r="r" b="b"/>
            <a:pathLst>
              <a:path w="3751986" h="3823680">
                <a:moveTo>
                  <a:pt x="0" y="0"/>
                </a:moveTo>
                <a:lnTo>
                  <a:pt x="3751985" y="0"/>
                </a:lnTo>
                <a:lnTo>
                  <a:pt x="3751985" y="3823680"/>
                </a:lnTo>
                <a:lnTo>
                  <a:pt x="0" y="3823680"/>
                </a:lnTo>
                <a:lnTo>
                  <a:pt x="0" y="0"/>
                </a:lnTo>
                <a:close/>
              </a:path>
            </a:pathLst>
          </a:custGeom>
          <a:blipFill>
            <a:blip r:embed="rId7"/>
            <a:stretch>
              <a:fillRect/>
            </a:stretch>
          </a:blipFill>
        </p:spPr>
      </p:sp>
      <p:sp>
        <p:nvSpPr>
          <p:cNvPr id="6" name="TextBox 6"/>
          <p:cNvSpPr txBox="1"/>
          <p:nvPr/>
        </p:nvSpPr>
        <p:spPr>
          <a:xfrm>
            <a:off x="5037592" y="1262061"/>
            <a:ext cx="7194251" cy="3736341"/>
          </a:xfrm>
          <a:prstGeom prst="rect">
            <a:avLst/>
          </a:prstGeom>
        </p:spPr>
        <p:txBody>
          <a:bodyPr lIns="0" tIns="0" rIns="0" bIns="0" rtlCol="0" anchor="t">
            <a:spAutoFit/>
          </a:bodyPr>
          <a:lstStyle/>
          <a:p>
            <a:pPr algn="ctr">
              <a:lnSpc>
                <a:spcPts val="9100"/>
              </a:lnSpc>
            </a:pPr>
            <a:r>
              <a:rPr lang="en-US" sz="9100" spc="-182">
                <a:solidFill>
                  <a:srgbClr val="FFFFFF"/>
                </a:solidFill>
                <a:latin typeface="Jua" charset="-127"/>
                <a:ea typeface="Jua" charset="-127"/>
                <a:cs typeface="Jua" charset="-127"/>
                <a:sym typeface="Jua" charset="-127"/>
              </a:rPr>
              <a:t>E’TIBORINGIZ UCHUN RAHMAT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BE0CD"/>
        </a:solidFill>
        <a:effectLst/>
      </p:bgPr>
    </p:bg>
    <p:spTree>
      <p:nvGrpSpPr>
        <p:cNvPr id="1" name=""/>
        <p:cNvGrpSpPr/>
        <p:nvPr/>
      </p:nvGrpSpPr>
      <p:grpSpPr>
        <a:xfrm>
          <a:off x="0" y="0"/>
          <a:ext cx="0" cy="0"/>
          <a:chOff x="0" y="0"/>
          <a:chExt cx="0" cy="0"/>
        </a:xfrm>
      </p:grpSpPr>
      <p:sp>
        <p:nvSpPr>
          <p:cNvPr id="2" name="Freeform 2"/>
          <p:cNvSpPr/>
          <p:nvPr/>
        </p:nvSpPr>
        <p:spPr>
          <a:xfrm>
            <a:off x="510416" y="824954"/>
            <a:ext cx="7460289" cy="8637092"/>
          </a:xfrm>
          <a:custGeom>
            <a:avLst/>
            <a:gdLst/>
            <a:ahLst/>
            <a:cxnLst/>
            <a:rect l="l" t="t" r="r" b="b"/>
            <a:pathLst>
              <a:path w="7460289" h="8637092">
                <a:moveTo>
                  <a:pt x="0" y="0"/>
                </a:moveTo>
                <a:lnTo>
                  <a:pt x="7460289" y="0"/>
                </a:lnTo>
                <a:lnTo>
                  <a:pt x="7460289" y="8637092"/>
                </a:lnTo>
                <a:lnTo>
                  <a:pt x="0" y="8637092"/>
                </a:lnTo>
                <a:lnTo>
                  <a:pt x="0" y="0"/>
                </a:lnTo>
                <a:close/>
              </a:path>
            </a:pathLst>
          </a:custGeom>
          <a:blipFill>
            <a:blip r:embed="rId2"/>
            <a:stretch>
              <a:fillRect/>
            </a:stretch>
          </a:blipFill>
        </p:spPr>
      </p:sp>
      <p:grpSp>
        <p:nvGrpSpPr>
          <p:cNvPr id="3" name="Group 3"/>
          <p:cNvGrpSpPr/>
          <p:nvPr/>
        </p:nvGrpSpPr>
        <p:grpSpPr>
          <a:xfrm>
            <a:off x="7997654" y="1266264"/>
            <a:ext cx="9901055" cy="5606774"/>
            <a:chOff x="0" y="0"/>
            <a:chExt cx="2607685" cy="1476681"/>
          </a:xfrm>
        </p:grpSpPr>
        <p:sp>
          <p:nvSpPr>
            <p:cNvPr id="4" name="Freeform 4"/>
            <p:cNvSpPr/>
            <p:nvPr/>
          </p:nvSpPr>
          <p:spPr>
            <a:xfrm>
              <a:off x="0" y="0"/>
              <a:ext cx="2607685" cy="1476681"/>
            </a:xfrm>
            <a:custGeom>
              <a:avLst/>
              <a:gdLst/>
              <a:ahLst/>
              <a:cxnLst/>
              <a:rect l="l" t="t" r="r" b="b"/>
              <a:pathLst>
                <a:path w="2607685" h="1476681">
                  <a:moveTo>
                    <a:pt x="0" y="0"/>
                  </a:moveTo>
                  <a:lnTo>
                    <a:pt x="2607685" y="0"/>
                  </a:lnTo>
                  <a:lnTo>
                    <a:pt x="2607685" y="1476681"/>
                  </a:lnTo>
                  <a:lnTo>
                    <a:pt x="0" y="1476681"/>
                  </a:lnTo>
                  <a:close/>
                </a:path>
              </a:pathLst>
            </a:custGeom>
            <a:solidFill>
              <a:srgbClr val="554234"/>
            </a:solidFill>
            <a:ln w="57150" cap="sq">
              <a:solidFill>
                <a:srgbClr val="000000"/>
              </a:solidFill>
              <a:prstDash val="solid"/>
              <a:miter/>
            </a:ln>
          </p:spPr>
        </p:sp>
        <p:sp>
          <p:nvSpPr>
            <p:cNvPr id="5" name="TextBox 5"/>
            <p:cNvSpPr txBox="1"/>
            <p:nvPr/>
          </p:nvSpPr>
          <p:spPr>
            <a:xfrm>
              <a:off x="0" y="-47625"/>
              <a:ext cx="2607685" cy="1524306"/>
            </a:xfrm>
            <a:prstGeom prst="rect">
              <a:avLst/>
            </a:prstGeom>
          </p:spPr>
          <p:txBody>
            <a:bodyPr lIns="50800" tIns="50800" rIns="50800" bIns="50800" rtlCol="0" anchor="ctr"/>
            <a:lstStyle/>
            <a:p>
              <a:pPr algn="ctr">
                <a:lnSpc>
                  <a:spcPts val="3500"/>
                </a:lnSpc>
              </a:pPr>
              <a:endParaRPr/>
            </a:p>
          </p:txBody>
        </p:sp>
      </p:grpSp>
      <p:sp>
        <p:nvSpPr>
          <p:cNvPr id="6" name="TextBox 6"/>
          <p:cNvSpPr txBox="1"/>
          <p:nvPr/>
        </p:nvSpPr>
        <p:spPr>
          <a:xfrm>
            <a:off x="8223166" y="1436941"/>
            <a:ext cx="9450030" cy="5179696"/>
          </a:xfrm>
          <a:prstGeom prst="rect">
            <a:avLst/>
          </a:prstGeom>
        </p:spPr>
        <p:txBody>
          <a:bodyPr lIns="0" tIns="0" rIns="0" bIns="0" rtlCol="0" anchor="t">
            <a:spAutoFit/>
          </a:bodyPr>
          <a:lstStyle/>
          <a:p>
            <a:pPr marL="0" lvl="0" indent="0" algn="ctr">
              <a:lnSpc>
                <a:spcPts val="5880"/>
              </a:lnSpc>
              <a:spcBef>
                <a:spcPct val="0"/>
              </a:spcBef>
            </a:pPr>
            <a:r>
              <a:rPr lang="en-US" sz="4200">
                <a:solidFill>
                  <a:srgbClr val="EBE0CD"/>
                </a:solidFill>
                <a:latin typeface="Glacial Indifference"/>
                <a:ea typeface="Glacial Indifference"/>
                <a:cs typeface="Glacial Indifference"/>
                <a:sym typeface="Glacial Indifference"/>
              </a:rPr>
              <a:t>“Ta’lim –bu hozirgi avlod vakillarining kelasi avlod vakillari oldidagi buyuk farzidir,”-deya ta’kidlab o’tgan Djorj Pibodi. Darhaqiqat, bugun zamon rivojlanmoqda. Pedagogik texnologiyalardan foydalangan holatda zamonaviy darslar tashkil etilmoqda.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BCBBB"/>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437334"/>
            <a:ext cx="15135053" cy="6469008"/>
            <a:chOff x="0" y="0"/>
            <a:chExt cx="3986187" cy="1703772"/>
          </a:xfrm>
        </p:grpSpPr>
        <p:sp>
          <p:nvSpPr>
            <p:cNvPr id="3" name="Freeform 3"/>
            <p:cNvSpPr/>
            <p:nvPr/>
          </p:nvSpPr>
          <p:spPr>
            <a:xfrm>
              <a:off x="0" y="0"/>
              <a:ext cx="3986187" cy="1703772"/>
            </a:xfrm>
            <a:custGeom>
              <a:avLst/>
              <a:gdLst/>
              <a:ahLst/>
              <a:cxnLst/>
              <a:rect l="l" t="t" r="r" b="b"/>
              <a:pathLst>
                <a:path w="3986187" h="1703772">
                  <a:moveTo>
                    <a:pt x="26088" y="0"/>
                  </a:moveTo>
                  <a:lnTo>
                    <a:pt x="3960099" y="0"/>
                  </a:lnTo>
                  <a:cubicBezTo>
                    <a:pt x="3967018" y="0"/>
                    <a:pt x="3973654" y="2749"/>
                    <a:pt x="3978546" y="7641"/>
                  </a:cubicBezTo>
                  <a:cubicBezTo>
                    <a:pt x="3983438" y="12533"/>
                    <a:pt x="3986187" y="19169"/>
                    <a:pt x="3986187" y="26088"/>
                  </a:cubicBezTo>
                  <a:lnTo>
                    <a:pt x="3986187" y="1677684"/>
                  </a:lnTo>
                  <a:cubicBezTo>
                    <a:pt x="3986187" y="1684603"/>
                    <a:pt x="3983438" y="1691238"/>
                    <a:pt x="3978546" y="1696131"/>
                  </a:cubicBezTo>
                  <a:cubicBezTo>
                    <a:pt x="3973654" y="1701023"/>
                    <a:pt x="3967018" y="1703772"/>
                    <a:pt x="3960099" y="1703772"/>
                  </a:cubicBezTo>
                  <a:lnTo>
                    <a:pt x="26088" y="1703772"/>
                  </a:lnTo>
                  <a:cubicBezTo>
                    <a:pt x="11680" y="1703772"/>
                    <a:pt x="0" y="1692092"/>
                    <a:pt x="0" y="1677684"/>
                  </a:cubicBezTo>
                  <a:lnTo>
                    <a:pt x="0" y="26088"/>
                  </a:lnTo>
                  <a:cubicBezTo>
                    <a:pt x="0" y="19169"/>
                    <a:pt x="2749" y="12533"/>
                    <a:pt x="7641" y="7641"/>
                  </a:cubicBezTo>
                  <a:cubicBezTo>
                    <a:pt x="12533" y="2749"/>
                    <a:pt x="19169" y="0"/>
                    <a:pt x="26088" y="0"/>
                  </a:cubicBezTo>
                  <a:close/>
                </a:path>
              </a:pathLst>
            </a:custGeom>
            <a:solidFill>
              <a:srgbClr val="FAF8F0"/>
            </a:solidFill>
          </p:spPr>
        </p:sp>
        <p:sp>
          <p:nvSpPr>
            <p:cNvPr id="4" name="TextBox 4"/>
            <p:cNvSpPr txBox="1"/>
            <p:nvPr/>
          </p:nvSpPr>
          <p:spPr>
            <a:xfrm>
              <a:off x="0" y="-47625"/>
              <a:ext cx="3986187" cy="1751397"/>
            </a:xfrm>
            <a:prstGeom prst="rect">
              <a:avLst/>
            </a:prstGeom>
          </p:spPr>
          <p:txBody>
            <a:bodyPr lIns="50800" tIns="50800" rIns="50800" bIns="50800" rtlCol="0" anchor="ctr"/>
            <a:lstStyle/>
            <a:p>
              <a:pPr algn="ctr">
                <a:lnSpc>
                  <a:spcPts val="2660"/>
                </a:lnSpc>
              </a:pPr>
              <a:endParaRPr/>
            </a:p>
          </p:txBody>
        </p:sp>
      </p:grpSp>
      <p:sp>
        <p:nvSpPr>
          <p:cNvPr id="5" name="Freeform 5"/>
          <p:cNvSpPr/>
          <p:nvPr/>
        </p:nvSpPr>
        <p:spPr>
          <a:xfrm flipH="1">
            <a:off x="13915352" y="1955770"/>
            <a:ext cx="4372648" cy="7515490"/>
          </a:xfrm>
          <a:custGeom>
            <a:avLst/>
            <a:gdLst/>
            <a:ahLst/>
            <a:cxnLst/>
            <a:rect l="l" t="t" r="r" b="b"/>
            <a:pathLst>
              <a:path w="4372648" h="7515490">
                <a:moveTo>
                  <a:pt x="4372648" y="0"/>
                </a:moveTo>
                <a:lnTo>
                  <a:pt x="0" y="0"/>
                </a:lnTo>
                <a:lnTo>
                  <a:pt x="0" y="7515489"/>
                </a:lnTo>
                <a:lnTo>
                  <a:pt x="4372648" y="7515489"/>
                </a:lnTo>
                <a:lnTo>
                  <a:pt x="4372648"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TextBox 6"/>
          <p:cNvSpPr txBox="1"/>
          <p:nvPr/>
        </p:nvSpPr>
        <p:spPr>
          <a:xfrm>
            <a:off x="1703066" y="2747777"/>
            <a:ext cx="12544402" cy="6121484"/>
          </a:xfrm>
          <a:prstGeom prst="rect">
            <a:avLst/>
          </a:prstGeom>
        </p:spPr>
        <p:txBody>
          <a:bodyPr lIns="0" tIns="0" rIns="0" bIns="0" rtlCol="0" anchor="t">
            <a:spAutoFit/>
          </a:bodyPr>
          <a:lstStyle/>
          <a:p>
            <a:pPr algn="ctr">
              <a:lnSpc>
                <a:spcPts val="3985"/>
              </a:lnSpc>
              <a:spcBef>
                <a:spcPct val="0"/>
              </a:spcBef>
            </a:pP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Bugungi</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kunda</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ta’limni</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tashkil</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etishning</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shakllarini</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asosiy</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qo’shimcha</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va</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yordamchi</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kabi</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turlarga</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ajratamiz.Zamonaviy</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didaktikada</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ta’limni</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tashkil</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etish</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turlarini</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3ga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bo’lib</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o’rganamiz</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Ular</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quyidagilar</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a:t>
            </a:r>
          </a:p>
          <a:p>
            <a:pPr algn="ctr">
              <a:lnSpc>
                <a:spcPts val="3985"/>
              </a:lnSpc>
              <a:spcBef>
                <a:spcPct val="0"/>
              </a:spcBef>
            </a:pP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frontal</a:t>
            </a:r>
          </a:p>
          <a:p>
            <a:pPr algn="ctr">
              <a:lnSpc>
                <a:spcPts val="3985"/>
              </a:lnSpc>
              <a:spcBef>
                <a:spcPct val="0"/>
              </a:spcBef>
            </a:pP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guruhiy</a:t>
            </a:r>
            <a:endParaRPr lang="en-US" sz="2845" dirty="0">
              <a:solidFill>
                <a:srgbClr val="1C2143"/>
              </a:solidFill>
              <a:latin typeface="Canva Sans" panose="020B0503030501040103"/>
              <a:ea typeface="Canva Sans" panose="020B0503030501040103"/>
              <a:cs typeface="Canva Sans" panose="020B0503030501040103"/>
              <a:sym typeface="Canva Sans" panose="020B0503030501040103"/>
            </a:endParaRPr>
          </a:p>
          <a:p>
            <a:pPr algn="ctr">
              <a:lnSpc>
                <a:spcPts val="3985"/>
              </a:lnSpc>
              <a:spcBef>
                <a:spcPct val="0"/>
              </a:spcBef>
            </a:pP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individual</a:t>
            </a:r>
          </a:p>
          <a:p>
            <a:pPr algn="ctr">
              <a:lnSpc>
                <a:spcPts val="3985"/>
              </a:lnSpc>
              <a:spcBef>
                <a:spcPct val="0"/>
              </a:spcBef>
            </a:pP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Frontal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ta’limda</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o’qituvchi</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butun</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sinfdagi</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o’quv</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bilish</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faoliyatini</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boshqaradi</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Ular</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biror-bir</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vazifa</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ustida</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ish</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olib</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boradi.Guruhli</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shaklda</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o’qituvchi</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sinfdagi</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o’quvchilarning</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guruhlardagi</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o’quv</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bilish</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faoliyatini</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boshqaradi</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Ularni</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bo’g’inli</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brigadali</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kooperirovan</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ko’chma</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va</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differensialli</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guruhli</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shaklga</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bo’lish</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 </a:t>
            </a:r>
            <a:r>
              <a:rPr lang="en-US" sz="2845" dirty="0" err="1">
                <a:solidFill>
                  <a:srgbClr val="1C2143"/>
                </a:solidFill>
                <a:latin typeface="Canva Sans" panose="020B0503030501040103"/>
                <a:ea typeface="Canva Sans" panose="020B0503030501040103"/>
                <a:cs typeface="Canva Sans" panose="020B0503030501040103"/>
                <a:sym typeface="Canva Sans" panose="020B0503030501040103"/>
              </a:rPr>
              <a:t>mumkin</a:t>
            </a:r>
            <a:r>
              <a:rPr lang="en-US" sz="2845" dirty="0">
                <a:solidFill>
                  <a:srgbClr val="1C2143"/>
                </a:solidFill>
                <a:latin typeface="Canva Sans" panose="020B0503030501040103"/>
                <a:ea typeface="Canva Sans" panose="020B0503030501040103"/>
                <a:cs typeface="Canva Sans" panose="020B0503030501040103"/>
                <a:sym typeface="Canva Sans" panose="020B0503030501040103"/>
              </a:rPr>
              <a:t>.</a:t>
            </a:r>
          </a:p>
        </p:txBody>
      </p:sp>
      <p:sp>
        <p:nvSpPr>
          <p:cNvPr id="7" name="Freeform 7"/>
          <p:cNvSpPr/>
          <p:nvPr/>
        </p:nvSpPr>
        <p:spPr>
          <a:xfrm>
            <a:off x="6767030" y="5022150"/>
            <a:ext cx="136177" cy="136177"/>
          </a:xfrm>
          <a:custGeom>
            <a:avLst/>
            <a:gdLst/>
            <a:ahLst/>
            <a:cxnLst/>
            <a:rect l="l" t="t" r="r" b="b"/>
            <a:pathLst>
              <a:path w="136177" h="136177">
                <a:moveTo>
                  <a:pt x="0" y="0"/>
                </a:moveTo>
                <a:lnTo>
                  <a:pt x="136177" y="0"/>
                </a:lnTo>
                <a:lnTo>
                  <a:pt x="136177" y="136177"/>
                </a:lnTo>
                <a:lnTo>
                  <a:pt x="0" y="13617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6781467" y="5515236"/>
            <a:ext cx="121740" cy="121740"/>
          </a:xfrm>
          <a:custGeom>
            <a:avLst/>
            <a:gdLst/>
            <a:ahLst/>
            <a:cxnLst/>
            <a:rect l="l" t="t" r="r" b="b"/>
            <a:pathLst>
              <a:path w="121740" h="121740">
                <a:moveTo>
                  <a:pt x="0" y="0"/>
                </a:moveTo>
                <a:lnTo>
                  <a:pt x="121740" y="0"/>
                </a:lnTo>
                <a:lnTo>
                  <a:pt x="121740" y="121740"/>
                </a:lnTo>
                <a:lnTo>
                  <a:pt x="0" y="1217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 name="Freeform 9"/>
          <p:cNvSpPr/>
          <p:nvPr/>
        </p:nvSpPr>
        <p:spPr>
          <a:xfrm>
            <a:off x="6781467" y="5989401"/>
            <a:ext cx="121740" cy="121740"/>
          </a:xfrm>
          <a:custGeom>
            <a:avLst/>
            <a:gdLst/>
            <a:ahLst/>
            <a:cxnLst/>
            <a:rect l="l" t="t" r="r" b="b"/>
            <a:pathLst>
              <a:path w="121740" h="121740">
                <a:moveTo>
                  <a:pt x="0" y="0"/>
                </a:moveTo>
                <a:lnTo>
                  <a:pt x="121740" y="0"/>
                </a:lnTo>
                <a:lnTo>
                  <a:pt x="121740" y="121740"/>
                </a:lnTo>
                <a:lnTo>
                  <a:pt x="0" y="1217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BE0CD"/>
        </a:solidFill>
        <a:effectLst/>
      </p:bgPr>
    </p:bg>
    <p:spTree>
      <p:nvGrpSpPr>
        <p:cNvPr id="1" name=""/>
        <p:cNvGrpSpPr/>
        <p:nvPr/>
      </p:nvGrpSpPr>
      <p:grpSpPr>
        <a:xfrm>
          <a:off x="0" y="0"/>
          <a:ext cx="0" cy="0"/>
          <a:chOff x="0" y="0"/>
          <a:chExt cx="0" cy="0"/>
        </a:xfrm>
      </p:grpSpPr>
      <p:grpSp>
        <p:nvGrpSpPr>
          <p:cNvPr id="2" name="Group 2"/>
          <p:cNvGrpSpPr/>
          <p:nvPr/>
        </p:nvGrpSpPr>
        <p:grpSpPr>
          <a:xfrm>
            <a:off x="1480753" y="1028700"/>
            <a:ext cx="16230600" cy="8229600"/>
            <a:chOff x="0" y="0"/>
            <a:chExt cx="4274726" cy="2167467"/>
          </a:xfrm>
        </p:grpSpPr>
        <p:sp>
          <p:nvSpPr>
            <p:cNvPr id="3" name="Freeform 3"/>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554234"/>
            </a:solidFill>
            <a:ln w="57150" cap="sq">
              <a:solidFill>
                <a:srgbClr val="000000"/>
              </a:solidFill>
              <a:prstDash val="solid"/>
              <a:miter/>
            </a:ln>
          </p:spPr>
        </p:sp>
        <p:sp>
          <p:nvSpPr>
            <p:cNvPr id="4" name="TextBox 4"/>
            <p:cNvSpPr txBox="1"/>
            <p:nvPr/>
          </p:nvSpPr>
          <p:spPr>
            <a:xfrm>
              <a:off x="0" y="-47625"/>
              <a:ext cx="4274726" cy="2215092"/>
            </a:xfrm>
            <a:prstGeom prst="rect">
              <a:avLst/>
            </a:prstGeom>
          </p:spPr>
          <p:txBody>
            <a:bodyPr lIns="50800" tIns="50800" rIns="50800" bIns="50800" rtlCol="0" anchor="ctr"/>
            <a:lstStyle/>
            <a:p>
              <a:pPr algn="ctr">
                <a:lnSpc>
                  <a:spcPts val="3500"/>
                </a:lnSpc>
              </a:pPr>
              <a:endParaRPr/>
            </a:p>
          </p:txBody>
        </p:sp>
      </p:grpSp>
      <p:sp>
        <p:nvSpPr>
          <p:cNvPr id="5" name="Freeform 5"/>
          <p:cNvSpPr/>
          <p:nvPr/>
        </p:nvSpPr>
        <p:spPr>
          <a:xfrm>
            <a:off x="1480753" y="1560754"/>
            <a:ext cx="5866747" cy="7165492"/>
          </a:xfrm>
          <a:custGeom>
            <a:avLst/>
            <a:gdLst/>
            <a:ahLst/>
            <a:cxnLst/>
            <a:rect l="l" t="t" r="r" b="b"/>
            <a:pathLst>
              <a:path w="5866747" h="7165492">
                <a:moveTo>
                  <a:pt x="0" y="0"/>
                </a:moveTo>
                <a:lnTo>
                  <a:pt x="5866747" y="0"/>
                </a:lnTo>
                <a:lnTo>
                  <a:pt x="5866747" y="7165492"/>
                </a:lnTo>
                <a:lnTo>
                  <a:pt x="0" y="7165492"/>
                </a:lnTo>
                <a:lnTo>
                  <a:pt x="0" y="0"/>
                </a:lnTo>
                <a:close/>
              </a:path>
            </a:pathLst>
          </a:custGeom>
          <a:blipFill>
            <a:blip r:embed="rId2"/>
            <a:stretch>
              <a:fillRect/>
            </a:stretch>
          </a:blipFill>
        </p:spPr>
      </p:sp>
      <p:sp>
        <p:nvSpPr>
          <p:cNvPr id="6" name="TextBox 6"/>
          <p:cNvSpPr txBox="1"/>
          <p:nvPr/>
        </p:nvSpPr>
        <p:spPr>
          <a:xfrm>
            <a:off x="7638561" y="1214469"/>
            <a:ext cx="9620739" cy="8336915"/>
          </a:xfrm>
          <a:prstGeom prst="rect">
            <a:avLst/>
          </a:prstGeom>
        </p:spPr>
        <p:txBody>
          <a:bodyPr lIns="0" tIns="0" rIns="0" bIns="0" rtlCol="0" anchor="t">
            <a:spAutoFit/>
          </a:bodyPr>
          <a:lstStyle/>
          <a:p>
            <a:pPr algn="ctr">
              <a:lnSpc>
                <a:spcPts val="4200"/>
              </a:lnSpc>
            </a:pPr>
            <a:r>
              <a:rPr lang="en-US" sz="3000">
                <a:solidFill>
                  <a:srgbClr val="EBE0CD"/>
                </a:solidFill>
                <a:latin typeface="Glacial Indifference"/>
                <a:ea typeface="Glacial Indifference"/>
                <a:cs typeface="Glacial Indifference"/>
                <a:sym typeface="Glacial Indifference"/>
              </a:rPr>
              <a:t>Individual ta’limda o’quvchilar boshqa o’quvchilar bilan bog’liqlikda o’quv –bilish faoliyatini amalga oshiradi. Ya’ni sinf butun topshiriqni, har bir o’quvchi alohida mustaqil bajaradi. Dars o’quvchilarning doimiy tarkibi, mashg’ulotlarning aniq belgilanganramkaga egaligi( har bir dars 45minut davom etadi;); jadval oldindan tuziladigan va o’quv ishlari biror aniq mavzuda tashkil etilishi kabi o’ziga xosliklarga ega bo’lgan ta’limning jamoa shakli hisoblanadi.Dars –muqaddas. Unda o’quvchi va o’qituvchi muntazam aloqa qiladi. O’qituvchi darsda o’quvchilarga bilim beradi, nazorat qiladi va turli faoliyatlarga yo’llaydi. Dars –insoniyat tomonidan minglab yillar mobaynida orttirilgan hayotiy tajribalarni o’quvchilarga juda qisqa vaqtda o’rgatishning eng samarali usuli.</a:t>
            </a:r>
          </a:p>
          <a:p>
            <a:pPr marL="0" lvl="0" indent="0" algn="ctr">
              <a:lnSpc>
                <a:spcPts val="3920"/>
              </a:lnSpc>
              <a:spcBef>
                <a:spcPct val="0"/>
              </a:spcBef>
            </a:pPr>
            <a:endParaRPr lang="en-US" sz="3000">
              <a:solidFill>
                <a:srgbClr val="EBE0CD"/>
              </a:solidFill>
              <a:latin typeface="Glacial Indifference"/>
              <a:ea typeface="Glacial Indifference"/>
              <a:cs typeface="Glacial Indifference"/>
              <a:sym typeface="Glacial Indifference"/>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BCBBB"/>
        </a:solidFill>
        <a:effectLst/>
      </p:bgPr>
    </p:bg>
    <p:spTree>
      <p:nvGrpSpPr>
        <p:cNvPr id="1" name=""/>
        <p:cNvGrpSpPr/>
        <p:nvPr/>
      </p:nvGrpSpPr>
      <p:grpSpPr>
        <a:xfrm>
          <a:off x="0" y="0"/>
          <a:ext cx="0" cy="0"/>
          <a:chOff x="0" y="0"/>
          <a:chExt cx="0" cy="0"/>
        </a:xfrm>
      </p:grpSpPr>
      <p:grpSp>
        <p:nvGrpSpPr>
          <p:cNvPr id="2" name="Group 2"/>
          <p:cNvGrpSpPr/>
          <p:nvPr/>
        </p:nvGrpSpPr>
        <p:grpSpPr>
          <a:xfrm>
            <a:off x="471191" y="1139189"/>
            <a:ext cx="12126533" cy="8664218"/>
            <a:chOff x="0" y="0"/>
            <a:chExt cx="3193819" cy="2281934"/>
          </a:xfrm>
        </p:grpSpPr>
        <p:sp>
          <p:nvSpPr>
            <p:cNvPr id="3" name="Freeform 3"/>
            <p:cNvSpPr/>
            <p:nvPr/>
          </p:nvSpPr>
          <p:spPr>
            <a:xfrm>
              <a:off x="0" y="0"/>
              <a:ext cx="3193819" cy="2281934"/>
            </a:xfrm>
            <a:custGeom>
              <a:avLst/>
              <a:gdLst/>
              <a:ahLst/>
              <a:cxnLst/>
              <a:rect l="l" t="t" r="r" b="b"/>
              <a:pathLst>
                <a:path w="3193819" h="2281934">
                  <a:moveTo>
                    <a:pt x="32560" y="0"/>
                  </a:moveTo>
                  <a:lnTo>
                    <a:pt x="3161260" y="0"/>
                  </a:lnTo>
                  <a:cubicBezTo>
                    <a:pt x="3169895" y="0"/>
                    <a:pt x="3178177" y="3430"/>
                    <a:pt x="3184283" y="9537"/>
                  </a:cubicBezTo>
                  <a:cubicBezTo>
                    <a:pt x="3190389" y="15643"/>
                    <a:pt x="3193819" y="23924"/>
                    <a:pt x="3193819" y="32560"/>
                  </a:cubicBezTo>
                  <a:lnTo>
                    <a:pt x="3193819" y="2249374"/>
                  </a:lnTo>
                  <a:cubicBezTo>
                    <a:pt x="3193819" y="2258009"/>
                    <a:pt x="3190389" y="2266291"/>
                    <a:pt x="3184283" y="2272397"/>
                  </a:cubicBezTo>
                  <a:cubicBezTo>
                    <a:pt x="3178177" y="2278504"/>
                    <a:pt x="3169895" y="2281934"/>
                    <a:pt x="3161260" y="2281934"/>
                  </a:cubicBezTo>
                  <a:lnTo>
                    <a:pt x="32560" y="2281934"/>
                  </a:lnTo>
                  <a:cubicBezTo>
                    <a:pt x="23924" y="2281934"/>
                    <a:pt x="15643" y="2278504"/>
                    <a:pt x="9537" y="2272397"/>
                  </a:cubicBezTo>
                  <a:cubicBezTo>
                    <a:pt x="3430" y="2266291"/>
                    <a:pt x="0" y="2258009"/>
                    <a:pt x="0" y="2249374"/>
                  </a:cubicBezTo>
                  <a:lnTo>
                    <a:pt x="0" y="32560"/>
                  </a:lnTo>
                  <a:cubicBezTo>
                    <a:pt x="0" y="23924"/>
                    <a:pt x="3430" y="15643"/>
                    <a:pt x="9537" y="9537"/>
                  </a:cubicBezTo>
                  <a:cubicBezTo>
                    <a:pt x="15643" y="3430"/>
                    <a:pt x="23924" y="0"/>
                    <a:pt x="32560" y="0"/>
                  </a:cubicBezTo>
                  <a:close/>
                </a:path>
              </a:pathLst>
            </a:custGeom>
            <a:solidFill>
              <a:srgbClr val="FAF8F0"/>
            </a:solidFill>
          </p:spPr>
        </p:sp>
        <p:sp>
          <p:nvSpPr>
            <p:cNvPr id="4" name="TextBox 4"/>
            <p:cNvSpPr txBox="1"/>
            <p:nvPr/>
          </p:nvSpPr>
          <p:spPr>
            <a:xfrm>
              <a:off x="0" y="-47625"/>
              <a:ext cx="3193819" cy="2329559"/>
            </a:xfrm>
            <a:prstGeom prst="rect">
              <a:avLst/>
            </a:prstGeom>
          </p:spPr>
          <p:txBody>
            <a:bodyPr lIns="50800" tIns="50800" rIns="50800" bIns="50800" rtlCol="0" anchor="ctr"/>
            <a:lstStyle/>
            <a:p>
              <a:pPr algn="ctr">
                <a:lnSpc>
                  <a:spcPts val="2660"/>
                </a:lnSpc>
              </a:pPr>
              <a:endParaRPr/>
            </a:p>
          </p:txBody>
        </p:sp>
      </p:grpSp>
      <p:sp>
        <p:nvSpPr>
          <p:cNvPr id="5" name="Freeform 5"/>
          <p:cNvSpPr/>
          <p:nvPr/>
        </p:nvSpPr>
        <p:spPr>
          <a:xfrm>
            <a:off x="12481695" y="2435867"/>
            <a:ext cx="4552741" cy="927104"/>
          </a:xfrm>
          <a:custGeom>
            <a:avLst/>
            <a:gdLst/>
            <a:ahLst/>
            <a:cxnLst/>
            <a:rect l="l" t="t" r="r" b="b"/>
            <a:pathLst>
              <a:path w="4552741" h="927104">
                <a:moveTo>
                  <a:pt x="0" y="0"/>
                </a:moveTo>
                <a:lnTo>
                  <a:pt x="4552741" y="0"/>
                </a:lnTo>
                <a:lnTo>
                  <a:pt x="4552741" y="927104"/>
                </a:lnTo>
                <a:lnTo>
                  <a:pt x="0" y="92710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a:off x="12827064" y="4557490"/>
            <a:ext cx="5341676" cy="5460822"/>
          </a:xfrm>
          <a:custGeom>
            <a:avLst/>
            <a:gdLst/>
            <a:ahLst/>
            <a:cxnLst/>
            <a:rect l="l" t="t" r="r" b="b"/>
            <a:pathLst>
              <a:path w="5341676" h="5460822">
                <a:moveTo>
                  <a:pt x="0" y="0"/>
                </a:moveTo>
                <a:lnTo>
                  <a:pt x="5341676" y="0"/>
                </a:lnTo>
                <a:lnTo>
                  <a:pt x="5341676" y="5460822"/>
                </a:lnTo>
                <a:lnTo>
                  <a:pt x="0" y="54608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TextBox 7"/>
          <p:cNvSpPr txBox="1"/>
          <p:nvPr/>
        </p:nvSpPr>
        <p:spPr>
          <a:xfrm>
            <a:off x="1125700" y="1516354"/>
            <a:ext cx="11072318" cy="7781012"/>
          </a:xfrm>
          <a:prstGeom prst="rect">
            <a:avLst/>
          </a:prstGeom>
        </p:spPr>
        <p:txBody>
          <a:bodyPr lIns="0" tIns="0" rIns="0" bIns="0" rtlCol="0" anchor="t">
            <a:spAutoFit/>
          </a:bodyPr>
          <a:lstStyle/>
          <a:p>
            <a:pPr algn="l">
              <a:lnSpc>
                <a:spcPts val="4775"/>
              </a:lnSpc>
              <a:spcBef>
                <a:spcPct val="0"/>
              </a:spcBef>
            </a:pPr>
            <a:r>
              <a:rPr lang="en-US" sz="3410">
                <a:solidFill>
                  <a:srgbClr val="1C2143"/>
                </a:solidFill>
                <a:latin typeface="Canva Sans" panose="020B0503030501040103"/>
                <a:ea typeface="Canva Sans" panose="020B0503030501040103"/>
                <a:cs typeface="Canva Sans" panose="020B0503030501040103"/>
                <a:sym typeface="Canva Sans" panose="020B0503030501040103"/>
              </a:rPr>
              <a:t>Har  qanday  jamiyatda  dars  jamiyat  tomonidan  ta’lim  oldiga  bqo’yilgan  vazifalarni  bajarish uchun  xizmat  qiladi.  Yangilanayotgan  tafakkur  talablariga  ko’ra  zamonaviy  bdars  o’quv muassasasining mulkiy mansubligidan qat’iy nazar quyidagi xususiyatlarga ega bo’lishi lozim:</a:t>
            </a:r>
          </a:p>
          <a:p>
            <a:pPr marL="736600" lvl="1" indent="-368300" algn="l">
              <a:lnSpc>
                <a:spcPts val="4775"/>
              </a:lnSpc>
              <a:buFont typeface="Arial" panose="020B0604020202020204"/>
              <a:buChar char="•"/>
            </a:pPr>
            <a:r>
              <a:rPr lang="en-US" sz="3410">
                <a:solidFill>
                  <a:srgbClr val="1C2143"/>
                </a:solidFill>
                <a:latin typeface="Canva Sans" panose="020B0503030501040103"/>
                <a:ea typeface="Canva Sans" panose="020B0503030501040103"/>
                <a:cs typeface="Canva Sans" panose="020B0503030501040103"/>
                <a:sym typeface="Canva Sans" panose="020B0503030501040103"/>
              </a:rPr>
              <a:t>ta’limning tarbiyaviy maqsadlarga bo’ysundirilganligi;</a:t>
            </a:r>
          </a:p>
          <a:p>
            <a:pPr marL="736600" lvl="1" indent="-368300" algn="l">
              <a:lnSpc>
                <a:spcPts val="4775"/>
              </a:lnSpc>
              <a:buFont typeface="Arial" panose="020B0604020202020204"/>
              <a:buChar char="•"/>
            </a:pPr>
            <a:r>
              <a:rPr lang="en-US" sz="3410">
                <a:solidFill>
                  <a:srgbClr val="1C2143"/>
                </a:solidFill>
                <a:latin typeface="Canva Sans" panose="020B0503030501040103"/>
                <a:ea typeface="Canva Sans" panose="020B0503030501040103"/>
                <a:cs typeface="Canva Sans" panose="020B0503030501040103"/>
                <a:sym typeface="Canva Sans" panose="020B0503030501040103"/>
              </a:rPr>
              <a:t>o’quvchini komil shaxs sifatida shakllantirishga yo’naltirilganligi;</a:t>
            </a:r>
          </a:p>
          <a:p>
            <a:pPr marL="736600" lvl="1" indent="-368300" algn="l">
              <a:lnSpc>
                <a:spcPts val="4775"/>
              </a:lnSpc>
              <a:buFont typeface="Arial" panose="020B0604020202020204"/>
              <a:buChar char="•"/>
            </a:pPr>
            <a:r>
              <a:rPr lang="en-US" sz="3410">
                <a:solidFill>
                  <a:srgbClr val="1C2143"/>
                </a:solidFill>
                <a:latin typeface="Canva Sans" panose="020B0503030501040103"/>
                <a:ea typeface="Canva Sans" panose="020B0503030501040103"/>
                <a:cs typeface="Canva Sans" panose="020B0503030501040103"/>
                <a:sym typeface="Canva Sans" panose="020B0503030501040103"/>
              </a:rPr>
              <a:t>ilmiyligi va izchilligi;</a:t>
            </a:r>
          </a:p>
          <a:p>
            <a:pPr marL="736600" lvl="1" indent="-368300" algn="l">
              <a:lnSpc>
                <a:spcPts val="4775"/>
              </a:lnSpc>
              <a:buFont typeface="Arial" panose="020B0604020202020204"/>
              <a:buChar char="•"/>
            </a:pPr>
            <a:r>
              <a:rPr lang="en-US" sz="3410">
                <a:solidFill>
                  <a:srgbClr val="1C2143"/>
                </a:solidFill>
                <a:latin typeface="Canva Sans" panose="020B0503030501040103"/>
                <a:ea typeface="Canva Sans" panose="020B0503030501040103"/>
                <a:cs typeface="Canva Sans" panose="020B0503030501040103"/>
                <a:sym typeface="Canva Sans" panose="020B0503030501040103"/>
              </a:rPr>
              <a:t>mustaqilligini ta’minlashga qaratilganligi;</a:t>
            </a:r>
          </a:p>
          <a:p>
            <a:pPr marL="736600" lvl="1" indent="-368300" algn="l">
              <a:lnSpc>
                <a:spcPts val="4775"/>
              </a:lnSpc>
              <a:buFont typeface="Arial" panose="020B0604020202020204"/>
              <a:buChar char="•"/>
            </a:pPr>
            <a:r>
              <a:rPr lang="en-US" sz="3410">
                <a:solidFill>
                  <a:srgbClr val="1C2143"/>
                </a:solidFill>
                <a:latin typeface="Canva Sans" panose="020B0503030501040103"/>
                <a:ea typeface="Canva Sans" panose="020B0503030501040103"/>
                <a:cs typeface="Canva Sans" panose="020B0503030501040103"/>
                <a:sym typeface="Canva Sans" panose="020B0503030501040103"/>
              </a:rPr>
              <a:t>amaliy ahamiyatga egaligi va hokazo.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DA88"/>
        </a:solidFill>
        <a:effectLst/>
      </p:bgPr>
    </p:bg>
    <p:spTree>
      <p:nvGrpSpPr>
        <p:cNvPr id="1" name=""/>
        <p:cNvGrpSpPr/>
        <p:nvPr/>
      </p:nvGrpSpPr>
      <p:grpSpPr>
        <a:xfrm>
          <a:off x="0" y="0"/>
          <a:ext cx="0" cy="0"/>
          <a:chOff x="0" y="0"/>
          <a:chExt cx="0" cy="0"/>
        </a:xfrm>
      </p:grpSpPr>
      <p:sp>
        <p:nvSpPr>
          <p:cNvPr id="2" name="Freeform 2"/>
          <p:cNvSpPr/>
          <p:nvPr/>
        </p:nvSpPr>
        <p:spPr>
          <a:xfrm>
            <a:off x="-428538" y="-2253652"/>
            <a:ext cx="18768896" cy="13035852"/>
          </a:xfrm>
          <a:custGeom>
            <a:avLst/>
            <a:gdLst/>
            <a:ahLst/>
            <a:cxnLst/>
            <a:rect l="l" t="t" r="r" b="b"/>
            <a:pathLst>
              <a:path w="18768896" h="13035852">
                <a:moveTo>
                  <a:pt x="0" y="0"/>
                </a:moveTo>
                <a:lnTo>
                  <a:pt x="18768897" y="0"/>
                </a:lnTo>
                <a:lnTo>
                  <a:pt x="18768897" y="13035851"/>
                </a:lnTo>
                <a:lnTo>
                  <a:pt x="0" y="1303585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2221544" y="1257119"/>
            <a:ext cx="14172746" cy="7772761"/>
            <a:chOff x="0" y="0"/>
            <a:chExt cx="18896995" cy="10363682"/>
          </a:xfrm>
        </p:grpSpPr>
        <p:sp>
          <p:nvSpPr>
            <p:cNvPr id="4" name="Freeform 4"/>
            <p:cNvSpPr/>
            <p:nvPr/>
          </p:nvSpPr>
          <p:spPr>
            <a:xfrm>
              <a:off x="0" y="0"/>
              <a:ext cx="12597997" cy="10363682"/>
            </a:xfrm>
            <a:custGeom>
              <a:avLst/>
              <a:gdLst/>
              <a:ahLst/>
              <a:cxnLst/>
              <a:rect l="l" t="t" r="r" b="b"/>
              <a:pathLst>
                <a:path w="12597997" h="10363682">
                  <a:moveTo>
                    <a:pt x="0" y="0"/>
                  </a:moveTo>
                  <a:lnTo>
                    <a:pt x="12597997" y="0"/>
                  </a:lnTo>
                  <a:lnTo>
                    <a:pt x="12597997" y="10363682"/>
                  </a:lnTo>
                  <a:lnTo>
                    <a:pt x="0" y="10363682"/>
                  </a:lnTo>
                  <a:lnTo>
                    <a:pt x="0" y="0"/>
                  </a:lnTo>
                  <a:close/>
                </a:path>
              </a:pathLst>
            </a:custGeom>
            <a:blipFill>
              <a:blip r:embed="rId4">
                <a:extLst>
                  <a:ext uri="{96DAC541-7B7A-43D3-8B79-37D633B846F1}">
                    <asvg:svgBlip xmlns:asvg="http://schemas.microsoft.com/office/drawing/2016/SVG/main" r:embed="rId5"/>
                  </a:ext>
                </a:extLst>
              </a:blip>
              <a:stretch>
                <a:fillRect r="-30390"/>
              </a:stretch>
            </a:blipFill>
          </p:spPr>
        </p:sp>
        <p:sp>
          <p:nvSpPr>
            <p:cNvPr id="5" name="Freeform 5"/>
            <p:cNvSpPr/>
            <p:nvPr/>
          </p:nvSpPr>
          <p:spPr>
            <a:xfrm>
              <a:off x="6298998" y="0"/>
              <a:ext cx="12597997" cy="10363682"/>
            </a:xfrm>
            <a:custGeom>
              <a:avLst/>
              <a:gdLst/>
              <a:ahLst/>
              <a:cxnLst/>
              <a:rect l="l" t="t" r="r" b="b"/>
              <a:pathLst>
                <a:path w="12597997" h="10363682">
                  <a:moveTo>
                    <a:pt x="0" y="0"/>
                  </a:moveTo>
                  <a:lnTo>
                    <a:pt x="12597997" y="0"/>
                  </a:lnTo>
                  <a:lnTo>
                    <a:pt x="12597997" y="10363682"/>
                  </a:lnTo>
                  <a:lnTo>
                    <a:pt x="0" y="10363682"/>
                  </a:lnTo>
                  <a:lnTo>
                    <a:pt x="0" y="0"/>
                  </a:lnTo>
                  <a:close/>
                </a:path>
              </a:pathLst>
            </a:custGeom>
            <a:blipFill>
              <a:blip r:embed="rId4">
                <a:extLst>
                  <a:ext uri="{96DAC541-7B7A-43D3-8B79-37D633B846F1}">
                    <asvg:svgBlip xmlns:asvg="http://schemas.microsoft.com/office/drawing/2016/SVG/main" r:embed="rId5"/>
                  </a:ext>
                </a:extLst>
              </a:blip>
              <a:stretch>
                <a:fillRect l="-30390"/>
              </a:stretch>
            </a:blipFill>
          </p:spPr>
        </p:sp>
      </p:grpSp>
      <p:sp>
        <p:nvSpPr>
          <p:cNvPr id="6" name="Freeform 6"/>
          <p:cNvSpPr/>
          <p:nvPr/>
        </p:nvSpPr>
        <p:spPr>
          <a:xfrm>
            <a:off x="115540" y="2483966"/>
            <a:ext cx="3947769" cy="8862339"/>
          </a:xfrm>
          <a:custGeom>
            <a:avLst/>
            <a:gdLst/>
            <a:ahLst/>
            <a:cxnLst/>
            <a:rect l="l" t="t" r="r" b="b"/>
            <a:pathLst>
              <a:path w="3947769" h="8862339">
                <a:moveTo>
                  <a:pt x="0" y="0"/>
                </a:moveTo>
                <a:lnTo>
                  <a:pt x="3947769" y="0"/>
                </a:lnTo>
                <a:lnTo>
                  <a:pt x="3947769" y="8862339"/>
                </a:lnTo>
                <a:lnTo>
                  <a:pt x="0" y="886233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TextBox 7"/>
          <p:cNvSpPr txBox="1"/>
          <p:nvPr/>
        </p:nvSpPr>
        <p:spPr>
          <a:xfrm>
            <a:off x="4267200" y="2073428"/>
            <a:ext cx="10899755" cy="5524589"/>
          </a:xfrm>
          <a:prstGeom prst="rect">
            <a:avLst/>
          </a:prstGeom>
        </p:spPr>
        <p:txBody>
          <a:bodyPr lIns="0" tIns="0" rIns="0" bIns="0" rtlCol="0" anchor="t">
            <a:spAutoFit/>
          </a:bodyPr>
          <a:lstStyle/>
          <a:p>
            <a:pPr algn="ctr">
              <a:lnSpc>
                <a:spcPts val="4805"/>
              </a:lnSpc>
            </a:pPr>
            <a:r>
              <a:rPr lang="en-US" sz="4000" b="1" dirty="0">
                <a:solidFill>
                  <a:srgbClr val="FFFFFF"/>
                </a:solidFill>
                <a:latin typeface="KG Primary Penmanship" panose="02000506000000020003"/>
                <a:ea typeface="KG Primary Penmanship" panose="02000506000000020003"/>
                <a:cs typeface="KG Primary Penmanship" panose="02000506000000020003"/>
                <a:sym typeface="KG Primary Penmanship" panose="02000506000000020003"/>
              </a:rPr>
              <a:t>AMERIKALIK O’QITUVCHI VA NASHRIYOTCHI WILLIAM CHANDLER BAGLEY “TA’LIM JARAYONI” KITOBIDA DARS TURLARINI QUYIDAGICHA BAYON ETADI:</a:t>
            </a:r>
          </a:p>
          <a:p>
            <a:pPr algn="l">
              <a:lnSpc>
                <a:spcPts val="4805"/>
              </a:lnSpc>
            </a:pPr>
            <a:r>
              <a:rPr lang="en-US" sz="4000" dirty="0">
                <a:solidFill>
                  <a:srgbClr val="FFFFFF"/>
                </a:solidFill>
                <a:latin typeface="KG Primary Penmanship" panose="02000506000000020003"/>
                <a:ea typeface="KG Primary Penmanship" panose="02000506000000020003"/>
                <a:cs typeface="KG Primary Penmanship" panose="02000506000000020003"/>
                <a:sym typeface="KG Primary Penmanship" panose="02000506000000020003"/>
              </a:rPr>
              <a:t>1.RIVOJLANTIRISH DARSLARI;</a:t>
            </a:r>
          </a:p>
          <a:p>
            <a:pPr algn="l">
              <a:lnSpc>
                <a:spcPts val="4805"/>
              </a:lnSpc>
            </a:pPr>
            <a:r>
              <a:rPr lang="en-US" sz="4000" dirty="0">
                <a:solidFill>
                  <a:srgbClr val="FFFFFF"/>
                </a:solidFill>
                <a:latin typeface="KG Primary Penmanship" panose="02000506000000020003"/>
                <a:ea typeface="KG Primary Penmanship" panose="02000506000000020003"/>
                <a:cs typeface="KG Primary Penmanship" panose="02000506000000020003"/>
                <a:sym typeface="KG Primary Penmanship" panose="02000506000000020003"/>
              </a:rPr>
              <a:t>2.O’RGANISH DARSLARI;</a:t>
            </a:r>
          </a:p>
          <a:p>
            <a:pPr algn="l">
              <a:lnSpc>
                <a:spcPts val="4805"/>
              </a:lnSpc>
            </a:pPr>
            <a:r>
              <a:rPr lang="en-US" sz="4000" dirty="0">
                <a:solidFill>
                  <a:srgbClr val="FFFFFF"/>
                </a:solidFill>
                <a:latin typeface="KG Primary Penmanship" panose="02000506000000020003"/>
                <a:ea typeface="KG Primary Penmanship" panose="02000506000000020003"/>
                <a:cs typeface="KG Primary Penmanship" panose="02000506000000020003"/>
                <a:sym typeface="KG Primary Penmanship" panose="02000506000000020003"/>
              </a:rPr>
              <a:t>3.SO’ROV DARSLARI;</a:t>
            </a:r>
          </a:p>
          <a:p>
            <a:pPr algn="l">
              <a:lnSpc>
                <a:spcPts val="4805"/>
              </a:lnSpc>
            </a:pPr>
            <a:r>
              <a:rPr lang="en-US" sz="4000" dirty="0">
                <a:solidFill>
                  <a:srgbClr val="FFFFFF"/>
                </a:solidFill>
                <a:latin typeface="KG Primary Penmanship" panose="02000506000000020003"/>
                <a:ea typeface="KG Primary Penmanship" panose="02000506000000020003"/>
                <a:cs typeface="KG Primary Penmanship" panose="02000506000000020003"/>
                <a:sym typeface="KG Primary Penmanship" panose="02000506000000020003"/>
              </a:rPr>
              <a:t>4.MASHG’ULOT DARSLARI;</a:t>
            </a:r>
          </a:p>
          <a:p>
            <a:pPr algn="l">
              <a:lnSpc>
                <a:spcPts val="4805"/>
              </a:lnSpc>
            </a:pPr>
            <a:r>
              <a:rPr lang="en-US" sz="4000" dirty="0">
                <a:solidFill>
                  <a:srgbClr val="FFFFFF"/>
                </a:solidFill>
                <a:latin typeface="KG Primary Penmanship" panose="02000506000000020003"/>
                <a:ea typeface="KG Primary Penmanship" panose="02000506000000020003"/>
                <a:cs typeface="KG Primary Penmanship" panose="02000506000000020003"/>
                <a:sym typeface="KG Primary Penmanship" panose="02000506000000020003"/>
              </a:rPr>
              <a:t>5.TAKRORLASH, YA’NI QAYTA KO’RIB CHIQISH DARSLARI;</a:t>
            </a:r>
          </a:p>
          <a:p>
            <a:pPr algn="l">
              <a:lnSpc>
                <a:spcPts val="4805"/>
              </a:lnSpc>
            </a:pPr>
            <a:r>
              <a:rPr lang="en-US" sz="4000" dirty="0">
                <a:solidFill>
                  <a:srgbClr val="FFFFFF"/>
                </a:solidFill>
                <a:latin typeface="KG Primary Penmanship" panose="02000506000000020003"/>
                <a:ea typeface="KG Primary Penmanship" panose="02000506000000020003"/>
                <a:cs typeface="KG Primary Penmanship" panose="02000506000000020003"/>
                <a:sym typeface="KG Primary Penmanship" panose="02000506000000020003"/>
              </a:rPr>
              <a:t>6.IMTIXON (TEKSHIRUV) DARSLARI.</a:t>
            </a:r>
          </a:p>
        </p:txBody>
      </p:sp>
      <p:sp>
        <p:nvSpPr>
          <p:cNvPr id="8" name="Freeform 8"/>
          <p:cNvSpPr/>
          <p:nvPr/>
        </p:nvSpPr>
        <p:spPr>
          <a:xfrm rot="-8957596" flipH="1" flipV="1">
            <a:off x="14388559" y="810226"/>
            <a:ext cx="4169757" cy="902184"/>
          </a:xfrm>
          <a:custGeom>
            <a:avLst/>
            <a:gdLst/>
            <a:ahLst/>
            <a:cxnLst/>
            <a:rect l="l" t="t" r="r" b="b"/>
            <a:pathLst>
              <a:path w="4169757" h="902184">
                <a:moveTo>
                  <a:pt x="4169757" y="902184"/>
                </a:moveTo>
                <a:lnTo>
                  <a:pt x="0" y="902184"/>
                </a:lnTo>
                <a:lnTo>
                  <a:pt x="0" y="0"/>
                </a:lnTo>
                <a:lnTo>
                  <a:pt x="4169757" y="0"/>
                </a:lnTo>
                <a:lnTo>
                  <a:pt x="4169757" y="902184"/>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9" name="Freeform 9"/>
          <p:cNvSpPr/>
          <p:nvPr/>
        </p:nvSpPr>
        <p:spPr>
          <a:xfrm>
            <a:off x="14891838" y="6915135"/>
            <a:ext cx="2614235" cy="5039490"/>
          </a:xfrm>
          <a:custGeom>
            <a:avLst/>
            <a:gdLst/>
            <a:ahLst/>
            <a:cxnLst/>
            <a:rect l="l" t="t" r="r" b="b"/>
            <a:pathLst>
              <a:path w="2614235" h="5039490">
                <a:moveTo>
                  <a:pt x="0" y="0"/>
                </a:moveTo>
                <a:lnTo>
                  <a:pt x="2614235" y="0"/>
                </a:lnTo>
                <a:lnTo>
                  <a:pt x="2614235" y="5039490"/>
                </a:lnTo>
                <a:lnTo>
                  <a:pt x="0" y="503949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BE0CD"/>
        </a:solidFill>
        <a:effectLst/>
      </p:bgPr>
    </p:bg>
    <p:spTree>
      <p:nvGrpSpPr>
        <p:cNvPr id="1" name=""/>
        <p:cNvGrpSpPr/>
        <p:nvPr/>
      </p:nvGrpSpPr>
      <p:grpSpPr>
        <a:xfrm>
          <a:off x="0" y="0"/>
          <a:ext cx="0" cy="0"/>
          <a:chOff x="0" y="0"/>
          <a:chExt cx="0" cy="0"/>
        </a:xfrm>
      </p:grpSpPr>
      <p:grpSp>
        <p:nvGrpSpPr>
          <p:cNvPr id="2" name="Group 2"/>
          <p:cNvGrpSpPr/>
          <p:nvPr/>
        </p:nvGrpSpPr>
        <p:grpSpPr>
          <a:xfrm>
            <a:off x="-1318902" y="-635822"/>
            <a:ext cx="19606902" cy="8085427"/>
            <a:chOff x="0" y="0"/>
            <a:chExt cx="5163958" cy="2129495"/>
          </a:xfrm>
        </p:grpSpPr>
        <p:sp>
          <p:nvSpPr>
            <p:cNvPr id="3" name="Freeform 3"/>
            <p:cNvSpPr/>
            <p:nvPr/>
          </p:nvSpPr>
          <p:spPr>
            <a:xfrm>
              <a:off x="0" y="0"/>
              <a:ext cx="5163958" cy="2129495"/>
            </a:xfrm>
            <a:custGeom>
              <a:avLst/>
              <a:gdLst/>
              <a:ahLst/>
              <a:cxnLst/>
              <a:rect l="l" t="t" r="r" b="b"/>
              <a:pathLst>
                <a:path w="5163958" h="2129495">
                  <a:moveTo>
                    <a:pt x="0" y="0"/>
                  </a:moveTo>
                  <a:lnTo>
                    <a:pt x="5163958" y="0"/>
                  </a:lnTo>
                  <a:lnTo>
                    <a:pt x="5163958" y="2129495"/>
                  </a:lnTo>
                  <a:lnTo>
                    <a:pt x="0" y="2129495"/>
                  </a:lnTo>
                  <a:close/>
                </a:path>
              </a:pathLst>
            </a:custGeom>
            <a:solidFill>
              <a:srgbClr val="554234"/>
            </a:solidFill>
            <a:ln w="57150" cap="sq">
              <a:solidFill>
                <a:srgbClr val="000000"/>
              </a:solidFill>
              <a:prstDash val="solid"/>
              <a:miter/>
            </a:ln>
          </p:spPr>
        </p:sp>
        <p:sp>
          <p:nvSpPr>
            <p:cNvPr id="4" name="TextBox 4"/>
            <p:cNvSpPr txBox="1"/>
            <p:nvPr/>
          </p:nvSpPr>
          <p:spPr>
            <a:xfrm>
              <a:off x="0" y="-47625"/>
              <a:ext cx="5163958" cy="2177120"/>
            </a:xfrm>
            <a:prstGeom prst="rect">
              <a:avLst/>
            </a:prstGeom>
          </p:spPr>
          <p:txBody>
            <a:bodyPr lIns="50800" tIns="50800" rIns="50800" bIns="50800" rtlCol="0" anchor="ctr"/>
            <a:lstStyle/>
            <a:p>
              <a:pPr algn="ctr">
                <a:lnSpc>
                  <a:spcPts val="3500"/>
                </a:lnSpc>
              </a:pPr>
              <a:endParaRPr/>
            </a:p>
          </p:txBody>
        </p:sp>
      </p:grpSp>
      <p:sp>
        <p:nvSpPr>
          <p:cNvPr id="5" name="Freeform 5"/>
          <p:cNvSpPr/>
          <p:nvPr/>
        </p:nvSpPr>
        <p:spPr>
          <a:xfrm>
            <a:off x="2514600" y="6057900"/>
            <a:ext cx="11643978" cy="6156753"/>
          </a:xfrm>
          <a:custGeom>
            <a:avLst/>
            <a:gdLst/>
            <a:ahLst/>
            <a:cxnLst/>
            <a:rect l="l" t="t" r="r" b="b"/>
            <a:pathLst>
              <a:path w="11643978" h="6156753">
                <a:moveTo>
                  <a:pt x="0" y="0"/>
                </a:moveTo>
                <a:lnTo>
                  <a:pt x="11643977" y="0"/>
                </a:lnTo>
                <a:lnTo>
                  <a:pt x="11643977" y="6156753"/>
                </a:lnTo>
                <a:lnTo>
                  <a:pt x="0" y="6156753"/>
                </a:lnTo>
                <a:lnTo>
                  <a:pt x="0" y="0"/>
                </a:lnTo>
                <a:close/>
              </a:path>
            </a:pathLst>
          </a:custGeom>
          <a:blipFill>
            <a:blip r:embed="rId2"/>
            <a:stretch>
              <a:fillRect/>
            </a:stretch>
          </a:blipFill>
        </p:spPr>
      </p:sp>
      <p:sp>
        <p:nvSpPr>
          <p:cNvPr id="6" name="TextBox 6"/>
          <p:cNvSpPr txBox="1"/>
          <p:nvPr/>
        </p:nvSpPr>
        <p:spPr>
          <a:xfrm>
            <a:off x="762000" y="430216"/>
            <a:ext cx="15708932" cy="5922519"/>
          </a:xfrm>
          <a:prstGeom prst="rect">
            <a:avLst/>
          </a:prstGeom>
        </p:spPr>
        <p:txBody>
          <a:bodyPr lIns="0" tIns="0" rIns="0" bIns="0" rtlCol="0" anchor="t">
            <a:spAutoFit/>
          </a:bodyPr>
          <a:lstStyle/>
          <a:p>
            <a:pPr algn="just">
              <a:lnSpc>
                <a:spcPts val="5755"/>
              </a:lnSpc>
              <a:spcBef>
                <a:spcPct val="0"/>
              </a:spcBef>
            </a:pP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Hozirgi</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kunda</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ularda</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uchtasi</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ya’ni</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rivojlantirish</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darslari</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mashg’ulot</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darslari</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va</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takrorlash</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darslari</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keng</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qo’llaniladi.Rivojlantiruvchi</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darslar</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maqsadi</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shundan</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iboratki</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undayangi</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mavzu</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tushuntiriladi</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va</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yangi</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mavzu</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mustahkamlanadi</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Ushbu</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dars</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turida</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aniq</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faktlarga</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asoslangan</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ilmiy</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ma’lumotlar</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berib</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boriladi</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Rivojlantirish</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darslari</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2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turga</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ajaratiladi</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induktiv</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rivojlantirish</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darslari</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deduktiv</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rivojlantirish</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 </a:t>
            </a:r>
            <a:r>
              <a:rPr lang="en-US" sz="4110" dirty="0" err="1">
                <a:solidFill>
                  <a:srgbClr val="EBE0CD"/>
                </a:solidFill>
                <a:latin typeface="League Spartan" panose="00000800000000000000"/>
                <a:ea typeface="League Spartan" panose="00000800000000000000"/>
                <a:cs typeface="League Spartan" panose="00000800000000000000"/>
                <a:sym typeface="League Spartan" panose="00000800000000000000"/>
              </a:rPr>
              <a:t>darslari</a:t>
            </a:r>
            <a:r>
              <a:rPr lang="en-US" sz="4110" dirty="0">
                <a:solidFill>
                  <a:srgbClr val="EBE0CD"/>
                </a:solidFill>
                <a:latin typeface="League Spartan" panose="00000800000000000000"/>
                <a:ea typeface="League Spartan" panose="00000800000000000000"/>
                <a:cs typeface="League Spartan" panose="00000800000000000000"/>
                <a:sym typeface="League Spartan" panose="00000800000000000000"/>
              </a:rPr>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BE0CD"/>
        </a:solidFill>
        <a:effectLst/>
      </p:bgPr>
    </p:bg>
    <p:spTree>
      <p:nvGrpSpPr>
        <p:cNvPr id="1" name=""/>
        <p:cNvGrpSpPr/>
        <p:nvPr/>
      </p:nvGrpSpPr>
      <p:grpSpPr>
        <a:xfrm>
          <a:off x="0" y="0"/>
          <a:ext cx="0" cy="0"/>
          <a:chOff x="0" y="0"/>
          <a:chExt cx="0" cy="0"/>
        </a:xfrm>
      </p:grpSpPr>
      <p:sp>
        <p:nvSpPr>
          <p:cNvPr id="2" name="Freeform 2"/>
          <p:cNvSpPr/>
          <p:nvPr/>
        </p:nvSpPr>
        <p:spPr>
          <a:xfrm>
            <a:off x="10239305" y="313978"/>
            <a:ext cx="9393421" cy="9659045"/>
          </a:xfrm>
          <a:custGeom>
            <a:avLst/>
            <a:gdLst/>
            <a:ahLst/>
            <a:cxnLst/>
            <a:rect l="l" t="t" r="r" b="b"/>
            <a:pathLst>
              <a:path w="9393421" h="9659045">
                <a:moveTo>
                  <a:pt x="0" y="0"/>
                </a:moveTo>
                <a:lnTo>
                  <a:pt x="9393421" y="0"/>
                </a:lnTo>
                <a:lnTo>
                  <a:pt x="9393421" y="9659044"/>
                </a:lnTo>
                <a:lnTo>
                  <a:pt x="0" y="9659044"/>
                </a:lnTo>
                <a:lnTo>
                  <a:pt x="0" y="0"/>
                </a:lnTo>
                <a:close/>
              </a:path>
            </a:pathLst>
          </a:custGeom>
          <a:blipFill>
            <a:blip r:embed="rId2"/>
            <a:stretch>
              <a:fillRect/>
            </a:stretch>
          </a:blipFill>
        </p:spPr>
      </p:sp>
      <p:grpSp>
        <p:nvGrpSpPr>
          <p:cNvPr id="3" name="Group 3"/>
          <p:cNvGrpSpPr/>
          <p:nvPr/>
        </p:nvGrpSpPr>
        <p:grpSpPr>
          <a:xfrm>
            <a:off x="724338" y="846089"/>
            <a:ext cx="10664427" cy="8229600"/>
            <a:chOff x="0" y="0"/>
            <a:chExt cx="2808738" cy="2167467"/>
          </a:xfrm>
        </p:grpSpPr>
        <p:sp>
          <p:nvSpPr>
            <p:cNvPr id="4" name="Freeform 4"/>
            <p:cNvSpPr/>
            <p:nvPr/>
          </p:nvSpPr>
          <p:spPr>
            <a:xfrm>
              <a:off x="0" y="0"/>
              <a:ext cx="2808738" cy="2167467"/>
            </a:xfrm>
            <a:custGeom>
              <a:avLst/>
              <a:gdLst/>
              <a:ahLst/>
              <a:cxnLst/>
              <a:rect l="l" t="t" r="r" b="b"/>
              <a:pathLst>
                <a:path w="2808738" h="2167467">
                  <a:moveTo>
                    <a:pt x="0" y="0"/>
                  </a:moveTo>
                  <a:lnTo>
                    <a:pt x="2808738" y="0"/>
                  </a:lnTo>
                  <a:lnTo>
                    <a:pt x="2808738" y="2167467"/>
                  </a:lnTo>
                  <a:lnTo>
                    <a:pt x="0" y="2167467"/>
                  </a:lnTo>
                  <a:close/>
                </a:path>
              </a:pathLst>
            </a:custGeom>
            <a:solidFill>
              <a:srgbClr val="554234"/>
            </a:solidFill>
            <a:ln w="57150" cap="sq">
              <a:solidFill>
                <a:srgbClr val="000000"/>
              </a:solidFill>
              <a:prstDash val="solid"/>
              <a:miter/>
            </a:ln>
          </p:spPr>
        </p:sp>
        <p:sp>
          <p:nvSpPr>
            <p:cNvPr id="5" name="TextBox 5"/>
            <p:cNvSpPr txBox="1"/>
            <p:nvPr/>
          </p:nvSpPr>
          <p:spPr>
            <a:xfrm>
              <a:off x="0" y="-47625"/>
              <a:ext cx="2808738" cy="2215092"/>
            </a:xfrm>
            <a:prstGeom prst="rect">
              <a:avLst/>
            </a:prstGeom>
          </p:spPr>
          <p:txBody>
            <a:bodyPr lIns="50800" tIns="50800" rIns="50800" bIns="50800" rtlCol="0" anchor="ctr"/>
            <a:lstStyle/>
            <a:p>
              <a:pPr algn="ctr">
                <a:lnSpc>
                  <a:spcPts val="3500"/>
                </a:lnSpc>
              </a:pPr>
              <a:endParaRPr/>
            </a:p>
          </p:txBody>
        </p:sp>
      </p:grpSp>
      <p:sp>
        <p:nvSpPr>
          <p:cNvPr id="6" name="TextBox 6"/>
          <p:cNvSpPr txBox="1"/>
          <p:nvPr/>
        </p:nvSpPr>
        <p:spPr>
          <a:xfrm>
            <a:off x="1082300" y="1490451"/>
            <a:ext cx="9948504" cy="6736972"/>
          </a:xfrm>
          <a:prstGeom prst="rect">
            <a:avLst/>
          </a:prstGeom>
        </p:spPr>
        <p:txBody>
          <a:bodyPr lIns="0" tIns="0" rIns="0" bIns="0" rtlCol="0" anchor="t">
            <a:spAutoFit/>
          </a:bodyPr>
          <a:lstStyle/>
          <a:p>
            <a:pPr algn="ctr">
              <a:lnSpc>
                <a:spcPts val="4420"/>
              </a:lnSpc>
            </a:pPr>
            <a:r>
              <a:rPr lang="en-US" sz="3160" dirty="0" err="1">
                <a:solidFill>
                  <a:srgbClr val="EBE0CD"/>
                </a:solidFill>
                <a:latin typeface="Glacial Indifference"/>
                <a:ea typeface="Glacial Indifference"/>
                <a:cs typeface="Glacial Indifference"/>
                <a:sym typeface="Glacial Indifference"/>
              </a:rPr>
              <a:t>Rivojlantirish</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darslarini</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olib</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borish</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bosqichlari</a:t>
            </a:r>
            <a:r>
              <a:rPr lang="en-US" sz="3160" dirty="0">
                <a:solidFill>
                  <a:srgbClr val="EBE0CD"/>
                </a:solidFill>
                <a:latin typeface="Glacial Indifference"/>
                <a:ea typeface="Glacial Indifference"/>
                <a:cs typeface="Glacial Indifference"/>
                <a:sym typeface="Glacial Indifference"/>
              </a:rPr>
              <a:t>:</a:t>
            </a:r>
          </a:p>
          <a:p>
            <a:pPr algn="l">
              <a:lnSpc>
                <a:spcPts val="4420"/>
              </a:lnSpc>
            </a:pPr>
            <a:r>
              <a:rPr lang="en-US" sz="3160" dirty="0">
                <a:solidFill>
                  <a:srgbClr val="EBE0CD"/>
                </a:solidFill>
                <a:latin typeface="Glacial Indifference"/>
                <a:ea typeface="Glacial Indifference"/>
                <a:cs typeface="Glacial Indifference"/>
                <a:sym typeface="Glacial Indifference"/>
              </a:rPr>
              <a:t>	1.Tayyorgarlik –</a:t>
            </a:r>
            <a:r>
              <a:rPr lang="en-US" sz="3160" dirty="0" err="1">
                <a:solidFill>
                  <a:srgbClr val="EBE0CD"/>
                </a:solidFill>
                <a:latin typeface="Glacial Indifference"/>
                <a:ea typeface="Glacial Indifference"/>
                <a:cs typeface="Glacial Indifference"/>
                <a:sym typeface="Glacial Indifference"/>
              </a:rPr>
              <a:t>bilim</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va</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motivatsion</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tomonlarni</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o’z</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ichiga</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oladi</a:t>
            </a:r>
            <a:r>
              <a:rPr lang="en-US" sz="3160" dirty="0">
                <a:solidFill>
                  <a:srgbClr val="EBE0CD"/>
                </a:solidFill>
                <a:latin typeface="Glacial Indifference"/>
                <a:ea typeface="Glacial Indifference"/>
                <a:cs typeface="Glacial Indifference"/>
                <a:sym typeface="Glacial Indifference"/>
              </a:rPr>
              <a:t>.</a:t>
            </a:r>
          </a:p>
          <a:p>
            <a:pPr algn="l">
              <a:lnSpc>
                <a:spcPts val="4420"/>
              </a:lnSpc>
            </a:pPr>
            <a:r>
              <a:rPr lang="en-US" sz="3160" dirty="0">
                <a:solidFill>
                  <a:srgbClr val="EBE0CD"/>
                </a:solidFill>
                <a:latin typeface="Glacial Indifference"/>
                <a:ea typeface="Glacial Indifference"/>
                <a:cs typeface="Glacial Indifference"/>
                <a:sym typeface="Glacial Indifference"/>
              </a:rPr>
              <a:t>	2.Taqdimot –</a:t>
            </a:r>
            <a:r>
              <a:rPr lang="en-US" sz="3160" dirty="0" err="1">
                <a:solidFill>
                  <a:srgbClr val="EBE0CD"/>
                </a:solidFill>
                <a:latin typeface="Glacial Indifference"/>
                <a:ea typeface="Glacial Indifference"/>
                <a:cs typeface="Glacial Indifference"/>
                <a:sym typeface="Glacial Indifference"/>
              </a:rPr>
              <a:t>bu</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jarayonda</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o’qituvchi</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savollar</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hamda</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o’quv</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qo’llanmalari</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asosida</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o’quvchilarni</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ko’rib</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va</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eshitib</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tahlil</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qiliosh</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solishtirish</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qiyoslash</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kuzatiwsh</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hukm</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qilish</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kabi</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yo’nalishlarga</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yo’naltiradi</a:t>
            </a:r>
            <a:r>
              <a:rPr lang="en-US" sz="3160" dirty="0">
                <a:solidFill>
                  <a:srgbClr val="EBE0CD"/>
                </a:solidFill>
                <a:latin typeface="Glacial Indifference"/>
                <a:ea typeface="Glacial Indifference"/>
                <a:cs typeface="Glacial Indifference"/>
                <a:sym typeface="Glacial Indifference"/>
              </a:rPr>
              <a:t>.</a:t>
            </a:r>
          </a:p>
          <a:p>
            <a:pPr marL="0" lvl="0" indent="0" algn="l">
              <a:lnSpc>
                <a:spcPts val="4420"/>
              </a:lnSpc>
              <a:spcBef>
                <a:spcPct val="0"/>
              </a:spcBef>
            </a:pPr>
            <a:r>
              <a:rPr lang="en-US" sz="3160" dirty="0">
                <a:solidFill>
                  <a:srgbClr val="EBE0CD"/>
                </a:solidFill>
                <a:latin typeface="Glacial Indifference"/>
                <a:ea typeface="Glacial Indifference"/>
                <a:cs typeface="Glacial Indifference"/>
                <a:sym typeface="Glacial Indifference"/>
              </a:rPr>
              <a:t>	3.Tatbiq </a:t>
            </a:r>
            <a:r>
              <a:rPr lang="en-US" sz="3160" dirty="0" err="1">
                <a:solidFill>
                  <a:srgbClr val="EBE0CD"/>
                </a:solidFill>
                <a:latin typeface="Glacial Indifference"/>
                <a:ea typeface="Glacial Indifference"/>
                <a:cs typeface="Glacial Indifference"/>
                <a:sym typeface="Glacial Indifference"/>
              </a:rPr>
              <a:t>etish</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test.Ushbu</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orqali</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mavzu</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o’zlashtirilganini</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bilib</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olish</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mumkin.Takrorlash</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ya’ni</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qayta</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ko’rib</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chiqish</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darslari</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o’quvchilarda</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takrorlash</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va</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esga</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olish</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orqali</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o’tilgan</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mavzularni</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boshqa</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nuqtai</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nazardan</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ko’rib</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chiqish</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mkoniyatini</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yuzaga</a:t>
            </a:r>
            <a:r>
              <a:rPr lang="en-US" sz="3160" dirty="0">
                <a:solidFill>
                  <a:srgbClr val="EBE0CD"/>
                </a:solidFill>
                <a:latin typeface="Glacial Indifference"/>
                <a:ea typeface="Glacial Indifference"/>
                <a:cs typeface="Glacial Indifference"/>
                <a:sym typeface="Glacial Indifference"/>
              </a:rPr>
              <a:t> </a:t>
            </a:r>
            <a:r>
              <a:rPr lang="en-US" sz="3160" dirty="0" err="1">
                <a:solidFill>
                  <a:srgbClr val="EBE0CD"/>
                </a:solidFill>
                <a:latin typeface="Glacial Indifference"/>
                <a:ea typeface="Glacial Indifference"/>
                <a:cs typeface="Glacial Indifference"/>
                <a:sym typeface="Glacial Indifference"/>
              </a:rPr>
              <a:t>keltiradi</a:t>
            </a:r>
            <a:r>
              <a:rPr lang="en-US" sz="3160" dirty="0">
                <a:solidFill>
                  <a:srgbClr val="EBE0CD"/>
                </a:solidFill>
                <a:latin typeface="Glacial Indifference"/>
                <a:ea typeface="Glacial Indifference"/>
                <a:cs typeface="Glacial Indifference"/>
                <a:sym typeface="Glacial Indifference"/>
              </a:rPr>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1600</Words>
  <Application>Microsoft Office PowerPoint</Application>
  <PresentationFormat>Произвольный</PresentationFormat>
  <Paragraphs>94</Paragraphs>
  <Slides>28</Slides>
  <Notes>0</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28</vt:i4>
      </vt:variant>
    </vt:vector>
  </HeadingPairs>
  <TitlesOfParts>
    <vt:vector size="39" baseType="lpstr">
      <vt:lpstr>Arial</vt:lpstr>
      <vt:lpstr>Open Sauce Bold</vt:lpstr>
      <vt:lpstr>League Spartan</vt:lpstr>
      <vt:lpstr>Canva Sans</vt:lpstr>
      <vt:lpstr>Times New Roman</vt:lpstr>
      <vt:lpstr>Horizon</vt:lpstr>
      <vt:lpstr>KG Primary Penmanship</vt:lpstr>
      <vt:lpstr>Calibri</vt:lpstr>
      <vt:lpstr>Jua</vt:lpstr>
      <vt:lpstr>Glacial Indifference</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dars -o'qitishning asosiy shakli sifatida</dc:title>
  <dc:creator>Talaba ARM</dc:creator>
  <cp:lastModifiedBy>Asadbek Jurayev</cp:lastModifiedBy>
  <cp:revision>4</cp:revision>
  <dcterms:created xsi:type="dcterms:W3CDTF">2006-08-16T00:00:00Z</dcterms:created>
  <dcterms:modified xsi:type="dcterms:W3CDTF">2024-11-05T05:45:55Z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567F84473DF94FC18AA4B978895D6408_13</vt:lpwstr>
  </property>
  <property fmtid="{D5CDD505-2E9C-101B-9397-08002B2CF9AE}" pid="3" name="KSOProductBuildVer">
    <vt:lpwstr>1049-12.2.0.13518</vt:lpwstr>
  </property>
</Properties>
</file>