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1" r:id="rId9"/>
    <p:sldId id="272" r:id="rId10"/>
    <p:sldId id="268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4/30/2026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D3E5E-D325-207B-815A-67ECB80571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 err="1">
                <a:cs typeface="Times New Roman" panose="02020603050405020304" pitchFamily="18" charset="0"/>
              </a:rPr>
              <a:t>Elektronlarning</a:t>
            </a:r>
            <a:r>
              <a:rPr lang="en-US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radiatsion</a:t>
            </a:r>
            <a:r>
              <a:rPr lang="en-US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tormozlanishi.Tormozlanish</a:t>
            </a:r>
            <a:r>
              <a:rPr lang="en-US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nurlanishi</a:t>
            </a:r>
            <a:r>
              <a:rPr lang="en-US" sz="4400" b="1" dirty="0"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cs typeface="Times New Roman" panose="02020603050405020304" pitchFamily="18" charset="0"/>
              </a:rPr>
              <a:t>Bete-Gaytler</a:t>
            </a:r>
            <a:r>
              <a:rPr lang="en-US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formulasi</a:t>
            </a:r>
            <a:r>
              <a:rPr lang="en-US" sz="4400" b="1" dirty="0">
                <a:cs typeface="Times New Roman" panose="02020603050405020304" pitchFamily="18" charset="0"/>
              </a:rPr>
              <a:t>.</a:t>
            </a:r>
            <a:r>
              <a:rPr lang="ru-RU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Radiatsion</a:t>
            </a:r>
            <a:r>
              <a:rPr lang="en-US" sz="4400" b="1" dirty="0"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cs typeface="Times New Roman" panose="02020603050405020304" pitchFamily="18" charset="0"/>
              </a:rPr>
              <a:t>uzunlik</a:t>
            </a:r>
            <a:r>
              <a:rPr lang="en-US" sz="4400" b="1" dirty="0">
                <a:cs typeface="Times New Roman" panose="02020603050405020304" pitchFamily="18" charset="0"/>
              </a:rPr>
              <a:t>. Kritik </a:t>
            </a:r>
            <a:r>
              <a:rPr lang="en-US" sz="4400" b="1" dirty="0" err="1">
                <a:cs typeface="Times New Roman" panose="02020603050405020304" pitchFamily="18" charset="0"/>
              </a:rPr>
              <a:t>energiya</a:t>
            </a:r>
            <a:r>
              <a:rPr lang="en-US" sz="4400" b="1" dirty="0"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04ABA4-585C-8A6A-1DEB-96EEBBB17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5781" y="5546711"/>
            <a:ext cx="5485428" cy="106984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QABUL QILDI:XOSHIMJONOV XURSHIDBEK</a:t>
            </a:r>
          </a:p>
          <a:p>
            <a:r>
              <a:rPr lang="en-US" dirty="0"/>
              <a:t>TOPSHIRDI:ABDULLAYEVA E’ZOZA</a:t>
            </a:r>
          </a:p>
          <a:p>
            <a:r>
              <a:rPr lang="en-US" dirty="0"/>
              <a:t>                      TO’XTAYEVA CHAROS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13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19BFFDB-16DF-3D6C-5CAC-FEFB42DB45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6800" y="915178"/>
                <a:ext cx="10058400" cy="4050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1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𝒅𝑬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1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num>
                        <m:den>
                          <m:sSub>
                            <m:sSubPr>
                              <m:ctrlPr>
                                <a:rPr lang="en-US" sz="21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𝒓𝒂𝒅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𝒓𝒂𝒅</m:t>
                        </m:r>
                      </m:sub>
                    </m:sSub>
                    <m:r>
                      <a:rPr lang="en-US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err="1"/>
                  <a:t>radiatsion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uzunlik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lvl="0" indent="0">
                  <a:lnSpc>
                    <a:spcPct val="120000"/>
                  </a:lnSpc>
                  <a:spcBef>
                    <a:spcPts val="1000"/>
                  </a:spcBef>
                  <a:buClr>
                    <a:srgbClr val="B71E42"/>
                  </a:buClr>
                  <a:buSzPct val="10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𝒍</m:t>
                              </m:r>
                            </m:e>
                            <m:sub>
                              <m: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𝒓𝒂𝒅</m:t>
                              </m:r>
                            </m:sub>
                          </m:sSub>
                        </m:den>
                      </m:f>
                      <m:r>
                        <a:rPr lang="en-US" sz="2400" b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l-GR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sSubSup>
                        <m:sSubSupPr>
                          <m:ctrlPr>
                            <a:rPr lang="el-GR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b>
                        <m:sup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f>
                        <m:fPr>
                          <m:ctrlPr>
                            <a:rPr lang="el-GR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𝒁</m:t>
                      </m:r>
                      <m:d>
                        <m:dPr>
                          <m:ctrlP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f>
                        <m:fPr>
                          <m:ctrlP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cap="all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cap="all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2400" b="1" i="1" cap="all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cap="all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400" b="1" i="1" cap="all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2400" b="1" i="1" cap="all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19BFFDB-16DF-3D6C-5CAC-FEFB42DB45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915178"/>
                <a:ext cx="10058400" cy="405079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990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6499A-27C0-0BFF-E15C-7187C93F8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F2D1DE-6B2D-DDDB-BCF1-4AFF2BFC6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76" y="653638"/>
            <a:ext cx="11527277" cy="448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68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F82FC-3759-609E-841E-06DDD6EE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XULOSA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F7B15-5627-7A86-E123-507678F17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harakatlanganda</a:t>
            </a:r>
            <a:r>
              <a:rPr lang="en-US" dirty="0"/>
              <a:t> </a:t>
            </a:r>
            <a:r>
              <a:rPr lang="en-US" dirty="0" err="1"/>
              <a:t>energiyasini</a:t>
            </a:r>
            <a:r>
              <a:rPr lang="en-US" dirty="0"/>
              <a:t> </a:t>
            </a:r>
            <a:r>
              <a:rPr lang="en-US" dirty="0" err="1"/>
              <a:t>yo‘qotib</a:t>
            </a:r>
            <a:r>
              <a:rPr lang="en-US" dirty="0"/>
              <a:t>, </a:t>
            </a:r>
            <a:r>
              <a:rPr lang="en-US" dirty="0" err="1"/>
              <a:t>tormozlanadi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tormozlanish</a:t>
            </a:r>
            <a:r>
              <a:rPr lang="en-US" dirty="0"/>
              <a:t> </a:t>
            </a:r>
            <a:r>
              <a:rPr lang="en-US" dirty="0" err="1"/>
              <a:t>nurlanishi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Bu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Bete</a:t>
            </a:r>
            <a:r>
              <a:rPr lang="en-US" dirty="0"/>
              <a:t>–</a:t>
            </a:r>
            <a:r>
              <a:rPr lang="en-US" dirty="0" err="1"/>
              <a:t>Geytler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 </a:t>
            </a: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uzunlik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energiyasining</a:t>
            </a:r>
            <a:r>
              <a:rPr lang="en-US" dirty="0"/>
              <a:t> </a:t>
            </a:r>
            <a:r>
              <a:rPr lang="en-US" dirty="0" err="1"/>
              <a:t>kamayish</a:t>
            </a:r>
            <a:r>
              <a:rPr lang="en-US" dirty="0"/>
              <a:t> </a:t>
            </a:r>
            <a:r>
              <a:rPr lang="en-US" dirty="0" err="1"/>
              <a:t>tezligini</a:t>
            </a:r>
            <a:r>
              <a:rPr lang="en-US" dirty="0"/>
              <a:t> </a:t>
            </a:r>
            <a:r>
              <a:rPr lang="en-US" dirty="0" err="1"/>
              <a:t>bildiradi</a:t>
            </a:r>
            <a:r>
              <a:rPr lang="en-US" dirty="0"/>
              <a:t>,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ionizatsiya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yo‘qotishlari</a:t>
            </a:r>
            <a:r>
              <a:rPr lang="en-US" dirty="0"/>
              <a:t> </a:t>
            </a:r>
            <a:r>
              <a:rPr lang="en-US" dirty="0" err="1"/>
              <a:t>tenglashadigan</a:t>
            </a:r>
            <a:r>
              <a:rPr lang="en-US" dirty="0"/>
              <a:t> </a:t>
            </a:r>
            <a:r>
              <a:rPr lang="en-US" dirty="0" err="1"/>
              <a:t>nuqtadir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205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FB616-E99F-866A-AABC-3E1FBA306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FOYDALANILGAN ADABIYOTLAR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97A7C-14C6-077B-7097-1BD4DE26E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Т.</a:t>
            </a:r>
            <a:r>
              <a:rPr lang="en-US" dirty="0"/>
              <a:t>M.MO‘MINOV,  A.B.XOLIQULOV,  SH.X.XUSHMURODOV “ Atom </a:t>
            </a:r>
            <a:r>
              <a:rPr lang="en-US" dirty="0" err="1"/>
              <a:t>yadrosi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elementar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”  Toshkent-2009, 212-216betlar.</a:t>
            </a:r>
          </a:p>
          <a:p>
            <a:r>
              <a:rPr lang="en-US" dirty="0"/>
              <a:t>S.POLV</a:t>
            </a:r>
            <a:r>
              <a:rPr lang="uz-Latn-UZ" dirty="0"/>
              <a:t>O</a:t>
            </a:r>
            <a:r>
              <a:rPr lang="en-US" dirty="0"/>
              <a:t>NOV, E.B</a:t>
            </a:r>
            <a:r>
              <a:rPr lang="uz-Latn-UZ"/>
              <a:t>O</a:t>
            </a:r>
            <a:r>
              <a:rPr lang="en-US"/>
              <a:t>ZOROV</a:t>
            </a:r>
            <a:r>
              <a:rPr lang="en-US" dirty="0"/>
              <a:t>,Z.KANOKOV “ATOM YADROSI VA ELEMENTAR ZARRALAR FIZIKASA”Toshkent-2019,93-96 </a:t>
            </a:r>
            <a:r>
              <a:rPr lang="en-US" dirty="0" err="1"/>
              <a:t>betlar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ASTAPOV “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kursidan</a:t>
            </a:r>
            <a:r>
              <a:rPr lang="en-US" dirty="0"/>
              <a:t> </a:t>
            </a:r>
            <a:r>
              <a:rPr lang="en-US" dirty="0" err="1"/>
              <a:t>masalalar</a:t>
            </a:r>
            <a:r>
              <a:rPr lang="en-US" dirty="0"/>
              <a:t> </a:t>
            </a:r>
            <a:r>
              <a:rPr lang="en-US" dirty="0" err="1"/>
              <a:t>to’plami</a:t>
            </a:r>
            <a:r>
              <a:rPr lang="en-US" dirty="0"/>
              <a:t>” Toskent-2023, 20-bet</a:t>
            </a:r>
          </a:p>
        </p:txBody>
      </p:sp>
    </p:spTree>
    <p:extLst>
      <p:ext uri="{BB962C8B-B14F-4D97-AF65-F5344CB8AC3E}">
        <p14:creationId xmlns:p14="http://schemas.microsoft.com/office/powerpoint/2010/main" val="3736741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B7565-3E64-937D-8C9E-63296A5F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73" y="2770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E’TIBORINGIZ UCHUN RAHMAT!</a:t>
            </a:r>
            <a:endParaRPr lang="ru-RU" sz="7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129F8D-E4A8-152D-1651-6D90AC0EE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0" y="4562856"/>
            <a:ext cx="155448" cy="16093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95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F1A75-51BD-D6CE-D5EC-720D139DE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674A81-04E8-7B03-D112-5F9A2F36E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Elektronlarning</a:t>
            </a:r>
            <a:r>
              <a:rPr lang="en-US" sz="2800" dirty="0"/>
              <a:t> </a:t>
            </a:r>
            <a:r>
              <a:rPr lang="en-US" sz="2800" dirty="0" err="1"/>
              <a:t>radiatsion</a:t>
            </a:r>
            <a:r>
              <a:rPr lang="en-US" sz="2800" dirty="0"/>
              <a:t> </a:t>
            </a:r>
            <a:r>
              <a:rPr lang="en-US" sz="2800" dirty="0" err="1"/>
              <a:t>tormozlanishi.Tormozlanish</a:t>
            </a:r>
            <a:r>
              <a:rPr lang="en-US" sz="2800" dirty="0"/>
              <a:t> </a:t>
            </a:r>
            <a:r>
              <a:rPr lang="en-US" sz="2800" dirty="0" err="1"/>
              <a:t>nurlanishi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Bete-Gaytler</a:t>
            </a:r>
            <a:r>
              <a:rPr lang="en-US" sz="2800" dirty="0"/>
              <a:t> </a:t>
            </a:r>
            <a:r>
              <a:rPr lang="en-US" sz="2800" dirty="0" err="1"/>
              <a:t>formulasi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Radiatsion</a:t>
            </a:r>
            <a:r>
              <a:rPr lang="en-US" sz="2800" dirty="0"/>
              <a:t> </a:t>
            </a:r>
            <a:r>
              <a:rPr lang="en-US" sz="2800" dirty="0" err="1"/>
              <a:t>uzunlik</a:t>
            </a:r>
            <a:r>
              <a:rPr lang="en-US" sz="2800" dirty="0"/>
              <a:t>. </a:t>
            </a:r>
          </a:p>
          <a:p>
            <a:r>
              <a:rPr lang="en-US" sz="2800" dirty="0"/>
              <a:t>Kritik </a:t>
            </a:r>
            <a:r>
              <a:rPr lang="en-US" sz="2800" dirty="0" err="1"/>
              <a:t>energiya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Xulosa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750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FF974B3-17B1-98BD-4F78-40EA4F7474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3411" y="207101"/>
                <a:ext cx="10058400" cy="405079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600" dirty="0"/>
                  <a:t>   </a:t>
                </a:r>
                <a:r>
                  <a:rPr lang="en-US" sz="1600" dirty="0" err="1"/>
                  <a:t>Zaryadli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zarralar</a:t>
                </a:r>
                <a:r>
                  <a:rPr lang="en-US" sz="1600" dirty="0"/>
                  <a:t> </a:t>
                </a:r>
                <a:r>
                  <a:rPr lang="en-US" sz="1600" dirty="0" err="1"/>
                  <a:t>muhitdan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o'tganda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energiyalarini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muhitni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ionizatsiyalashdan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tashqari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radiatsion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nurlashga</a:t>
                </a:r>
                <a:r>
                  <a:rPr lang="en-US" sz="1600" dirty="0"/>
                  <a:t> ham </a:t>
                </a:r>
                <a:r>
                  <a:rPr lang="en-US" sz="1600" dirty="0" err="1"/>
                  <a:t>sarflaydi.Zaryadli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zarralar</a:t>
                </a:r>
                <a:r>
                  <a:rPr lang="en-US" sz="1600" dirty="0"/>
                  <a:t> </a:t>
                </a:r>
                <a:r>
                  <a:rPr lang="en-US" sz="1600" dirty="0" err="1"/>
                  <a:t>muhit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orqali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o'tganda</a:t>
                </a:r>
                <a:r>
                  <a:rPr lang="en-US" sz="1600" dirty="0"/>
                  <a:t> atom </a:t>
                </a:r>
                <a:r>
                  <a:rPr lang="en-US" sz="1600" dirty="0" err="1"/>
                  <a:t>yadrosi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va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elektronlar</a:t>
                </a:r>
                <a:r>
                  <a:rPr lang="en-US" sz="1600" dirty="0"/>
                  <a:t> </a:t>
                </a:r>
                <a:r>
                  <a:rPr lang="en-US" sz="1600" dirty="0" err="1"/>
                  <a:t>maydonida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tormozlanish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natijasida</a:t>
                </a:r>
                <a:r>
                  <a:rPr lang="en-US" sz="1600" dirty="0"/>
                  <a:t> </a:t>
                </a:r>
                <a:r>
                  <a:rPr lang="en-US" sz="1600" b="1" dirty="0" err="1"/>
                  <a:t>radiatsion</a:t>
                </a:r>
                <a:r>
                  <a:rPr lang="en-US" sz="1600" b="1" dirty="0"/>
                  <a:t> </a:t>
                </a:r>
                <a:r>
                  <a:rPr lang="en-US" sz="1600" dirty="0" err="1"/>
                  <a:t>yoki</a:t>
                </a:r>
                <a:r>
                  <a:rPr lang="en-US" sz="1600" dirty="0"/>
                  <a:t> </a:t>
                </a:r>
                <a:r>
                  <a:rPr lang="en-US" sz="1600" b="1" dirty="0" err="1"/>
                  <a:t>tormozlanish</a:t>
                </a:r>
                <a:r>
                  <a:rPr lang="en-US" sz="1600" b="1" dirty="0"/>
                  <a:t> </a:t>
                </a:r>
                <a:r>
                  <a:rPr lang="en-US" sz="1600" b="1" dirty="0" err="1"/>
                  <a:t>nurlanish</a:t>
                </a:r>
                <a:r>
                  <a:rPr lang="en-US" sz="1600" b="1" dirty="0"/>
                  <a:t> </a:t>
                </a:r>
                <a:r>
                  <a:rPr lang="en-US" sz="1600" dirty="0"/>
                  <a:t>deb </a:t>
                </a:r>
                <a:r>
                  <a:rPr lang="en-US" sz="1600" dirty="0" err="1"/>
                  <a:t>ataluvchi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nurlanish</a:t>
                </a:r>
                <a:r>
                  <a:rPr lang="en-US" sz="1600" dirty="0"/>
                  <a:t> </a:t>
                </a:r>
                <a:r>
                  <a:rPr lang="en-US" sz="1600" dirty="0" err="1"/>
                  <a:t>hosil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qiladi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va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o'z</a:t>
                </a:r>
                <a:r>
                  <a:rPr lang="en-US" sz="1600" dirty="0"/>
                  <a:t> </a:t>
                </a:r>
                <a:r>
                  <a:rPr lang="en-US" sz="1600" dirty="0" err="1"/>
                  <a:t>energiyasini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shu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nurlanishga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yo'qota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boradi</a:t>
                </a:r>
                <a:r>
                  <a:rPr lang="en-US" sz="1600" dirty="0"/>
                  <a:t>.</a:t>
                </a:r>
              </a:p>
              <a:p>
                <a:pPr marL="0" indent="0">
                  <a:buNone/>
                </a:pPr>
                <a:r>
                  <a:rPr lang="en-US" sz="1600" dirty="0"/>
                  <a:t>   </a:t>
                </a:r>
                <a:r>
                  <a:rPr lang="en-US" sz="1600" dirty="0" err="1"/>
                  <a:t>Radiatsion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nurlanish</a:t>
                </a:r>
                <a:r>
                  <a:rPr lang="en-US" sz="1600" dirty="0"/>
                  <a:t> </a:t>
                </a:r>
                <a:r>
                  <a:rPr lang="en-US" sz="1600" dirty="0" err="1"/>
                  <a:t>asosan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yengil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zarralarda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kuchli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boʻladi</a:t>
                </a:r>
                <a:r>
                  <a:rPr lang="en-US" sz="1600" dirty="0"/>
                  <a:t>. </a:t>
                </a:r>
                <a:r>
                  <a:rPr lang="en-US" sz="1600" dirty="0" err="1"/>
                  <a:t>Chunki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qancha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yengil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bo'lsa</a:t>
                </a:r>
                <a:r>
                  <a:rPr lang="en-US" sz="1600" dirty="0"/>
                  <a:t>, </a:t>
                </a:r>
                <a:r>
                  <a:rPr lang="en-US" sz="1600" dirty="0" err="1"/>
                  <a:t>shuncha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tez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tormozlanadi</a:t>
                </a:r>
                <a:r>
                  <a:rPr lang="en-US" sz="1600" dirty="0"/>
                  <a:t>. </a:t>
                </a:r>
                <a:r>
                  <a:rPr lang="en-US" sz="1600" dirty="0" err="1"/>
                  <a:t>Haqiqatan</a:t>
                </a:r>
                <a:r>
                  <a:rPr lang="en-US" sz="1600" dirty="0"/>
                  <a:t>, </a:t>
                </a:r>
                <a:r>
                  <a:rPr lang="en-US" sz="1600" dirty="0" err="1"/>
                  <a:t>radiatsion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nurlanishda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zarraning</a:t>
                </a:r>
                <a:r>
                  <a:rPr lang="en-US" sz="1600" dirty="0"/>
                  <a:t> </a:t>
                </a:r>
                <a:r>
                  <a:rPr lang="en-US" sz="1600" dirty="0" err="1"/>
                  <a:t>yo'qotgan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energiyasi</a:t>
                </a:r>
                <a:r>
                  <a:rPr lang="en-US" sz="1600" dirty="0"/>
                  <a:t>, </a:t>
                </a:r>
                <a:r>
                  <a:rPr lang="en-US" sz="1600" dirty="0" err="1"/>
                  <a:t>elektrodinamika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qonuniga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asosan</a:t>
                </a:r>
                <a:r>
                  <a:rPr lang="en-US" sz="1600" dirty="0"/>
                  <a:t>, </a:t>
                </a:r>
                <a:r>
                  <a:rPr lang="en-US" sz="1600" dirty="0" err="1"/>
                  <a:t>tormozlanayotgan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zarraning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tormozlanishda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olgan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tezlanishiga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bog'liq</a:t>
                </a:r>
                <a:r>
                  <a:rPr lang="en-US" sz="1600" dirty="0"/>
                  <a:t>. </a:t>
                </a:r>
              </a:p>
              <a:p>
                <a:pPr marL="0" indent="0">
                  <a:buNone/>
                </a:pPr>
                <a:endParaRPr lang="en-US" sz="1600" dirty="0"/>
              </a:p>
              <a:p>
                <a:pPr marL="0" indent="0">
                  <a:buNone/>
                </a:pPr>
                <a:r>
                  <a:rPr lang="en-US" b="1" dirty="0"/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/>
                  <a:t>                        </a:t>
                </a:r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endParaRPr lang="en-US" sz="16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en-US" sz="1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𝒁𝒆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dirty="0" err="1"/>
                  <a:t>muhit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zaryadi</a:t>
                </a:r>
                <a:endParaRPr lang="en-US" sz="1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600" dirty="0" err="1"/>
                  <a:t>zarraning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tormozlanishda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olgan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tezlanishi</a:t>
                </a:r>
                <a:endParaRPr lang="en-US" sz="1600" dirty="0"/>
              </a:p>
              <a:p>
                <a:pPr marL="0" indent="0">
                  <a:buNone/>
                </a:pPr>
                <a:r>
                  <a:rPr lang="en-US" sz="1600" dirty="0" err="1"/>
                  <a:t>Ma’lumki</a:t>
                </a:r>
                <a:r>
                  <a:rPr lang="en-US" sz="1600" dirty="0"/>
                  <a:t>:</a:t>
                </a:r>
              </a:p>
              <a:p>
                <a:pPr marL="0" indent="0">
                  <a:buNone/>
                </a:pPr>
                <a:r>
                  <a:rPr lang="en-US" sz="1600" dirty="0"/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sz="1600" b="1" dirty="0"/>
                  <a:t>                                             </a:t>
                </a:r>
                <a:r>
                  <a:rPr lang="en-US" sz="1600" b="1" dirty="0">
                    <a:solidFill>
                      <a:srgbClr val="00B050"/>
                    </a:solidFill>
                  </a:rPr>
                  <a:t> </a:t>
                </a:r>
                <a:endParaRPr lang="en-US" sz="1600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r>
                  <a:rPr lang="en-US" sz="1600" dirty="0"/>
                  <a:t>(1) </a:t>
                </a:r>
                <a:r>
                  <a:rPr lang="en-US" sz="1600" dirty="0" err="1"/>
                  <a:t>va</a:t>
                </a:r>
                <a:r>
                  <a:rPr lang="en-US" sz="1600" dirty="0"/>
                  <a:t> (2) </a:t>
                </a:r>
                <a:r>
                  <a:rPr lang="en-US" sz="1600" dirty="0" err="1"/>
                  <a:t>formuladan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bir</a:t>
                </a:r>
                <a:r>
                  <a:rPr lang="en-US" sz="1600" dirty="0"/>
                  <a:t> </a:t>
                </a:r>
                <a:r>
                  <a:rPr lang="en-US" sz="1600" dirty="0" err="1"/>
                  <a:t>xil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zaryadli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zarralar</a:t>
                </a:r>
                <a:r>
                  <a:rPr lang="en-US" sz="1600" dirty="0"/>
                  <a:t> </a:t>
                </a:r>
                <a:r>
                  <a:rPr lang="en-US" sz="1600" dirty="0" err="1"/>
                  <a:t>uchun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radiatsion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nurlanish</a:t>
                </a:r>
                <a:r>
                  <a:rPr lang="en-US" sz="1600" dirty="0"/>
                  <a:t> </a:t>
                </a:r>
                <a:r>
                  <a:rPr lang="en-US" sz="1600" dirty="0" err="1"/>
                  <a:t>inetnsivligini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massa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kvadratiga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teskari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nisbatta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ekanligi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kelib</a:t>
                </a:r>
                <a:r>
                  <a:rPr lang="en-US" sz="1600" dirty="0"/>
                  <a:t> </a:t>
                </a:r>
                <a:r>
                  <a:rPr lang="en-US" sz="1600" dirty="0" err="1"/>
                  <a:t>chiqadi</a:t>
                </a:r>
                <a:r>
                  <a:rPr lang="en-US" sz="1600" dirty="0"/>
                  <a:t>.</a:t>
                </a:r>
              </a:p>
              <a:p>
                <a:pPr marL="0" indent="0">
                  <a:buNone/>
                </a:pPr>
                <a:endParaRPr lang="en-US" sz="16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𝒅𝑬</m:t>
                                  </m:r>
                                </m:num>
                                <m:den>
                                  <m:r>
                                    <a:rPr lang="en-US" sz="1800" b="1" i="1" smtClean="0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𝒓𝒂𝒅</m:t>
                          </m:r>
                        </m:sub>
                      </m:sSub>
                      <m:r>
                        <a:rPr lang="en-U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8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FF974B3-17B1-98BD-4F78-40EA4F7474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3411" y="207101"/>
                <a:ext cx="10058400" cy="4050792"/>
              </a:xfrm>
              <a:blipFill>
                <a:blip r:embed="rId2"/>
                <a:stretch>
                  <a:fillRect l="-364" t="-1054" b="-53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625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0D9EA5-FA1B-351F-9E3E-2E8799F29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4927" y="1070821"/>
            <a:ext cx="4065967" cy="405079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24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Tormozlanish</a:t>
            </a:r>
            <a:r>
              <a:rPr lang="en-US" sz="2400" b="1" dirty="0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cs typeface="Times New Roman" panose="02020603050405020304" pitchFamily="18" charset="0"/>
              </a:rPr>
              <a:t>nurlanishi</a:t>
            </a:r>
            <a:r>
              <a:rPr lang="en-US" sz="2400" b="1" dirty="0">
                <a:solidFill>
                  <a:srgbClr val="00B050"/>
                </a:solidFill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cs typeface="Times New Roman" panose="02020603050405020304" pitchFamily="18" charset="0"/>
              </a:rPr>
              <a:t>Zaryadlangan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zarra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yadro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va</a:t>
            </a:r>
            <a:r>
              <a:rPr lang="en-US" sz="2400" dirty="0"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cs typeface="Times New Roman" panose="02020603050405020304" pitchFamily="18" charset="0"/>
              </a:rPr>
              <a:t>elektronlari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maydonida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tormozlanganda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chiqaradigan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elektromagnit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nurlanish</a:t>
            </a:r>
            <a:r>
              <a:rPr lang="en-US" sz="2400" dirty="0">
                <a:cs typeface="Times New Roman" panose="02020603050405020304" pitchFamily="18" charset="0"/>
              </a:rPr>
              <a:t> (1-rasm) </a:t>
            </a:r>
            <a:r>
              <a:rPr lang="en-US" sz="2400" dirty="0" err="1">
                <a:cs typeface="Times New Roman" panose="02020603050405020304" pitchFamily="18" charset="0"/>
              </a:rPr>
              <a:t>tormozlanish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nurlanishi</a:t>
            </a:r>
            <a:r>
              <a:rPr lang="en-US" sz="2400" dirty="0">
                <a:cs typeface="Times New Roman" panose="02020603050405020304" pitchFamily="18" charset="0"/>
              </a:rPr>
              <a:t> deb </a:t>
            </a:r>
            <a:r>
              <a:rPr lang="en-US" sz="2400" dirty="0" err="1">
                <a:cs typeface="Times New Roman" panose="02020603050405020304" pitchFamily="18" charset="0"/>
              </a:rPr>
              <a:t>ataladi</a:t>
            </a:r>
            <a:r>
              <a:rPr lang="en-US" sz="2400" dirty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 err="1">
                <a:cs typeface="Times New Roman" panose="02020603050405020304" pitchFamily="18" charset="0"/>
              </a:rPr>
              <a:t>Tormozlanish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nurlanishi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keng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energiya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diapazoniga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ega</a:t>
            </a:r>
            <a:r>
              <a:rPr lang="en-US" sz="2400" dirty="0"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cs typeface="Times New Roman" panose="02020603050405020304" pitchFamily="18" charset="0"/>
              </a:rPr>
              <a:t>bir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necha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b="1" dirty="0">
                <a:cs typeface="Times New Roman" panose="02020603050405020304" pitchFamily="18" charset="0"/>
              </a:rPr>
              <a:t>(keV) </a:t>
            </a:r>
            <a:r>
              <a:rPr lang="en-US" sz="2400" dirty="0">
                <a:cs typeface="Times New Roman" panose="02020603050405020304" pitchFamily="18" charset="0"/>
              </a:rPr>
              <a:t>dan </a:t>
            </a:r>
            <a:r>
              <a:rPr lang="en-US" sz="2400" b="1" dirty="0">
                <a:cs typeface="Times New Roman" panose="02020603050405020304" pitchFamily="18" charset="0"/>
              </a:rPr>
              <a:t>(GeV) </a:t>
            </a:r>
            <a:r>
              <a:rPr lang="en-US" sz="2400" dirty="0" err="1">
                <a:cs typeface="Times New Roman" panose="02020603050405020304" pitchFamily="18" charset="0"/>
              </a:rPr>
              <a:t>gacha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bo’ladi</a:t>
            </a:r>
            <a:r>
              <a:rPr lang="en-US" sz="2400" dirty="0">
                <a:cs typeface="Times New Roman" panose="02020603050405020304" pitchFamily="18" charset="0"/>
              </a:rPr>
              <a:t>. (</a:t>
            </a:r>
            <a:r>
              <a:rPr lang="en-US" sz="2400" dirty="0" err="1">
                <a:cs typeface="Times New Roman" panose="02020603050405020304" pitchFamily="18" charset="0"/>
              </a:rPr>
              <a:t>garchi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nazariy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jihatdan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foton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energiyasining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yuqori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chegarasi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cheklanmagan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bo‘lsa</a:t>
            </a:r>
            <a:r>
              <a:rPr lang="en-US" sz="2400" dirty="0">
                <a:cs typeface="Times New Roman" panose="02020603050405020304" pitchFamily="18" charset="0"/>
              </a:rPr>
              <a:t> ham).</a:t>
            </a:r>
            <a:r>
              <a:rPr lang="en-US" sz="2400" dirty="0" err="1">
                <a:cs typeface="Times New Roman" panose="02020603050405020304" pitchFamily="18" charset="0"/>
              </a:rPr>
              <a:t>Tormozlanish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nurlanishi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tarkibidan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rentgen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nurlanish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sohasi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ajratiladi</a:t>
            </a:r>
            <a:r>
              <a:rPr lang="en-US" sz="2400" dirty="0">
                <a:cs typeface="Times New Roman" panose="02020603050405020304" pitchFamily="18" charset="0"/>
              </a:rPr>
              <a:t>, u </a:t>
            </a:r>
            <a:r>
              <a:rPr lang="en-US" sz="2400" dirty="0" err="1">
                <a:cs typeface="Times New Roman" panose="02020603050405020304" pitchFamily="18" charset="0"/>
              </a:rPr>
              <a:t>bir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necha</a:t>
            </a:r>
            <a:r>
              <a:rPr lang="en-US" sz="2400" dirty="0">
                <a:cs typeface="Times New Roman" panose="02020603050405020304" pitchFamily="18" charset="0"/>
              </a:rPr>
              <a:t> keV dan </a:t>
            </a:r>
            <a:r>
              <a:rPr lang="en-US" sz="2400" dirty="0" err="1">
                <a:cs typeface="Times New Roman" panose="02020603050405020304" pitchFamily="18" charset="0"/>
              </a:rPr>
              <a:t>yuzlab</a:t>
            </a:r>
            <a:r>
              <a:rPr lang="en-US" sz="2400" dirty="0">
                <a:cs typeface="Times New Roman" panose="02020603050405020304" pitchFamily="18" charset="0"/>
              </a:rPr>
              <a:t> keV </a:t>
            </a:r>
            <a:r>
              <a:rPr lang="en-US" sz="2400" dirty="0" err="1">
                <a:cs typeface="Times New Roman" panose="02020603050405020304" pitchFamily="18" charset="0"/>
              </a:rPr>
              <a:t>gacha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bo‘lgan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oraliqni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qamrab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oladi</a:t>
            </a:r>
            <a:r>
              <a:rPr lang="en-US" sz="2400" dirty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9E6183-55A2-04FC-86DB-470A89DF5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32" y="344456"/>
            <a:ext cx="6819089" cy="32217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AAE48E-4ABA-CFEC-F12E-A4154BF551CB}"/>
              </a:ext>
            </a:extLst>
          </p:cNvPr>
          <p:cNvSpPr txBox="1"/>
          <p:nvPr/>
        </p:nvSpPr>
        <p:spPr>
          <a:xfrm>
            <a:off x="401266" y="4683340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1-</a:t>
            </a:r>
            <a:r>
              <a:rPr lang="en-US" sz="1800" dirty="0">
                <a:cs typeface="Times New Roman" panose="02020603050405020304" pitchFamily="18" charset="0"/>
              </a:rPr>
              <a:t>rasm. </a:t>
            </a:r>
            <a:r>
              <a:rPr lang="en-US" sz="1800" dirty="0" err="1">
                <a:cs typeface="Times New Roman" panose="02020603050405020304" pitchFamily="18" charset="0"/>
              </a:rPr>
              <a:t>Elektronning</a:t>
            </a:r>
            <a:r>
              <a:rPr lang="en-US" sz="1800" dirty="0"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cs typeface="Times New Roman" panose="02020603050405020304" pitchFamily="18" charset="0"/>
              </a:rPr>
              <a:t>tormozlanish</a:t>
            </a:r>
            <a:r>
              <a:rPr lang="en-US" sz="1800" dirty="0"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cs typeface="Times New Roman" panose="02020603050405020304" pitchFamily="18" charset="0"/>
              </a:rPr>
              <a:t>nurlanishi</a:t>
            </a:r>
            <a:r>
              <a:rPr lang="en-US" sz="1800" dirty="0">
                <a:cs typeface="Times New Roman" panose="02020603050405020304" pitchFamily="18" charset="0"/>
              </a:rPr>
              <a:t>.</a:t>
            </a:r>
            <a:endParaRPr lang="ru-RU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99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A5E604-D500-E50E-E2F5-0C97B1E10F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6800" y="1403604"/>
                <a:ext cx="10058400" cy="405079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200" dirty="0"/>
                  <a:t>   </a:t>
                </a:r>
                <a:r>
                  <a:rPr lang="en-US" sz="2200" dirty="0" err="1"/>
                  <a:t>Zaryadli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zarralarning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ionizatsiya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energiya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yo'qotishi</a:t>
                </a:r>
                <a:r>
                  <a:rPr lang="en-US" sz="2200" dirty="0"/>
                  <a:t> atom </a:t>
                </a:r>
                <a:r>
                  <a:rPr lang="en-US" sz="2200" dirty="0" err="1"/>
                  <a:t>elektronlari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ta'sirlashuvga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koʻra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ro'y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bersa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radiatsion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nurlanish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muhit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bilan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ta'sirlashuvga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koʻra</a:t>
                </a:r>
                <a:r>
                  <a:rPr lang="en-US" sz="2200" dirty="0"/>
                  <a:t>, </a:t>
                </a:r>
                <a:r>
                  <a:rPr lang="en-US" sz="2200" dirty="0" err="1"/>
                  <a:t>boʻlishadi</a:t>
                </a:r>
                <a:r>
                  <a:rPr lang="en-US" sz="2200" dirty="0"/>
                  <a:t>. </a:t>
                </a:r>
                <a:r>
                  <a:rPr lang="en-US" sz="2200" dirty="0" err="1"/>
                  <a:t>Zarralarni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tormozlovchi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muhit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yadrolarining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kulon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kuchi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yadro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zaryadi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kvadrati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/>
                  <a:t> ga </a:t>
                </a:r>
                <a:r>
                  <a:rPr lang="en-US" sz="2200" dirty="0" err="1"/>
                  <a:t>bog'liq</a:t>
                </a:r>
                <a:r>
                  <a:rPr lang="en-US" sz="2200" dirty="0"/>
                  <a:t>. </a:t>
                </a:r>
              </a:p>
              <a:p>
                <a:pPr marL="0" indent="0">
                  <a:buNone/>
                </a:pPr>
                <a:r>
                  <a:rPr lang="en-US" sz="2200" dirty="0"/>
                  <a:t>  </a:t>
                </a:r>
                <a:r>
                  <a:rPr lang="en-US" sz="2200" b="1" dirty="0"/>
                  <a:t> </a:t>
                </a:r>
                <a:r>
                  <a:rPr lang="en-US" sz="2200" b="1" dirty="0" err="1"/>
                  <a:t>G.Bete</a:t>
                </a:r>
                <a:r>
                  <a:rPr lang="en-US" sz="2200" b="1" dirty="0"/>
                  <a:t>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:r>
                  <a:rPr lang="en-US" sz="2200" b="1" dirty="0" err="1"/>
                  <a:t>V.Geytlerlar</a:t>
                </a:r>
                <a:r>
                  <a:rPr lang="en-US" sz="2200" b="1" dirty="0"/>
                  <a:t> </a:t>
                </a:r>
                <a:r>
                  <a:rPr lang="en-US" sz="2200" dirty="0" err="1"/>
                  <a:t>elektronlar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turli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energiya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sohalari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uchun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radiatsion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nurlash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formulalarini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ishlab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chiqdilar</a:t>
                </a:r>
                <a:r>
                  <a:rPr lang="en-US" sz="2200" dirty="0"/>
                  <a:t>.</a:t>
                </a:r>
                <a:endParaRPr lang="ru-RU" sz="2200" dirty="0"/>
              </a:p>
              <a:p>
                <a:pPr marL="0" indent="0">
                  <a:buNone/>
                </a:pPr>
                <a:r>
                  <a:rPr lang="en-US" sz="2200" dirty="0"/>
                  <a:t>   </a:t>
                </a:r>
                <a:r>
                  <a:rPr lang="en-US" sz="2200" dirty="0" err="1"/>
                  <a:t>Radiatsion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nurlanish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muhit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atomlarining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tartib</a:t>
                </a:r>
                <a:r>
                  <a:rPr lang="en-US" sz="2200" dirty="0"/>
                  <a:t> </a:t>
                </a:r>
                <a:r>
                  <a:rPr lang="en-US" sz="2200" dirty="0" err="1"/>
                  <a:t>nomeri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/>
                  <a:t>ga, atom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elektronlari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konsentratsiyasi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200" dirty="0"/>
                  <a:t>, ga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zarra</a:t>
                </a:r>
                <a:r>
                  <a:rPr lang="en-US" sz="2200" dirty="0"/>
                  <a:t> (</a:t>
                </a:r>
                <a:r>
                  <a:rPr lang="en-US" sz="2200" dirty="0" err="1"/>
                  <a:t>elektron</a:t>
                </a:r>
                <a:r>
                  <a:rPr lang="en-US" sz="2200" dirty="0"/>
                  <a:t>) </a:t>
                </a:r>
                <a:r>
                  <a:rPr lang="en-US" sz="2200" dirty="0" err="1"/>
                  <a:t>kinetik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energiyasi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200" dirty="0"/>
                  <a:t>, ga </a:t>
                </a:r>
                <a:r>
                  <a:rPr lang="en-US" sz="2200" dirty="0" err="1"/>
                  <a:t>bog'liq</a:t>
                </a:r>
                <a:r>
                  <a:rPr lang="en-US" sz="2200" dirty="0"/>
                  <a:t> </a:t>
                </a:r>
                <a:r>
                  <a:rPr lang="en-US" sz="2200" dirty="0" err="1"/>
                  <a:t>ekan</a:t>
                </a:r>
                <a:endParaRPr lang="en-US" sz="2200" dirty="0"/>
              </a:p>
              <a:p>
                <a:pPr marL="0" indent="0">
                  <a:buNone/>
                </a:pPr>
                <a:endParaRPr lang="ru-RU" sz="2200" dirty="0"/>
              </a:p>
              <a:p>
                <a:pPr marL="0" indent="0">
                  <a:buNone/>
                </a:pPr>
                <a:r>
                  <a:rPr lang="en-US" sz="2200" dirty="0"/>
                  <a:t>                                 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𝒓𝒂𝒅</m:t>
                        </m:r>
                      </m:sub>
                    </m:sSub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endParaRPr lang="ru-RU" sz="2400" b="1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A5E604-D500-E50E-E2F5-0C97B1E10F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1403604"/>
                <a:ext cx="10058400" cy="4050792"/>
              </a:xfrm>
              <a:blipFill>
                <a:blip r:embed="rId2"/>
                <a:stretch>
                  <a:fillRect l="-788" t="-2556" r="-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63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100799E-E84D-B8B1-B604-93D022EFB2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7669" y="1323740"/>
                <a:ext cx="10058400" cy="40507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Zaryadli</a:t>
                </a:r>
                <a:r>
                  <a:rPr lang="en-US" dirty="0"/>
                  <a:t> </a:t>
                </a:r>
                <a:r>
                  <a:rPr lang="en-US" dirty="0" err="1"/>
                  <a:t>zarralarning</a:t>
                </a:r>
                <a:r>
                  <a:rPr lang="uz-Latn-UZ" dirty="0"/>
                  <a:t>  </a:t>
                </a:r>
                <a:r>
                  <a:rPr lang="en-US" dirty="0" err="1"/>
                  <a:t>ionizatsiya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yo’qotish</a:t>
                </a:r>
                <a:r>
                  <a:rPr lang="en-US" dirty="0"/>
                  <a:t> </a:t>
                </a:r>
                <a:r>
                  <a:rPr lang="en-US" dirty="0" err="1"/>
                  <a:t>formulasi</a:t>
                </a:r>
                <a:r>
                  <a:rPr lang="en-US" dirty="0"/>
                  <a:t> </a:t>
                </a:r>
                <a:r>
                  <a:rPr lang="en-US" dirty="0" err="1"/>
                  <a:t>elektron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𝒅𝑬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𝒓𝒂𝒅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 err="1"/>
                  <a:t>Bog’lanishda</a:t>
                </a:r>
                <a:r>
                  <a:rPr lang="en-US" dirty="0"/>
                  <a:t> </a:t>
                </a:r>
                <a:r>
                  <a:rPr lang="en-US" dirty="0" err="1"/>
                  <a:t>bo’lib</a:t>
                </a:r>
                <a:r>
                  <a:rPr lang="en-US" dirty="0"/>
                  <a:t>, </a:t>
                </a:r>
                <a:r>
                  <a:rPr lang="en-US" dirty="0" err="1"/>
                  <a:t>ionizatsiya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yo’qotish</a:t>
                </a:r>
                <a:r>
                  <a:rPr lang="en-US" dirty="0"/>
                  <a:t> Zarra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ortishi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kamayib</a:t>
                </a:r>
                <a:r>
                  <a:rPr lang="en-US" dirty="0"/>
                  <a:t> </a:t>
                </a:r>
                <a:r>
                  <a:rPr lang="en-US" dirty="0" err="1"/>
                  <a:t>boradi.radiatsion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yo’qotish</a:t>
                </a:r>
                <a:r>
                  <a:rPr lang="en-US" dirty="0"/>
                  <a:t> </a:t>
                </a:r>
                <a:r>
                  <a:rPr lang="en-US" dirty="0" err="1"/>
                  <a:t>esa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ortishi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ortib</a:t>
                </a:r>
                <a:r>
                  <a:rPr lang="en-US" dirty="0"/>
                  <a:t> </a:t>
                </a:r>
                <a:r>
                  <a:rPr lang="en-US" dirty="0" err="1"/>
                  <a:t>boradi.Ma’lum</a:t>
                </a:r>
                <a:r>
                  <a:rPr lang="en-US" dirty="0"/>
                  <a:t> </a:t>
                </a:r>
                <a:r>
                  <a:rPr lang="en-US" dirty="0" err="1"/>
                  <a:t>bir</a:t>
                </a:r>
                <a:r>
                  <a:rPr lang="en-US" dirty="0"/>
                  <a:t> </a:t>
                </a:r>
                <a:r>
                  <a:rPr lang="en-US" dirty="0" err="1"/>
                  <a:t>energiyada</a:t>
                </a:r>
                <a:r>
                  <a:rPr lang="en-US" dirty="0"/>
                  <a:t> </a:t>
                </a:r>
                <a:r>
                  <a:rPr lang="en-US" dirty="0" err="1"/>
                  <a:t>ionizatsion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radiatsion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yo’qotishlar</a:t>
                </a:r>
                <a:r>
                  <a:rPr lang="en-US" dirty="0"/>
                  <a:t> </a:t>
                </a:r>
                <a:r>
                  <a:rPr lang="en-US" dirty="0" err="1"/>
                  <a:t>tenglashadi.Bu</a:t>
                </a:r>
                <a:r>
                  <a:rPr lang="en-US" dirty="0"/>
                  <a:t> </a:t>
                </a:r>
                <a:r>
                  <a:rPr lang="en-US" dirty="0" err="1"/>
                  <a:t>turli</a:t>
                </a:r>
                <a:r>
                  <a:rPr lang="en-US" dirty="0"/>
                  <a:t> </a:t>
                </a:r>
                <a:r>
                  <a:rPr lang="en-US" dirty="0" err="1"/>
                  <a:t>muhit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dirty="0" err="1"/>
                  <a:t>xar</a:t>
                </a:r>
                <a:r>
                  <a:rPr lang="en-US" dirty="0"/>
                  <a:t> </a:t>
                </a:r>
                <a:r>
                  <a:rPr lang="en-US" dirty="0" err="1"/>
                  <a:t>hil</a:t>
                </a:r>
                <a:r>
                  <a:rPr lang="en-US" dirty="0"/>
                  <a:t> </a:t>
                </a:r>
                <a:r>
                  <a:rPr lang="en-US" dirty="0" err="1"/>
                  <a:t>bo’lib</a:t>
                </a:r>
                <a:r>
                  <a:rPr lang="en-US" dirty="0"/>
                  <a:t> </a:t>
                </a:r>
                <a:r>
                  <a:rPr lang="en-US" b="1" dirty="0" err="1"/>
                  <a:t>kiritik</a:t>
                </a:r>
                <a:r>
                  <a:rPr lang="en-US" b="1" dirty="0"/>
                  <a:t> </a:t>
                </a:r>
                <a:r>
                  <a:rPr lang="en-US" b="1" dirty="0" err="1"/>
                  <a:t>energiya</a:t>
                </a:r>
                <a:r>
                  <a:rPr lang="en-US" b="1" dirty="0"/>
                  <a:t> </a:t>
                </a:r>
                <a:r>
                  <a:rPr lang="en-US" dirty="0" err="1"/>
                  <a:t>deyiladi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uning</a:t>
                </a:r>
                <a:r>
                  <a:rPr lang="en-US" dirty="0"/>
                  <a:t> </a:t>
                </a:r>
                <a:r>
                  <a:rPr lang="en-US" dirty="0" err="1"/>
                  <a:t>tenglamasi</a:t>
                </a:r>
                <a:r>
                  <a:rPr lang="en-US" dirty="0"/>
                  <a:t> </a:t>
                </a:r>
                <a:r>
                  <a:rPr lang="en-US" dirty="0" err="1"/>
                  <a:t>quyidagicha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𝒓𝒂𝒅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𝒊𝒐𝒏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𝟖𝟎𝟎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100799E-E84D-B8B1-B604-93D022EFB2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7669" y="1323740"/>
                <a:ext cx="10058400" cy="4050792"/>
              </a:xfrm>
              <a:blipFill>
                <a:blip r:embed="rId2"/>
                <a:stretch>
                  <a:fillRect l="-606" t="-1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8363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DB8CA5-C20A-A374-E634-5B7466AAF7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3389" y="1275102"/>
                <a:ext cx="10058400" cy="4050792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Kiritik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energiyadan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energiyalarda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tormozlanish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nurlanishi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yo’qotishning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asosiy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mexanizimiga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aylanadi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u-RU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Bunda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energiyaning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bosib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o‘tilgan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masofaga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bog‘liq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ravishda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o‘zgarishi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o‘rtacha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eksponensial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qonun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ifodalanadi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                                      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𝑬</m:t>
                      </m:r>
                      <m:r>
                        <a:rPr lang="en-US" sz="96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96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96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96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sz="9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9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9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9600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9600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𝒙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96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96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96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sup>
                      </m:sSup>
                    </m:oMath>
                  </m:oMathPara>
                </a14:m>
                <a:endParaRPr lang="en-US" sz="9600" b="1" dirty="0"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—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yo‘qotishlar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tufayli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o‘rtacha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marta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kamayadigan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masofa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bo‘lib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sz="8000" b="1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8000" b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b="1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uzunlik</a:t>
                </a:r>
                <a:r>
                  <a:rPr lang="en-US" sz="8000" b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deb </a:t>
                </a:r>
                <a:r>
                  <a:rPr lang="en-US" sz="8000" dirty="0" err="1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ataladi</a:t>
                </a:r>
                <a:r>
                  <a:rPr lang="en-US" sz="8000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uzunlikning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𝒍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𝒔𝒎</m:t>
                    </m:r>
                    <m:r>
                      <a:rPr lang="en-US" sz="80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80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dagi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qiymatini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toppish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uchun</a:t>
                </a:r>
                <a:r>
                  <a:rPr lang="en-US" sz="80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𝒍</m:t>
                        </m:r>
                      </m:e>
                      <m:sub>
                        <m:r>
                          <a:rPr lang="en-US" sz="8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ni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muhit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zichligiga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𝝆</m:t>
                    </m:r>
                    <m:r>
                      <a:rPr lang="en-US" sz="8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nisbatini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olishimiz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kerak</a:t>
                </a:r>
                <a:endParaRPr lang="en-US" sz="8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US" sz="96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𝒍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96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96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en-US" sz="96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sub>
                        </m:sSub>
                      </m:num>
                      <m:den>
                        <m:r>
                          <a:rPr lang="en-US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𝝆</m:t>
                        </m:r>
                      </m:den>
                    </m:f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𝟑𝟔</m:t>
                        </m:r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9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𝟎𝟎𝟏𝟐𝟏</m:t>
                        </m:r>
                      </m:den>
                    </m:f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𝟐𝟗𝟗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𝟏𝟕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𝒔𝒎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𝟑𝟎𝟎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𝒎</m:t>
                    </m:r>
                  </m:oMath>
                </a14:m>
                <a:r>
                  <a:rPr lang="en-US" sz="9600" b="1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Biz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quyidagi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jadvalda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turli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muhitlar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uchun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radiatsion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uzunlik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va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kritik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energiyalar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qiymatlarini</a:t>
                </a:r>
                <a:r>
                  <a:rPr lang="en-US" sz="8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8000" dirty="0" err="1">
                    <a:ea typeface="Calibri" panose="020F0502020204030204" pitchFamily="34" charset="0"/>
                    <a:cs typeface="Times New Roman" panose="02020603050405020304" pitchFamily="18" charset="0"/>
                  </a:rPr>
                  <a:t>ko’ramiz</a:t>
                </a:r>
                <a:r>
                  <a:rPr lang="en-US" sz="55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55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DB8CA5-C20A-A374-E634-5B7466AAF7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3389" y="1275102"/>
                <a:ext cx="10058400" cy="4050792"/>
              </a:xfrm>
              <a:blipFill>
                <a:blip r:embed="rId2"/>
                <a:stretch>
                  <a:fillRect l="-667" t="-1654" b="-248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98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CB17D9-8299-ED12-C9FD-79DBDEFB25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6800" y="1403604"/>
                <a:ext cx="10058400" cy="4050792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5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j-ea"/>
                          <a:cs typeface="+mj-cs"/>
                        </a:rPr>
                        <m:t>−</m:t>
                      </m:r>
                      <m:f>
                        <m:fPr>
                          <m:ctrlPr>
                            <a:rPr kumimoji="0" lang="ru-RU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</m:ctrlPr>
                        </m:fPr>
                        <m:num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𝒅𝑬</m:t>
                          </m:r>
                        </m:num>
                        <m:den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𝒅𝒙</m:t>
                          </m:r>
                        </m:den>
                      </m:f>
                      <m:r>
                        <a:rPr kumimoji="0" lang="en-US" sz="25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j-ea"/>
                          <a:cs typeface="+mj-cs"/>
                        </a:rPr>
                        <m:t>=</m:t>
                      </m:r>
                      <m:f>
                        <m:fPr>
                          <m:ctrlP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</m:ctrlPr>
                        </m:fPr>
                        <m:num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𝟒</m:t>
                          </m:r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𝝅</m:t>
                          </m:r>
                          <m:sSub>
                            <m:sSub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b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𝑵</m:t>
                              </m:r>
                            </m:e>
                            <m:sub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𝑨</m:t>
                              </m:r>
                            </m:sub>
                          </m:sSub>
                          <m:sSubSup>
                            <m:sSubSup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bSup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𝒓</m:t>
                              </m:r>
                            </m:e>
                            <m:sub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𝒆</m:t>
                              </m:r>
                            </m:sub>
                            <m:sup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b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𝒆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𝒄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𝒛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𝒁</m:t>
                          </m:r>
                        </m:num>
                        <m:den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𝑨</m:t>
                          </m:r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j-ea"/>
                                  <a:cs typeface="+mj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𝜷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j-ea"/>
                                  <a:cs typeface="+mj-cs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kumimoji="0" lang="en-US" sz="25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j-cs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fPr>
                            <m:num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den>
                          </m:f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𝒍𝒏</m:t>
                          </m:r>
                          <m:f>
                            <m:f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fPr>
                            <m:num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𝒆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𝜷</m:t>
                                  </m:r>
                                </m:e>
                                <m:sup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𝜸</m:t>
                                  </m:r>
                                </m:e>
                                <m:sup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𝟐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𝒎𝒂𝒙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𝑰</m:t>
                                  </m:r>
                                </m:e>
                                <m:sup>
                                  <m:r>
                                    <a:rPr kumimoji="0" lang="en-US" sz="25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j-cs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𝜷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US" sz="25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</m:ctrlPr>
                            </m:fPr>
                            <m:num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𝜹</m:t>
                              </m:r>
                            </m:num>
                            <m:den>
                              <m:r>
                                <a:rPr kumimoji="0" lang="en-US" sz="25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j-cs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𝑁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Avagadro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doimiysi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𝑟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elektronning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klassik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radiusi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modda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atom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raqami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𝛽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𝑣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/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𝑣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tushuvchi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zarra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tezligi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𝛾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=1/</m:t>
                    </m:r>
                    <m:rad>
                      <m:radPr>
                        <m:degHide m:val="on"/>
                        <m:ctrlPr>
                          <a:rPr kumimoji="0" lang="en-US" sz="2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1−</m:t>
                        </m:r>
                        <m:sSup>
                          <m:sSupPr>
                            <m:ctrlPr>
                              <a:rPr kumimoji="0" lang="en-US" sz="24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𝛽</m:t>
                            </m:r>
                          </m:e>
                          <m:sup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kumimoji="0" lang="el-GR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𝐼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o'rtacha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ionizatsiya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potensiali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𝑇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-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bitta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to'qnashuvda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erkin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elektronga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o'tkazilishi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mumkin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bo'lgan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maksimal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energiya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,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𝛿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zichlik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effektini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hisobga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oluvch</a:t>
                </a:r>
                <a:r>
                  <a:rPr kumimoji="0" lang="uz-Latn-UZ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i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had.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 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Relyativistik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bo’lmagan</a:t>
                </a:r>
                <a:r>
                  <a:rPr kumimoji="0" lang="en-US" sz="2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holat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uchun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uchun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𝛾</m:t>
                        </m:r>
                        <m:sSub>
                          <m:sSubPr>
                            <m:ctrlP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𝑚</m:t>
                            </m:r>
                          </m:e>
                          <m:sub>
                            <m:r>
                              <a:rPr kumimoji="0" lang="en-US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𝑒</m:t>
                            </m:r>
                          </m:sub>
                        </m:s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/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𝑀</m:t>
                        </m:r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≪1</m:t>
                        </m:r>
                      </m:e>
                    </m:d>
                    <m:sSub>
                      <m:sSub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𝑇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𝑚𝑎𝑥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≈</m:t>
                    </m:r>
                  </m:oMath>
                </a14:m>
                <a:r>
                  <a:rPr kumimoji="0" lang="en-US" sz="2400" b="1" i="0" u="none" strike="noStrike" kern="1200" cap="all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all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2</m:t>
                    </m:r>
                    <m:sSub>
                      <m:sSubPr>
                        <m:ctrlP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𝑚</m:t>
                        </m:r>
                      </m:e>
                      <m:sub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𝑐</m:t>
                        </m:r>
                      </m:e>
                      <m:sup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𝛽</m:t>
                        </m:r>
                      </m:e>
                      <m:sup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𝛾</m:t>
                        </m:r>
                      </m:e>
                      <m:sup>
                        <m:r>
                          <a:rPr kumimoji="0" lang="en-US" sz="2400" b="0" i="1" u="none" strike="noStrike" kern="1200" cap="all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 yuqorida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formuladagi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kvadrat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qavs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ichi</a:t>
                </a:r>
                <a:r>
                  <a:rPr kumimoji="0" lang="uz-Latn-UZ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da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gi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ikkinchi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va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uchinchi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hadlarni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e’tiborsiz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qoldirish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mumkin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va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keying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quyidagi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formula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bilan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hisoblash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amalga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oshiriladi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3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ru-RU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𝒅𝑬</m:t>
                          </m:r>
                        </m:num>
                        <m:den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𝒅𝒙</m:t>
                          </m:r>
                        </m:den>
                      </m:f>
                      <m:r>
                        <a:rPr kumimoji="0" lang="en-US" sz="23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𝑲</m:t>
                          </m:r>
                          <m:sSup>
                            <m:sSupPr>
                              <m:ctrlP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𝒛</m:t>
                              </m:r>
                            </m:e>
                            <m:sup>
                              <m: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𝒁</m:t>
                          </m:r>
                        </m:num>
                        <m:den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𝑨</m:t>
                          </m:r>
                          <m:sSup>
                            <m:sSupPr>
                              <m:ctrlP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𝜷</m:t>
                              </m:r>
                            </m:e>
                            <m:sup>
                              <m:r>
                                <a:rPr kumimoji="0" lang="en-US" sz="23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kumimoji="0" lang="en-US" sz="23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𝒍𝒏</m:t>
                      </m:r>
                      <m:f>
                        <m:fPr>
                          <m:ctrlP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sSub>
                            <m:sSubPr>
                              <m:ctrlP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𝒆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𝒄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𝜷</m:t>
                              </m:r>
                            </m:e>
                            <m:sup>
                              <m:r>
                                <a:rPr kumimoji="0" lang="en-US" sz="2500" b="1" i="1" u="none" strike="noStrike" kern="1200" cap="all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kumimoji="0" lang="en-US" sz="23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CB17D9-8299-ED12-C9FD-79DBDEFB25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1403604"/>
                <a:ext cx="10058400" cy="4050792"/>
              </a:xfrm>
              <a:blipFill>
                <a:blip r:embed="rId2"/>
                <a:stretch>
                  <a:fillRect l="-606" r="-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098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850A8F-A5E0-44D7-A9EC-BD63E6914B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6800" y="1197280"/>
                <a:ext cx="10058400" cy="4050792"/>
              </a:xfrm>
            </p:spPr>
            <p:txBody>
              <a:bodyPr>
                <a:normAutofit fontScale="925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Zaryadi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𝑍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massa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soni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bo’lgan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moddadagi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elektronlar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yugurish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yo’lining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alyuminiyning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yugurish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yo’liga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bog’liqligi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                                      </a:t>
                </a:r>
                <a14:m>
                  <m:oMath xmlns:m="http://schemas.openxmlformats.org/officeDocument/2006/math"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𝑹</m:t>
                    </m:r>
                    <m:d>
                      <m:d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𝑨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𝒁</m:t>
                        </m:r>
                      </m:e>
                    </m:d>
                    <m:r>
                      <a:rPr kumimoji="0" lang="en-US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𝑹</m:t>
                        </m:r>
                      </m:e>
                      <m:sub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𝑨𝒍</m:t>
                        </m:r>
                      </m:sub>
                    </m:sSub>
                    <m:f>
                      <m:f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𝒁</m:t>
                            </m:r>
                          </m:e>
                          <m:sub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𝑨𝒍</m:t>
                            </m:r>
                          </m:sub>
                        </m:sSub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/</m:t>
                        </m:r>
                        <m:sSub>
                          <m:sSubPr>
                            <m:ctrlP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𝑨</m:t>
                            </m:r>
                          </m:e>
                          <m:sub>
                            <m:r>
                              <a:rPr kumimoji="0" lang="en-US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𝑨𝒍</m:t>
                            </m:r>
                          </m:sub>
                        </m:sSub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𝒁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/</m:t>
                        </m:r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𝑨</m:t>
                        </m:r>
                      </m:den>
                    </m:f>
                  </m:oMath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𝑇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≫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𝑚</m:t>
                    </m:r>
                    <m:sSup>
                      <m:sSupPr>
                        <m:ctrlP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𝑐</m:t>
                        </m:r>
                      </m:e>
                      <m:sup>
                        <m:r>
                          <a:rPr kumimoji="0" 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(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𝑀𝑒𝑉</m:t>
                    </m:r>
                    <m:r>
                      <a:rPr kumimoji="0" lang="en-US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/(</m:t>
                    </m:r>
                    <m:f>
                      <m:fPr>
                        <m:ctrlP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𝑐𝑚</m:t>
                            </m:r>
                          </m:e>
                          <m:sup>
                            <m:r>
                              <a:rPr kumimoji="0" lang="en-US" sz="2400" b="0" i="1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)) </m:t>
                    </m:r>
                    <m:r>
                      <a:rPr kumimoji="0" lang="en-US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da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elektronlar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energiyasining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radiatsion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yo’qotilishi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ru-RU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𝒅𝑬</m:t>
                          </m:r>
                        </m:num>
                        <m:den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𝒅𝒙</m:t>
                          </m:r>
                        </m:den>
                      </m:f>
                      <m:r>
                        <a:rPr kumimoji="0" lang="en-US" sz="2400" b="1" i="0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sz="2400" b="1" i="0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𝟒</m:t>
                      </m:r>
                      <m:r>
                        <a:rPr kumimoji="0" lang="el-GR" sz="2400" b="1" i="1" u="none" strike="noStrike" kern="1200" cap="all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𝜶</m:t>
                      </m:r>
                      <m:sSubSup>
                        <m:sSubSupPr>
                          <m:ctrlPr>
                            <a:rPr kumimoji="0" lang="el-GR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𝒆</m:t>
                          </m:r>
                        </m:sub>
                        <m:sup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𝟐</m:t>
                          </m:r>
                        </m:sup>
                      </m:sSubSup>
                      <m:f>
                        <m:fPr>
                          <m:ctrlPr>
                            <a:rPr kumimoji="0" lang="el-GR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l-GR" sz="24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4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𝑵</m:t>
                              </m:r>
                            </m:e>
                            <m:sub>
                              <m:r>
                                <a:rPr kumimoji="0" lang="en-US" sz="24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𝑨</m:t>
                          </m:r>
                        </m:den>
                      </m:f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𝑻</m:t>
                      </m:r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𝒁</m:t>
                      </m:r>
                      <m:d>
                        <m:dPr>
                          <m:ctrlP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𝒁</m:t>
                          </m:r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+</m:t>
                          </m:r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𝟏</m:t>
                          </m:r>
                        </m:e>
                      </m:d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𝒍𝒏</m:t>
                      </m:r>
                      <m:f>
                        <m:fPr>
                          <m:ctrlP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1" i="1" u="none" strike="noStrike" kern="1200" cap="all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𝟏𝟖𝟑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US" sz="24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2400" b="1" i="1" u="none" strike="noStrike" kern="1200" cap="all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𝒁</m:t>
                              </m:r>
                            </m:e>
                            <m:sup>
                              <m:f>
                                <m:fPr>
                                  <m:ctrlPr>
                                    <a:rPr kumimoji="0" lang="en-US" sz="24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4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en-US" sz="2400" b="1" i="1" u="none" strike="noStrike" kern="1200" cap="all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kumimoji="0" lang="en-US" sz="2400" b="1" i="1" u="none" strike="noStrike" kern="1200" cap="all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B71E42"/>
                  </a:buClr>
                  <a:buSzPct val="1000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Bunda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nozik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struktura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doimiysi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+mn-cs"/>
                  </a:rPr>
                  <a:t>.</a:t>
                </a:r>
                <a:endPara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cs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850A8F-A5E0-44D7-A9EC-BD63E6914B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0" y="1197280"/>
                <a:ext cx="10058400" cy="4050792"/>
              </a:xfrm>
              <a:blipFill>
                <a:blip r:embed="rId2"/>
                <a:stretch>
                  <a:fillRect l="-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1946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177</TotalTime>
  <Words>851</Words>
  <Application>Microsoft Office PowerPoint</Application>
  <PresentationFormat>Широкоэкранный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Cambria</vt:lpstr>
      <vt:lpstr>Cambria Math</vt:lpstr>
      <vt:lpstr>Rockwell</vt:lpstr>
      <vt:lpstr>Rockwell Condensed</vt:lpstr>
      <vt:lpstr>Wingdings</vt:lpstr>
      <vt:lpstr>Дерево</vt:lpstr>
      <vt:lpstr>Elektronlarning radiatsion tormozlanishi.Tormozlanish nurlanishi. Bete-Gaytler formulasi. Radiatsion uzunlik. Kritik energiya.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XULOSA</vt:lpstr>
      <vt:lpstr>FOYDALANILGAN ADABIYOTLAR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Elektronlarning radiatsion tormozlanishi.Tormozlanish nurlanishi. Bete-Gaytler formulasi. Radiatsion uzunlik. Kritik energiya.</dc:title>
  <dc:creator>davlatova_s@outlook.com</dc:creator>
  <cp:lastModifiedBy>Пользователь</cp:lastModifiedBy>
  <cp:revision>5</cp:revision>
  <dcterms:created xsi:type="dcterms:W3CDTF">2026-04-04T18:07:07Z</dcterms:created>
  <dcterms:modified xsi:type="dcterms:W3CDTF">2026-04-30T07:04:07Z</dcterms:modified>
</cp:coreProperties>
</file>