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7" r:id="rId18"/>
    <p:sldId id="273" r:id="rId19"/>
    <p:sldId id="27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D09D-F2C3-458A-B7E1-95423BFCAFE0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BD9F-9465-46F9-BD69-C6680134C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372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D09D-F2C3-458A-B7E1-95423BFCAFE0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BD9F-9465-46F9-BD69-C6680134C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48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D09D-F2C3-458A-B7E1-95423BFCAFE0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BD9F-9465-46F9-BD69-C6680134C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256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D09D-F2C3-458A-B7E1-95423BFCAFE0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BD9F-9465-46F9-BD69-C6680134C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02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D09D-F2C3-458A-B7E1-95423BFCAFE0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BD9F-9465-46F9-BD69-C6680134C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39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D09D-F2C3-458A-B7E1-95423BFCAFE0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BD9F-9465-46F9-BD69-C6680134C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7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D09D-F2C3-458A-B7E1-95423BFCAFE0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BD9F-9465-46F9-BD69-C6680134C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45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D09D-F2C3-458A-B7E1-95423BFCAFE0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BD9F-9465-46F9-BD69-C6680134C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50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D09D-F2C3-458A-B7E1-95423BFCAFE0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BD9F-9465-46F9-BD69-C6680134C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120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D09D-F2C3-458A-B7E1-95423BFCAFE0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BD9F-9465-46F9-BD69-C6680134C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388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D09D-F2C3-458A-B7E1-95423BFCAFE0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BD9F-9465-46F9-BD69-C6680134C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627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7D09D-F2C3-458A-B7E1-95423BFCAFE0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4BD9F-9465-46F9-BD69-C6680134C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18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25C7D44-3E08-47E1-B1AD-7EB8C17C25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762001"/>
            <a:ext cx="7772400" cy="5029200"/>
          </a:xfrm>
        </p:spPr>
        <p:txBody>
          <a:bodyPr>
            <a:normAutofit/>
          </a:bodyPr>
          <a:lstStyle/>
          <a:p>
            <a:r>
              <a:rPr lang="en-US" dirty="0"/>
              <a:t>Gamma </a:t>
            </a:r>
            <a:r>
              <a:rPr lang="en-US" dirty="0" err="1"/>
              <a:t>nurlanishning</a:t>
            </a:r>
            <a:r>
              <a:rPr lang="en-US" dirty="0"/>
              <a:t> </a:t>
            </a:r>
            <a:r>
              <a:rPr lang="en-US" dirty="0" err="1"/>
              <a:t>moddadan</a:t>
            </a:r>
            <a:r>
              <a:rPr lang="en-US" dirty="0"/>
              <a:t> </a:t>
            </a:r>
            <a:r>
              <a:rPr lang="en-US" dirty="0" err="1"/>
              <a:t>o‘tishi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615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838200"/>
            <a:ext cx="7004050" cy="545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0219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821990F2-0EF0-45B1-9F07-5190E71F0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Kompton</a:t>
            </a:r>
            <a:r>
              <a:rPr lang="en-US" dirty="0"/>
              <a:t> </a:t>
            </a:r>
            <a:r>
              <a:rPr lang="en-US" dirty="0" err="1"/>
              <a:t>sochilish</a:t>
            </a:r>
            <a:r>
              <a:rPr lang="en-US" dirty="0"/>
              <a:t> </a:t>
            </a:r>
            <a:r>
              <a:rPr lang="en-US" dirty="0" err="1"/>
              <a:t>o‘rtacha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ko‘p</a:t>
            </a:r>
            <a:r>
              <a:rPr lang="en-US" dirty="0"/>
              <a:t> </a:t>
            </a:r>
            <a:r>
              <a:rPr lang="en-US" dirty="0" err="1"/>
              <a:t>uchraydi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0.2 MeV – 5 MeV </a:t>
            </a:r>
            <a:r>
              <a:rPr lang="en-US" dirty="0" err="1"/>
              <a:t>oralig‘ida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jarayon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Kompton</a:t>
            </a:r>
            <a:r>
              <a:rPr lang="en-US" dirty="0"/>
              <a:t> </a:t>
            </a:r>
            <a:r>
              <a:rPr lang="en-US" dirty="0" err="1"/>
              <a:t>elektroni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err="1"/>
              <a:t>ionlash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qo‘shimcha</a:t>
            </a:r>
            <a:r>
              <a:rPr lang="en-US" dirty="0"/>
              <a:t> </a:t>
            </a:r>
            <a:r>
              <a:rPr lang="en-US" dirty="0" err="1"/>
              <a:t>eksitatsiya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ikkilamchi</a:t>
            </a:r>
            <a:r>
              <a:rPr lang="en-US" dirty="0"/>
              <a:t> </a:t>
            </a:r>
            <a:r>
              <a:rPr lang="en-US" dirty="0" err="1"/>
              <a:t>elektronlar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6272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Elektron-Pozitron</a:t>
            </a:r>
            <a:r>
              <a:rPr lang="en-US" dirty="0"/>
              <a:t> </a:t>
            </a:r>
            <a:r>
              <a:rPr lang="en-US" dirty="0" err="1"/>
              <a:t>juftini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bo’lishi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Elektron</a:t>
            </a:r>
            <a:r>
              <a:rPr lang="en-US" dirty="0"/>
              <a:t>–</a:t>
            </a:r>
            <a:r>
              <a:rPr lang="en-US" dirty="0" err="1"/>
              <a:t>pozitron</a:t>
            </a:r>
            <a:r>
              <a:rPr lang="en-US" dirty="0"/>
              <a:t> </a:t>
            </a:r>
            <a:r>
              <a:rPr lang="en-US" dirty="0" err="1"/>
              <a:t>juftini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gamma </a:t>
            </a: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yaqinidan</a:t>
            </a:r>
            <a:r>
              <a:rPr lang="en-US" dirty="0"/>
              <a:t> </a:t>
            </a:r>
            <a:r>
              <a:rPr lang="en-US" dirty="0" err="1"/>
              <a:t>o‘tganda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(e⁻)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pozitron</a:t>
            </a:r>
            <a:r>
              <a:rPr lang="en-US" dirty="0"/>
              <a:t> (e⁺)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qilishga</a:t>
            </a:r>
            <a:r>
              <a:rPr lang="en-US" dirty="0"/>
              <a:t> </a:t>
            </a:r>
            <a:r>
              <a:rPr lang="en-US" dirty="0" err="1"/>
              <a:t>sarflanadigan</a:t>
            </a:r>
            <a:r>
              <a:rPr lang="en-US" dirty="0"/>
              <a:t> </a:t>
            </a:r>
            <a:r>
              <a:rPr lang="en-US" dirty="0" err="1"/>
              <a:t>jarayon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Bu gamma </a:t>
            </a:r>
            <a:r>
              <a:rPr lang="en-US" dirty="0" err="1"/>
              <a:t>nurlanishning</a:t>
            </a:r>
            <a:r>
              <a:rPr lang="en-US" dirty="0"/>
              <a:t> </a:t>
            </a:r>
            <a:r>
              <a:rPr lang="en-US" dirty="0" err="1"/>
              <a:t>moddadan</a:t>
            </a:r>
            <a:r>
              <a:rPr lang="en-US" dirty="0"/>
              <a:t> </a:t>
            </a:r>
            <a:r>
              <a:rPr lang="en-US" dirty="0" err="1"/>
              <a:t>o‘tishidagi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mexanizmdir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34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46BE27-AFC4-4A8A-A2AC-8F1946135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15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046DBCE9-D73A-4AD5-B3AD-7687FB5D7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Gamma </a:t>
            </a: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elektronning</a:t>
            </a:r>
            <a:r>
              <a:rPr lang="en-US" dirty="0"/>
              <a:t>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maydoni</a:t>
            </a:r>
            <a:r>
              <a:rPr lang="en-US" dirty="0"/>
              <a:t> </a:t>
            </a:r>
            <a:r>
              <a:rPr lang="en-US" dirty="0" err="1"/>
              <a:t>yaqinidan</a:t>
            </a:r>
            <a:r>
              <a:rPr lang="en-US" dirty="0"/>
              <a:t> </a:t>
            </a:r>
            <a:r>
              <a:rPr lang="en-US" dirty="0" err="1"/>
              <a:t>o‘tadi</a:t>
            </a:r>
            <a:r>
              <a:rPr lang="en-US" dirty="0"/>
              <a:t>. Bu </a:t>
            </a:r>
            <a:r>
              <a:rPr lang="en-US" dirty="0" err="1"/>
              <a:t>maydon</a:t>
            </a:r>
            <a:r>
              <a:rPr lang="en-US" dirty="0"/>
              <a:t> </a:t>
            </a:r>
            <a:r>
              <a:rPr lang="en-US" dirty="0" err="1"/>
              <a:t>fotonni</a:t>
            </a:r>
            <a:r>
              <a:rPr lang="en-US" dirty="0"/>
              <a:t> “</a:t>
            </a:r>
            <a:r>
              <a:rPr lang="en-US" dirty="0" err="1"/>
              <a:t>turg‘unlashtiradi</a:t>
            </a:r>
            <a:r>
              <a:rPr lang="en-US" dirty="0"/>
              <a:t>”, </a:t>
            </a:r>
            <a:r>
              <a:rPr lang="en-US" dirty="0" err="1"/>
              <a:t>ya’ni</a:t>
            </a:r>
            <a:r>
              <a:rPr lang="en-US" dirty="0"/>
              <a:t> </a:t>
            </a:r>
            <a:r>
              <a:rPr lang="en-US" dirty="0" err="1"/>
              <a:t>impus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saqlanishiga</a:t>
            </a:r>
            <a:r>
              <a:rPr lang="en-US" dirty="0"/>
              <a:t> </a:t>
            </a:r>
            <a:r>
              <a:rPr lang="en-US" dirty="0" err="1"/>
              <a:t>yordam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Jarayon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                </a:t>
            </a:r>
            <a:r>
              <a:rPr lang="el-GR" dirty="0"/>
              <a:t>γ→</a:t>
            </a:r>
            <a:r>
              <a:rPr lang="en-US" b="1" dirty="0"/>
              <a:t> </a:t>
            </a:r>
            <a:r>
              <a:rPr lang="en-US" dirty="0"/>
              <a:t> (e⁻)+(e⁺)</a:t>
            </a:r>
          </a:p>
          <a:p>
            <a:pPr marL="0" indent="0">
              <a:buNone/>
            </a:pPr>
            <a:r>
              <a:rPr lang="en-US" dirty="0" err="1"/>
              <a:t>Elektron</a:t>
            </a:r>
            <a:r>
              <a:rPr lang="en-US" dirty="0"/>
              <a:t> (e⁻) — </a:t>
            </a:r>
            <a:r>
              <a:rPr lang="en-US" dirty="0" err="1"/>
              <a:t>oddiy</a:t>
            </a:r>
            <a:r>
              <a:rPr lang="en-US" dirty="0"/>
              <a:t> </a:t>
            </a:r>
            <a:r>
              <a:rPr lang="en-US" dirty="0" err="1"/>
              <a:t>manfiy</a:t>
            </a:r>
            <a:r>
              <a:rPr lang="en-US" dirty="0"/>
              <a:t> </a:t>
            </a:r>
            <a:r>
              <a:rPr lang="en-US" dirty="0" err="1"/>
              <a:t>zaryadli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Pozitron</a:t>
            </a:r>
            <a:r>
              <a:rPr lang="en-US" dirty="0"/>
              <a:t> (e⁺) — </a:t>
            </a:r>
            <a:r>
              <a:rPr lang="en-US" dirty="0" err="1"/>
              <a:t>elektronning</a:t>
            </a:r>
            <a:r>
              <a:rPr lang="en-US" dirty="0"/>
              <a:t> </a:t>
            </a:r>
            <a:r>
              <a:rPr lang="en-US" dirty="0" err="1"/>
              <a:t>antimoddasi</a:t>
            </a:r>
            <a:r>
              <a:rPr lang="en-US" dirty="0"/>
              <a:t> (</a:t>
            </a:r>
            <a:r>
              <a:rPr lang="en-US" dirty="0" err="1"/>
              <a:t>musbat</a:t>
            </a:r>
            <a:r>
              <a:rPr lang="en-US" dirty="0"/>
              <a:t> </a:t>
            </a:r>
            <a:r>
              <a:rPr lang="en-US" dirty="0" err="1"/>
              <a:t>zaryadli</a:t>
            </a:r>
            <a:r>
              <a:rPr lang="en-US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1913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err="1"/>
              <a:t>Energiyaga</a:t>
            </a:r>
            <a:r>
              <a:rPr lang="en-US" b="1" dirty="0"/>
              <a:t> </a:t>
            </a:r>
            <a:r>
              <a:rPr lang="en-US" b="1" dirty="0" err="1"/>
              <a:t>qo‘yilgan</a:t>
            </a:r>
            <a:r>
              <a:rPr lang="en-US" b="1" dirty="0"/>
              <a:t> </a:t>
            </a:r>
            <a:r>
              <a:rPr lang="en-US" b="1" dirty="0" err="1"/>
              <a:t>shart</a:t>
            </a:r>
            <a:endParaRPr lang="en-US" b="1" dirty="0"/>
          </a:p>
          <a:p>
            <a:pPr marL="0" indent="0">
              <a:buNone/>
            </a:pPr>
            <a:r>
              <a:rPr lang="en-US" dirty="0" err="1"/>
              <a:t>Juftlik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gamma </a:t>
            </a: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 </a:t>
            </a:r>
            <a:r>
              <a:rPr lang="en-US" dirty="0" err="1"/>
              <a:t>yetarlicha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 </a:t>
            </a:r>
            <a:r>
              <a:rPr lang="en-US" dirty="0" err="1"/>
              <a:t>sodir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Shart</a:t>
            </a:r>
            <a:r>
              <a:rPr lang="en-US" dirty="0"/>
              <a:t>: E</a:t>
            </a:r>
            <a:r>
              <a:rPr lang="el-GR" dirty="0"/>
              <a:t>≥</a:t>
            </a:r>
            <a:r>
              <a:rPr lang="en-US" dirty="0"/>
              <a:t>m</a:t>
            </a:r>
            <a:r>
              <a:rPr lang="en-US" baseline="-25000" dirty="0"/>
              <a:t>e</a:t>
            </a:r>
            <a:r>
              <a:rPr lang="en-US" dirty="0"/>
              <a:t>c</a:t>
            </a:r>
            <a:r>
              <a:rPr lang="en-US" baseline="30000" dirty="0"/>
              <a:t>2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m</a:t>
            </a:r>
            <a:r>
              <a:rPr lang="en-US" baseline="-25000" dirty="0"/>
              <a:t>e</a:t>
            </a:r>
            <a:r>
              <a:rPr lang="en-US" dirty="0"/>
              <a:t>-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massasi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c-</a:t>
            </a:r>
            <a:r>
              <a:rPr lang="en-US" dirty="0" err="1"/>
              <a:t>yorug’lik</a:t>
            </a:r>
            <a:r>
              <a:rPr lang="en-US" dirty="0"/>
              <a:t> </a:t>
            </a:r>
            <a:r>
              <a:rPr lang="en-US" dirty="0" err="1"/>
              <a:t>tezligi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ortiqcha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, </a:t>
            </a:r>
            <a:r>
              <a:rPr lang="en-US" dirty="0" err="1"/>
              <a:t>ortiqcha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ularga</a:t>
            </a:r>
            <a:r>
              <a:rPr lang="en-US" dirty="0"/>
              <a:t> </a:t>
            </a:r>
            <a:r>
              <a:rPr lang="en-US" dirty="0" err="1"/>
              <a:t>kinetik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tarqaladi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837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id="{628D4B32-71D2-48A9-8087-457177AEA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Pozitron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sekinlashganidan</a:t>
            </a:r>
            <a:r>
              <a:rPr lang="en-US" dirty="0"/>
              <a:t> </a:t>
            </a:r>
            <a:r>
              <a:rPr lang="en-US" dirty="0" err="1"/>
              <a:t>so‘ng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                         (e⁻)+(e⁺) </a:t>
            </a:r>
            <a:r>
              <a:rPr lang="el-GR" dirty="0"/>
              <a:t>→ </a:t>
            </a:r>
            <a:r>
              <a:rPr lang="en-US" dirty="0"/>
              <a:t>2</a:t>
            </a:r>
            <a:r>
              <a:rPr lang="el-GR" dirty="0"/>
              <a:t>γ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Bu </a:t>
            </a:r>
            <a:r>
              <a:rPr lang="en-US" dirty="0" err="1"/>
              <a:t>jarayon</a:t>
            </a:r>
            <a:r>
              <a:rPr lang="en-US" dirty="0"/>
              <a:t> </a:t>
            </a:r>
            <a:r>
              <a:rPr lang="en-US" dirty="0" err="1"/>
              <a:t>annigilatsiya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: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</a:t>
            </a:r>
            <a:r>
              <a:rPr lang="en-US" dirty="0" err="1"/>
              <a:t>yo‘q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odatda</a:t>
            </a:r>
            <a:r>
              <a:rPr lang="en-US" dirty="0"/>
              <a:t> 0.511 MeV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ikkita</a:t>
            </a:r>
            <a:r>
              <a:rPr lang="en-US" dirty="0"/>
              <a:t> gamma </a:t>
            </a: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chiqa­di</a:t>
            </a:r>
            <a:r>
              <a:rPr lang="en-US" dirty="0"/>
              <a:t> (</a:t>
            </a:r>
            <a:r>
              <a:rPr lang="en-US" dirty="0" err="1"/>
              <a:t>qarama-qarshi</a:t>
            </a:r>
            <a:r>
              <a:rPr lang="en-US" dirty="0"/>
              <a:t> </a:t>
            </a:r>
            <a:r>
              <a:rPr lang="en-US" dirty="0" err="1"/>
              <a:t>yo‘nalishda</a:t>
            </a:r>
            <a:r>
              <a:rPr lang="en-US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72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>
            <a:extLst>
              <a:ext uri="{FF2B5EF4-FFF2-40B4-BE49-F238E27FC236}">
                <a16:creationId xmlns:a16="http://schemas.microsoft.com/office/drawing/2014/main" id="{FDBF76FB-7A4D-4AA4-A238-5E590F09E7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91611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id="{C1802283-D632-4352-8421-F2F038118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24840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dirty="0"/>
              <a:t>XULOSA</a:t>
            </a:r>
          </a:p>
          <a:p>
            <a:pPr marL="0" indent="0">
              <a:buNone/>
            </a:pPr>
            <a:r>
              <a:rPr lang="en-US" dirty="0"/>
              <a:t>         Gamma </a:t>
            </a:r>
            <a:r>
              <a:rPr lang="en-US" dirty="0" err="1"/>
              <a:t>nurlanishning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o‘zaro</a:t>
            </a:r>
            <a:r>
              <a:rPr lang="en-US" dirty="0"/>
              <a:t> </a:t>
            </a:r>
            <a:r>
              <a:rPr lang="en-US" dirty="0" err="1"/>
              <a:t>ta’siri</a:t>
            </a:r>
            <a:r>
              <a:rPr lang="en-US" dirty="0"/>
              <a:t> 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fotonlarning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atomlari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elektronlari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sodir</a:t>
            </a:r>
            <a:r>
              <a:rPr lang="en-US" dirty="0"/>
              <a:t> </a:t>
            </a:r>
            <a:r>
              <a:rPr lang="en-US" dirty="0" err="1"/>
              <a:t>etadigan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jarayonlar</a:t>
            </a:r>
            <a:r>
              <a:rPr lang="en-US" dirty="0"/>
              <a:t> </a:t>
            </a:r>
            <a:r>
              <a:rPr lang="en-US" dirty="0" err="1"/>
              <a:t>majmuasidir</a:t>
            </a:r>
            <a:r>
              <a:rPr lang="en-US" dirty="0"/>
              <a:t>. Gamma </a:t>
            </a:r>
            <a:r>
              <a:rPr lang="en-US" dirty="0" err="1"/>
              <a:t>kvantlar</a:t>
            </a:r>
            <a:r>
              <a:rPr lang="en-US" dirty="0"/>
              <a:t> </a:t>
            </a:r>
            <a:r>
              <a:rPr lang="en-US" dirty="0" err="1"/>
              <a:t>zaryadsiz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massasiz</a:t>
            </a:r>
            <a:r>
              <a:rPr lang="en-US" dirty="0"/>
              <a:t> </a:t>
            </a:r>
            <a:r>
              <a:rPr lang="en-US" dirty="0" err="1"/>
              <a:t>bo‘lgani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ichidan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masofaga</a:t>
            </a:r>
            <a:r>
              <a:rPr lang="en-US" dirty="0"/>
              <a:t> </a:t>
            </a:r>
            <a:r>
              <a:rPr lang="en-US" dirty="0" err="1"/>
              <a:t>kirib</a:t>
            </a:r>
            <a:r>
              <a:rPr lang="en-US" dirty="0"/>
              <a:t> bora </a:t>
            </a:r>
            <a:r>
              <a:rPr lang="en-US" dirty="0" err="1"/>
              <a:t>oladi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to‘xtatilishi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ma’lum</a:t>
            </a:r>
            <a:r>
              <a:rPr lang="en-US" dirty="0"/>
              <a:t> </a:t>
            </a:r>
            <a:r>
              <a:rPr lang="en-US" dirty="0" err="1"/>
              <a:t>fizik</a:t>
            </a:r>
            <a:r>
              <a:rPr lang="en-US" dirty="0"/>
              <a:t> </a:t>
            </a:r>
            <a:r>
              <a:rPr lang="en-US" dirty="0" err="1"/>
              <a:t>jarayonlar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oshadi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jarayonlarning</a:t>
            </a:r>
            <a:r>
              <a:rPr lang="en-US" dirty="0"/>
              <a:t> </a:t>
            </a:r>
            <a:r>
              <a:rPr lang="en-US" dirty="0" err="1"/>
              <a:t>tabiati</a:t>
            </a:r>
            <a:r>
              <a:rPr lang="en-US" dirty="0"/>
              <a:t> </a:t>
            </a: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energiyasiga</a:t>
            </a:r>
            <a:r>
              <a:rPr lang="en-US" dirty="0"/>
              <a:t> </a:t>
            </a:r>
            <a:r>
              <a:rPr lang="en-US" dirty="0" err="1"/>
              <a:t>bog‘liq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ortishi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ustunlik</a:t>
            </a:r>
            <a:r>
              <a:rPr lang="en-US" dirty="0"/>
              <a:t> </a:t>
            </a:r>
            <a:r>
              <a:rPr lang="en-US" dirty="0" err="1"/>
              <a:t>qiladigan</a:t>
            </a:r>
            <a:r>
              <a:rPr lang="en-US" dirty="0"/>
              <a:t> </a:t>
            </a:r>
            <a:r>
              <a:rPr lang="en-US" dirty="0" err="1"/>
              <a:t>mexanizmlar</a:t>
            </a:r>
            <a:r>
              <a:rPr lang="en-US" dirty="0"/>
              <a:t> ham </a:t>
            </a:r>
            <a:r>
              <a:rPr lang="en-US" dirty="0" err="1"/>
              <a:t>o‘zgaradi</a:t>
            </a:r>
            <a:r>
              <a:rPr lang="en-US" dirty="0"/>
              <a:t>. Gamma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moddada</a:t>
            </a:r>
            <a:r>
              <a:rPr lang="en-US" dirty="0"/>
              <a:t> </a:t>
            </a:r>
            <a:r>
              <a:rPr lang="en-US" dirty="0" err="1"/>
              <a:t>uchta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jarayon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so‘riladi</a:t>
            </a:r>
            <a:r>
              <a:rPr lang="en-US" dirty="0"/>
              <a:t>: </a:t>
            </a:r>
            <a:r>
              <a:rPr lang="en-US" dirty="0" err="1"/>
              <a:t>fotoeffekt</a:t>
            </a:r>
            <a:r>
              <a:rPr lang="en-US" dirty="0"/>
              <a:t>, </a:t>
            </a:r>
            <a:r>
              <a:rPr lang="en-US" dirty="0" err="1"/>
              <a:t>Kompton</a:t>
            </a:r>
            <a:r>
              <a:rPr lang="en-US" dirty="0"/>
              <a:t> </a:t>
            </a:r>
            <a:r>
              <a:rPr lang="en-US" dirty="0" err="1"/>
              <a:t>sochilishi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–</a:t>
            </a:r>
            <a:r>
              <a:rPr lang="en-US" dirty="0" err="1"/>
              <a:t>pozitron</a:t>
            </a:r>
            <a:r>
              <a:rPr lang="en-US" dirty="0"/>
              <a:t> </a:t>
            </a:r>
            <a:r>
              <a:rPr lang="en-US" dirty="0" err="1"/>
              <a:t>jufti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. Past </a:t>
            </a:r>
            <a:r>
              <a:rPr lang="en-US" dirty="0" err="1"/>
              <a:t>energiyalarda</a:t>
            </a:r>
            <a:r>
              <a:rPr lang="en-US" dirty="0"/>
              <a:t> </a:t>
            </a:r>
            <a:r>
              <a:rPr lang="en-US" dirty="0" err="1"/>
              <a:t>fotoeffekt</a:t>
            </a:r>
            <a:r>
              <a:rPr lang="en-US" dirty="0"/>
              <a:t> </a:t>
            </a:r>
            <a:r>
              <a:rPr lang="en-US" dirty="0" err="1"/>
              <a:t>ustun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to‘liq</a:t>
            </a:r>
            <a:r>
              <a:rPr lang="en-US" dirty="0"/>
              <a:t> </a:t>
            </a:r>
            <a:r>
              <a:rPr lang="en-US" dirty="0" err="1"/>
              <a:t>yutiladi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atomdan</a:t>
            </a:r>
            <a:r>
              <a:rPr lang="en-US" dirty="0"/>
              <a:t> </a:t>
            </a:r>
            <a:r>
              <a:rPr lang="en-US" dirty="0" err="1"/>
              <a:t>fotoelektron</a:t>
            </a:r>
            <a:r>
              <a:rPr lang="en-US" dirty="0"/>
              <a:t> </a:t>
            </a:r>
            <a:r>
              <a:rPr lang="en-US" dirty="0" err="1"/>
              <a:t>uchib</a:t>
            </a:r>
            <a:r>
              <a:rPr lang="en-US" dirty="0"/>
              <a:t> </a:t>
            </a:r>
            <a:r>
              <a:rPr lang="en-US" dirty="0" err="1"/>
              <a:t>chiqadi</a:t>
            </a:r>
            <a:r>
              <a:rPr lang="en-US" dirty="0"/>
              <a:t>. </a:t>
            </a:r>
            <a:r>
              <a:rPr lang="en-US" dirty="0" err="1"/>
              <a:t>O‘rtacha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diapazonida</a:t>
            </a:r>
            <a:r>
              <a:rPr lang="en-US" dirty="0"/>
              <a:t> </a:t>
            </a:r>
            <a:r>
              <a:rPr lang="en-US" dirty="0" err="1"/>
              <a:t>Kompton</a:t>
            </a:r>
            <a:r>
              <a:rPr lang="en-US" dirty="0"/>
              <a:t> </a:t>
            </a:r>
            <a:r>
              <a:rPr lang="en-US" dirty="0" err="1"/>
              <a:t>sochilishi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jarayon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unda</a:t>
            </a:r>
            <a:r>
              <a:rPr lang="en-US" dirty="0"/>
              <a:t> gamma </a:t>
            </a: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to‘qnashib</a:t>
            </a:r>
            <a:r>
              <a:rPr lang="en-US" dirty="0"/>
              <a:t> </a:t>
            </a:r>
            <a:r>
              <a:rPr lang="en-US" dirty="0" err="1"/>
              <a:t>yo‘nalishini</a:t>
            </a:r>
            <a:r>
              <a:rPr lang="en-US" dirty="0"/>
              <a:t> </a:t>
            </a:r>
            <a:r>
              <a:rPr lang="en-US" dirty="0" err="1"/>
              <a:t>o‘zgartiradi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energiyasining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qismini</a:t>
            </a:r>
            <a:r>
              <a:rPr lang="en-US" dirty="0"/>
              <a:t> </a:t>
            </a:r>
            <a:r>
              <a:rPr lang="en-US" dirty="0" err="1"/>
              <a:t>elektron­ga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energiyalarda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pozitron</a:t>
            </a:r>
            <a:r>
              <a:rPr lang="en-US" dirty="0"/>
              <a:t> </a:t>
            </a:r>
            <a:r>
              <a:rPr lang="en-US" dirty="0" err="1"/>
              <a:t>juftini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qilishga</a:t>
            </a:r>
            <a:r>
              <a:rPr lang="en-US" dirty="0"/>
              <a:t> </a:t>
            </a:r>
            <a:r>
              <a:rPr lang="en-US" dirty="0" err="1"/>
              <a:t>yetadigan</a:t>
            </a:r>
            <a:r>
              <a:rPr lang="en-US" dirty="0"/>
              <a:t> </a:t>
            </a:r>
            <a:r>
              <a:rPr lang="en-US" dirty="0" err="1"/>
              <a:t>bo‘lganda</a:t>
            </a:r>
            <a:r>
              <a:rPr lang="en-US" dirty="0"/>
              <a:t> </a:t>
            </a:r>
            <a:r>
              <a:rPr lang="en-US" dirty="0" err="1"/>
              <a:t>juftlik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kuzatiladi</a:t>
            </a:r>
            <a:r>
              <a:rPr lang="en-US" dirty="0"/>
              <a:t>. Bu </a:t>
            </a:r>
            <a:r>
              <a:rPr lang="en-US" dirty="0" err="1"/>
              <a:t>jarayonlarning</a:t>
            </a:r>
            <a:r>
              <a:rPr lang="en-US" dirty="0"/>
              <a:t> har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moddaning</a:t>
            </a:r>
            <a:r>
              <a:rPr lang="en-US" dirty="0"/>
              <a:t> </a:t>
            </a:r>
            <a:r>
              <a:rPr lang="en-US" dirty="0" err="1"/>
              <a:t>ionlashuviga</a:t>
            </a:r>
            <a:r>
              <a:rPr lang="en-US" dirty="0"/>
              <a:t>, </a:t>
            </a:r>
            <a:r>
              <a:rPr lang="en-US" dirty="0" err="1"/>
              <a:t>zarralarning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bo‘lishiga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energiyaning</a:t>
            </a:r>
            <a:r>
              <a:rPr lang="en-US" dirty="0"/>
              <a:t> </a:t>
            </a:r>
            <a:r>
              <a:rPr lang="en-US" dirty="0" err="1"/>
              <a:t>ketma-ket</a:t>
            </a:r>
            <a:r>
              <a:rPr lang="en-US" dirty="0"/>
              <a:t> </a:t>
            </a:r>
            <a:r>
              <a:rPr lang="en-US" dirty="0" err="1"/>
              <a:t>yutilishiga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. </a:t>
            </a:r>
            <a:r>
              <a:rPr lang="en-US" dirty="0" err="1"/>
              <a:t>Shunday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, gamma </a:t>
            </a:r>
            <a:r>
              <a:rPr lang="en-US" dirty="0" err="1"/>
              <a:t>nurlanishning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ta’siri</a:t>
            </a:r>
            <a:r>
              <a:rPr lang="en-US" dirty="0"/>
              <a:t> 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 </a:t>
            </a:r>
            <a:r>
              <a:rPr lang="en-US" dirty="0" err="1"/>
              <a:t>kamayib</a:t>
            </a:r>
            <a:r>
              <a:rPr lang="en-US" dirty="0"/>
              <a:t> </a:t>
            </a:r>
            <a:r>
              <a:rPr lang="en-US" dirty="0" err="1"/>
              <a:t>borishi</a:t>
            </a:r>
            <a:r>
              <a:rPr lang="en-US" dirty="0"/>
              <a:t>, </a:t>
            </a:r>
            <a:r>
              <a:rPr lang="en-US" dirty="0" err="1"/>
              <a:t>ikkilamchi</a:t>
            </a:r>
            <a:r>
              <a:rPr lang="en-US" dirty="0"/>
              <a:t> </a:t>
            </a:r>
            <a:r>
              <a:rPr lang="en-US" dirty="0" err="1"/>
              <a:t>zarralarning</a:t>
            </a:r>
            <a:r>
              <a:rPr lang="en-US" dirty="0"/>
              <a:t> </a:t>
            </a:r>
            <a:r>
              <a:rPr lang="en-US" dirty="0" err="1"/>
              <a:t>paydo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moddaning</a:t>
            </a:r>
            <a:r>
              <a:rPr lang="en-US" dirty="0"/>
              <a:t> </a:t>
            </a:r>
            <a:r>
              <a:rPr lang="en-US" dirty="0" err="1"/>
              <a:t>ionlanish</a:t>
            </a:r>
            <a:r>
              <a:rPr lang="en-US" dirty="0"/>
              <a:t> </a:t>
            </a:r>
            <a:r>
              <a:rPr lang="en-US" dirty="0" err="1"/>
              <a:t>darajasining</a:t>
            </a:r>
            <a:r>
              <a:rPr lang="en-US" dirty="0"/>
              <a:t> </a:t>
            </a:r>
            <a:r>
              <a:rPr lang="en-US" dirty="0" err="1"/>
              <a:t>ortishi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kechadigan</a:t>
            </a:r>
            <a:r>
              <a:rPr lang="en-US" dirty="0"/>
              <a:t> </a:t>
            </a:r>
            <a:r>
              <a:rPr lang="en-US" dirty="0" err="1"/>
              <a:t>murakkab</a:t>
            </a:r>
            <a:r>
              <a:rPr lang="en-US" dirty="0"/>
              <a:t> </a:t>
            </a:r>
            <a:r>
              <a:rPr lang="en-US" dirty="0" err="1"/>
              <a:t>jarayonlar</a:t>
            </a:r>
            <a:r>
              <a:rPr lang="en-US" dirty="0"/>
              <a:t> </a:t>
            </a:r>
            <a:r>
              <a:rPr lang="en-US" dirty="0" err="1"/>
              <a:t>yig‘indisidir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mexanizmlarni</a:t>
            </a:r>
            <a:r>
              <a:rPr lang="en-US" dirty="0"/>
              <a:t> </a:t>
            </a:r>
            <a:r>
              <a:rPr lang="en-US" dirty="0" err="1"/>
              <a:t>chuqur</a:t>
            </a:r>
            <a:r>
              <a:rPr lang="en-US" dirty="0"/>
              <a:t> </a:t>
            </a:r>
            <a:r>
              <a:rPr lang="en-US" dirty="0" err="1"/>
              <a:t>o‘rganish</a:t>
            </a:r>
            <a:r>
              <a:rPr lang="en-US" dirty="0"/>
              <a:t> </a:t>
            </a:r>
            <a:r>
              <a:rPr lang="en-US" dirty="0" err="1"/>
              <a:t>radiatsion</a:t>
            </a:r>
            <a:r>
              <a:rPr lang="en-US" dirty="0"/>
              <a:t> </a:t>
            </a:r>
            <a:r>
              <a:rPr lang="en-US" dirty="0" err="1"/>
              <a:t>himoya</a:t>
            </a:r>
            <a:r>
              <a:rPr lang="en-US" dirty="0"/>
              <a:t>, </a:t>
            </a:r>
            <a:r>
              <a:rPr lang="en-US" dirty="0" err="1"/>
              <a:t>tibbiy</a:t>
            </a:r>
            <a:r>
              <a:rPr lang="en-US" dirty="0"/>
              <a:t> </a:t>
            </a:r>
            <a:r>
              <a:rPr lang="en-US" dirty="0" err="1"/>
              <a:t>diagnostika</a:t>
            </a:r>
            <a:r>
              <a:rPr lang="en-US" dirty="0"/>
              <a:t>,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xavfsizligi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sohalarda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ahamiyatga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515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874122-BAC6-4072-9991-54A089220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FOYDALANILGAN ADABIYOTLAR</a:t>
            </a:r>
          </a:p>
          <a:p>
            <a:pPr marL="0" indent="0" algn="just">
              <a:buNone/>
            </a:pPr>
            <a:r>
              <a:rPr lang="uz-Latn-UZ" dirty="0"/>
              <a:t>1. Knoll, G. F.</a:t>
            </a:r>
          </a:p>
          <a:p>
            <a:pPr marL="0" indent="0" algn="just">
              <a:buNone/>
            </a:pPr>
            <a:r>
              <a:rPr lang="uz-Latn-UZ" dirty="0"/>
              <a:t>Radiation Detection and Measurement — Wiley</a:t>
            </a:r>
          </a:p>
          <a:p>
            <a:pPr marL="0" indent="0" algn="just">
              <a:buNone/>
            </a:pPr>
            <a:r>
              <a:rPr lang="uz-Latn-UZ" dirty="0"/>
              <a:t> </a:t>
            </a:r>
            <a:r>
              <a:rPr lang="el-GR" dirty="0"/>
              <a:t>γ-</a:t>
            </a:r>
            <a:r>
              <a:rPr lang="uz-Latn-UZ" dirty="0"/>
              <a:t>nurlarning yutilishi, Compton sochilishi, fotoeffekt, juftlik hosil bo‘lishi</a:t>
            </a:r>
          </a:p>
          <a:p>
            <a:pPr marL="0" indent="0" algn="just">
              <a:buNone/>
            </a:pPr>
            <a:r>
              <a:rPr lang="uz-Latn-UZ" dirty="0"/>
              <a:t> 2. Attix, F. H.</a:t>
            </a:r>
          </a:p>
          <a:p>
            <a:pPr marL="0" indent="0" algn="just">
              <a:buNone/>
            </a:pPr>
            <a:r>
              <a:rPr lang="uz-Latn-UZ" dirty="0"/>
              <a:t>Introduction to Radiological Physics and Radiation Dosimetry</a:t>
            </a:r>
          </a:p>
          <a:p>
            <a:pPr marL="0" indent="0" algn="just">
              <a:buNone/>
            </a:pPr>
            <a:r>
              <a:rPr lang="uz-Latn-UZ" dirty="0"/>
              <a:t> </a:t>
            </a:r>
            <a:r>
              <a:rPr lang="el-GR" dirty="0"/>
              <a:t>γ-</a:t>
            </a:r>
            <a:r>
              <a:rPr lang="uz-Latn-UZ" dirty="0"/>
              <a:t>nurlanishning modda bilan o‘zaro ta’siri</a:t>
            </a:r>
          </a:p>
          <a:p>
            <a:pPr marL="0" indent="0" algn="just">
              <a:buNone/>
            </a:pPr>
            <a:r>
              <a:rPr lang="uz-Latn-UZ" dirty="0"/>
              <a:t> 3. Evans, R. D.</a:t>
            </a:r>
          </a:p>
          <a:p>
            <a:pPr marL="0" indent="0" algn="just">
              <a:buNone/>
            </a:pPr>
            <a:r>
              <a:rPr lang="uz-Latn-UZ" dirty="0"/>
              <a:t>The Atomic Nucleus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42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00" dirty="0"/>
              <a:t>Gamma </a:t>
            </a:r>
            <a:r>
              <a:rPr lang="en-US" sz="3600" dirty="0" err="1"/>
              <a:t>nurlanish</a:t>
            </a:r>
            <a:r>
              <a:rPr lang="en-US" sz="3600" dirty="0"/>
              <a:t>— </a:t>
            </a:r>
            <a:r>
              <a:rPr lang="en-US" sz="3600" dirty="0" err="1"/>
              <a:t>radioaktiv</a:t>
            </a:r>
            <a:r>
              <a:rPr lang="en-US" sz="3600" dirty="0"/>
              <a:t> </a:t>
            </a:r>
            <a:r>
              <a:rPr lang="en-US" sz="3600" dirty="0" err="1"/>
              <a:t>yadrolardan</a:t>
            </a:r>
            <a:r>
              <a:rPr lang="en-US" sz="3600" dirty="0"/>
              <a:t> </a:t>
            </a:r>
            <a:r>
              <a:rPr lang="en-US" sz="3600" dirty="0" err="1"/>
              <a:t>yoki</a:t>
            </a:r>
            <a:r>
              <a:rPr lang="en-US" sz="3600" dirty="0"/>
              <a:t> </a:t>
            </a:r>
            <a:r>
              <a:rPr lang="en-US" sz="3600" dirty="0" err="1"/>
              <a:t>yadroviy</a:t>
            </a:r>
            <a:r>
              <a:rPr lang="en-US" sz="3600" dirty="0"/>
              <a:t> </a:t>
            </a:r>
            <a:r>
              <a:rPr lang="en-US" sz="3600" dirty="0" err="1"/>
              <a:t>jarayonlardan</a:t>
            </a:r>
            <a:r>
              <a:rPr lang="en-US" sz="3600" dirty="0"/>
              <a:t> </a:t>
            </a:r>
            <a:r>
              <a:rPr lang="en-US" sz="3600" dirty="0" err="1"/>
              <a:t>chiqadigan</a:t>
            </a:r>
            <a:r>
              <a:rPr lang="en-US" sz="3600" dirty="0"/>
              <a:t> </a:t>
            </a:r>
            <a:r>
              <a:rPr lang="en-US" sz="3600" dirty="0" err="1"/>
              <a:t>yuqori</a:t>
            </a:r>
            <a:r>
              <a:rPr lang="en-US" sz="3600" dirty="0"/>
              <a:t> </a:t>
            </a:r>
            <a:r>
              <a:rPr lang="en-US" sz="3600" dirty="0" err="1"/>
              <a:t>energiyali</a:t>
            </a:r>
            <a:r>
              <a:rPr lang="en-US" sz="3600" dirty="0"/>
              <a:t> </a:t>
            </a:r>
            <a:r>
              <a:rPr lang="en-US" sz="3600" dirty="0" err="1"/>
              <a:t>elektromagnit</a:t>
            </a:r>
            <a:r>
              <a:rPr lang="en-US" sz="3600" dirty="0"/>
              <a:t> </a:t>
            </a:r>
            <a:r>
              <a:rPr lang="en-US" sz="3600" dirty="0" err="1"/>
              <a:t>to‘lqinlar</a:t>
            </a:r>
            <a:r>
              <a:rPr lang="en-US" sz="3600" dirty="0"/>
              <a:t>. </a:t>
            </a:r>
            <a:r>
              <a:rPr lang="en-US" sz="3600" dirty="0" err="1"/>
              <a:t>Ya’ni</a:t>
            </a:r>
            <a:r>
              <a:rPr lang="en-US" sz="3600" dirty="0"/>
              <a:t>, u </a:t>
            </a:r>
            <a:r>
              <a:rPr lang="en-US" sz="3600" dirty="0" err="1"/>
              <a:t>yorug‘lik</a:t>
            </a:r>
            <a:r>
              <a:rPr lang="en-US" sz="3600" dirty="0"/>
              <a:t> </a:t>
            </a:r>
            <a:r>
              <a:rPr lang="en-US" sz="3600" dirty="0" err="1"/>
              <a:t>kabi</a:t>
            </a:r>
            <a:r>
              <a:rPr lang="en-US" sz="3600" dirty="0"/>
              <a:t> </a:t>
            </a:r>
            <a:r>
              <a:rPr lang="en-US" sz="3600" dirty="0" err="1"/>
              <a:t>to‘lqin</a:t>
            </a:r>
            <a:r>
              <a:rPr lang="en-US" sz="3600" dirty="0"/>
              <a:t>, </a:t>
            </a:r>
            <a:r>
              <a:rPr lang="en-US" sz="3600" dirty="0" err="1"/>
              <a:t>lekin</a:t>
            </a:r>
            <a:r>
              <a:rPr lang="en-US" sz="3600" dirty="0"/>
              <a:t> </a:t>
            </a:r>
            <a:r>
              <a:rPr lang="en-US" sz="3600" dirty="0" err="1"/>
              <a:t>energiyasi</a:t>
            </a:r>
            <a:r>
              <a:rPr lang="en-US" sz="3600" dirty="0"/>
              <a:t> </a:t>
            </a:r>
            <a:r>
              <a:rPr lang="en-US" sz="3600" dirty="0" err="1"/>
              <a:t>juda</a:t>
            </a:r>
            <a:r>
              <a:rPr lang="en-US" sz="3600" dirty="0"/>
              <a:t> </a:t>
            </a:r>
            <a:r>
              <a:rPr lang="en-US" sz="3600" dirty="0" err="1"/>
              <a:t>katta</a:t>
            </a:r>
            <a:r>
              <a:rPr lang="en-US" sz="3600" dirty="0"/>
              <a:t>.</a:t>
            </a:r>
          </a:p>
          <a:p>
            <a:pPr marL="0" indent="0" algn="just">
              <a:buNone/>
            </a:pPr>
            <a:r>
              <a:rPr lang="en-US" sz="3600" dirty="0"/>
              <a:t>Gamma </a:t>
            </a:r>
            <a:r>
              <a:rPr lang="en-US" sz="3600" dirty="0" err="1"/>
              <a:t>nurlarining</a:t>
            </a:r>
            <a:r>
              <a:rPr lang="en-US" sz="3600" dirty="0"/>
              <a:t> </a:t>
            </a:r>
            <a:r>
              <a:rPr lang="en-US" sz="3600" dirty="0" err="1"/>
              <a:t>chastotasi</a:t>
            </a:r>
            <a:r>
              <a:rPr lang="en-US" sz="3600" dirty="0"/>
              <a:t> </a:t>
            </a:r>
            <a:r>
              <a:rPr lang="en-US" sz="3600" dirty="0" err="1"/>
              <a:t>yuqori</a:t>
            </a:r>
            <a:r>
              <a:rPr lang="en-US" sz="3600" dirty="0"/>
              <a:t>, </a:t>
            </a:r>
            <a:r>
              <a:rPr lang="en-US" sz="3600" dirty="0" err="1"/>
              <a:t>to‘lqin</a:t>
            </a:r>
            <a:r>
              <a:rPr lang="en-US" sz="3600" dirty="0"/>
              <a:t> </a:t>
            </a:r>
            <a:r>
              <a:rPr lang="en-US" sz="3600" dirty="0" err="1"/>
              <a:t>uzunligi</a:t>
            </a:r>
            <a:r>
              <a:rPr lang="en-US" sz="3600" dirty="0"/>
              <a:t> </a:t>
            </a:r>
            <a:r>
              <a:rPr lang="en-US" sz="3600" dirty="0" err="1"/>
              <a:t>juda</a:t>
            </a:r>
            <a:r>
              <a:rPr lang="en-US" sz="3600" dirty="0"/>
              <a:t> </a:t>
            </a:r>
            <a:r>
              <a:rPr lang="en-US" sz="3600" dirty="0" err="1"/>
              <a:t>kichik</a:t>
            </a:r>
            <a:r>
              <a:rPr lang="en-US" sz="3600" dirty="0"/>
              <a:t> (≈10⁻¹² m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undan</a:t>
            </a:r>
            <a:r>
              <a:rPr lang="en-US" sz="3600" dirty="0"/>
              <a:t> </a:t>
            </a:r>
            <a:r>
              <a:rPr lang="en-US" sz="3600" dirty="0" err="1"/>
              <a:t>kichik</a:t>
            </a:r>
            <a:r>
              <a:rPr lang="en-US" sz="4000" dirty="0"/>
              <a:t>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026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/>
              <a:t> </a:t>
            </a:r>
          </a:p>
          <a:p>
            <a:pPr marL="0" indent="0">
              <a:buNone/>
            </a:pPr>
            <a:r>
              <a:rPr lang="en-US" sz="4000" dirty="0" err="1"/>
              <a:t>Ko‘p</a:t>
            </a:r>
            <a:r>
              <a:rPr lang="en-US" sz="4000" dirty="0"/>
              <a:t> </a:t>
            </a:r>
            <a:r>
              <a:rPr lang="en-US" sz="4000" dirty="0" err="1"/>
              <a:t>radioaktiv</a:t>
            </a:r>
            <a:r>
              <a:rPr lang="en-US" sz="4000" dirty="0"/>
              <a:t> </a:t>
            </a:r>
            <a:r>
              <a:rPr lang="en-US" sz="4000" dirty="0" err="1"/>
              <a:t>parchalanishlarda</a:t>
            </a:r>
            <a:r>
              <a:rPr lang="en-US" sz="4000" dirty="0"/>
              <a:t> (alfa </a:t>
            </a:r>
            <a:r>
              <a:rPr lang="en-US" sz="4000" dirty="0" err="1"/>
              <a:t>yoki</a:t>
            </a:r>
            <a:r>
              <a:rPr lang="en-US" sz="4000" dirty="0"/>
              <a:t> beta) </a:t>
            </a:r>
            <a:r>
              <a:rPr lang="en-US" sz="4000" dirty="0" err="1"/>
              <a:t>hosil</a:t>
            </a:r>
            <a:r>
              <a:rPr lang="en-US" sz="4000" dirty="0"/>
              <a:t> </a:t>
            </a:r>
            <a:r>
              <a:rPr lang="en-US" sz="4000" dirty="0" err="1"/>
              <a:t>bo‘lgan</a:t>
            </a:r>
            <a:r>
              <a:rPr lang="en-US" sz="4000" dirty="0"/>
              <a:t> </a:t>
            </a:r>
            <a:r>
              <a:rPr lang="en-US" sz="4000" dirty="0" err="1"/>
              <a:t>qoldiq</a:t>
            </a:r>
            <a:r>
              <a:rPr lang="en-US" sz="4000" dirty="0"/>
              <a:t> </a:t>
            </a:r>
            <a:r>
              <a:rPr lang="en-US" sz="4000" dirty="0" err="1"/>
              <a:t>yadro</a:t>
            </a:r>
            <a:r>
              <a:rPr lang="en-US" sz="4000" dirty="0"/>
              <a:t> </a:t>
            </a:r>
            <a:r>
              <a:rPr lang="en-US" sz="4000" dirty="0" err="1"/>
              <a:t>darhol</a:t>
            </a:r>
            <a:r>
              <a:rPr lang="en-US" sz="4000" dirty="0"/>
              <a:t> </a:t>
            </a:r>
            <a:r>
              <a:rPr lang="en-US" sz="4000" dirty="0" err="1"/>
              <a:t>energiyasini</a:t>
            </a:r>
            <a:r>
              <a:rPr lang="en-US" sz="4000" dirty="0"/>
              <a:t> </a:t>
            </a:r>
            <a:r>
              <a:rPr lang="en-US" sz="4000" dirty="0" err="1"/>
              <a:t>tashqariga</a:t>
            </a:r>
            <a:r>
              <a:rPr lang="en-US" sz="4000" dirty="0"/>
              <a:t> </a:t>
            </a:r>
            <a:r>
              <a:rPr lang="en-US" sz="4000" dirty="0" err="1"/>
              <a:t>chiqaradi</a:t>
            </a:r>
            <a:r>
              <a:rPr lang="en-US" sz="4000" dirty="0"/>
              <a:t> - </a:t>
            </a:r>
            <a:r>
              <a:rPr lang="el-GR" sz="4000" dirty="0"/>
              <a:t>γ-</a:t>
            </a:r>
            <a:r>
              <a:rPr lang="en-US" sz="4000" dirty="0" err="1"/>
              <a:t>foton</a:t>
            </a:r>
            <a:r>
              <a:rPr lang="en-US" sz="4000" dirty="0"/>
              <a:t> </a:t>
            </a:r>
            <a:r>
              <a:rPr lang="en-US" sz="4000" dirty="0" err="1"/>
              <a:t>chiqaradi</a:t>
            </a:r>
            <a:r>
              <a:rPr lang="en-US" sz="4000" dirty="0"/>
              <a:t>.</a:t>
            </a:r>
          </a:p>
          <a:p>
            <a:pPr marL="0" indent="0">
              <a:buNone/>
            </a:pPr>
            <a:r>
              <a:rPr lang="en-US" sz="4000" dirty="0" err="1"/>
              <a:t>Masalan</a:t>
            </a:r>
            <a:r>
              <a:rPr lang="en-US" sz="4000" dirty="0"/>
              <a:t>: </a:t>
            </a:r>
            <a:r>
              <a:rPr lang="en-US" sz="4000" b="1" dirty="0"/>
              <a:t>Co-60, Cs-137, Ba-140, I-131</a:t>
            </a:r>
            <a:endParaRPr lang="en-US" sz="40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644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D223D84-7841-4095-ADB4-C99CF168D5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63" y="1166018"/>
            <a:ext cx="7852273" cy="4525963"/>
          </a:xfrm>
        </p:spPr>
      </p:pic>
    </p:spTree>
    <p:extLst>
      <p:ext uri="{BB962C8B-B14F-4D97-AF65-F5344CB8AC3E}">
        <p14:creationId xmlns:p14="http://schemas.microsoft.com/office/powerpoint/2010/main" val="3225034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Gamma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moddadan</a:t>
            </a:r>
            <a:r>
              <a:rPr lang="en-US" dirty="0"/>
              <a:t> </a:t>
            </a:r>
            <a:r>
              <a:rPr lang="en-US" dirty="0" err="1"/>
              <a:t>o‘tganda</a:t>
            </a:r>
            <a:r>
              <a:rPr lang="en-US" dirty="0"/>
              <a:t> u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nechta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fizik</a:t>
            </a:r>
            <a:r>
              <a:rPr lang="en-US" dirty="0"/>
              <a:t> </a:t>
            </a:r>
            <a:r>
              <a:rPr lang="en-US" dirty="0" err="1"/>
              <a:t>jarayonlar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o‘zaro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Bu </a:t>
            </a:r>
            <a:r>
              <a:rPr lang="en-US" dirty="0" err="1"/>
              <a:t>jarayonlar</a:t>
            </a:r>
            <a:r>
              <a:rPr lang="en-US" dirty="0"/>
              <a:t> gamma </a:t>
            </a:r>
            <a:r>
              <a:rPr lang="en-US" dirty="0" err="1"/>
              <a:t>fotonning</a:t>
            </a:r>
            <a:r>
              <a:rPr lang="en-US" dirty="0"/>
              <a:t> </a:t>
            </a:r>
            <a:r>
              <a:rPr lang="en-US" dirty="0" err="1"/>
              <a:t>energiyasiga</a:t>
            </a:r>
            <a:r>
              <a:rPr lang="en-US" dirty="0"/>
              <a:t> </a:t>
            </a:r>
            <a:r>
              <a:rPr lang="en-US" dirty="0" err="1"/>
              <a:t>bog‘liq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Quyida</a:t>
            </a:r>
            <a:r>
              <a:rPr lang="en-US" dirty="0"/>
              <a:t> gamma </a:t>
            </a:r>
            <a:r>
              <a:rPr lang="en-US" dirty="0" err="1"/>
              <a:t>nurlanishning</a:t>
            </a:r>
            <a:r>
              <a:rPr lang="en-US" dirty="0"/>
              <a:t> </a:t>
            </a:r>
            <a:r>
              <a:rPr lang="en-US" dirty="0" err="1"/>
              <a:t>moddadan</a:t>
            </a:r>
            <a:r>
              <a:rPr lang="en-US" dirty="0"/>
              <a:t> </a:t>
            </a:r>
            <a:r>
              <a:rPr lang="en-US" dirty="0" err="1"/>
              <a:t>o‘tishidagi</a:t>
            </a:r>
            <a:r>
              <a:rPr lang="en-US" dirty="0"/>
              <a:t> 3 ta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hodisa</a:t>
            </a:r>
            <a:r>
              <a:rPr lang="en-US" dirty="0"/>
              <a:t> </a:t>
            </a:r>
            <a:r>
              <a:rPr lang="en-US" dirty="0" err="1"/>
              <a:t>keltiriladi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Fotoeffekt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Kompton</a:t>
            </a:r>
            <a:r>
              <a:rPr lang="en-US" dirty="0"/>
              <a:t> </a:t>
            </a:r>
            <a:r>
              <a:rPr lang="en-US" dirty="0" err="1"/>
              <a:t>sochilishi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Elektron-Pazitron</a:t>
            </a:r>
            <a:r>
              <a:rPr lang="en-US" dirty="0"/>
              <a:t> </a:t>
            </a:r>
            <a:r>
              <a:rPr lang="en-US" dirty="0" err="1"/>
              <a:t>juftini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bo’lishi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673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8437"/>
            <a:ext cx="8229600" cy="2666999"/>
          </a:xfrm>
        </p:spPr>
        <p:txBody>
          <a:bodyPr>
            <a:normAutofit/>
          </a:bodyPr>
          <a:lstStyle/>
          <a:p>
            <a:pPr algn="l"/>
            <a:r>
              <a:rPr lang="en-US" sz="3200" dirty="0" err="1"/>
              <a:t>Fotoeffekt</a:t>
            </a:r>
            <a:r>
              <a:rPr lang="en-US" sz="3200" dirty="0"/>
              <a:t> — </a:t>
            </a:r>
            <a:r>
              <a:rPr lang="en-US" sz="3200" dirty="0" err="1"/>
              <a:t>yorug‘lik</a:t>
            </a:r>
            <a:r>
              <a:rPr lang="en-US" sz="3200" dirty="0"/>
              <a:t> </a:t>
            </a:r>
            <a:r>
              <a:rPr lang="en-US" sz="3200" dirty="0" err="1"/>
              <a:t>yoki</a:t>
            </a:r>
            <a:r>
              <a:rPr lang="en-US" sz="3200" dirty="0"/>
              <a:t> gamma </a:t>
            </a:r>
            <a:r>
              <a:rPr lang="en-US" sz="3200" dirty="0" err="1"/>
              <a:t>fotonning</a:t>
            </a:r>
            <a:r>
              <a:rPr lang="en-US" sz="3200" dirty="0"/>
              <a:t> </a:t>
            </a:r>
            <a:r>
              <a:rPr lang="en-US" sz="3200" dirty="0" err="1"/>
              <a:t>moddadagi</a:t>
            </a:r>
            <a:r>
              <a:rPr lang="en-US" sz="3200" dirty="0"/>
              <a:t> </a:t>
            </a:r>
            <a:r>
              <a:rPr lang="en-US" sz="3200" dirty="0" err="1"/>
              <a:t>elektron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o‘zaro</a:t>
            </a:r>
            <a:r>
              <a:rPr lang="en-US" sz="3200" dirty="0"/>
              <a:t> </a:t>
            </a:r>
            <a:r>
              <a:rPr lang="en-US" sz="3200" dirty="0" err="1"/>
              <a:t>ta’siri</a:t>
            </a:r>
            <a:r>
              <a:rPr lang="en-US" sz="3200" dirty="0"/>
              <a:t> </a:t>
            </a:r>
            <a:r>
              <a:rPr lang="en-US" sz="3200" dirty="0" err="1"/>
              <a:t>natijasida</a:t>
            </a:r>
            <a:r>
              <a:rPr lang="en-US" sz="3200" dirty="0"/>
              <a:t> </a:t>
            </a:r>
            <a:r>
              <a:rPr lang="en-US" sz="3200" dirty="0" err="1"/>
              <a:t>elektronning</a:t>
            </a:r>
            <a:r>
              <a:rPr lang="en-US" sz="3200" dirty="0"/>
              <a:t> </a:t>
            </a:r>
            <a:r>
              <a:rPr lang="en-US" sz="3200" dirty="0" err="1"/>
              <a:t>atomdan</a:t>
            </a:r>
            <a:r>
              <a:rPr lang="en-US" sz="3200" dirty="0"/>
              <a:t> </a:t>
            </a:r>
            <a:r>
              <a:rPr lang="en-US" sz="3200" dirty="0" err="1"/>
              <a:t>uzilib</a:t>
            </a:r>
            <a:r>
              <a:rPr lang="en-US" sz="3200" dirty="0"/>
              <a:t> </a:t>
            </a:r>
            <a:r>
              <a:rPr lang="en-US" sz="3200" dirty="0" err="1"/>
              <a:t>chiqib</a:t>
            </a:r>
            <a:r>
              <a:rPr lang="en-US" sz="3200" dirty="0"/>
              <a:t> </a:t>
            </a:r>
            <a:r>
              <a:rPr lang="en-US" sz="3200" dirty="0" err="1"/>
              <a:t>ketish</a:t>
            </a:r>
            <a:r>
              <a:rPr lang="en-US" sz="3200" dirty="0"/>
              <a:t> </a:t>
            </a:r>
            <a:r>
              <a:rPr lang="en-US" sz="3200" dirty="0" err="1"/>
              <a:t>jarayoni</a:t>
            </a:r>
            <a:r>
              <a:rPr lang="en-US" sz="3200" dirty="0"/>
              <a:t>. (10 keV – 0.5 MeV)</a:t>
            </a:r>
            <a:br>
              <a:rPr lang="en-US" sz="3200" dirty="0"/>
            </a:br>
            <a:r>
              <a:rPr lang="en-US" sz="3200" dirty="0"/>
              <a:t>Bu </a:t>
            </a:r>
            <a:r>
              <a:rPr lang="en-US" sz="3200" dirty="0" err="1"/>
              <a:t>hodisa</a:t>
            </a:r>
            <a:r>
              <a:rPr lang="en-US" sz="3200" dirty="0"/>
              <a:t> </a:t>
            </a:r>
            <a:r>
              <a:rPr lang="en-US" sz="3200" i="1" dirty="0" err="1"/>
              <a:t>fotoelektrik</a:t>
            </a:r>
            <a:r>
              <a:rPr lang="en-US" sz="3200" i="1" dirty="0"/>
              <a:t> </a:t>
            </a:r>
            <a:r>
              <a:rPr lang="en-US" sz="3200" i="1" dirty="0" err="1"/>
              <a:t>effekt</a:t>
            </a:r>
            <a:r>
              <a:rPr lang="en-US" sz="3200" dirty="0"/>
              <a:t> deb ham </a:t>
            </a:r>
            <a:r>
              <a:rPr lang="en-US" sz="3200" dirty="0" err="1"/>
              <a:t>ataladi</a:t>
            </a:r>
            <a:endParaRPr 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09900"/>
            <a:ext cx="71628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576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DD371C5B-7BE2-461D-B039-038AD2136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Fotoeffektning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formulalaridan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fotoeffekt</a:t>
            </a:r>
            <a:r>
              <a:rPr lang="en-US" dirty="0"/>
              <a:t> </a:t>
            </a:r>
            <a:r>
              <a:rPr lang="en-US" dirty="0" err="1"/>
              <a:t>tenglamasi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                       E​=h</a:t>
            </a:r>
            <a:r>
              <a:rPr lang="el-GR" dirty="0"/>
              <a:t>ν−</a:t>
            </a:r>
            <a:r>
              <a:rPr lang="en-US" dirty="0"/>
              <a:t>A</a:t>
            </a:r>
          </a:p>
          <a:p>
            <a:pPr marL="0" indent="0">
              <a:buNone/>
            </a:pPr>
            <a:r>
              <a:rPr lang="en-US" dirty="0"/>
              <a:t>E- </a:t>
            </a:r>
            <a:r>
              <a:rPr lang="en-US" dirty="0" err="1"/>
              <a:t>elektronning</a:t>
            </a:r>
            <a:r>
              <a:rPr lang="en-US" dirty="0"/>
              <a:t> </a:t>
            </a:r>
            <a:r>
              <a:rPr lang="en-US" dirty="0" err="1"/>
              <a:t>kinetik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hv</a:t>
            </a:r>
            <a:r>
              <a:rPr lang="en-US" dirty="0"/>
              <a:t>- </a:t>
            </a:r>
            <a:r>
              <a:rPr lang="en-US" dirty="0" err="1"/>
              <a:t>kelib</a:t>
            </a:r>
            <a:r>
              <a:rPr lang="en-US" dirty="0"/>
              <a:t> </a:t>
            </a:r>
            <a:r>
              <a:rPr lang="en-US" dirty="0" err="1"/>
              <a:t>tushayotgan</a:t>
            </a:r>
            <a:r>
              <a:rPr lang="en-US" dirty="0"/>
              <a:t> gamma </a:t>
            </a:r>
            <a:r>
              <a:rPr lang="en-US" dirty="0" err="1"/>
              <a:t>kvant</a:t>
            </a:r>
            <a:r>
              <a:rPr lang="en-US" dirty="0"/>
              <a:t> </a:t>
            </a:r>
            <a:r>
              <a:rPr lang="en-US" dirty="0" err="1"/>
              <a:t>energiyasi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A- </a:t>
            </a:r>
            <a:r>
              <a:rPr lang="en-US" dirty="0" err="1"/>
              <a:t>chiqish</a:t>
            </a:r>
            <a:r>
              <a:rPr lang="en-US" dirty="0"/>
              <a:t> </a:t>
            </a:r>
            <a:r>
              <a:rPr lang="en-US" dirty="0" err="1"/>
              <a:t>ishi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Shuningdek</a:t>
            </a:r>
            <a:r>
              <a:rPr lang="en-US" dirty="0"/>
              <a:t> </a:t>
            </a:r>
            <a:r>
              <a:rPr lang="en-US" dirty="0" err="1"/>
              <a:t>chiqish</a:t>
            </a:r>
            <a:r>
              <a:rPr lang="en-US" dirty="0"/>
              <a:t> </a:t>
            </a:r>
            <a:r>
              <a:rPr lang="en-US" dirty="0" err="1"/>
              <a:t>ishi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elementning</a:t>
            </a:r>
            <a:r>
              <a:rPr lang="en-US" dirty="0"/>
              <a:t> </a:t>
            </a:r>
            <a:r>
              <a:rPr lang="en-US" dirty="0" err="1"/>
              <a:t>turiga</a:t>
            </a:r>
            <a:r>
              <a:rPr lang="en-US" dirty="0"/>
              <a:t> </a:t>
            </a:r>
            <a:r>
              <a:rPr lang="en-US" dirty="0" err="1"/>
              <a:t>bog’liq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2424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C9C7516-279F-4C68-B2A8-5583EFE765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886311"/>
            <a:ext cx="7167397" cy="5057289"/>
          </a:xfrm>
        </p:spPr>
      </p:pic>
    </p:spTree>
    <p:extLst>
      <p:ext uri="{BB962C8B-B14F-4D97-AF65-F5344CB8AC3E}">
        <p14:creationId xmlns:p14="http://schemas.microsoft.com/office/powerpoint/2010/main" val="4192491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Kompton</a:t>
            </a:r>
            <a:r>
              <a:rPr lang="en-US" dirty="0"/>
              <a:t> </a:t>
            </a:r>
            <a:r>
              <a:rPr lang="en-US" dirty="0" err="1"/>
              <a:t>sochilishi</a:t>
            </a:r>
            <a:r>
              <a:rPr lang="en-US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Kompton</a:t>
            </a:r>
            <a:r>
              <a:rPr lang="en-US" dirty="0"/>
              <a:t> </a:t>
            </a:r>
            <a:r>
              <a:rPr lang="en-US" dirty="0" err="1"/>
              <a:t>sochilishi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gamma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fotonining</a:t>
            </a:r>
            <a:r>
              <a:rPr lang="en-US" dirty="0"/>
              <a:t> </a:t>
            </a:r>
            <a:r>
              <a:rPr lang="en-US" dirty="0" err="1"/>
              <a:t>erkin</a:t>
            </a:r>
            <a:r>
              <a:rPr lang="en-US" dirty="0"/>
              <a:t> (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zaif</a:t>
            </a:r>
            <a:r>
              <a:rPr lang="en-US" dirty="0"/>
              <a:t> </a:t>
            </a:r>
            <a:r>
              <a:rPr lang="en-US" dirty="0" err="1"/>
              <a:t>bog‘langan</a:t>
            </a:r>
            <a:r>
              <a:rPr lang="en-US" dirty="0"/>
              <a:t>)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to‘qnashishi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fotonning</a:t>
            </a:r>
            <a:r>
              <a:rPr lang="en-US" dirty="0"/>
              <a:t> </a:t>
            </a:r>
            <a:r>
              <a:rPr lang="en-US" dirty="0" err="1"/>
              <a:t>yo‘nalishi</a:t>
            </a:r>
            <a:r>
              <a:rPr lang="en-US" dirty="0"/>
              <a:t> </a:t>
            </a:r>
            <a:r>
              <a:rPr lang="en-US" dirty="0" err="1"/>
              <a:t>o‘zgarib</a:t>
            </a:r>
            <a:r>
              <a:rPr lang="en-US" dirty="0"/>
              <a:t>, </a:t>
            </a:r>
            <a:r>
              <a:rPr lang="en-US" dirty="0" err="1"/>
              <a:t>energiyasining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qismi</a:t>
            </a:r>
            <a:r>
              <a:rPr lang="en-US" dirty="0"/>
              <a:t> </a:t>
            </a:r>
            <a:r>
              <a:rPr lang="en-US" dirty="0" err="1"/>
              <a:t>elektron­ga</a:t>
            </a:r>
            <a:r>
              <a:rPr lang="en-US" dirty="0"/>
              <a:t> </a:t>
            </a:r>
            <a:r>
              <a:rPr lang="en-US" dirty="0" err="1"/>
              <a:t>o‘tib</a:t>
            </a:r>
            <a:r>
              <a:rPr lang="en-US" dirty="0"/>
              <a:t> </a:t>
            </a:r>
            <a:r>
              <a:rPr lang="en-US" dirty="0" err="1"/>
              <a:t>ketadigan</a:t>
            </a:r>
            <a:r>
              <a:rPr lang="en-US" dirty="0"/>
              <a:t> </a:t>
            </a:r>
            <a:r>
              <a:rPr lang="en-US" dirty="0" err="1"/>
              <a:t>jarayondir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Bu gamma </a:t>
            </a:r>
            <a:r>
              <a:rPr lang="en-US" dirty="0" err="1"/>
              <a:t>nurlanishning</a:t>
            </a:r>
            <a:r>
              <a:rPr lang="en-US" dirty="0"/>
              <a:t> </a:t>
            </a:r>
            <a:r>
              <a:rPr lang="en-US" dirty="0" err="1"/>
              <a:t>moddadan</a:t>
            </a:r>
            <a:r>
              <a:rPr lang="en-US" dirty="0"/>
              <a:t> </a:t>
            </a:r>
            <a:r>
              <a:rPr lang="en-US" dirty="0" err="1"/>
              <a:t>o‘tishida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ko‘p</a:t>
            </a:r>
            <a:r>
              <a:rPr lang="en-US" dirty="0"/>
              <a:t> </a:t>
            </a:r>
            <a:r>
              <a:rPr lang="en-US" dirty="0" err="1"/>
              <a:t>uchraydigan</a:t>
            </a:r>
            <a:r>
              <a:rPr lang="en-US" dirty="0"/>
              <a:t> </a:t>
            </a:r>
            <a:r>
              <a:rPr lang="en-US" dirty="0" err="1"/>
              <a:t>hodisa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1858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867</Words>
  <Application>Microsoft Office PowerPoint</Application>
  <PresentationFormat>Экран (4:3)</PresentationFormat>
  <Paragraphs>61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Gamma nurlanishning moddadan o‘tishi. </vt:lpstr>
      <vt:lpstr>Презентация PowerPoint</vt:lpstr>
      <vt:lpstr>Презентация PowerPoint</vt:lpstr>
      <vt:lpstr>Презентация PowerPoint</vt:lpstr>
      <vt:lpstr>Презентация PowerPoint</vt:lpstr>
      <vt:lpstr>Fotoeffekt — yorug‘lik yoki gamma fotonning moddadagi elektron bilan o‘zaro ta’siri natijasida elektronning atomdan uzilib chiqib ketish jarayoni. (10 keV – 0.5 MeV) Bu hodisa fotoelektrik effekt deb ham ataladi</vt:lpstr>
      <vt:lpstr>Презентация PowerPoint</vt:lpstr>
      <vt:lpstr>Презентация PowerPoint</vt:lpstr>
      <vt:lpstr>Kompton sochilishi </vt:lpstr>
      <vt:lpstr>Презентация PowerPoint</vt:lpstr>
      <vt:lpstr>Презентация PowerPoint</vt:lpstr>
      <vt:lpstr>Elektron-Pozitron juftini hosil bo’lishi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Gamma nurlanishning moddalardan o’tishi</dc:title>
  <dc:creator>Hp Victus</dc:creator>
  <cp:lastModifiedBy>Muzaffar Raximberdiyev</cp:lastModifiedBy>
  <cp:revision>14</cp:revision>
  <dcterms:created xsi:type="dcterms:W3CDTF">2025-11-24T14:58:11Z</dcterms:created>
  <dcterms:modified xsi:type="dcterms:W3CDTF">2025-12-23T11:26:42Z</dcterms:modified>
</cp:coreProperties>
</file>