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Титульный слайд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048589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ah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3145730" name="Straight Connector 18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19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90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1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2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3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4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5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6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97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algn="r" indent="0" marL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0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49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5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6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54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5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5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7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5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5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6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87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88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indent="0" marL="0">
              <a:buNone/>
              <a:defRPr sz="1400"/>
            </a:lvl1pPr>
            <a:lvl2pPr indent="0" marL="457063">
              <a:buNone/>
              <a:defRPr sz="1400"/>
            </a:lvl2pPr>
            <a:lvl3pPr indent="0" marL="914126">
              <a:buNone/>
              <a:defRPr sz="1200"/>
            </a:lvl3pPr>
            <a:lvl4pPr indent="0" marL="1371189">
              <a:buNone/>
              <a:defRPr sz="1000"/>
            </a:lvl4pPr>
            <a:lvl5pPr indent="0" marL="1828251">
              <a:buNone/>
              <a:defRPr sz="1000"/>
            </a:lvl5pPr>
            <a:lvl6pPr indent="0" marL="2285314">
              <a:buNone/>
              <a:defRPr sz="1000"/>
            </a:lvl6pPr>
            <a:lvl7pPr indent="0" marL="2742377">
              <a:buNone/>
              <a:defRPr sz="1000"/>
            </a:lvl7pPr>
            <a:lvl8pPr indent="0" marL="3199440">
              <a:buNone/>
              <a:defRPr sz="1000"/>
            </a:lvl8pPr>
            <a:lvl9pPr indent="0" marL="3656503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9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9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8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dirty="0" lang="en-US"/>
          </a:p>
        </p:txBody>
      </p:sp>
      <p:sp>
        <p:nvSpPr>
          <p:cNvPr id="1048639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4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0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7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1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35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36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65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2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2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27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28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8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2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4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anchor="ctr" vert="eaVert"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9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9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28" name="Straight Connector 19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6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6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6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Заголовок 1"/>
          <p:cNvSpPr>
            <a:spLocks noGrp="1"/>
          </p:cNvSpPr>
          <p:nvPr>
            <p:ph type="title"/>
          </p:nvPr>
        </p:nvSpPr>
        <p:spPr>
          <a:xfrm>
            <a:off x="601551" y="759630"/>
            <a:ext cx="8617950" cy="1278896"/>
          </a:xfrm>
        </p:spPr>
        <p:txBody>
          <a:bodyPr>
            <a:normAutofit/>
          </a:bodyPr>
          <a:p>
            <a:r>
              <a:rPr dirty="0" lang="ru-RU">
                <a:latin typeface="Bahnschrift SemiBold Condensed" panose="020B0502040204020203" pitchFamily="34" charset="0"/>
              </a:rPr>
              <a:t>Формирование правильного отношения детей к учебе</a:t>
            </a:r>
          </a:p>
        </p:txBody>
      </p:sp>
      <p:sp>
        <p:nvSpPr>
          <p:cNvPr id="1048610" name="Объект 2"/>
          <p:cNvSpPr>
            <a:spLocks noGrp="1"/>
          </p:cNvSpPr>
          <p:nvPr>
            <p:ph idx="1"/>
          </p:nvPr>
        </p:nvSpPr>
        <p:spPr>
          <a:xfrm>
            <a:off x="601551" y="1904798"/>
            <a:ext cx="8617950" cy="3967496"/>
          </a:xfrm>
        </p:spPr>
        <p:txBody>
          <a:bodyPr>
            <a:normAutofit/>
          </a:bodyPr>
          <a:p>
            <a:pPr algn="ctr"/>
            <a:r>
              <a:rPr b="1" dirty="0" sz="2400" lang="ru-RU">
                <a:solidFill>
                  <a:schemeClr val="accent1">
                    <a:lumMod val="75000"/>
                  </a:schemeClr>
                </a:solidFill>
              </a:rPr>
              <a:t>ПЛАН</a:t>
            </a:r>
            <a:r>
              <a:rPr b="1" dirty="0" sz="2400" lang="en-US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b="1" dirty="0" sz="240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 Значение образования в жизни человека.</a:t>
            </a:r>
          </a:p>
          <a:p>
            <a:endParaRPr dirty="0" sz="240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Роль правильного отношения к учебе в успешной жизни.</a:t>
            </a:r>
          </a:p>
          <a:p>
            <a:endParaRPr dirty="0" sz="2400" 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Заголовок 1"/>
          <p:cNvSpPr>
            <a:spLocks noGrp="1"/>
          </p:cNvSpPr>
          <p:nvPr>
            <p:ph type="title"/>
          </p:nvPr>
        </p:nvSpPr>
        <p:spPr>
          <a:xfrm>
            <a:off x="668945" y="889931"/>
            <a:ext cx="8596668" cy="4910357"/>
          </a:xfrm>
        </p:spPr>
        <p:txBody>
          <a:bodyPr>
            <a:noAutofit/>
          </a:bodyPr>
          <a:p>
            <a:r>
              <a:rPr dirty="0" sz="2000" lang="ru-RU"/>
              <a:t>Правильное отношение к учебе играет важную роль в успехе ребенка в будущем. Оно включает в себя не только желание учиться, но и осознание ценности образования, мотивацию к достижениям и готовность преодолевать трудности. Воспитание положительного отношения к учебному процессу необходимо для того, чтобы ребенок развивал внутреннюю мотивацию, самодисциплину и умение справляться с вызовами.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i="1" lang="ru-RU"/>
              <a:t>1. Значение правильного отношения к учебе</a:t>
            </a:r>
            <a:br>
              <a:rPr dirty="0" sz="2000" lang="ru-RU"/>
            </a:br>
            <a:br>
              <a:rPr dirty="0" sz="2000" lang="ru-RU"/>
            </a:br>
            <a:r>
              <a:rPr dirty="0" sz="2000" lang="ru-RU"/>
              <a:t>Правильное отношение к учебе позволяет ребенку не только успешно учиться, но и развивать ключевые навыки, такие как критическое мышление, ответственность, умение работать в команде и решать проблемы. Важным аспектом является то, что правильно мотивированный ребенок воспринимает учебу как шанс для самореализации, а не как обязательство или наказание.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Заголовок 1"/>
          <p:cNvSpPr>
            <a:spLocks noGrp="1"/>
          </p:cNvSpPr>
          <p:nvPr>
            <p:ph type="title"/>
          </p:nvPr>
        </p:nvSpPr>
        <p:spPr>
          <a:xfrm>
            <a:off x="627000" y="777379"/>
            <a:ext cx="8596668" cy="5589865"/>
          </a:xfrm>
        </p:spPr>
        <p:txBody>
          <a:bodyPr>
            <a:normAutofit fontScale="90000"/>
          </a:bodyPr>
          <a:p>
            <a:r>
              <a:rPr b="1" dirty="0" sz="2000" i="1" lang="ru-RU"/>
              <a:t>Факторы, влияющие на отношение детей к учебе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Семья. </a:t>
            </a:r>
            <a:r>
              <a:rPr dirty="0" sz="2000" lang="ru-RU"/>
              <a:t>Одним из самых значимых факторов является воспитание в семье. Родители должны быть примером для своих детей, показывая важность образования, создавая позитивную атмосферу для учебы и поддерживая ребенка в его усилиях. Важно, чтобы родители не только требовали хороших результатов, но и помогали ребенку справляться с трудностями.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Учителя и школа. </a:t>
            </a:r>
            <a:r>
              <a:rPr dirty="0" sz="2000" lang="ru-RU"/>
              <a:t>Педагогический подход в школе также имеет большое значение. Если учителя создают интересные и доступные условия для обучения, используют разнообразные методы обучения и вдохновляют детей на успехи, то дети становятся более мотивированными и заинтересованными в учебе.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Друзья и сверстники. </a:t>
            </a:r>
            <a:r>
              <a:rPr dirty="0" sz="2000" lang="ru-RU"/>
              <a:t>Друзья и одноклассники могут оказывать как положительное, так и отрицательное влияние на отношение к учебе. Важно, чтобы дети в школе общались с теми, кто поддерживает стремление к знаниям и успехам.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3"/>
          <p:cNvSpPr/>
          <p:nvPr/>
        </p:nvSpPr>
        <p:spPr>
          <a:xfrm>
            <a:off x="363524" y="889843"/>
            <a:ext cx="5844330" cy="4892040"/>
          </a:xfrm>
          <a:prstGeom prst="rect"/>
        </p:spPr>
        <p:txBody>
          <a:bodyPr wrap="square">
            <a:spAutoFit/>
          </a:bodyPr>
          <a:p>
            <a:r>
              <a:rPr b="1" dirty="0" lang="ru-RU">
                <a:solidFill>
                  <a:schemeClr val="accent1">
                    <a:lumMod val="75000"/>
                  </a:schemeClr>
                </a:solidFill>
              </a:rPr>
              <a:t>Мотивация и ее роль в учебе</a:t>
            </a:r>
          </a:p>
          <a:p>
            <a:endParaRPr b="1" dirty="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dirty="0" lang="ru-RU">
                <a:solidFill>
                  <a:schemeClr val="accent1">
                    <a:lumMod val="75000"/>
                  </a:schemeClr>
                </a:solidFill>
              </a:rPr>
              <a:t>Мотивация – это важнейший элемент формирования правильного отношения к учебе. Мотивация может быть внутренней (желание учиться ради получения знаний и личного развития) и внешней (поощрения, награды, оценки). Чтобы мотивация была эффективной, необходимо делать акцент на развитии внутренней мотивации, ведь она приводит к долгосрочным результатам.</a:t>
            </a:r>
          </a:p>
          <a:p>
            <a:endParaRPr dirty="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dirty="0" lang="ru-RU">
                <a:solidFill>
                  <a:schemeClr val="accent1">
                    <a:lumMod val="75000"/>
                  </a:schemeClr>
                </a:solidFill>
              </a:rPr>
              <a:t>Важным элементом является создание среды, которая поддерживает развитие любознательности и интереса к предметам.</a:t>
            </a:r>
          </a:p>
          <a:p>
            <a:endParaRPr dirty="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dirty="0" lang="ru-RU">
                <a:solidFill>
                  <a:schemeClr val="accent1">
                    <a:lumMod val="75000"/>
                  </a:schemeClr>
                </a:solidFill>
              </a:rPr>
              <a:t>Дети должны понимать, что учеба — это не только подготовка к экзаменам, но и способ расширить горизонты и узнать что-то новое.</a:t>
            </a:r>
          </a:p>
        </p:txBody>
      </p:sp>
      <p:pic>
        <p:nvPicPr>
          <p:cNvPr id="2097152" name="Рисунок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509857" y="1258959"/>
            <a:ext cx="2734811" cy="1744299"/>
          </a:xfrm>
          <a:prstGeom prst="rect"/>
        </p:spPr>
      </p:pic>
      <p:pic>
        <p:nvPicPr>
          <p:cNvPr id="2097153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509857" y="3854743"/>
            <a:ext cx="2734811" cy="1744298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Заголовок 1"/>
          <p:cNvSpPr>
            <a:spLocks noGrp="1"/>
          </p:cNvSpPr>
          <p:nvPr>
            <p:ph type="title"/>
          </p:nvPr>
        </p:nvSpPr>
        <p:spPr>
          <a:xfrm>
            <a:off x="4225876" y="959649"/>
            <a:ext cx="5695503" cy="4599963"/>
          </a:xfrm>
        </p:spPr>
        <p:txBody>
          <a:bodyPr>
            <a:normAutofit/>
          </a:bodyPr>
          <a:p>
            <a:r>
              <a:rPr b="1" dirty="0" sz="2000" i="1" lang="ru-RU"/>
              <a:t> Роль родителей в формировании отношения к учебе</a:t>
            </a:r>
            <a:br>
              <a:rPr b="1" dirty="0" sz="2000" i="1" lang="ru-RU"/>
            </a:br>
            <a:br>
              <a:rPr b="1" dirty="0" sz="2000" i="1" lang="ru-RU"/>
            </a:br>
            <a:r>
              <a:rPr dirty="0" sz="2000" lang="ru-RU"/>
              <a:t>Родители играют ключевую роль в формировании отношения ребенка к учебе. Вот несколько рекомендаций:</a:t>
            </a:r>
            <a:br>
              <a:rPr dirty="0" sz="2000" lang="ru-RU"/>
            </a:br>
            <a:br>
              <a:rPr dirty="0" sz="2000" lang="ru-RU"/>
            </a:br>
            <a:r>
              <a:rPr dirty="0" sz="2000" lang="ru-RU"/>
              <a:t>Создание благоприятной атмосферы. Важно создать в семье атмосферу, где учеба воспринимается как что-то важное, но не пугающее. Родители должны показывать, что процесс обучения — это не только усилия, но и радость от достижения успеха.</a:t>
            </a:r>
          </a:p>
        </p:txBody>
      </p:sp>
      <p:pic>
        <p:nvPicPr>
          <p:cNvPr id="2097154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6044" y="577283"/>
            <a:ext cx="3298222" cy="1828959"/>
          </a:xfrm>
          <a:prstGeom prst="rect"/>
        </p:spPr>
      </p:pic>
      <p:pic>
        <p:nvPicPr>
          <p:cNvPr id="2097155" name="Рисунок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76044" y="3259630"/>
            <a:ext cx="3298222" cy="2042337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Прямоугольник 2"/>
          <p:cNvSpPr/>
          <p:nvPr/>
        </p:nvSpPr>
        <p:spPr>
          <a:xfrm>
            <a:off x="595619" y="1364552"/>
            <a:ext cx="9152388" cy="3863340"/>
          </a:xfrm>
          <a:prstGeom prst="rect"/>
        </p:spPr>
        <p:txBody>
          <a:bodyPr wrap="square">
            <a:spAutoFit/>
          </a:bodyPr>
          <a:p>
            <a:r>
              <a:rPr dirty="0" sz="2800" lang="ru-RU">
                <a:solidFill>
                  <a:schemeClr val="accent1">
                    <a:lumMod val="75000"/>
                  </a:schemeClr>
                </a:solidFill>
              </a:rPr>
              <a:t>Заключение</a:t>
            </a:r>
          </a:p>
          <a:p>
            <a:endParaRPr dirty="0" sz="280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dirty="0" sz="2800" lang="ru-RU">
                <a:solidFill>
                  <a:schemeClr val="accent1">
                    <a:lumMod val="75000"/>
                  </a:schemeClr>
                </a:solidFill>
              </a:rPr>
              <a:t>Правильное отношение к учебе играет важнейшую роль в развитии ребенка. Оно помогает ему не только достигать успехов в школе, но и формировать навыки, которые пригодятся в жизни. Для того чтобы это отношение сформировалось, необходимо учитывать все влияющие факторы: семью, школу, мотивацию и подходы к обучению.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Заголовок 1"/>
          <p:cNvSpPr>
            <a:spLocks noGrp="1"/>
          </p:cNvSpPr>
          <p:nvPr>
            <p:ph type="title"/>
          </p:nvPr>
        </p:nvSpPr>
        <p:spPr>
          <a:xfrm>
            <a:off x="1542991" y="2265464"/>
            <a:ext cx="5910600" cy="2138901"/>
          </a:xfrm>
        </p:spPr>
        <p:txBody>
          <a:bodyPr>
            <a:normAutofit/>
          </a:bodyPr>
          <a:p>
            <a:r>
              <a:rPr dirty="0" sz="4800" lang="ru-RU">
                <a:latin typeface="Bahnschrift Condensed" panose="020B0502040204020203" pitchFamily="34" charset="0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Аспект">
  <a:themeElements>
    <a:clrScheme name="Аспект">
      <a:dk1>
        <a:sysClr lastClr="000000" val="windowText"/>
      </a:dk1>
      <a:lt1>
        <a:sysClr lastClr="FFFFFF" val="window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САМОСТОЯТЕЛНАЯ РАБОТА  ПОДГОТОВЛЕНА    БАХТИЙОРОВОЙ ЖОЗИБА СТУДЕНТКОЙ                                    1 КУРСА КАФЕДРЫ НАРОДНОЙ МЕДИЦИНЫ           ТЕРМЕЗСКОГО ФИЛИАЛА ТАШКЕНТСКОЙ  МЕДИЦИНСКОЙ АКАДЕМИИ</dc:title>
  <dc:creator>Пользователь</dc:creator>
  <cp:lastModifiedBy>Пользователь</cp:lastModifiedBy>
  <dcterms:created xsi:type="dcterms:W3CDTF">2024-10-16T21:07:56Z</dcterms:created>
  <dcterms:modified xsi:type="dcterms:W3CDTF">2026-10-03T14:58:18Z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f0d5f20f28a74c6883f9b203bb2865a9</vt:lpwstr>
  </property>
</Properties>
</file>