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65" r:id="rId17"/>
    <p:sldId id="278" r:id="rId18"/>
    <p:sldId id="279" r:id="rId19"/>
    <p:sldId id="28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2126B-7562-14A3-FE74-5488C83D9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7C09A6-4560-F6B8-B032-E5C566717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B63C6-B47C-DA41-3D26-CA7D1EB00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671D4-A46C-51C3-D045-BBDB38D4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8B083-D62D-7C62-63CE-80F935D0A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0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B787B-4060-A2DB-23BC-89C356DCC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E2F726-A93E-906C-0A6C-6398B9A60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D15B9-E497-7BFF-6B15-D44F4FBD5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9C3DF-A986-7162-653A-080B7AF12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C5B60-1ADE-0944-998A-31DFCE0CE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87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5E5736-C3BC-D35E-BE11-B7B9ABA990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4F930-4417-B370-375A-42B3E9329C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D1907-E6AA-C1AB-5E61-B2DE89C05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E76E2-02D6-16C8-BD9B-6DAAE5DAB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BDE32-D580-0339-5B30-A584F3E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01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D5D3-69A7-BDB1-09AB-A863F73E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FBCBA-A102-B2C6-D080-9C8FE0EEC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680DF-AC83-40CA-6AE6-0FA0FE099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F3B62-6D03-1F62-752A-25825CF28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EAF46-4A2A-9384-6E4E-7D35A61E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92885-8C59-E3D2-5EB6-16E8197F0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80198-5241-C36F-7AFA-A5B13B835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B0E1F-98F1-4872-E66C-24A420E4B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FA99F6-D77D-D90D-BD7E-F480410C9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4454E-04AC-D0B3-48C2-7F7DE9B8E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7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B62BC-D248-F162-C451-C687B9BE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85076-F408-0D4D-CC09-85BDC6F9A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7F55EA-9D28-D226-2FAD-318CFD8F6E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47B6A-6C18-32C1-4DA5-C94807AC3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61463-1C9D-78B0-F34B-C5F43697D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1817D-76F6-C05B-38DF-7B995DE62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037A6-621A-99AF-E6CC-4F8EF45CB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EC670-614D-E66C-E004-300313B85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7DFD2-D441-8AF4-10A2-057CB5C63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03FBBB-A3C5-F1E2-EB11-A44602C207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75EAD5-9AA7-0CF3-F5DB-8B86249BB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6F065-9BAD-2F0A-A88F-31E787CF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727D7F-99D3-58C4-6A98-429FB910B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A12ED-1786-9B3C-0417-AAE74834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4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FE510-2685-1016-CCB6-92126D45C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69C4B4-3521-B080-437D-B5F5B279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0A4384-C5D1-8D56-988A-4603BD207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7271CB-5B70-1016-4D25-32B13C47D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131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EB20DE-1052-BFB6-54BF-39B16F7AF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D74081-7C20-DEC9-DFCF-A94D60B0B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77F11-770A-C9A4-988E-9B923164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35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F3266-3665-B035-01F5-4AE7323B2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5489F-FF1E-5ED2-F39F-3D7A1802A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CADC8-30F2-4084-B951-6A1B99A46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E288DD-D2EA-11D8-C0E8-BD31DE49A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3B431C-C4BE-1372-7584-C6E6167B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D440E-B158-EAF5-FD15-0C0794787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30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511CA-7BCA-EDB0-8D30-407E3D5A8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910D1C-FFB3-BF0F-CFF9-F731520DF6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5FD54E-3B61-7BB6-D46D-71FA269EE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7100C-F83F-36C5-7054-F6CF30068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E125F-70D5-E83D-0196-4A24FF465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2F246-E4C9-E7D4-F7A5-B3B5AA4CC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22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8DB0E4-780F-E119-0B9E-EC208434E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62BE9-2816-DC6A-6E39-6978971F7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1401C-B526-7C21-124E-830F460FDD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C32670-7BFC-459A-8025-BE616CB70E59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019A4-9166-9776-4207-F6EC8737D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54A68-A9F5-C21E-DD4B-13E633C6E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A63CD6-DD7E-4B9D-9AFE-460DE0D3C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98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5B073-0055-4E8B-257D-8BF5609803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Gamma </a:t>
            </a:r>
            <a:r>
              <a:rPr lang="en-US" sz="3200" dirty="0" err="1"/>
              <a:t>nurlarnning</a:t>
            </a:r>
            <a:r>
              <a:rPr lang="en-US" sz="3200" dirty="0"/>
              <a:t> </a:t>
            </a:r>
            <a:r>
              <a:rPr lang="en-US" sz="3200" dirty="0" err="1"/>
              <a:t>modda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</a:t>
            </a:r>
            <a:r>
              <a:rPr lang="en-US" sz="3200" dirty="0" err="1"/>
              <a:t>o’zaro</a:t>
            </a:r>
            <a:r>
              <a:rPr lang="en-US" sz="3200" dirty="0"/>
              <a:t> </a:t>
            </a:r>
            <a:r>
              <a:rPr lang="en-US" sz="3200" dirty="0" err="1"/>
              <a:t>tasiri</a:t>
            </a:r>
            <a:endParaRPr lang="ru-RU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F9EC2C-27F8-C9E4-F425-76522DA33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895015"/>
          </a:xfrm>
        </p:spPr>
        <p:txBody>
          <a:bodyPr>
            <a:normAutofit/>
          </a:bodyPr>
          <a:lstStyle/>
          <a:p>
            <a:r>
              <a:rPr lang="en-US" dirty="0"/>
              <a:t>Reja:</a:t>
            </a:r>
          </a:p>
          <a:p>
            <a:pPr marL="457200" indent="-457200" algn="l">
              <a:buAutoNum type="arabicPeriod"/>
            </a:pPr>
            <a:r>
              <a:rPr lang="en-US" dirty="0" err="1"/>
              <a:t>Fotoeffekt</a:t>
            </a:r>
            <a:r>
              <a:rPr lang="en-US" dirty="0"/>
              <a:t> </a:t>
            </a:r>
          </a:p>
          <a:p>
            <a:pPr marL="457200" indent="-457200" algn="l">
              <a:buAutoNum type="arabicPeriod"/>
            </a:pPr>
            <a:r>
              <a:rPr lang="en-US" dirty="0" err="1"/>
              <a:t>Komton</a:t>
            </a:r>
            <a:r>
              <a:rPr lang="en-US" dirty="0"/>
              <a:t> </a:t>
            </a:r>
            <a:r>
              <a:rPr lang="en-US" dirty="0" err="1"/>
              <a:t>effekti</a:t>
            </a:r>
            <a:endParaRPr lang="en-US" dirty="0"/>
          </a:p>
          <a:p>
            <a:pPr marL="457200" indent="-457200" algn="l">
              <a:buAutoNum type="arabicPeriod"/>
            </a:pP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pozitron</a:t>
            </a:r>
            <a:r>
              <a:rPr lang="en-US" dirty="0"/>
              <a:t> </a:t>
            </a:r>
            <a:r>
              <a:rPr lang="en-US" dirty="0" err="1"/>
              <a:t>juftining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bo’lishi</a:t>
            </a:r>
            <a:endParaRPr lang="en-US" dirty="0"/>
          </a:p>
          <a:p>
            <a:pPr algn="l"/>
            <a:endParaRPr lang="en-US" dirty="0"/>
          </a:p>
          <a:p>
            <a:pPr marL="457200" indent="-457200" algn="l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295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14357-3DAB-8EC1-6C78-5383290E5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51F161-632D-1F9B-A700-7CF5BF89052D}"/>
              </a:ext>
            </a:extLst>
          </p:cNvPr>
          <p:cNvSpPr txBox="1"/>
          <p:nvPr/>
        </p:nvSpPr>
        <p:spPr>
          <a:xfrm>
            <a:off x="425018" y="600364"/>
            <a:ext cx="528305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1-rasm:</a:t>
            </a:r>
            <a:r>
              <a:rPr lang="en-US" sz="2800" dirty="0"/>
              <a:t> </a:t>
            </a:r>
            <a:r>
              <a:rPr lang="en-US" sz="2800" dirty="0" err="1"/>
              <a:t>Kompton</a:t>
            </a:r>
            <a:r>
              <a:rPr lang="en-US" sz="2800" dirty="0"/>
              <a:t> </a:t>
            </a:r>
            <a:r>
              <a:rPr lang="en-US" sz="2800" dirty="0" err="1"/>
              <a:t>tajribasining</a:t>
            </a:r>
            <a:r>
              <a:rPr lang="en-US" sz="2800" dirty="0"/>
              <a:t> </a:t>
            </a:r>
            <a:r>
              <a:rPr lang="en-US" sz="2800" dirty="0" err="1"/>
              <a:t>sxematik</a:t>
            </a:r>
            <a:r>
              <a:rPr lang="en-US" sz="2800" dirty="0"/>
              <a:t> </a:t>
            </a:r>
            <a:r>
              <a:rPr lang="en-US" sz="2800" dirty="0" err="1"/>
              <a:t>diagrammasi</a:t>
            </a:r>
            <a:r>
              <a:rPr lang="en-US" sz="2800" dirty="0"/>
              <a:t>. </a:t>
            </a:r>
            <a:r>
              <a:rPr lang="en-US" sz="2800" dirty="0" err="1"/>
              <a:t>Kompton</a:t>
            </a:r>
            <a:r>
              <a:rPr lang="en-US" sz="2800" dirty="0"/>
              <a:t> </a:t>
            </a:r>
            <a:r>
              <a:rPr lang="en-US" sz="2800" dirty="0" err="1"/>
              <a:t>sochilishi</a:t>
            </a:r>
            <a:r>
              <a:rPr lang="en-US" sz="2800" dirty="0"/>
              <a:t> chap </a:t>
            </a:r>
            <a:r>
              <a:rPr lang="en-US" sz="2800" dirty="0" err="1"/>
              <a:t>tomonda</a:t>
            </a:r>
            <a:r>
              <a:rPr lang="en-US" sz="2800" dirty="0"/>
              <a:t> </a:t>
            </a:r>
            <a:r>
              <a:rPr lang="en-US" sz="2800" dirty="0" err="1"/>
              <a:t>joylashgan</a:t>
            </a:r>
            <a:r>
              <a:rPr lang="en-US" sz="2800" dirty="0"/>
              <a:t> </a:t>
            </a:r>
            <a:r>
              <a:rPr lang="en-US" sz="2800" b="1" dirty="0" err="1"/>
              <a:t>grafit</a:t>
            </a:r>
            <a:r>
              <a:rPr lang="en-US" sz="2800" b="1" dirty="0"/>
              <a:t> </a:t>
            </a:r>
            <a:r>
              <a:rPr lang="en-US" sz="2800" b="1" dirty="0" err="1"/>
              <a:t>nishonida</a:t>
            </a:r>
            <a:r>
              <a:rPr lang="en-US" sz="2800" dirty="0"/>
              <a:t> </a:t>
            </a:r>
            <a:r>
              <a:rPr lang="en-US" sz="2800" dirty="0" err="1"/>
              <a:t>sodir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Tirqish</a:t>
            </a:r>
            <a:r>
              <a:rPr lang="en-US" sz="2800" dirty="0"/>
              <a:t> (slit) </a:t>
            </a:r>
            <a:r>
              <a:rPr lang="en-US" sz="2800" dirty="0" err="1"/>
              <a:t>tanlangan</a:t>
            </a:r>
            <a:r>
              <a:rPr lang="en-US" sz="2800" dirty="0"/>
              <a:t> </a:t>
            </a:r>
            <a:r>
              <a:rPr lang="en-US" sz="2800" dirty="0" err="1"/>
              <a:t>burchak</a:t>
            </a:r>
            <a:r>
              <a:rPr lang="en-US" sz="2800" dirty="0"/>
              <a:t> </a:t>
            </a:r>
            <a:r>
              <a:rPr lang="en-US" sz="2800" dirty="0" err="1"/>
              <a:t>ostida</a:t>
            </a:r>
            <a:r>
              <a:rPr lang="en-US" sz="2800" dirty="0"/>
              <a:t> </a:t>
            </a:r>
            <a:r>
              <a:rPr lang="en-US" sz="2800" dirty="0" err="1"/>
              <a:t>sochilgan</a:t>
            </a:r>
            <a:r>
              <a:rPr lang="en-US" sz="2800" dirty="0"/>
              <a:t> </a:t>
            </a:r>
            <a:r>
              <a:rPr lang="en-US" sz="2800" b="1" dirty="0" err="1"/>
              <a:t>rentgen</a:t>
            </a:r>
            <a:r>
              <a:rPr lang="en-US" sz="2800" b="1" dirty="0"/>
              <a:t> </a:t>
            </a:r>
            <a:r>
              <a:rPr lang="en-US" sz="2800" b="1" dirty="0" err="1"/>
              <a:t>fotonlarini</a:t>
            </a:r>
            <a:r>
              <a:rPr lang="en-US" sz="2800" dirty="0"/>
              <a:t> </a:t>
            </a:r>
            <a:r>
              <a:rPr lang="en-US" sz="2800" dirty="0" err="1"/>
              <a:t>o‘tkazadi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ularning</a:t>
            </a:r>
            <a:r>
              <a:rPr lang="en-US" sz="2800" dirty="0"/>
              <a:t> </a:t>
            </a:r>
            <a:r>
              <a:rPr lang="en-US" sz="2800" dirty="0" err="1"/>
              <a:t>o‘rtacha</a:t>
            </a:r>
            <a:r>
              <a:rPr lang="en-US" sz="2800" dirty="0"/>
              <a:t> </a:t>
            </a:r>
            <a:r>
              <a:rPr lang="en-US" sz="2800" dirty="0" err="1"/>
              <a:t>energiyasi</a:t>
            </a:r>
            <a:r>
              <a:rPr lang="en-US" sz="2800" dirty="0"/>
              <a:t> </a:t>
            </a:r>
            <a:r>
              <a:rPr lang="en-US" sz="2800" dirty="0" err="1"/>
              <a:t>o‘ng</a:t>
            </a:r>
            <a:r>
              <a:rPr lang="en-US" sz="2800" dirty="0"/>
              <a:t> </a:t>
            </a:r>
            <a:r>
              <a:rPr lang="en-US" sz="2800" dirty="0" err="1"/>
              <a:t>tomonda</a:t>
            </a:r>
            <a:r>
              <a:rPr lang="en-US" sz="2800" dirty="0"/>
              <a:t> </a:t>
            </a:r>
            <a:r>
              <a:rPr lang="en-US" sz="2800" dirty="0" err="1"/>
              <a:t>joylashgan</a:t>
            </a:r>
            <a:r>
              <a:rPr lang="en-US" sz="2800" dirty="0"/>
              <a:t> </a:t>
            </a:r>
            <a:r>
              <a:rPr lang="en-US" sz="2800" b="1" dirty="0" err="1"/>
              <a:t>kristallda</a:t>
            </a:r>
            <a:r>
              <a:rPr lang="en-US" sz="2800" b="1" dirty="0"/>
              <a:t> Bragg </a:t>
            </a:r>
            <a:r>
              <a:rPr lang="en-US" sz="2800" b="1" dirty="0" err="1"/>
              <a:t>sochilishi</a:t>
            </a:r>
            <a:r>
              <a:rPr lang="en-US" sz="2800" dirty="0"/>
              <a:t> </a:t>
            </a:r>
            <a:r>
              <a:rPr lang="en-US" sz="2800" dirty="0" err="1"/>
              <a:t>yordamida</a:t>
            </a:r>
            <a:r>
              <a:rPr lang="en-US" sz="2800" dirty="0"/>
              <a:t>, </a:t>
            </a:r>
            <a:r>
              <a:rPr lang="en-US" sz="2800" b="1" dirty="0" err="1"/>
              <a:t>ionlashish</a:t>
            </a:r>
            <a:r>
              <a:rPr lang="en-US" sz="2800" b="1" dirty="0"/>
              <a:t> </a:t>
            </a:r>
            <a:r>
              <a:rPr lang="en-US" sz="2800" b="1" dirty="0" err="1"/>
              <a:t>kamerasi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birgalikda</a:t>
            </a:r>
            <a:r>
              <a:rPr lang="en-US" sz="2800" dirty="0"/>
              <a:t> </a:t>
            </a:r>
            <a:r>
              <a:rPr lang="en-US" sz="2800" dirty="0" err="1"/>
              <a:t>o‘lchanadi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ECFEA0-6596-6B69-3E55-9CC000617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42469"/>
            <a:ext cx="5753860" cy="61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84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01257-EF60-5F44-2F4B-526EC4343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92D387-C61A-DB53-1339-4263694F33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1110" y="645318"/>
                <a:ext cx="5248564" cy="55673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1️⃣ </a:t>
                </a:r>
                <a:r>
                  <a:rPr lang="en-US" sz="2400" b="1" dirty="0"/>
                  <a:t>Foton </a:t>
                </a:r>
                <a:r>
                  <a:rPr lang="en-US" sz="2400" b="1" dirty="0" err="1"/>
                  <a:t>va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elektron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to‘qnashadi</a:t>
                </a:r>
                <a:r>
                  <a:rPr lang="en-US" sz="2400" dirty="0"/>
                  <a:t> → </a:t>
                </a:r>
                <a:r>
                  <a:rPr lang="en-US" sz="2400" dirty="0" err="1"/>
                  <a:t>elektron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oladi</a:t>
                </a:r>
                <a:r>
                  <a:rPr lang="en-US" sz="2400" dirty="0"/>
                  <a:t> (recoil), </a:t>
                </a:r>
                <a:r>
                  <a:rPr lang="en-US" sz="2400" dirty="0" err="1"/>
                  <a:t>foton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esa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boshqa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yo‘nalishda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kamroq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bilan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sochiladi</a:t>
                </a:r>
                <a:r>
                  <a:rPr lang="en-US" sz="2400" dirty="0"/>
                  <a:t>.</a:t>
                </a:r>
                <a:br>
                  <a:rPr lang="en-US" sz="2400" dirty="0"/>
                </a:br>
                <a:r>
                  <a:rPr lang="en-US" sz="2400" dirty="0"/>
                  <a:t>2️⃣ </a:t>
                </a:r>
                <a:r>
                  <a:rPr lang="en-US" sz="2400" b="1" dirty="0"/>
                  <a:t>Energiya </a:t>
                </a:r>
                <a:r>
                  <a:rPr lang="en-US" sz="2400" b="1" dirty="0" err="1"/>
                  <a:t>va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impuls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saqlanish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qonuni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bajariladi</a:t>
                </a:r>
                <a:r>
                  <a:rPr lang="en-US" sz="2400" dirty="0"/>
                  <a:t>.</a:t>
                </a:r>
                <a:br>
                  <a:rPr lang="en-US" sz="2400" dirty="0"/>
                </a:br>
                <a:r>
                  <a:rPr lang="en-US" sz="2400" dirty="0"/>
                  <a:t>3️⃣ </a:t>
                </a:r>
                <a:r>
                  <a:rPr lang="en-US" sz="2400" b="1" dirty="0" err="1"/>
                  <a:t>Kompton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sochilishi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odatda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noelastik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bo‘ladi</a:t>
                </a:r>
                <a:r>
                  <a:rPr lang="en-US" sz="2400" dirty="0"/>
                  <a:t> (</a:t>
                </a:r>
                <a:r>
                  <a:rPr lang="en-US" sz="2400" dirty="0" err="1"/>
                  <a:t>foton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kamayadi</a:t>
                </a:r>
                <a:r>
                  <a:rPr lang="en-US" sz="2400" dirty="0"/>
                  <a:t>).</a:t>
                </a:r>
                <a:br>
                  <a:rPr lang="en-US" sz="2400" dirty="0"/>
                </a:br>
                <a:r>
                  <a:rPr lang="en-US" sz="2400" dirty="0"/>
                  <a:t>4️⃣ </a:t>
                </a:r>
                <a:r>
                  <a:rPr lang="en-US" sz="2400" dirty="0" err="1"/>
                  <a:t>Elektron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ko‘pincha</a:t>
                </a:r>
                <a:r>
                  <a:rPr lang="en-US" sz="2400" dirty="0"/>
                  <a:t> </a:t>
                </a:r>
                <a:r>
                  <a:rPr lang="en-US" sz="2400" b="1" dirty="0" err="1"/>
                  <a:t>erkin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yoki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zaif</a:t>
                </a:r>
                <a:r>
                  <a:rPr lang="en-US" sz="2400" b="1" dirty="0"/>
                  <a:t> </a:t>
                </a:r>
                <a:r>
                  <a:rPr lang="en-US" sz="2400" b="1" dirty="0" err="1"/>
                  <a:t>bog‘langan</a:t>
                </a:r>
                <a:r>
                  <a:rPr lang="en-US" sz="2400" dirty="0"/>
                  <a:t> deb </a:t>
                </a:r>
                <a:r>
                  <a:rPr lang="en-US" sz="2400" dirty="0" err="1"/>
                  <a:t>qaraladi</a:t>
                </a:r>
                <a:r>
                  <a:rPr lang="en-US" sz="2400" dirty="0"/>
                  <a:t>.</a:t>
                </a:r>
                <a:br>
                  <a:rPr lang="en-US" sz="2400" dirty="0"/>
                </a:br>
                <a:r>
                  <a:rPr lang="en-US" sz="2400" dirty="0"/>
                  <a:t>5️⃣ Foton </a:t>
                </a:r>
                <a:r>
                  <a:rPr lang="en-US" sz="2400" dirty="0" err="1"/>
                  <a:t>modda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bilan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o‘zaro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ta’sirlashganda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uchta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asosiy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jarayon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bor</a:t>
                </a:r>
                <a:r>
                  <a:rPr lang="en-US" sz="2400" dirty="0"/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eqArr>
                          <m:eqArrPr>
                            <m:ctrlPr>
                              <a:rPr lang="ru-RU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e/>
                        </m:eqArr>
                      </m:den>
                    </m:f>
                    <m:r>
                      <a:rPr lang="ru-RU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dirty="0"/>
                  <a:t> 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92D387-C61A-DB53-1339-4263694F33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1110" y="645318"/>
                <a:ext cx="5248564" cy="5567363"/>
              </a:xfrm>
              <a:blipFill>
                <a:blip r:embed="rId2"/>
                <a:stretch>
                  <a:fillRect l="-1742" t="-2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0D614409-A767-922B-310A-D6C414D46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939" y="179531"/>
            <a:ext cx="5359951" cy="30000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6DBDE4-55F4-1B08-EDC8-F56B3EF035B5}"/>
              </a:ext>
            </a:extLst>
          </p:cNvPr>
          <p:cNvSpPr txBox="1"/>
          <p:nvPr/>
        </p:nvSpPr>
        <p:spPr>
          <a:xfrm>
            <a:off x="6270939" y="3428999"/>
            <a:ext cx="499687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2-rasm:</a:t>
            </a:r>
            <a:r>
              <a:rPr lang="en-US" sz="2200" dirty="0"/>
              <a:t> Chap </a:t>
            </a:r>
            <a:r>
              <a:rPr lang="en-US" sz="2200" dirty="0" err="1"/>
              <a:t>tomondan</a:t>
            </a:r>
            <a:r>
              <a:rPr lang="en-US" sz="2200" dirty="0"/>
              <a:t> </a:t>
            </a:r>
            <a:r>
              <a:rPr lang="en-US" sz="2200" dirty="0" err="1"/>
              <a:t>kelgan</a:t>
            </a:r>
            <a:r>
              <a:rPr lang="en-US" sz="2200" dirty="0"/>
              <a:t> </a:t>
            </a:r>
            <a:r>
              <a:rPr lang="el-GR" sz="2200" b="1" dirty="0"/>
              <a:t>λ </a:t>
            </a:r>
            <a:r>
              <a:rPr lang="en-US" sz="2200" b="1" dirty="0" err="1"/>
              <a:t>to‘lqin</a:t>
            </a:r>
            <a:r>
              <a:rPr lang="en-US" sz="2200" b="1" dirty="0"/>
              <a:t> </a:t>
            </a:r>
            <a:r>
              <a:rPr lang="en-US" sz="2200" b="1" dirty="0" err="1"/>
              <a:t>uzunlikdagi</a:t>
            </a:r>
            <a:r>
              <a:rPr lang="en-US" sz="2200" b="1" dirty="0"/>
              <a:t> </a:t>
            </a:r>
            <a:r>
              <a:rPr lang="en-US" sz="2200" b="1" dirty="0" err="1"/>
              <a:t>foton</a:t>
            </a:r>
            <a:r>
              <a:rPr lang="en-US" sz="2200" dirty="0"/>
              <a:t> </a:t>
            </a:r>
            <a:r>
              <a:rPr lang="en-US" sz="2200" dirty="0" err="1"/>
              <a:t>tinch</a:t>
            </a:r>
            <a:r>
              <a:rPr lang="en-US" sz="2200" dirty="0"/>
              <a:t> </a:t>
            </a:r>
            <a:r>
              <a:rPr lang="en-US" sz="2200" dirty="0" err="1"/>
              <a:t>turgan</a:t>
            </a:r>
            <a:r>
              <a:rPr lang="en-US" sz="2200" dirty="0"/>
              <a:t> </a:t>
            </a:r>
            <a:r>
              <a:rPr lang="en-US" sz="2200" dirty="0" err="1"/>
              <a:t>nishon</a:t>
            </a:r>
            <a:r>
              <a:rPr lang="en-US" sz="2200" dirty="0"/>
              <a:t> </a:t>
            </a:r>
            <a:r>
              <a:rPr lang="en-US" sz="2200" dirty="0" err="1"/>
              <a:t>bilan</a:t>
            </a:r>
            <a:r>
              <a:rPr lang="en-US" sz="2200" dirty="0"/>
              <a:t> </a:t>
            </a:r>
            <a:r>
              <a:rPr lang="en-US" sz="2200" dirty="0" err="1"/>
              <a:t>to‘qnashadi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yangi</a:t>
            </a:r>
            <a:r>
              <a:rPr lang="en-US" sz="2200" dirty="0"/>
              <a:t> </a:t>
            </a:r>
            <a:r>
              <a:rPr lang="en-US" sz="2200" dirty="0" err="1"/>
              <a:t>foton</a:t>
            </a:r>
            <a:r>
              <a:rPr lang="en-US" sz="2200" dirty="0"/>
              <a:t> </a:t>
            </a:r>
            <a:r>
              <a:rPr lang="el-GR" sz="2200" b="1" dirty="0"/>
              <a:t>λ′ </a:t>
            </a:r>
            <a:r>
              <a:rPr lang="en-US" sz="2200" b="1" dirty="0" err="1"/>
              <a:t>to‘lqin</a:t>
            </a:r>
            <a:r>
              <a:rPr lang="en-US" sz="2200" b="1" dirty="0"/>
              <a:t> </a:t>
            </a:r>
            <a:r>
              <a:rPr lang="en-US" sz="2200" b="1" dirty="0" err="1"/>
              <a:t>uzunlikda</a:t>
            </a:r>
            <a:r>
              <a:rPr lang="en-US" sz="2200" dirty="0"/>
              <a:t>, </a:t>
            </a:r>
            <a:r>
              <a:rPr lang="en-US" sz="2200" dirty="0" err="1"/>
              <a:t>burchak</a:t>
            </a:r>
            <a:r>
              <a:rPr lang="en-US" sz="2200" dirty="0"/>
              <a:t> </a:t>
            </a:r>
            <a:r>
              <a:rPr lang="el-GR" sz="2200" b="1" dirty="0"/>
              <a:t>θ</a:t>
            </a:r>
            <a:r>
              <a:rPr lang="el-GR" sz="2200" dirty="0"/>
              <a:t> </a:t>
            </a:r>
            <a:r>
              <a:rPr lang="en-US" sz="2200" dirty="0" err="1"/>
              <a:t>ostida</a:t>
            </a:r>
            <a:r>
              <a:rPr lang="en-US" sz="2200" dirty="0"/>
              <a:t> </a:t>
            </a:r>
            <a:r>
              <a:rPr lang="en-US" sz="2200" dirty="0" err="1"/>
              <a:t>chiqadi</a:t>
            </a:r>
            <a:r>
              <a:rPr lang="en-US" sz="2200" dirty="0"/>
              <a:t>. Nishon </a:t>
            </a:r>
            <a:r>
              <a:rPr lang="en-US" sz="2200" dirty="0" err="1"/>
              <a:t>esa</a:t>
            </a:r>
            <a:r>
              <a:rPr lang="en-US" sz="2200" dirty="0"/>
              <a:t> </a:t>
            </a:r>
            <a:r>
              <a:rPr lang="en-US" sz="2200" dirty="0" err="1"/>
              <a:t>qaytib</a:t>
            </a:r>
            <a:r>
              <a:rPr lang="en-US" sz="2200" dirty="0"/>
              <a:t> </a:t>
            </a:r>
            <a:r>
              <a:rPr lang="en-US" sz="2200" dirty="0" err="1"/>
              <a:t>harakatlanadi</a:t>
            </a:r>
            <a:r>
              <a:rPr lang="en-US" sz="2200" dirty="0"/>
              <a:t> </a:t>
            </a:r>
            <a:r>
              <a:rPr lang="en-US" sz="2200" dirty="0" err="1"/>
              <a:t>va</a:t>
            </a:r>
            <a:r>
              <a:rPr lang="en-US" sz="2200" dirty="0"/>
              <a:t> </a:t>
            </a:r>
            <a:r>
              <a:rPr lang="en-US" sz="2200" dirty="0" err="1"/>
              <a:t>fotondan</a:t>
            </a:r>
            <a:r>
              <a:rPr lang="en-US" sz="2200" dirty="0"/>
              <a:t> </a:t>
            </a:r>
            <a:r>
              <a:rPr lang="en-US" sz="2200" dirty="0" err="1"/>
              <a:t>olgan</a:t>
            </a:r>
            <a:r>
              <a:rPr lang="en-US" sz="2200" dirty="0"/>
              <a:t> </a:t>
            </a:r>
            <a:r>
              <a:rPr lang="en-US" sz="2200" dirty="0" err="1"/>
              <a:t>energiyaning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qismini</a:t>
            </a:r>
            <a:r>
              <a:rPr lang="en-US" sz="2200" dirty="0"/>
              <a:t> </a:t>
            </a:r>
            <a:r>
              <a:rPr lang="en-US" sz="2200" dirty="0" err="1"/>
              <a:t>burchakka</a:t>
            </a:r>
            <a:r>
              <a:rPr lang="en-US" sz="2200" dirty="0"/>
              <a:t> </a:t>
            </a:r>
            <a:r>
              <a:rPr lang="en-US" sz="2200" dirty="0" err="1"/>
              <a:t>bog‘liq</a:t>
            </a:r>
            <a:r>
              <a:rPr lang="en-US" sz="2200" dirty="0"/>
              <a:t> </a:t>
            </a:r>
            <a:r>
              <a:rPr lang="en-US" sz="2200" dirty="0" err="1"/>
              <a:t>miqdorda</a:t>
            </a:r>
            <a:r>
              <a:rPr lang="en-US" sz="2200" dirty="0"/>
              <a:t> </a:t>
            </a:r>
            <a:r>
              <a:rPr lang="en-US" sz="2200" dirty="0" err="1"/>
              <a:t>olib</a:t>
            </a:r>
            <a:r>
              <a:rPr lang="en-US" sz="2200" dirty="0"/>
              <a:t> </a:t>
            </a:r>
            <a:r>
              <a:rPr lang="en-US" sz="2200" dirty="0" err="1"/>
              <a:t>ketadi</a:t>
            </a:r>
            <a:r>
              <a:rPr lang="en-US" sz="2200" dirty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933975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6F2A1-88F7-CB14-B379-3A751BCE4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C64F38-365B-B391-8CD3-78D38499FF45}"/>
                  </a:ext>
                </a:extLst>
              </p:cNvPr>
              <p:cNvSpPr txBox="1"/>
              <p:nvPr/>
            </p:nvSpPr>
            <p:spPr>
              <a:xfrm>
                <a:off x="277090" y="409070"/>
                <a:ext cx="5477164" cy="60398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buNone/>
                </a:pPr>
                <a:r>
                  <a:rPr lang="en-US" sz="2800" dirty="0" err="1"/>
                  <a:t>Komptonning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dastlabki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tajribalarida</a:t>
                </a:r>
                <a:r>
                  <a:rPr lang="en-US" sz="2800" dirty="0"/>
                  <a:t> </a:t>
                </a:r>
                <a:r>
                  <a:rPr lang="en-US" sz="2800" b="1" dirty="0" err="1"/>
                  <a:t>to‘lqin</a:t>
                </a:r>
                <a:r>
                  <a:rPr lang="en-US" sz="2800" b="1" dirty="0"/>
                  <a:t> </a:t>
                </a:r>
                <a:r>
                  <a:rPr lang="en-US" sz="2800" b="1" dirty="0" err="1"/>
                  <a:t>uzunligi</a:t>
                </a:r>
                <a:r>
                  <a:rPr lang="en-US" sz="2800" b="1" dirty="0"/>
                  <a:t> </a:t>
                </a:r>
                <a:r>
                  <a:rPr lang="en-US" sz="2800" b="1" dirty="0" err="1"/>
                  <a:t>siljishi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o‘lchangan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Hozirgi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tajribalarda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esa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odatda</a:t>
                </a:r>
                <a:r>
                  <a:rPr lang="en-US" sz="2800" dirty="0"/>
                  <a:t> </a:t>
                </a:r>
                <a:r>
                  <a:rPr lang="en-US" sz="2800" b="1" dirty="0" err="1"/>
                  <a:t>sochilgan</a:t>
                </a:r>
                <a:r>
                  <a:rPr lang="en-US" sz="2800" b="1" dirty="0"/>
                  <a:t> </a:t>
                </a:r>
                <a:r>
                  <a:rPr lang="en-US" sz="2800" b="1" dirty="0" err="1"/>
                  <a:t>foton</a:t>
                </a:r>
                <a:r>
                  <a:rPr lang="en-US" sz="2800" b="1" dirty="0"/>
                  <a:t> </a:t>
                </a:r>
                <a:r>
                  <a:rPr lang="en-US" sz="2800" b="1" dirty="0" err="1"/>
                  <a:t>energiyasi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o‘lchanadi</a:t>
                </a:r>
                <a:r>
                  <a:rPr lang="en-US" sz="2800" dirty="0"/>
                  <a:t>. </a:t>
                </a:r>
                <a:r>
                  <a:rPr lang="en-US" sz="2800" dirty="0" err="1"/>
                  <a:t>Boshlang‘ich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foton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energiyasi</a:t>
                </a:r>
                <a:r>
                  <a:rPr lang="en-US" sz="2800" dirty="0"/>
                  <a:t>:</a:t>
                </a:r>
                <a:endParaRPr lang="en-US" sz="36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algn="just"/>
                <a:r>
                  <a:rPr lang="en-US" sz="2800" dirty="0" err="1"/>
                  <a:t>Sochilgan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foton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energiyasi</a:t>
                </a:r>
                <a:r>
                  <a:rPr lang="en-US" sz="2800" dirty="0"/>
                  <a:t>:</a:t>
                </a:r>
              </a:p>
              <a:p>
                <a:pPr algn="just"/>
                <a:endParaRPr lang="ru-RU" sz="28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d>
                            <m:d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2000" dirty="0"/>
              </a:p>
              <a:p>
                <a:pPr algn="just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C64F38-365B-B391-8CD3-78D38499F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90" y="409070"/>
                <a:ext cx="5477164" cy="6039859"/>
              </a:xfrm>
              <a:prstGeom prst="rect">
                <a:avLst/>
              </a:prstGeom>
              <a:blipFill>
                <a:blip r:embed="rId2"/>
                <a:stretch>
                  <a:fillRect l="-2225" t="-1009" r="-36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83373FF-10CF-93B5-3454-6E9CB6F10B86}"/>
              </a:ext>
            </a:extLst>
          </p:cNvPr>
          <p:cNvSpPr txBox="1"/>
          <p:nvPr/>
        </p:nvSpPr>
        <p:spPr>
          <a:xfrm>
            <a:off x="6437748" y="4373526"/>
            <a:ext cx="44334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1" dirty="0"/>
              <a:t>3-rasm:</a:t>
            </a:r>
            <a:r>
              <a:rPr lang="sv-SE" sz="2400" dirty="0"/>
              <a:t> Kompton sochilishidan keyin </a:t>
            </a:r>
            <a:r>
              <a:rPr lang="sv-SE" sz="2400" b="1" dirty="0"/>
              <a:t>500 keV energiyali foton</a:t>
            </a:r>
            <a:r>
              <a:rPr lang="sv-SE" sz="2400" dirty="0"/>
              <a:t> va </a:t>
            </a:r>
            <a:r>
              <a:rPr lang="sv-SE" sz="2400" b="1" dirty="0"/>
              <a:t>elektron energiyalari.</a:t>
            </a:r>
            <a:endParaRPr lang="ru-RU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182E21-F429-C1A6-6782-51CFED04E4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748" y="409070"/>
            <a:ext cx="5026273" cy="38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8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8DDD3-A6CC-07BA-92AC-97BFAFAFF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7AD52C-3BF5-08CD-EF8A-CBC87496895F}"/>
              </a:ext>
            </a:extLst>
          </p:cNvPr>
          <p:cNvSpPr txBox="1"/>
          <p:nvPr/>
        </p:nvSpPr>
        <p:spPr>
          <a:xfrm>
            <a:off x="544946" y="181957"/>
            <a:ext cx="5551054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600" b="1" dirty="0" err="1"/>
              <a:t>Magnit</a:t>
            </a:r>
            <a:r>
              <a:rPr lang="en-US" sz="2600" b="1" dirty="0"/>
              <a:t> </a:t>
            </a:r>
            <a:r>
              <a:rPr lang="en-US" sz="2600" b="1" dirty="0" err="1"/>
              <a:t>Kompton</a:t>
            </a:r>
            <a:r>
              <a:rPr lang="en-US" sz="2600" b="1" dirty="0"/>
              <a:t> </a:t>
            </a:r>
            <a:r>
              <a:rPr lang="en-US" sz="2600" b="1" dirty="0" err="1"/>
              <a:t>sochilishi</a:t>
            </a:r>
            <a:r>
              <a:rPr lang="en-US" sz="2600" b="1" dirty="0"/>
              <a:t> :</a:t>
            </a:r>
          </a:p>
          <a:p>
            <a:pPr>
              <a:buNone/>
            </a:pPr>
            <a:r>
              <a:rPr lang="en-US" sz="2600" dirty="0" err="1"/>
              <a:t>Magnit</a:t>
            </a:r>
            <a:r>
              <a:rPr lang="en-US" sz="2600" dirty="0"/>
              <a:t> </a:t>
            </a:r>
            <a:r>
              <a:rPr lang="en-US" sz="2600" dirty="0" err="1"/>
              <a:t>Kompton</a:t>
            </a:r>
            <a:r>
              <a:rPr lang="en-US" sz="2600" dirty="0"/>
              <a:t> </a:t>
            </a:r>
            <a:r>
              <a:rPr lang="en-US" sz="2600" dirty="0" err="1"/>
              <a:t>sochilishi</a:t>
            </a:r>
            <a:r>
              <a:rPr lang="en-US" sz="2600" dirty="0"/>
              <a:t> — </a:t>
            </a:r>
            <a:r>
              <a:rPr lang="en-US" sz="2600" dirty="0" err="1"/>
              <a:t>Kompton</a:t>
            </a:r>
            <a:r>
              <a:rPr lang="en-US" sz="2600" dirty="0"/>
              <a:t> </a:t>
            </a:r>
            <a:r>
              <a:rPr lang="en-US" sz="2600" dirty="0" err="1"/>
              <a:t>sochilishining</a:t>
            </a:r>
            <a:r>
              <a:rPr lang="en-US" sz="2600" dirty="0"/>
              <a:t> </a:t>
            </a:r>
            <a:r>
              <a:rPr lang="en-US" sz="2600" dirty="0" err="1"/>
              <a:t>kengaytirilgan</a:t>
            </a:r>
            <a:r>
              <a:rPr lang="en-US" sz="2600" dirty="0"/>
              <a:t> </a:t>
            </a:r>
            <a:r>
              <a:rPr lang="en-US" sz="2600" dirty="0" err="1"/>
              <a:t>usuli</a:t>
            </a:r>
            <a:r>
              <a:rPr lang="en-US" sz="26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err="1"/>
              <a:t>Magnitlangan</a:t>
            </a:r>
            <a:r>
              <a:rPr lang="en-US" sz="2600" dirty="0"/>
              <a:t> </a:t>
            </a:r>
            <a:r>
              <a:rPr lang="en-US" sz="2600" dirty="0" err="1"/>
              <a:t>kristall</a:t>
            </a:r>
            <a:r>
              <a:rPr lang="en-US" sz="2600" dirty="0"/>
              <a:t> </a:t>
            </a:r>
            <a:r>
              <a:rPr lang="en-US" sz="2600" dirty="0" err="1"/>
              <a:t>namunaga</a:t>
            </a:r>
            <a:r>
              <a:rPr lang="en-US" sz="2600" dirty="0"/>
              <a:t> </a:t>
            </a:r>
            <a:r>
              <a:rPr lang="en-US" sz="2600" b="1" dirty="0" err="1"/>
              <a:t>yuqori</a:t>
            </a:r>
            <a:r>
              <a:rPr lang="en-US" sz="2600" b="1" dirty="0"/>
              <a:t> </a:t>
            </a:r>
            <a:r>
              <a:rPr lang="en-US" sz="2600" b="1" dirty="0" err="1"/>
              <a:t>energiyali</a:t>
            </a:r>
            <a:r>
              <a:rPr lang="en-US" sz="2600" b="1" dirty="0"/>
              <a:t> </a:t>
            </a:r>
            <a:r>
              <a:rPr lang="en-US" sz="2600" b="1" dirty="0" err="1"/>
              <a:t>aylana</a:t>
            </a:r>
            <a:r>
              <a:rPr lang="en-US" sz="2600" b="1" dirty="0"/>
              <a:t> </a:t>
            </a:r>
            <a:r>
              <a:rPr lang="en-US" sz="2600" b="1" dirty="0" err="1"/>
              <a:t>qutblangan</a:t>
            </a:r>
            <a:r>
              <a:rPr lang="en-US" sz="2600" b="1" dirty="0"/>
              <a:t> </a:t>
            </a:r>
            <a:r>
              <a:rPr lang="en-US" sz="2600" b="1" dirty="0" err="1"/>
              <a:t>fotonlar</a:t>
            </a:r>
            <a:r>
              <a:rPr lang="en-US" sz="2600" dirty="0"/>
              <a:t> </a:t>
            </a:r>
            <a:r>
              <a:rPr lang="en-US" sz="2600" dirty="0" err="1"/>
              <a:t>yuboriladi</a:t>
            </a:r>
            <a:r>
              <a:rPr lang="en-US" sz="26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err="1"/>
              <a:t>Sochilgan</a:t>
            </a:r>
            <a:r>
              <a:rPr lang="en-US" sz="2600" dirty="0"/>
              <a:t> </a:t>
            </a:r>
            <a:r>
              <a:rPr lang="en-US" sz="2600" dirty="0" err="1"/>
              <a:t>fotonlarning</a:t>
            </a:r>
            <a:r>
              <a:rPr lang="en-US" sz="2600" dirty="0"/>
              <a:t> </a:t>
            </a:r>
            <a:r>
              <a:rPr lang="en-US" sz="2600" dirty="0" err="1"/>
              <a:t>energiyasi</a:t>
            </a:r>
            <a:r>
              <a:rPr lang="en-US" sz="2600" dirty="0"/>
              <a:t> </a:t>
            </a:r>
            <a:r>
              <a:rPr lang="en-US" sz="2600" dirty="0" err="1"/>
              <a:t>o‘lchanadi</a:t>
            </a:r>
            <a:r>
              <a:rPr lang="en-US" sz="26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 err="1"/>
              <a:t>Natijada</a:t>
            </a:r>
            <a:r>
              <a:rPr lang="en-US" sz="2600" dirty="0"/>
              <a:t> </a:t>
            </a:r>
            <a:r>
              <a:rPr lang="en-US" sz="2600" dirty="0" err="1"/>
              <a:t>elektronlarning</a:t>
            </a:r>
            <a:r>
              <a:rPr lang="en-US" sz="2600" dirty="0"/>
              <a:t> </a:t>
            </a:r>
            <a:r>
              <a:rPr lang="en-US" sz="2600" b="1" dirty="0"/>
              <a:t>spin </a:t>
            </a:r>
            <a:r>
              <a:rPr lang="en-US" sz="2600" b="1" dirty="0" err="1"/>
              <a:t>holatiga</a:t>
            </a:r>
            <a:r>
              <a:rPr lang="en-US" sz="2600" b="1" dirty="0"/>
              <a:t> </a:t>
            </a:r>
            <a:r>
              <a:rPr lang="en-US" sz="2600" b="1" dirty="0" err="1"/>
              <a:t>bog‘liq</a:t>
            </a:r>
            <a:r>
              <a:rPr lang="en-US" sz="2600" b="1" dirty="0"/>
              <a:t> </a:t>
            </a:r>
            <a:r>
              <a:rPr lang="en-US" sz="2600" b="1" dirty="0" err="1"/>
              <a:t>impuls</a:t>
            </a:r>
            <a:r>
              <a:rPr lang="en-US" sz="2600" b="1" dirty="0"/>
              <a:t> </a:t>
            </a:r>
            <a:r>
              <a:rPr lang="en-US" sz="2600" b="1" dirty="0" err="1"/>
              <a:t>taqsimoti</a:t>
            </a:r>
            <a:r>
              <a:rPr lang="en-US" sz="2600" dirty="0"/>
              <a:t> </a:t>
            </a:r>
            <a:r>
              <a:rPr lang="en-US" sz="2600" dirty="0" err="1"/>
              <a:t>aniqlanadi</a:t>
            </a:r>
            <a:r>
              <a:rPr lang="en-US" sz="26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/>
              <a:t>Bu </a:t>
            </a:r>
            <a:r>
              <a:rPr lang="en-US" sz="2600" dirty="0" err="1"/>
              <a:t>usul</a:t>
            </a:r>
            <a:r>
              <a:rPr lang="en-US" sz="2600" dirty="0"/>
              <a:t> </a:t>
            </a:r>
            <a:r>
              <a:rPr lang="en-US" sz="2600" dirty="0" err="1"/>
              <a:t>materiallarning</a:t>
            </a:r>
            <a:r>
              <a:rPr lang="en-US" sz="2600" dirty="0"/>
              <a:t> </a:t>
            </a:r>
            <a:r>
              <a:rPr lang="en-US" sz="2600" b="1" dirty="0" err="1"/>
              <a:t>magnit</a:t>
            </a:r>
            <a:r>
              <a:rPr lang="en-US" sz="2600" b="1" dirty="0"/>
              <a:t> </a:t>
            </a:r>
            <a:r>
              <a:rPr lang="en-US" sz="2600" b="1" dirty="0" err="1"/>
              <a:t>xossalarini</a:t>
            </a:r>
            <a:r>
              <a:rPr lang="en-US" sz="2600" b="1" dirty="0"/>
              <a:t> </a:t>
            </a:r>
            <a:r>
              <a:rPr lang="en-US" sz="2600" b="1" dirty="0" err="1"/>
              <a:t>o‘rganish</a:t>
            </a:r>
            <a:r>
              <a:rPr lang="en-US" sz="2600" dirty="0"/>
              <a:t> </a:t>
            </a:r>
            <a:r>
              <a:rPr lang="en-US" sz="2600" dirty="0" err="1"/>
              <a:t>uchun</a:t>
            </a:r>
            <a:r>
              <a:rPr lang="en-US" sz="2600" dirty="0"/>
              <a:t> </a:t>
            </a:r>
            <a:r>
              <a:rPr lang="en-US" sz="2600" dirty="0" err="1"/>
              <a:t>ishlatiladi</a:t>
            </a:r>
            <a:r>
              <a:rPr lang="en-US" sz="26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7745A4-0304-FE41-97F8-FBCEB18ED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768" y="342469"/>
            <a:ext cx="4849292" cy="617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17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C2FA0-B294-16F5-0AB2-C4F4A104D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02A4F1-2E01-841F-1808-215B89279326}"/>
              </a:ext>
            </a:extLst>
          </p:cNvPr>
          <p:cNvSpPr txBox="1"/>
          <p:nvPr/>
        </p:nvSpPr>
        <p:spPr>
          <a:xfrm>
            <a:off x="514597" y="797510"/>
            <a:ext cx="558140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Teskari</a:t>
            </a:r>
            <a:r>
              <a:rPr lang="en-US" sz="2400" b="1" dirty="0"/>
              <a:t> </a:t>
            </a:r>
            <a:r>
              <a:rPr lang="en-US" sz="2400" b="1" dirty="0" err="1"/>
              <a:t>Kompton</a:t>
            </a:r>
            <a:r>
              <a:rPr lang="en-US" sz="2400" b="1" dirty="0"/>
              <a:t> </a:t>
            </a:r>
            <a:r>
              <a:rPr lang="en-US" sz="2400" b="1" dirty="0" err="1"/>
              <a:t>sochilishi</a:t>
            </a:r>
            <a:r>
              <a:rPr lang="en-US" sz="2400" b="1" dirty="0"/>
              <a:t> </a:t>
            </a:r>
            <a:r>
              <a:rPr lang="en-US" sz="2400" dirty="0"/>
              <a:t>(Inverse Compton Scattering)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Past </a:t>
            </a:r>
            <a:r>
              <a:rPr lang="en-US" sz="2400" dirty="0" err="1"/>
              <a:t>energiyali</a:t>
            </a:r>
            <a:r>
              <a:rPr lang="en-US" sz="2400" dirty="0"/>
              <a:t> </a:t>
            </a:r>
            <a:r>
              <a:rPr lang="en-US" sz="2400" dirty="0" err="1"/>
              <a:t>fotonlar</a:t>
            </a:r>
            <a:r>
              <a:rPr lang="en-US" sz="2400" dirty="0"/>
              <a:t> </a:t>
            </a:r>
            <a:r>
              <a:rPr lang="en-US" sz="2400" dirty="0" err="1"/>
              <a:t>relativistik</a:t>
            </a:r>
            <a:r>
              <a:rPr lang="en-US" sz="2400" dirty="0"/>
              <a:t> </a:t>
            </a:r>
            <a:r>
              <a:rPr lang="en-US" sz="2400" dirty="0" err="1"/>
              <a:t>elektronlar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to‘qnashib</a:t>
            </a:r>
            <a:r>
              <a:rPr lang="en-US" sz="2400" dirty="0"/>
              <a:t> </a:t>
            </a:r>
            <a:r>
              <a:rPr lang="en-US" sz="2400" dirty="0" err="1"/>
              <a:t>yuqori</a:t>
            </a:r>
            <a:r>
              <a:rPr lang="en-US" sz="2400" dirty="0"/>
              <a:t> </a:t>
            </a:r>
            <a:r>
              <a:rPr lang="en-US" sz="2400" dirty="0" err="1"/>
              <a:t>energiya</a:t>
            </a:r>
            <a:r>
              <a:rPr lang="en-US" sz="2400" dirty="0"/>
              <a:t> </a:t>
            </a:r>
            <a:r>
              <a:rPr lang="en-US" sz="2400" dirty="0" err="1"/>
              <a:t>oladi</a:t>
            </a:r>
            <a:r>
              <a:rPr lang="en-US" sz="24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Bu </a:t>
            </a:r>
            <a:r>
              <a:rPr lang="en-US" sz="2400" dirty="0" err="1"/>
              <a:t>hodisa</a:t>
            </a:r>
            <a:r>
              <a:rPr lang="en-US" sz="2400" dirty="0"/>
              <a:t> </a:t>
            </a:r>
            <a:r>
              <a:rPr lang="en-US" sz="2400" dirty="0" err="1"/>
              <a:t>astrofizikada</a:t>
            </a:r>
            <a:r>
              <a:rPr lang="en-US" sz="2400" dirty="0"/>
              <a:t> </a:t>
            </a:r>
            <a:r>
              <a:rPr lang="en-US" sz="2400" dirty="0" err="1"/>
              <a:t>muhim</a:t>
            </a:r>
            <a:r>
              <a:rPr lang="en-US" sz="2400" dirty="0"/>
              <a:t> </a:t>
            </a:r>
            <a:r>
              <a:rPr lang="en-US" sz="2400" dirty="0" err="1"/>
              <a:t>rol</a:t>
            </a:r>
            <a:r>
              <a:rPr lang="en-US" sz="2400" dirty="0"/>
              <a:t> </a:t>
            </a:r>
            <a:r>
              <a:rPr lang="en-US" sz="2400" dirty="0" err="1"/>
              <a:t>o‘ynaydi</a:t>
            </a:r>
            <a:r>
              <a:rPr lang="en-US" sz="24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Qora </a:t>
            </a:r>
            <a:r>
              <a:rPr lang="en-US" sz="2400" dirty="0" err="1"/>
              <a:t>tuynuklar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galaktika</a:t>
            </a:r>
            <a:r>
              <a:rPr lang="en-US" sz="2400" dirty="0"/>
              <a:t> </a:t>
            </a:r>
            <a:r>
              <a:rPr lang="en-US" sz="2400" dirty="0" err="1"/>
              <a:t>klasterlarini</a:t>
            </a:r>
            <a:r>
              <a:rPr lang="en-US" sz="2400" dirty="0"/>
              <a:t> </a:t>
            </a:r>
            <a:r>
              <a:rPr lang="en-US" sz="2400" dirty="0" err="1"/>
              <a:t>o‘rganishda</a:t>
            </a:r>
            <a:r>
              <a:rPr lang="en-US" sz="2400" dirty="0"/>
              <a:t> </a:t>
            </a:r>
            <a:r>
              <a:rPr lang="en-US" sz="2400" dirty="0" err="1"/>
              <a:t>qo‘llaniladi</a:t>
            </a:r>
            <a:r>
              <a:rPr lang="en-US" sz="24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CMB(Cosmic Microwave Background) </a:t>
            </a:r>
            <a:r>
              <a:rPr lang="en-US" sz="2400" dirty="0" err="1"/>
              <a:t>fotonlarining</a:t>
            </a:r>
            <a:r>
              <a:rPr lang="en-US" sz="2400" dirty="0"/>
              <a:t> </a:t>
            </a:r>
            <a:r>
              <a:rPr lang="en-US" sz="2400" dirty="0" err="1"/>
              <a:t>energiyasi</a:t>
            </a:r>
            <a:r>
              <a:rPr lang="en-US" sz="2400" dirty="0"/>
              <a:t> </a:t>
            </a:r>
            <a:r>
              <a:rPr lang="en-US" sz="2400" dirty="0" err="1"/>
              <a:t>oshishi</a:t>
            </a:r>
            <a:r>
              <a:rPr lang="en-US" sz="2400" dirty="0"/>
              <a:t> </a:t>
            </a:r>
            <a:r>
              <a:rPr lang="en-US" sz="2400" dirty="0" err="1"/>
              <a:t>Sunyaev</a:t>
            </a:r>
            <a:r>
              <a:rPr lang="en-US" sz="2400" dirty="0"/>
              <a:t>–</a:t>
            </a:r>
            <a:r>
              <a:rPr lang="en-US" sz="2400" dirty="0" err="1"/>
              <a:t>Zel'dovich</a:t>
            </a:r>
            <a:r>
              <a:rPr lang="en-US" sz="2400" dirty="0"/>
              <a:t> </a:t>
            </a:r>
            <a:r>
              <a:rPr lang="en-US" sz="2400" dirty="0" err="1"/>
              <a:t>effekti</a:t>
            </a:r>
            <a:r>
              <a:rPr lang="en-US" sz="2400" dirty="0"/>
              <a:t> deb </a:t>
            </a:r>
            <a:r>
              <a:rPr lang="en-US" sz="2400" dirty="0" err="1"/>
              <a:t>ataladi</a:t>
            </a:r>
            <a:r>
              <a:rPr lang="en-US" sz="2400" dirty="0"/>
              <a:t>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5" name="AutoShape 2" descr="PPT - Inverse Compton Radiation PowerPoint Presentation, free download - ID:3543262">
            <a:extLst>
              <a:ext uri="{FF2B5EF4-FFF2-40B4-BE49-F238E27FC236}">
                <a16:creationId xmlns:a16="http://schemas.microsoft.com/office/drawing/2014/main" id="{DC185E2F-7DB6-241F-5A15-CD954D48AE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291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C01D8B-5E00-A92B-A112-6D580E058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876" y="1325696"/>
            <a:ext cx="5799909" cy="351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7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F9155-5A13-AD28-2520-EF1279C30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435B0-EA4C-0488-4420-810233C5B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4" y="645318"/>
            <a:ext cx="5823857" cy="55673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Nochiziqli</a:t>
            </a:r>
            <a:r>
              <a:rPr lang="en-US" b="1" dirty="0"/>
              <a:t> </a:t>
            </a:r>
            <a:r>
              <a:rPr lang="en-US" b="1" dirty="0" err="1"/>
              <a:t>teskari</a:t>
            </a:r>
            <a:r>
              <a:rPr lang="en-US" b="1" dirty="0"/>
              <a:t> </a:t>
            </a:r>
            <a:r>
              <a:rPr lang="en-US" b="1" dirty="0" err="1"/>
              <a:t>Kompton</a:t>
            </a:r>
            <a:r>
              <a:rPr lang="en-US" b="1" dirty="0"/>
              <a:t> </a:t>
            </a:r>
            <a:r>
              <a:rPr lang="en-US" b="1" dirty="0" err="1"/>
              <a:t>sochilishi</a:t>
            </a:r>
            <a:endParaRPr lang="en-US" b="1" dirty="0"/>
          </a:p>
          <a:p>
            <a:r>
              <a:rPr lang="en-US" dirty="0"/>
              <a:t>Juda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maydonlarda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</a:p>
          <a:p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vaqtning</a:t>
            </a:r>
            <a:r>
              <a:rPr lang="en-US" dirty="0"/>
              <a:t> </a:t>
            </a:r>
            <a:r>
              <a:rPr lang="en-US" dirty="0" err="1"/>
              <a:t>o‘zida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fotonni</a:t>
            </a:r>
            <a:r>
              <a:rPr lang="en-US" dirty="0"/>
              <a:t> </a:t>
            </a:r>
            <a:r>
              <a:rPr lang="en-US" dirty="0" err="1"/>
              <a:t>yutishi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</a:p>
          <a:p>
            <a:r>
              <a:rPr lang="en-US" dirty="0" err="1"/>
              <a:t>Natijada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gamma </a:t>
            </a:r>
            <a:r>
              <a:rPr lang="en-US" dirty="0" err="1"/>
              <a:t>fotonlar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kvant</a:t>
            </a:r>
            <a:r>
              <a:rPr lang="en-US" dirty="0"/>
              <a:t> </a:t>
            </a:r>
            <a:r>
              <a:rPr lang="en-US" dirty="0" err="1"/>
              <a:t>elektrodinamika</a:t>
            </a:r>
            <a:r>
              <a:rPr lang="en-US" dirty="0"/>
              <a:t> </a:t>
            </a:r>
            <a:r>
              <a:rPr lang="en-US" dirty="0" err="1"/>
              <a:t>tadqiqotlarida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endParaRPr lang="ru-RU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79441CAD-37B1-C98A-3405-44917F492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45317"/>
            <a:ext cx="5823857" cy="50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957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CD41E-3BF7-893C-4896-D6506476F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Elektron</a:t>
            </a:r>
            <a:r>
              <a:rPr lang="en-US" sz="2800" dirty="0"/>
              <a:t> </a:t>
            </a:r>
            <a:r>
              <a:rPr lang="en-US" sz="2800" dirty="0" err="1"/>
              <a:t>pozitron</a:t>
            </a:r>
            <a:r>
              <a:rPr lang="en-US" sz="2800" dirty="0"/>
              <a:t> </a:t>
            </a:r>
            <a:r>
              <a:rPr lang="en-US" sz="2800" dirty="0" err="1"/>
              <a:t>juftining</a:t>
            </a:r>
            <a:r>
              <a:rPr lang="en-US" sz="2800" dirty="0"/>
              <a:t> </a:t>
            </a:r>
            <a:r>
              <a:rPr lang="en-US" sz="2800" dirty="0" err="1"/>
              <a:t>hosil</a:t>
            </a:r>
            <a:r>
              <a:rPr lang="en-US" sz="2800" dirty="0"/>
              <a:t> </a:t>
            </a:r>
            <a:r>
              <a:rPr lang="en-US" sz="2800" dirty="0" err="1"/>
              <a:t>bo’lishi</a:t>
            </a:r>
            <a:br>
              <a:rPr lang="en-US" sz="2800" dirty="0"/>
            </a:b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4C2FEF-8E52-E759-9911-03B8C1F462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6684"/>
                <a:ext cx="10515600" cy="4810279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Elektron-pozitron </a:t>
                </a:r>
                <a:r>
                  <a:rPr lang="en-US" sz="2400" dirty="0" err="1"/>
                  <a:t>juftliklarining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hosil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bo'lishi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quyidagilardan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biridir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asosiy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kvant-relativistik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jarayonlar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yuqori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energiyali</a:t>
                </a:r>
                <a:r>
                  <a:rPr lang="en-US" sz="2400" dirty="0"/>
                  <a:t> gamma-</a:t>
                </a:r>
                <a:r>
                  <a:rPr lang="en-US" sz="2400" dirty="0" err="1"/>
                  <a:t>nurlar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modda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o'rtasidagi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o'zaro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ta'sir</a:t>
                </a:r>
                <a:r>
                  <a:rPr lang="en-US" sz="2400" dirty="0"/>
                  <a:t>. Bu </a:t>
                </a:r>
                <a:r>
                  <a:rPr lang="en-US" sz="2400" dirty="0" err="1"/>
                  <a:t>jarayon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tinch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massa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shakliga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aylantirish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Ikki </a:t>
                </a:r>
                <a:r>
                  <a:rPr lang="en-US" sz="2400" dirty="0" err="1"/>
                  <a:t>zarraning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kinetik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energiyasi</a:t>
                </a:r>
                <a:r>
                  <a:rPr lang="en-US" sz="2400" dirty="0"/>
                  <a:t>: </a:t>
                </a:r>
                <a:r>
                  <a:rPr lang="en-US" sz="2400" dirty="0" err="1"/>
                  <a:t>elektron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antizarrasi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Pozitron</a:t>
                </a:r>
                <a:r>
                  <a:rPr lang="en-US" sz="2400" dirty="0"/>
                  <a:t>. Bu </a:t>
                </a:r>
                <a:r>
                  <a:rPr lang="en-US" sz="2400" dirty="0" err="1"/>
                  <a:t>hodisa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energiyaning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saqlanish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qonunlariga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qat'iy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bo'ysunadi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impuls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vakuumdagi</a:t>
                </a:r>
                <a:r>
                  <a:rPr lang="en-US" sz="2400" dirty="0"/>
                  <a:t> atom </a:t>
                </a:r>
                <a:r>
                  <a:rPr lang="en-US" sz="2400" dirty="0" err="1"/>
                  <a:t>yadrosida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uchinchi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zarracha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ishtirokisiz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yuzaga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kelmayd</a:t>
                </a:r>
                <a:r>
                  <a:rPr lang="en-US" sz="2400" dirty="0"/>
                  <a:t>i. </a:t>
                </a:r>
              </a:p>
              <a:p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i-FI" sz="2400" dirty="0"/>
                  <a:t>                              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sSup>
                          <m:sSup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fi-FI" sz="2400" dirty="0"/>
                  <a:t>​​   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4C2FEF-8E52-E759-9911-03B8C1F462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6684"/>
                <a:ext cx="10515600" cy="4810279"/>
              </a:xfrm>
              <a:blipFill>
                <a:blip r:embed="rId2"/>
                <a:stretch>
                  <a:fillRect l="-812" t="-1648" r="-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4DD1345-91C0-8A19-6C5B-E22B878FF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541" y="3645309"/>
            <a:ext cx="4638976" cy="262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45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ABC1DA-3F73-9544-5E00-73A67B3012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09600"/>
                <a:ext cx="10515600" cy="5567363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       </a:t>
                </a:r>
                <a:r>
                  <a:rPr lang="en-US" dirty="0" err="1"/>
                  <a:t>Juftlik</a:t>
                </a:r>
                <a:r>
                  <a:rPr lang="en-US" dirty="0"/>
                  <a:t> </a:t>
                </a:r>
                <a:r>
                  <a:rPr lang="en-US" dirty="0" err="1"/>
                  <a:t>hosil</a:t>
                </a:r>
                <a:r>
                  <a:rPr lang="en-US" dirty="0"/>
                  <a:t> </a:t>
                </a:r>
                <a:r>
                  <a:rPr lang="en-US" dirty="0" err="1"/>
                  <a:t>bo’ishi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 </a:t>
                </a:r>
                <a:r>
                  <a:rPr lang="en-US" dirty="0" err="1"/>
                  <a:t>quydagi</a:t>
                </a:r>
                <a:r>
                  <a:rPr lang="en-US" dirty="0"/>
                  <a:t> </a:t>
                </a:r>
                <a:r>
                  <a:rPr lang="en-US" dirty="0" err="1"/>
                  <a:t>holat</a:t>
                </a:r>
                <a:r>
                  <a:rPr lang="en-US" dirty="0"/>
                  <a:t> </a:t>
                </a:r>
                <a:r>
                  <a:rPr lang="en-US" dirty="0" err="1"/>
                  <a:t>o’rinli</a:t>
                </a:r>
                <a:r>
                  <a:rPr lang="en-US" dirty="0"/>
                  <a:t> </a:t>
                </a:r>
                <a:r>
                  <a:rPr lang="en-US" dirty="0" err="1"/>
                  <a:t>bo’lishi</a:t>
                </a:r>
                <a:r>
                  <a:rPr lang="en-US" dirty="0"/>
                  <a:t> </a:t>
                </a:r>
                <a:r>
                  <a:rPr lang="en-US" dirty="0" err="1"/>
                  <a:t>kerak</a:t>
                </a:r>
                <a:r>
                  <a:rPr lang="en-US" dirty="0"/>
                  <a:t>.           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           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022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𝑀𝑒𝑉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>
                  <a:latin typeface="+mj-lt"/>
                </a:endParaRPr>
              </a:p>
              <a:p>
                <a:r>
                  <a:rPr lang="en-US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𝑔𝑚𝑚𝑎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𝑘𝑣𝑎𝑛𝑡𝑖𝑛𝑔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𝑒𝑛𝑒𝑔𝑖𝑦𝑎𝑠𝑖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>
                  <a:latin typeface="+mj-lt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𝑒𝑙𝑒𝑘𝑡𝑟𝑜𝑛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𝑚𝑎𝑠𝑠𝑎𝑠𝑖</m:t>
                    </m:r>
                  </m:oMath>
                </a14:m>
                <a:endParaRPr lang="en-US" b="0" dirty="0">
                  <a:latin typeface="+mj-lt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𝑦𝑜𝑟𝑢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𝑙𝑖𝑘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𝑡𝑒𝑧𝑙𝑖𝑔𝑖</m:t>
                    </m:r>
                  </m:oMath>
                </a14:m>
                <a:endParaRPr lang="en-US" b="0" dirty="0"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Lucida Sans Unicode" panose="020B0602030504020204" pitchFamily="34" charset="0"/>
                    <a:cs typeface="Lucida Sans Unicode" panose="020B0602030504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𝛾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Lucida Sans Unicode" panose="020B0602030504020204" pitchFamily="34" charset="0"/>
                          </a:rPr>
                          <m:t>+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Lucida Sans Unicode" panose="020B0602030504020204" pitchFamily="34" charset="0"/>
                      </a:rPr>
                      <m:t>𝑎𝑔𝑎𝑟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latin typeface="Lucida Sans Unicode" panose="020B0602030504020204" pitchFamily="34" charset="0"/>
                  <a:cs typeface="Lucida Sans Unicode" panose="020B0602030504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Lucida Sans Unicode" panose="020B0602030504020204" pitchFamily="34" charset="0"/>
                  <a:cs typeface="Lucida Sans Unicode" panose="020B0602030504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ABC1DA-3F73-9544-5E00-73A67B3012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09600"/>
                <a:ext cx="10515600" cy="5567363"/>
              </a:xfrm>
              <a:blipFill>
                <a:blip r:embed="rId2"/>
                <a:stretch>
                  <a:fillRect l="-928" t="-1643" r="-1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B434AFE-CCFE-13FA-A59D-4A28837E7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27" y="3554369"/>
            <a:ext cx="5574890" cy="315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36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CE6872-C2BC-3C00-75D7-A822864325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6463" y="240632"/>
                <a:ext cx="11806990" cy="6497052"/>
              </a:xfrm>
            </p:spPr>
            <p:txBody>
              <a:bodyPr/>
              <a:lstStyle/>
              <a:p>
                <a:r>
                  <a:rPr lang="en-GB" dirty="0">
                    <a:cs typeface="Times New Roman" panose="02020603050405020304" pitchFamily="18" charset="0"/>
                  </a:rPr>
                  <a:t>Elektron </a:t>
                </a:r>
                <a:r>
                  <a:rPr lang="en-GB" dirty="0" err="1">
                    <a:cs typeface="Times New Roman" panose="02020603050405020304" pitchFamily="18" charset="0"/>
                  </a:rPr>
                  <a:t>va</a:t>
                </a:r>
                <a:r>
                  <a:rPr lang="en-GB" dirty="0">
                    <a:cs typeface="Times New Roman" panose="02020603050405020304" pitchFamily="18" charset="0"/>
                  </a:rPr>
                  <a:t> positron kinetic </a:t>
                </a:r>
                <a:r>
                  <a:rPr lang="en-GB" dirty="0" err="1">
                    <a:cs typeface="Times New Roman" panose="02020603050405020304" pitchFamily="18" charset="0"/>
                  </a:rPr>
                  <a:t>energiyasi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natijasida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modda</a:t>
                </a:r>
                <a:r>
                  <a:rPr lang="en-GB" dirty="0">
                    <a:cs typeface="Times New Roman" panose="02020603050405020304" pitchFamily="18" charset="0"/>
                  </a:rPr>
                  <a:t> Ichida </a:t>
                </a:r>
                <a:r>
                  <a:rPr lang="en-GB" dirty="0" err="1">
                    <a:cs typeface="Times New Roman" panose="02020603050405020304" pitchFamily="18" charset="0"/>
                  </a:rPr>
                  <a:t>harakatlanadi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va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atomlar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bilan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to’qnashib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ularni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ionlashtiradi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va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o’z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energiyasi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asta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sekin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yoqoladi.Pozitron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sekinlashadi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va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biror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bir</a:t>
                </a:r>
                <a:r>
                  <a:rPr lang="en-GB" dirty="0">
                    <a:cs typeface="Times New Roman" panose="02020603050405020304" pitchFamily="18" charset="0"/>
                  </a:rPr>
                  <a:t> electron </a:t>
                </a:r>
                <a:r>
                  <a:rPr lang="en-GB" dirty="0" err="1">
                    <a:cs typeface="Times New Roman" panose="02020603050405020304" pitchFamily="18" charset="0"/>
                  </a:rPr>
                  <a:t>bilan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uchrashib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o’z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energiyasi</a:t>
                </a:r>
                <a:r>
                  <a:rPr lang="en-GB" dirty="0">
                    <a:cs typeface="Times New Roman" panose="02020603050405020304" pitchFamily="18" charset="0"/>
                  </a:rPr>
                  <a:t> gamma </a:t>
                </a:r>
                <a:r>
                  <a:rPr lang="en-GB" dirty="0" err="1">
                    <a:cs typeface="Times New Roman" panose="02020603050405020304" pitchFamily="18" charset="0"/>
                  </a:rPr>
                  <a:t>kvantini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hosil</a:t>
                </a:r>
                <a:r>
                  <a:rPr lang="en-GB" dirty="0">
                    <a:cs typeface="Times New Roman" panose="02020603050405020304" pitchFamily="18" charset="0"/>
                  </a:rPr>
                  <a:t> </a:t>
                </a:r>
                <a:r>
                  <a:rPr lang="en-GB" dirty="0" err="1">
                    <a:cs typeface="Times New Roman" panose="02020603050405020304" pitchFamily="18" charset="0"/>
                  </a:rPr>
                  <a:t>qiladi</a:t>
                </a:r>
                <a:r>
                  <a:rPr lang="en-GB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𝛾</m:t>
                      </m:r>
                    </m:oMath>
                  </m:oMathPara>
                </a14:m>
                <a:endParaRPr lang="en-GB" dirty="0"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br>
                  <a:rPr lang="en-GB" dirty="0">
                    <a:cs typeface="Times New Roman" panose="02020603050405020304" pitchFamily="18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CE6872-C2BC-3C00-75D7-A822864325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6463" y="240632"/>
                <a:ext cx="11806990" cy="6497052"/>
              </a:xfrm>
              <a:blipFill>
                <a:blip r:embed="rId2"/>
                <a:stretch>
                  <a:fillRect l="-929" t="-1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6F55418-EAD4-1D75-E1B9-6A10D6631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39" y="3097161"/>
            <a:ext cx="10898121" cy="341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74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23155-B111-4BA8-7C57-64E24DE65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Foydalangan</a:t>
            </a:r>
            <a:r>
              <a:rPr lang="en-US" sz="2800" dirty="0"/>
              <a:t> </a:t>
            </a:r>
            <a:r>
              <a:rPr lang="en-US" sz="2800" dirty="0" err="1"/>
              <a:t>adabiyotlar</a:t>
            </a:r>
            <a:r>
              <a:rPr lang="en-US" sz="2800" dirty="0"/>
              <a:t>:</a:t>
            </a:r>
            <a:endParaRPr lang="ru-RU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94F8-5B3B-8AB4-3D39-069E1A608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B.S.Yuldashev</a:t>
            </a:r>
            <a:r>
              <a:rPr lang="en-US" dirty="0"/>
              <a:t>, S.R. </a:t>
            </a:r>
            <a:r>
              <a:rPr lang="en-US" dirty="0" err="1"/>
              <a:t>Polvonov</a:t>
            </a:r>
            <a:r>
              <a:rPr lang="en-US" dirty="0"/>
              <a:t>- Atom </a:t>
            </a:r>
            <a:r>
              <a:rPr lang="en-US" dirty="0" err="1"/>
              <a:t>yadrosi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51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36B8E-35EC-1080-3FD7-337EF5BB3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Fotoeffekt</a:t>
            </a:r>
            <a:r>
              <a:rPr lang="en-US" dirty="0"/>
              <a:t> </a:t>
            </a:r>
            <a:r>
              <a:rPr lang="en-US" dirty="0" err="1"/>
              <a:t>xodisasi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A7471-FF2F-7057-16A6-3A770D733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1496"/>
            <a:ext cx="11026377" cy="5686926"/>
          </a:xfrm>
        </p:spPr>
        <p:txBody>
          <a:bodyPr>
            <a:normAutofit/>
          </a:bodyPr>
          <a:lstStyle/>
          <a:p>
            <a:r>
              <a:rPr lang="en-US" sz="2000" dirty="0" err="1"/>
              <a:t>Elektromagnit</a:t>
            </a:r>
            <a:r>
              <a:rPr lang="en-US" sz="2000" dirty="0"/>
              <a:t> </a:t>
            </a:r>
            <a:r>
              <a:rPr lang="en-US" sz="2000" dirty="0" err="1"/>
              <a:t>nurlar</a:t>
            </a:r>
            <a:r>
              <a:rPr lang="en-US" sz="2000" dirty="0"/>
              <a:t> </a:t>
            </a:r>
            <a:r>
              <a:rPr lang="en-US" sz="2000" dirty="0" err="1"/>
              <a:t>ta’sirida</a:t>
            </a:r>
            <a:r>
              <a:rPr lang="en-US" sz="2000" dirty="0"/>
              <a:t> </a:t>
            </a:r>
            <a:r>
              <a:rPr lang="en-US" sz="2000" dirty="0" err="1"/>
              <a:t>moddadan</a:t>
            </a:r>
            <a:r>
              <a:rPr lang="en-US" sz="2000" dirty="0"/>
              <a:t> </a:t>
            </a:r>
            <a:r>
              <a:rPr lang="en-US" sz="2000" dirty="0" err="1"/>
              <a:t>elektronlarning</a:t>
            </a:r>
            <a:r>
              <a:rPr lang="en-US" sz="2000" dirty="0"/>
              <a:t> </a:t>
            </a:r>
            <a:r>
              <a:rPr lang="en-US" sz="2000" dirty="0" err="1"/>
              <a:t>ajralib</a:t>
            </a:r>
            <a:r>
              <a:rPr lang="en-US" sz="2000" dirty="0"/>
              <a:t> </a:t>
            </a:r>
            <a:r>
              <a:rPr lang="en-US" sz="2000" dirty="0" err="1"/>
              <a:t>chiqishiga</a:t>
            </a:r>
            <a:r>
              <a:rPr lang="en-US" sz="2000" dirty="0"/>
              <a:t> </a:t>
            </a:r>
            <a:r>
              <a:rPr lang="en-US" sz="2000" i="1" dirty="0" err="1"/>
              <a:t>fotoeffekt</a:t>
            </a:r>
            <a:r>
              <a:rPr lang="en-US" sz="2000" i="1" dirty="0"/>
              <a:t> </a:t>
            </a:r>
            <a:r>
              <a:rPr lang="en-US" sz="2000" i="1" dirty="0" err="1"/>
              <a:t>hodisasi</a:t>
            </a:r>
            <a:r>
              <a:rPr lang="en-US" sz="2000" dirty="0"/>
              <a:t> </a:t>
            </a:r>
            <a:r>
              <a:rPr lang="en-US" sz="2000" dirty="0" err="1"/>
              <a:t>deyiladi</a:t>
            </a:r>
            <a:r>
              <a:rPr lang="en-US" sz="2000" dirty="0"/>
              <a:t>. </a:t>
            </a:r>
            <a:r>
              <a:rPr lang="en-US" sz="2000" dirty="0" err="1"/>
              <a:t>Fotoeffekt</a:t>
            </a:r>
            <a:r>
              <a:rPr lang="en-US" sz="2000" dirty="0"/>
              <a:t> </a:t>
            </a:r>
            <a:r>
              <a:rPr lang="en-US" sz="2000" dirty="0" err="1"/>
              <a:t>hodisasini</a:t>
            </a:r>
            <a:r>
              <a:rPr lang="en-US" sz="2000" dirty="0"/>
              <a:t> </a:t>
            </a:r>
            <a:r>
              <a:rPr lang="en-US" sz="2000" dirty="0" err="1"/>
              <a:t>birinchi</a:t>
            </a:r>
            <a:r>
              <a:rPr lang="en-US" sz="2000" dirty="0"/>
              <a:t> </a:t>
            </a:r>
            <a:r>
              <a:rPr lang="en-US" sz="2000" dirty="0" err="1"/>
              <a:t>marta</a:t>
            </a:r>
            <a:r>
              <a:rPr lang="en-US" sz="2000" dirty="0"/>
              <a:t> 1887-yilda G. Gers </a:t>
            </a:r>
            <a:r>
              <a:rPr lang="en-US" sz="2000" dirty="0" err="1"/>
              <a:t>kuzatgan</a:t>
            </a:r>
            <a:r>
              <a:rPr lang="en-US" sz="2000" dirty="0"/>
              <a:t>. Gers </a:t>
            </a:r>
            <a:r>
              <a:rPr lang="en-US" sz="2000" dirty="0" err="1"/>
              <a:t>razryadli</a:t>
            </a:r>
            <a:r>
              <a:rPr lang="en-US" sz="2000" dirty="0"/>
              <a:t> </a:t>
            </a:r>
            <a:r>
              <a:rPr lang="en-US" sz="2000" dirty="0" err="1"/>
              <a:t>ochiq</a:t>
            </a:r>
            <a:r>
              <a:rPr lang="en-US" sz="2000" dirty="0"/>
              <a:t> </a:t>
            </a:r>
            <a:r>
              <a:rPr lang="en-US" sz="2000" dirty="0" err="1"/>
              <a:t>konturda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tebranishlarini</a:t>
            </a:r>
            <a:r>
              <a:rPr lang="en-US" sz="2000" dirty="0"/>
              <a:t> </a:t>
            </a:r>
            <a:r>
              <a:rPr lang="en-US" sz="2000" dirty="0" err="1"/>
              <a:t>uyg‘otish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> </a:t>
            </a:r>
            <a:r>
              <a:rPr lang="en-US" sz="2000" dirty="0" err="1"/>
              <a:t>elektromagnit</a:t>
            </a:r>
            <a:r>
              <a:rPr lang="en-US" sz="2000" dirty="0"/>
              <a:t> </a:t>
            </a:r>
            <a:r>
              <a:rPr lang="en-US" sz="2000" dirty="0" err="1"/>
              <a:t>to‘lqinlar</a:t>
            </a:r>
            <a:r>
              <a:rPr lang="en-US" sz="2000" dirty="0"/>
              <a:t> </a:t>
            </a:r>
            <a:r>
              <a:rPr lang="en-US" sz="2000" dirty="0" err="1"/>
              <a:t>generatsiyasini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qilishda</a:t>
            </a:r>
            <a:r>
              <a:rPr lang="en-US" sz="2000" dirty="0"/>
              <a:t> </a:t>
            </a:r>
            <a:r>
              <a:rPr lang="en-US" sz="2000" dirty="0" err="1"/>
              <a:t>katodni</a:t>
            </a:r>
            <a:r>
              <a:rPr lang="en-US" sz="2000" dirty="0"/>
              <a:t> </a:t>
            </a:r>
            <a:r>
              <a:rPr lang="en-US" sz="2000" dirty="0" err="1"/>
              <a:t>ultrabinafsha</a:t>
            </a:r>
            <a:r>
              <a:rPr lang="en-US" sz="2000" dirty="0"/>
              <a:t> </a:t>
            </a:r>
            <a:r>
              <a:rPr lang="en-US" sz="2000" dirty="0" err="1"/>
              <a:t>nurlar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yoritilganda</a:t>
            </a:r>
            <a:r>
              <a:rPr lang="en-US" sz="2000" dirty="0"/>
              <a:t>, </a:t>
            </a:r>
            <a:r>
              <a:rPr lang="en-US" sz="2000" dirty="0" err="1"/>
              <a:t>razryadnikning</a:t>
            </a:r>
            <a:r>
              <a:rPr lang="en-US" sz="2000" dirty="0"/>
              <a:t> </a:t>
            </a:r>
            <a:r>
              <a:rPr lang="en-US" sz="2000" dirty="0" err="1"/>
              <a:t>metalli</a:t>
            </a:r>
            <a:r>
              <a:rPr lang="en-US" sz="2000" dirty="0"/>
              <a:t> </a:t>
            </a:r>
            <a:r>
              <a:rPr lang="en-US" sz="2000" dirty="0" err="1"/>
              <a:t>elektrodlari</a:t>
            </a:r>
            <a:r>
              <a:rPr lang="en-US" sz="2000" dirty="0"/>
              <a:t> </a:t>
            </a:r>
            <a:r>
              <a:rPr lang="en-US" sz="2000" dirty="0" err="1"/>
              <a:t>orasida</a:t>
            </a:r>
            <a:r>
              <a:rPr lang="en-US" sz="2000" dirty="0"/>
              <a:t> </a:t>
            </a:r>
            <a:r>
              <a:rPr lang="en-US" sz="2000" dirty="0" err="1"/>
              <a:t>uchqunning</a:t>
            </a:r>
            <a:r>
              <a:rPr lang="en-US" sz="2000" dirty="0"/>
              <a:t> </a:t>
            </a:r>
            <a:r>
              <a:rPr lang="en-US" sz="2000" dirty="0" err="1"/>
              <a:t>uzunligi</a:t>
            </a:r>
            <a:r>
              <a:rPr lang="en-US" sz="2000" dirty="0"/>
              <a:t> </a:t>
            </a:r>
            <a:r>
              <a:rPr lang="en-US" sz="2000" dirty="0" err="1"/>
              <a:t>ortishini</a:t>
            </a:r>
            <a:r>
              <a:rPr lang="en-US" sz="2000" dirty="0"/>
              <a:t> </a:t>
            </a:r>
            <a:r>
              <a:rPr lang="en-US" sz="2000" dirty="0" err="1"/>
              <a:t>kuzatgan</a:t>
            </a:r>
            <a:r>
              <a:rPr lang="en-US" sz="2000" dirty="0"/>
              <a:t> </a:t>
            </a:r>
            <a:r>
              <a:rPr lang="en-US" sz="2000" dirty="0" err="1"/>
              <a:t>yoki</a:t>
            </a:r>
            <a:r>
              <a:rPr lang="en-US" sz="2000" dirty="0"/>
              <a:t> </a:t>
            </a:r>
            <a:r>
              <a:rPr lang="en-US" sz="2000" dirty="0" err="1"/>
              <a:t>boshqacha</a:t>
            </a:r>
            <a:r>
              <a:rPr lang="en-US" sz="2000" dirty="0"/>
              <a:t> </a:t>
            </a:r>
            <a:r>
              <a:rPr lang="en-US" sz="2000" dirty="0" err="1"/>
              <a:t>aytganda</a:t>
            </a:r>
            <a:r>
              <a:rPr lang="en-US" sz="2000" dirty="0"/>
              <a:t>, </a:t>
            </a:r>
            <a:r>
              <a:rPr lang="en-US" sz="2000" dirty="0" err="1"/>
              <a:t>metall</a:t>
            </a:r>
            <a:r>
              <a:rPr lang="en-US" sz="2000" dirty="0"/>
              <a:t> </a:t>
            </a:r>
            <a:r>
              <a:rPr lang="en-US" sz="2000" dirty="0" err="1"/>
              <a:t>elektrodga</a:t>
            </a:r>
            <a:r>
              <a:rPr lang="en-US" sz="2000" dirty="0"/>
              <a:t> </a:t>
            </a:r>
            <a:r>
              <a:rPr lang="en-US" sz="2000" dirty="0" err="1"/>
              <a:t>tushayotgan</a:t>
            </a:r>
            <a:r>
              <a:rPr lang="en-US" sz="2000" dirty="0"/>
              <a:t> </a:t>
            </a:r>
            <a:r>
              <a:rPr lang="en-US" sz="2000" dirty="0" err="1"/>
              <a:t>ultrabinafsha</a:t>
            </a:r>
            <a:r>
              <a:rPr lang="en-US" sz="2000" dirty="0"/>
              <a:t> </a:t>
            </a:r>
            <a:r>
              <a:rPr lang="en-US" sz="2000" dirty="0" err="1"/>
              <a:t>nurlar</a:t>
            </a:r>
            <a:r>
              <a:rPr lang="en-US" sz="2000" dirty="0"/>
              <a:t> </a:t>
            </a:r>
            <a:r>
              <a:rPr lang="en-US" sz="2000" dirty="0" err="1"/>
              <a:t>katod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anod</a:t>
            </a:r>
            <a:r>
              <a:rPr lang="en-US" sz="2000" dirty="0"/>
              <a:t> </a:t>
            </a:r>
            <a:r>
              <a:rPr lang="en-US" sz="2000" dirty="0" err="1"/>
              <a:t>orasida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bo‘ladigan</a:t>
            </a:r>
            <a:r>
              <a:rPr lang="en-US" sz="2000" dirty="0"/>
              <a:t> </a:t>
            </a:r>
            <a:r>
              <a:rPr lang="en-US" sz="2000" dirty="0" err="1"/>
              <a:t>uchqunning</a:t>
            </a:r>
            <a:r>
              <a:rPr lang="en-US" sz="2000" dirty="0"/>
              <a:t> </a:t>
            </a:r>
            <a:r>
              <a:rPr lang="en-US" sz="2000" dirty="0" err="1"/>
              <a:t>uzunligini</a:t>
            </a:r>
            <a:r>
              <a:rPr lang="en-US" sz="2000" dirty="0"/>
              <a:t> </a:t>
            </a:r>
            <a:r>
              <a:rPr lang="en-US" sz="2000" dirty="0" err="1"/>
              <a:t>orttiradi</a:t>
            </a:r>
            <a:r>
              <a:rPr lang="en-US" sz="2000" dirty="0"/>
              <a:t>. </a:t>
            </a:r>
            <a:r>
              <a:rPr lang="en-US" sz="2000" dirty="0" err="1"/>
              <a:t>Kuzatilgan</a:t>
            </a:r>
            <a:r>
              <a:rPr lang="en-US" sz="2000" dirty="0"/>
              <a:t> </a:t>
            </a:r>
            <a:r>
              <a:rPr lang="en-US" sz="2000" dirty="0" err="1"/>
              <a:t>bunday</a:t>
            </a:r>
            <a:r>
              <a:rPr lang="en-US" sz="2000" dirty="0"/>
              <a:t> </a:t>
            </a:r>
            <a:r>
              <a:rPr lang="en-US" sz="2000" dirty="0" err="1"/>
              <a:t>hodisaning</a:t>
            </a:r>
            <a:r>
              <a:rPr lang="en-US" sz="2000" dirty="0"/>
              <a:t> </a:t>
            </a:r>
            <a:r>
              <a:rPr lang="en-US" sz="2000" dirty="0" err="1"/>
              <a:t>mohiyati</a:t>
            </a:r>
            <a:r>
              <a:rPr lang="en-US" sz="2000" dirty="0"/>
              <a:t> V. </a:t>
            </a:r>
            <a:r>
              <a:rPr lang="en-US" sz="2000" dirty="0" err="1"/>
              <a:t>Galvaks</a:t>
            </a:r>
            <a:r>
              <a:rPr lang="en-US" sz="2000" dirty="0"/>
              <a:t>, A. </a:t>
            </a:r>
            <a:r>
              <a:rPr lang="en-US" sz="2000" dirty="0" err="1"/>
              <a:t>Stoletov</a:t>
            </a:r>
            <a:r>
              <a:rPr lang="en-US" sz="2000" dirty="0"/>
              <a:t>, P. Lenard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olimlarning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borada</a:t>
            </a:r>
            <a:r>
              <a:rPr lang="en-US" sz="2000" dirty="0"/>
              <a:t> </a:t>
            </a:r>
            <a:r>
              <a:rPr lang="en-US" sz="2000" dirty="0" err="1"/>
              <a:t>o‘tkazgan</a:t>
            </a:r>
            <a:r>
              <a:rPr lang="en-US" sz="2000" dirty="0"/>
              <a:t> </a:t>
            </a:r>
            <a:r>
              <a:rPr lang="en-US" sz="2000" dirty="0" err="1"/>
              <a:t>tajribalarida</a:t>
            </a:r>
            <a:r>
              <a:rPr lang="en-US" sz="2000" dirty="0"/>
              <a:t> </a:t>
            </a:r>
            <a:r>
              <a:rPr lang="en-US" sz="2000" dirty="0" err="1"/>
              <a:t>tushuntirildi</a:t>
            </a:r>
            <a:endParaRPr lang="ru-RU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6E8A7E-BFE0-0F5D-91F7-8B4662964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161" y="3506079"/>
            <a:ext cx="4639678" cy="298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276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AAFBE-60DB-4528-C5EB-5A4EE1F9A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5432"/>
            <a:ext cx="10515600" cy="5631531"/>
          </a:xfrm>
        </p:spPr>
        <p:txBody>
          <a:bodyPr>
            <a:normAutofit/>
          </a:bodyPr>
          <a:lstStyle/>
          <a:p>
            <a:r>
              <a:rPr lang="en-US" sz="2000" dirty="0" err="1"/>
              <a:t>Foteffekt</a:t>
            </a:r>
            <a:r>
              <a:rPr lang="en-US" sz="2000" dirty="0"/>
              <a:t> </a:t>
            </a:r>
            <a:r>
              <a:rPr lang="en-US" sz="2000" dirty="0" err="1"/>
              <a:t>hodisasi</a:t>
            </a:r>
            <a:r>
              <a:rPr lang="en-US" sz="2000" dirty="0"/>
              <a:t>  </a:t>
            </a:r>
            <a:r>
              <a:rPr lang="en-US" sz="2000" dirty="0" err="1"/>
              <a:t>yorug’lik</a:t>
            </a:r>
            <a:r>
              <a:rPr lang="en-US" sz="2000" dirty="0"/>
              <a:t> </a:t>
            </a:r>
            <a:r>
              <a:rPr lang="en-US" sz="2000" dirty="0" err="1"/>
              <a:t>kivantlari</a:t>
            </a:r>
            <a:r>
              <a:rPr lang="en-US" sz="2000" dirty="0"/>
              <a:t>  </a:t>
            </a:r>
            <a:r>
              <a:rPr lang="en-US" sz="2000" dirty="0" err="1"/>
              <a:t>metall</a:t>
            </a:r>
            <a:r>
              <a:rPr lang="en-US" sz="2000" dirty="0"/>
              <a:t>  </a:t>
            </a:r>
            <a:r>
              <a:rPr lang="en-US" sz="2000" dirty="0" err="1"/>
              <a:t>atomlaridagi</a:t>
            </a:r>
            <a:r>
              <a:rPr lang="en-US" sz="2000" dirty="0"/>
              <a:t>  </a:t>
            </a:r>
            <a:r>
              <a:rPr lang="en-US" sz="2000" dirty="0" err="1"/>
              <a:t>bog’langan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  </a:t>
            </a:r>
            <a:r>
              <a:rPr lang="en-US" sz="2000" dirty="0" err="1"/>
              <a:t>bilan</a:t>
            </a:r>
            <a:r>
              <a:rPr lang="en-US" sz="2000" dirty="0"/>
              <a:t>  </a:t>
            </a:r>
            <a:r>
              <a:rPr lang="en-US" sz="2000" dirty="0" err="1"/>
              <a:t>tasirlashganda</a:t>
            </a:r>
            <a:r>
              <a:rPr lang="en-US" sz="2000" dirty="0"/>
              <a:t>  </a:t>
            </a:r>
            <a:r>
              <a:rPr lang="en-US" sz="2000" dirty="0" err="1"/>
              <a:t>yuz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. </a:t>
            </a:r>
            <a:r>
              <a:rPr lang="en-US" sz="2000" dirty="0" err="1"/>
              <a:t>Fotoeffekt</a:t>
            </a:r>
            <a:r>
              <a:rPr lang="en-US" sz="2000" dirty="0"/>
              <a:t> </a:t>
            </a:r>
            <a:r>
              <a:rPr lang="en-US" sz="2000" dirty="0" err="1"/>
              <a:t>hodisasi</a:t>
            </a:r>
            <a:r>
              <a:rPr lang="en-US" sz="2000" dirty="0"/>
              <a:t> </a:t>
            </a:r>
            <a:r>
              <a:rPr lang="en-US" sz="2000" dirty="0" err="1"/>
              <a:t>metallar</a:t>
            </a:r>
            <a:r>
              <a:rPr lang="en-US" sz="2000" dirty="0"/>
              <a:t>, </a:t>
            </a:r>
            <a:r>
              <a:rPr lang="en-US" sz="2000" dirty="0" err="1"/>
              <a:t>dielektriklar</a:t>
            </a:r>
            <a:r>
              <a:rPr lang="en-US" sz="2000" dirty="0"/>
              <a:t>, </a:t>
            </a:r>
            <a:r>
              <a:rPr lang="en-US" sz="2000" dirty="0" err="1"/>
              <a:t>yarimo’tkazgichlar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elektrolitlarda</a:t>
            </a:r>
            <a:r>
              <a:rPr lang="en-US" sz="2000" dirty="0"/>
              <a:t> </a:t>
            </a:r>
            <a:r>
              <a:rPr lang="en-US" sz="2000" dirty="0" err="1"/>
              <a:t>yuzaga</a:t>
            </a:r>
            <a:r>
              <a:rPr lang="en-US" sz="2000" dirty="0"/>
              <a:t> </a:t>
            </a:r>
            <a:r>
              <a:rPr lang="en-US" sz="2000" dirty="0" err="1"/>
              <a:t>keladi</a:t>
            </a:r>
            <a:r>
              <a:rPr lang="en-US" sz="2000" dirty="0"/>
              <a:t>. Erkin </a:t>
            </a:r>
            <a:r>
              <a:rPr lang="en-US" sz="2000" dirty="0" err="1"/>
              <a:t>elektronlarda</a:t>
            </a:r>
            <a:r>
              <a:rPr lang="en-US" sz="2000" dirty="0"/>
              <a:t> </a:t>
            </a:r>
            <a:r>
              <a:rPr lang="en-US" sz="2000" dirty="0" err="1"/>
              <a:t>fotoeffekt</a:t>
            </a:r>
            <a:r>
              <a:rPr lang="en-US" sz="2000" dirty="0"/>
              <a:t> </a:t>
            </a:r>
            <a:r>
              <a:rPr lang="en-US" sz="2000" dirty="0" err="1"/>
              <a:t>hodisasi</a:t>
            </a:r>
            <a:r>
              <a:rPr lang="en-US" sz="2000" dirty="0"/>
              <a:t> </a:t>
            </a:r>
            <a:r>
              <a:rPr lang="en-US" sz="2000" dirty="0" err="1"/>
              <a:t>yuz</a:t>
            </a:r>
            <a:r>
              <a:rPr lang="en-US" sz="2000" dirty="0"/>
              <a:t> </a:t>
            </a:r>
            <a:r>
              <a:rPr lang="en-US" sz="2000" dirty="0" err="1"/>
              <a:t>bermaydi</a:t>
            </a:r>
            <a:r>
              <a:rPr lang="en-US" sz="2000" dirty="0"/>
              <a:t>, </a:t>
            </a:r>
            <a:r>
              <a:rPr lang="en-US" sz="2000" dirty="0" err="1"/>
              <a:t>chunki</a:t>
            </a:r>
            <a:r>
              <a:rPr lang="en-US" sz="2000" dirty="0"/>
              <a:t> </a:t>
            </a:r>
            <a:r>
              <a:rPr lang="en-US" sz="2000" dirty="0" err="1"/>
              <a:t>erkin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 principal </a:t>
            </a:r>
            <a:r>
              <a:rPr lang="en-US" sz="2000" dirty="0" err="1"/>
              <a:t>ravishda</a:t>
            </a:r>
            <a:r>
              <a:rPr lang="en-US" sz="2000" dirty="0"/>
              <a:t> </a:t>
            </a:r>
            <a:r>
              <a:rPr lang="en-US" sz="2000" dirty="0" err="1"/>
              <a:t>yorug’likni</a:t>
            </a:r>
            <a:r>
              <a:rPr lang="en-US" sz="2000" dirty="0"/>
              <a:t> </a:t>
            </a:r>
            <a:r>
              <a:rPr lang="en-US" sz="2000" dirty="0" err="1"/>
              <a:t>yuta</a:t>
            </a:r>
            <a:r>
              <a:rPr lang="en-US" sz="2000" dirty="0"/>
              <a:t> </a:t>
            </a:r>
            <a:r>
              <a:rPr lang="en-US" sz="2000" dirty="0" err="1"/>
              <a:t>olmaydi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Fotoeffekt</a:t>
            </a:r>
            <a:r>
              <a:rPr lang="en-US" sz="2000" dirty="0"/>
              <a:t> </a:t>
            </a:r>
            <a:r>
              <a:rPr lang="en-US" sz="2000" dirty="0" err="1"/>
              <a:t>tashqi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ichki</a:t>
            </a:r>
            <a:r>
              <a:rPr lang="en-US" sz="2000" dirty="0"/>
              <a:t> </a:t>
            </a:r>
            <a:r>
              <a:rPr lang="en-US" sz="2000" dirty="0" err="1"/>
              <a:t>fotoeffektlarga</a:t>
            </a:r>
            <a:r>
              <a:rPr lang="en-US" sz="2000" dirty="0"/>
              <a:t> </a:t>
            </a:r>
            <a:r>
              <a:rPr lang="en-US" sz="2000" dirty="0" err="1"/>
              <a:t>ajraladi</a:t>
            </a:r>
            <a:r>
              <a:rPr lang="en-US" sz="2000" dirty="0"/>
              <a:t>. Agar </a:t>
            </a:r>
            <a:r>
              <a:rPr lang="en-US" sz="2000" dirty="0" err="1"/>
              <a:t>yoritilayotgan</a:t>
            </a:r>
            <a:r>
              <a:rPr lang="en-US" sz="2000" dirty="0"/>
              <a:t> </a:t>
            </a:r>
            <a:r>
              <a:rPr lang="en-US" sz="2000" dirty="0" err="1"/>
              <a:t>modda</a:t>
            </a:r>
            <a:r>
              <a:rPr lang="en-US" sz="2000" dirty="0"/>
              <a:t> </a:t>
            </a:r>
            <a:r>
              <a:rPr lang="en-US" sz="2000" dirty="0" err="1"/>
              <a:t>sirti</a:t>
            </a:r>
            <a:r>
              <a:rPr lang="en-US" sz="2000" dirty="0"/>
              <a:t> </a:t>
            </a:r>
            <a:r>
              <a:rPr lang="en-US" sz="2000" dirty="0" err="1"/>
              <a:t>qatlamidan</a:t>
            </a:r>
            <a:r>
              <a:rPr lang="en-US" sz="2000" dirty="0"/>
              <a:t> 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butunlay</a:t>
            </a:r>
            <a:r>
              <a:rPr lang="en-US" sz="2000" dirty="0"/>
              <a:t> </a:t>
            </a:r>
            <a:r>
              <a:rPr lang="en-US" sz="2000" dirty="0" err="1"/>
              <a:t>ajralib</a:t>
            </a:r>
            <a:r>
              <a:rPr lang="en-US" sz="2000" dirty="0"/>
              <a:t> </a:t>
            </a:r>
            <a:r>
              <a:rPr lang="en-US" sz="2000" dirty="0" err="1"/>
              <a:t>chiqib</a:t>
            </a:r>
            <a:r>
              <a:rPr lang="en-US" sz="2000" dirty="0"/>
              <a:t>, </a:t>
            </a:r>
            <a:r>
              <a:rPr lang="en-US" sz="2000" dirty="0" err="1"/>
              <a:t>boshqa</a:t>
            </a:r>
            <a:r>
              <a:rPr lang="en-US" sz="2000" dirty="0"/>
              <a:t> </a:t>
            </a:r>
            <a:r>
              <a:rPr lang="en-US" sz="2000" dirty="0" err="1"/>
              <a:t>muhitga</a:t>
            </a:r>
            <a:r>
              <a:rPr lang="en-US" sz="2000" dirty="0"/>
              <a:t> </a:t>
            </a:r>
            <a:r>
              <a:rPr lang="en-US" sz="2000" dirty="0" err="1"/>
              <a:t>o‘tsa</a:t>
            </a:r>
            <a:r>
              <a:rPr lang="en-US" sz="2000" dirty="0"/>
              <a:t> (</a:t>
            </a:r>
            <a:r>
              <a:rPr lang="en-US" sz="2000" dirty="0" err="1"/>
              <a:t>masalan</a:t>
            </a:r>
            <a:r>
              <a:rPr lang="en-US" sz="2000" dirty="0"/>
              <a:t>, </a:t>
            </a:r>
            <a:r>
              <a:rPr lang="en-US" sz="2000" dirty="0" err="1"/>
              <a:t>vakuumga</a:t>
            </a:r>
            <a:r>
              <a:rPr lang="en-US" sz="2000" dirty="0"/>
              <a:t>) </a:t>
            </a:r>
            <a:r>
              <a:rPr lang="en-US" sz="2000" dirty="0" err="1"/>
              <a:t>bunday</a:t>
            </a:r>
            <a:r>
              <a:rPr lang="en-US" sz="2000" dirty="0"/>
              <a:t> </a:t>
            </a:r>
            <a:r>
              <a:rPr lang="en-US" sz="2000" dirty="0" err="1"/>
              <a:t>hodisa</a:t>
            </a:r>
            <a:r>
              <a:rPr lang="en-US" sz="2000" dirty="0"/>
              <a:t> </a:t>
            </a:r>
            <a:r>
              <a:rPr lang="en-US" sz="2000" dirty="0" err="1"/>
              <a:t>tashqi</a:t>
            </a:r>
            <a:r>
              <a:rPr lang="en-US" sz="2000" dirty="0"/>
              <a:t> </a:t>
            </a:r>
            <a:r>
              <a:rPr lang="en-US" sz="2000" dirty="0" err="1"/>
              <a:t>fotoeffekt</a:t>
            </a:r>
            <a:r>
              <a:rPr lang="en-US" sz="2000" dirty="0"/>
              <a:t> </a:t>
            </a:r>
            <a:r>
              <a:rPr lang="en-US" sz="2000" dirty="0" err="1"/>
              <a:t>deyiladi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Tshqi</a:t>
            </a:r>
            <a:r>
              <a:rPr lang="en-US" sz="2000" dirty="0"/>
              <a:t> </a:t>
            </a:r>
            <a:r>
              <a:rPr lang="en-US" sz="2000" dirty="0" err="1"/>
              <a:t>fotoeffekt</a:t>
            </a:r>
            <a:r>
              <a:rPr lang="en-US" sz="2000" dirty="0"/>
              <a:t> </a:t>
            </a:r>
            <a:r>
              <a:rPr lang="en-US" sz="2000" dirty="0" err="1"/>
              <a:t>hodisasi</a:t>
            </a:r>
            <a:r>
              <a:rPr lang="en-US" sz="2000" dirty="0"/>
              <a:t> </a:t>
            </a:r>
            <a:r>
              <a:rPr lang="en-US" sz="2000" dirty="0" err="1"/>
              <a:t>havosi</a:t>
            </a:r>
            <a:r>
              <a:rPr lang="en-US" sz="2000" dirty="0"/>
              <a:t> </a:t>
            </a:r>
            <a:r>
              <a:rPr lang="en-US" sz="2000" dirty="0" err="1"/>
              <a:t>so’rib</a:t>
            </a:r>
            <a:r>
              <a:rPr lang="en-US" sz="2000" dirty="0"/>
              <a:t> </a:t>
            </a:r>
            <a:r>
              <a:rPr lang="en-US" sz="2000" dirty="0" err="1"/>
              <a:t>olingan</a:t>
            </a:r>
            <a:r>
              <a:rPr lang="en-US" sz="2000" dirty="0"/>
              <a:t> </a:t>
            </a:r>
            <a:r>
              <a:rPr lang="en-US" sz="2000" dirty="0" err="1"/>
              <a:t>yuqori</a:t>
            </a:r>
            <a:r>
              <a:rPr lang="en-US" sz="2000" dirty="0"/>
              <a:t> </a:t>
            </a:r>
            <a:r>
              <a:rPr lang="en-US" sz="2000" dirty="0" err="1"/>
              <a:t>darjali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qilingan</a:t>
            </a:r>
            <a:r>
              <a:rPr lang="en-US" sz="2000" dirty="0"/>
              <a:t>  shisha  </a:t>
            </a:r>
            <a:r>
              <a:rPr lang="en-US" sz="2000" dirty="0" err="1"/>
              <a:t>idish</a:t>
            </a:r>
            <a:r>
              <a:rPr lang="en-US" sz="2000" dirty="0"/>
              <a:t>  </a:t>
            </a:r>
            <a:r>
              <a:rPr lang="en-US" sz="2000" dirty="0" err="1"/>
              <a:t>ichiga</a:t>
            </a:r>
            <a:r>
              <a:rPr lang="en-US" sz="2000" dirty="0"/>
              <a:t> </a:t>
            </a:r>
            <a:r>
              <a:rPr lang="en-US" sz="2000" dirty="0" err="1"/>
              <a:t>anod</a:t>
            </a:r>
            <a:r>
              <a:rPr lang="en-US" sz="2000" dirty="0"/>
              <a:t> –A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katod</a:t>
            </a:r>
            <a:r>
              <a:rPr lang="en-US" sz="2000" dirty="0"/>
              <a:t> –K </a:t>
            </a:r>
            <a:r>
              <a:rPr lang="en-US" sz="2000" dirty="0" err="1"/>
              <a:t>joylashtirilgan</a:t>
            </a:r>
            <a:r>
              <a:rPr lang="en-US" sz="2000" dirty="0"/>
              <a:t>  </a:t>
            </a:r>
            <a:r>
              <a:rPr lang="en-US" sz="2000" dirty="0" err="1"/>
              <a:t>bo’lib</a:t>
            </a:r>
            <a:r>
              <a:rPr lang="en-US" sz="2000" dirty="0"/>
              <a:t>, </a:t>
            </a:r>
            <a:r>
              <a:rPr lang="en-US" sz="2000" dirty="0" err="1"/>
              <a:t>ular</a:t>
            </a:r>
            <a:r>
              <a:rPr lang="en-US" sz="2000" dirty="0"/>
              <a:t>  </a:t>
            </a:r>
            <a:r>
              <a:rPr lang="en-US" sz="2000" dirty="0" err="1"/>
              <a:t>orasida</a:t>
            </a:r>
            <a:r>
              <a:rPr lang="en-US" sz="2000" dirty="0"/>
              <a:t> V – </a:t>
            </a:r>
            <a:r>
              <a:rPr lang="en-US" sz="2000" dirty="0" err="1"/>
              <a:t>voltimetr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o’lchanadigan</a:t>
            </a:r>
            <a:r>
              <a:rPr lang="en-US" sz="2000" dirty="0"/>
              <a:t>  </a:t>
            </a:r>
            <a:r>
              <a:rPr lang="en-US" sz="2000" dirty="0" err="1"/>
              <a:t>potensiallar</a:t>
            </a:r>
            <a:r>
              <a:rPr lang="en-US" sz="2000" dirty="0"/>
              <a:t>  </a:t>
            </a:r>
            <a:r>
              <a:rPr lang="en-US" sz="2000" dirty="0" err="1"/>
              <a:t>farqi</a:t>
            </a:r>
            <a:r>
              <a:rPr lang="en-US" sz="2000" dirty="0"/>
              <a:t>  </a:t>
            </a:r>
            <a:r>
              <a:rPr lang="en-US" sz="2000" dirty="0" err="1"/>
              <a:t>qo’yilgan</a:t>
            </a:r>
            <a:r>
              <a:rPr lang="en-US" sz="2000" dirty="0"/>
              <a:t>.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zanjirda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bo’ladigan</a:t>
            </a:r>
            <a:r>
              <a:rPr lang="en-US" sz="2000" dirty="0"/>
              <a:t> </a:t>
            </a:r>
            <a:r>
              <a:rPr lang="en-US" sz="2000" dirty="0" err="1"/>
              <a:t>fototoki</a:t>
            </a:r>
            <a:r>
              <a:rPr lang="en-US" sz="2000" dirty="0"/>
              <a:t> G-</a:t>
            </a:r>
            <a:r>
              <a:rPr lang="en-US" sz="2000" dirty="0" err="1"/>
              <a:t>galvanametr</a:t>
            </a:r>
            <a:r>
              <a:rPr lang="en-US" sz="2000" dirty="0"/>
              <a:t> </a:t>
            </a:r>
            <a:r>
              <a:rPr lang="en-US" sz="2000" dirty="0" err="1"/>
              <a:t>yordamida</a:t>
            </a:r>
            <a:r>
              <a:rPr lang="en-US" sz="2000" dirty="0"/>
              <a:t>  </a:t>
            </a:r>
            <a:r>
              <a:rPr lang="en-US" sz="2000" dirty="0" err="1"/>
              <a:t>o’lchanadi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endParaRPr lang="ru-RU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962974-48ED-16C5-25C5-F25B318F6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166" y="3840481"/>
            <a:ext cx="4977114" cy="281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73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3EB09B-692E-77B3-662E-70DA0E1DBD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02920"/>
                <a:ext cx="10515600" cy="567404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err="1"/>
                  <a:t>Yorug‘lik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chastota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doimiy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bo‘lganda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yorug‘lik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intensivligi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24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24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err="1"/>
                  <a:t>bo‘lgan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uchun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fototokning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katod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anod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orasiga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qo‘yilgan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potensiallar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farqiga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bog‘liqligini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ifodalovchi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egri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chiziqlar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hosil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bo’ladi.Katod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anod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orasidagi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maydon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tezlatuvchi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maydon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bo‘lganda</a:t>
                </a:r>
                <a:r>
                  <a:rPr lang="en-US" sz="2400" dirty="0"/>
                  <a:t> (</a:t>
                </a:r>
                <a:r>
                  <a:rPr lang="en-US" sz="2400" dirty="0" err="1"/>
                  <a:t>katodda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manfiy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anodda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musbat</a:t>
                </a:r>
                <a:r>
                  <a:rPr lang="en-US" sz="2400" dirty="0"/>
                  <a:t>) </a:t>
                </a:r>
                <a:r>
                  <a:rPr lang="en-US" sz="2400" dirty="0" err="1"/>
                  <a:t>fototokning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potensiallar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farqi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ga </a:t>
                </a:r>
                <a:r>
                  <a:rPr lang="en-US" sz="2400" dirty="0" err="1"/>
                  <a:t>proporsional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ravishda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rasmda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keltirilgandek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ortib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boradi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Potensiallar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farqining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biror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qiymatidan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boshlab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fototok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o‘zgarmay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qoladi</a:t>
                </a:r>
                <a:r>
                  <a:rPr lang="en-US" sz="2400" dirty="0"/>
                  <a:t>.</a:t>
                </a:r>
              </a:p>
              <a:p>
                <a:r>
                  <a:rPr lang="en-US" sz="2400" dirty="0" err="1"/>
                  <a:t>Rasmda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egri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chiziq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gorizontal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to‘g‘ri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chiziqqa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o‘tadi</a:t>
                </a:r>
                <a:r>
                  <a:rPr lang="en-US" sz="2400" dirty="0"/>
                  <a:t>. Bu </a:t>
                </a:r>
                <a:r>
                  <a:rPr lang="en-US" sz="2400" dirty="0" err="1"/>
                  <a:t>chiziq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maksimal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kuchiga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to‘g‘ri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keladi</a:t>
                </a:r>
                <a:r>
                  <a:rPr lang="en-US" sz="2400" dirty="0"/>
                  <a:t>. Tok </a:t>
                </a:r>
                <a:r>
                  <a:rPr lang="en-US" sz="2400" dirty="0" err="1"/>
                  <a:t>kuchining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bunday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maksimal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to‘yinish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deyiladi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Yorug‘lik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ta’sirida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katod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sirtidan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ajralgan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fotoelektronlarning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hammasi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anodga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kelib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tushganda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to‘yinish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toki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hosil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bo‘ladi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Potensiallar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farqining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bundan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keyingi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ortishi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to‘yinish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fototok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kuchini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o‘zgartirmaydi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To‘yinish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fototok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yorug‘lik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ta’sirida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katoddan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sekundda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chiqadigan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elektronlar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bilan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aniqlanadi</a:t>
                </a:r>
                <a:r>
                  <a:rPr lang="en-US" sz="2400" dirty="0"/>
                  <a:t>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3EB09B-692E-77B3-662E-70DA0E1DBD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02920"/>
                <a:ext cx="10515600" cy="5674043"/>
              </a:xfrm>
              <a:blipFill>
                <a:blip r:embed="rId2"/>
                <a:stretch>
                  <a:fillRect l="-812" t="-1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715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8DF204-A639-52C9-BCF6-CCF0B48DD3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792481"/>
            <a:ext cx="6568440" cy="5524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7AA854-2521-DF40-F4DA-1248D57B9775}"/>
                  </a:ext>
                </a:extLst>
              </p:cNvPr>
              <p:cNvSpPr txBox="1"/>
              <p:nvPr/>
            </p:nvSpPr>
            <p:spPr>
              <a:xfrm>
                <a:off x="7330440" y="792481"/>
                <a:ext cx="3581400" cy="50167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Lekin </a:t>
                </a:r>
                <a:r>
                  <a:rPr lang="en-US" sz="2000" dirty="0" err="1"/>
                  <a:t>katodga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tushayotgan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yorug‘lik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intensivligi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o‘zgarganda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to‘yinish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tokning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qiymati</a:t>
                </a:r>
                <a:r>
                  <a:rPr lang="en-US" sz="2000" dirty="0"/>
                  <a:t> ham </a:t>
                </a:r>
                <a:r>
                  <a:rPr lang="en-US" sz="2000" dirty="0" err="1"/>
                  <a:t>o‘zgaradi</a:t>
                </a:r>
                <a:r>
                  <a:rPr lang="en-US" sz="2000" dirty="0"/>
                  <a:t>. Buni 2.3-rasmdagi </a:t>
                </a:r>
                <a:r>
                  <a:rPr lang="en-US" sz="2000" dirty="0" err="1"/>
                  <a:t>grafiklardan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ko‘rish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mumkin</a:t>
                </a:r>
                <a:r>
                  <a:rPr lang="en-US" sz="2000" dirty="0"/>
                  <a:t>. </a:t>
                </a:r>
                <a:r>
                  <a:rPr lang="en-US" sz="2000" dirty="0" err="1"/>
                  <a:t>Grafiklarda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ar-AE" sz="2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AE" sz="200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ar-AE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ar-AE" sz="2000" dirty="0"/>
                  <a:t>, </a:t>
                </a:r>
                <a:r>
                  <a:rPr lang="en-US" sz="2000" dirty="0" err="1"/>
                  <a:t>chunki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20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AE" sz="200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ar-AE" sz="2000" dirty="0"/>
                  <a:t>; </a:t>
                </a:r>
                <a:r>
                  <a:rPr lang="en-US" sz="2000" dirty="0" err="1"/>
                  <a:t>rasmdan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ko‘rinishicha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katod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anod</a:t>
                </a:r>
                <a:r>
                  <a:rPr lang="en-US" sz="2000" dirty="0"/>
                  <a:t> </a:t>
                </a:r>
                <a:r>
                  <a:rPr lang="en-US" sz="2000" dirty="0" err="1"/>
                  <a:t>orasidagi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potensiallar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farqi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nolga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teng</a:t>
                </a:r>
                <a:r>
                  <a:rPr lang="en-US" sz="2000" dirty="0"/>
                  <a:t>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/>
                  <a:t>) </a:t>
                </a:r>
                <a:r>
                  <a:rPr lang="en-US" sz="2000" dirty="0" err="1"/>
                  <a:t>yoki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 err="1"/>
                  <a:t>bo‘lgan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hollarda</a:t>
                </a:r>
                <a:r>
                  <a:rPr lang="en-US" sz="2000" dirty="0"/>
                  <a:t> ham </a:t>
                </a:r>
                <a:r>
                  <a:rPr lang="en-US" sz="2000" dirty="0" err="1"/>
                  <a:t>fototok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yo‘qolmaydi</a:t>
                </a:r>
                <a:r>
                  <a:rPr lang="en-US" sz="2000" dirty="0"/>
                  <a:t>, </a:t>
                </a:r>
                <a:r>
                  <a:rPr lang="en-US" sz="2000" dirty="0" err="1"/>
                  <a:t>ya’ni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 err="1"/>
                  <a:t>bo‘lganda</a:t>
                </a:r>
                <a:r>
                  <a:rPr lang="en-US" sz="2000" dirty="0"/>
                  <a:t> ham </a:t>
                </a:r>
                <a:r>
                  <a:rPr lang="en-US" sz="2000" dirty="0" err="1"/>
                  <a:t>katoddan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anodga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tomon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harakatlanayotgan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elektronlar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soni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mavjudligi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kuzatiladi</a:t>
                </a:r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7AA854-2521-DF40-F4DA-1248D57B9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0440" y="792481"/>
                <a:ext cx="3581400" cy="5016758"/>
              </a:xfrm>
              <a:prstGeom prst="rect">
                <a:avLst/>
              </a:prstGeom>
              <a:blipFill>
                <a:blip r:embed="rId3"/>
                <a:stretch>
                  <a:fillRect l="-1874" t="-608" b="-1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505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A54AD9B6-703E-8061-3D61-FBDD869750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680" y="152400"/>
                <a:ext cx="11247120" cy="6537960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Bunay </a:t>
                </a:r>
                <a:r>
                  <a:rPr lang="en-US" dirty="0" err="1"/>
                  <a:t>hol</a:t>
                </a:r>
                <a:r>
                  <a:rPr lang="en-US" dirty="0"/>
                  <a:t>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sirtidan</a:t>
                </a:r>
                <a:r>
                  <a:rPr lang="en-US" dirty="0"/>
                  <a:t> </a:t>
                </a:r>
                <a:r>
                  <a:rPr lang="en-US" dirty="0" err="1"/>
                  <a:t>qandaydir</a:t>
                </a:r>
                <a:r>
                  <a:rPr lang="en-US" dirty="0"/>
                  <a:t> </a:t>
                </a:r>
                <a:r>
                  <a:rPr lang="en-US" dirty="0" err="1"/>
                  <a:t>boshlang‘ich</a:t>
                </a:r>
                <a:r>
                  <a:rPr lang="en-US" dirty="0"/>
                  <a:t> </a:t>
                </a:r>
                <a:r>
                  <a:rPr lang="en-US" dirty="0" err="1"/>
                  <a:t>tezlik</a:t>
                </a:r>
                <a:r>
                  <a:rPr lang="en-US" dirty="0"/>
                  <a:t>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ajralib</a:t>
                </a:r>
                <a:r>
                  <a:rPr lang="en-US" dirty="0"/>
                  <a:t> </a:t>
                </a:r>
                <a:r>
                  <a:rPr lang="en-US" dirty="0" err="1"/>
                  <a:t>chiqayotgan</a:t>
                </a:r>
                <a:r>
                  <a:rPr lang="en-US" dirty="0"/>
                  <a:t> </a:t>
                </a:r>
                <a:r>
                  <a:rPr lang="en-US" dirty="0" err="1"/>
                  <a:t>elektronlar</a:t>
                </a:r>
                <a:r>
                  <a:rPr lang="en-US" dirty="0"/>
                  <a:t> </a:t>
                </a:r>
                <a:r>
                  <a:rPr lang="en-US" dirty="0" err="1"/>
                  <a:t>soni</a:t>
                </a:r>
                <a:r>
                  <a:rPr lang="en-US" dirty="0"/>
                  <a:t> </a:t>
                </a:r>
                <a:r>
                  <a:rPr lang="en-US" dirty="0" err="1"/>
                  <a:t>mavjudligini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ular</a:t>
                </a:r>
                <a:r>
                  <a:rPr lang="en-US" dirty="0"/>
                  <a:t> </a:t>
                </a:r>
                <a:r>
                  <a:rPr lang="en-US" dirty="0" err="1"/>
                  <a:t>anodga</a:t>
                </a:r>
                <a:r>
                  <a:rPr lang="en-US" dirty="0"/>
                  <a:t> </a:t>
                </a:r>
                <a:r>
                  <a:rPr lang="en-US" dirty="0" err="1"/>
                  <a:t>yetib</a:t>
                </a:r>
                <a:r>
                  <a:rPr lang="en-US" dirty="0"/>
                  <a:t> bora </a:t>
                </a:r>
                <a:r>
                  <a:rPr lang="en-US" dirty="0" err="1"/>
                  <a:t>olishini</a:t>
                </a:r>
                <a:r>
                  <a:rPr lang="en-US" dirty="0"/>
                  <a:t> </a:t>
                </a:r>
                <a:r>
                  <a:rPr lang="en-US" dirty="0" err="1"/>
                  <a:t>ko‘rsatadi</a:t>
                </a:r>
                <a:r>
                  <a:rPr lang="en-US" dirty="0"/>
                  <a:t>. Bu </a:t>
                </a:r>
                <a:r>
                  <a:rPr lang="en-US" dirty="0" err="1"/>
                  <a:t>elektronlarni</a:t>
                </a:r>
                <a:r>
                  <a:rPr lang="en-US" dirty="0"/>
                  <a:t> </a:t>
                </a:r>
                <a:r>
                  <a:rPr lang="en-US" dirty="0" err="1"/>
                  <a:t>to‘xtatish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fototokni</a:t>
                </a:r>
                <a:r>
                  <a:rPr lang="en-US" dirty="0"/>
                  <a:t> </a:t>
                </a:r>
                <a:r>
                  <a:rPr lang="en-US" dirty="0" err="1"/>
                  <a:t>yo‘qotish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anod</a:t>
                </a:r>
                <a:r>
                  <a:rPr lang="en-US" dirty="0"/>
                  <a:t> </a:t>
                </a:r>
                <a:r>
                  <a:rPr lang="en-US" dirty="0" err="1"/>
                  <a:t>orasiga</a:t>
                </a:r>
                <a:r>
                  <a:rPr lang="en-US" dirty="0"/>
                  <a:t> </a:t>
                </a:r>
                <a:r>
                  <a:rPr lang="en-US" dirty="0" err="1"/>
                  <a:t>tormozlovchi</a:t>
                </a:r>
                <a:r>
                  <a:rPr lang="en-US" dirty="0"/>
                  <a:t> </a:t>
                </a:r>
                <a:r>
                  <a:rPr lang="en-US" dirty="0" err="1"/>
                  <a:t>potensiallar</a:t>
                </a:r>
                <a:r>
                  <a:rPr lang="en-US" dirty="0"/>
                  <a:t> </a:t>
                </a:r>
                <a:r>
                  <a:rPr lang="en-US" dirty="0" err="1"/>
                  <a:t>farqi</a:t>
                </a:r>
                <a:r>
                  <a:rPr lang="en-US" dirty="0"/>
                  <a:t> (U = −U_T) </a:t>
                </a:r>
                <a:r>
                  <a:rPr lang="en-US" dirty="0" err="1"/>
                  <a:t>qo‘yish</a:t>
                </a:r>
                <a:r>
                  <a:rPr lang="en-US" dirty="0"/>
                  <a:t> </a:t>
                </a:r>
                <a:r>
                  <a:rPr lang="en-US" dirty="0" err="1"/>
                  <a:t>zarur</a:t>
                </a:r>
                <a:r>
                  <a:rPr lang="en-US" dirty="0"/>
                  <a:t>. </a:t>
                </a:r>
                <a:r>
                  <a:rPr lang="en-US" dirty="0" err="1"/>
                  <a:t>Tormozlovchi</a:t>
                </a:r>
                <a:r>
                  <a:rPr lang="en-US" dirty="0"/>
                  <a:t> </a:t>
                </a:r>
                <a:r>
                  <a:rPr lang="en-US" dirty="0" err="1"/>
                  <a:t>potensiallar</a:t>
                </a:r>
                <a:r>
                  <a:rPr lang="en-US" dirty="0"/>
                  <a:t> </a:t>
                </a:r>
                <a:r>
                  <a:rPr lang="en-US" dirty="0" err="1"/>
                  <a:t>farqi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intensivligiga</a:t>
                </a:r>
                <a:r>
                  <a:rPr lang="en-US" dirty="0"/>
                  <a:t> </a:t>
                </a:r>
                <a:r>
                  <a:rPr lang="en-US" dirty="0" err="1"/>
                  <a:t>bog‘liq</a:t>
                </a:r>
                <a:r>
                  <a:rPr lang="en-US" dirty="0"/>
                  <a:t> </a:t>
                </a:r>
                <a:r>
                  <a:rPr lang="en-US" dirty="0" err="1"/>
                  <a:t>bo‘lmaydi</a:t>
                </a:r>
                <a:r>
                  <a:rPr lang="en-US" dirty="0"/>
                  <a:t>. </a:t>
                </a:r>
                <a:r>
                  <a:rPr lang="en-US" dirty="0" err="1"/>
                  <a:t>Tormozlovchi</a:t>
                </a:r>
                <a:r>
                  <a:rPr lang="en-US" dirty="0"/>
                  <a:t> </a:t>
                </a:r>
                <a:r>
                  <a:rPr lang="en-US" dirty="0" err="1"/>
                  <a:t>potensiallar</a:t>
                </a:r>
                <a:r>
                  <a:rPr lang="en-US" dirty="0"/>
                  <a:t>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sirtidan</a:t>
                </a:r>
                <a:r>
                  <a:rPr lang="en-US" dirty="0"/>
                  <a:t> </a:t>
                </a:r>
                <a:r>
                  <a:rPr lang="en-US" dirty="0" err="1"/>
                  <a:t>chiqayotgan</a:t>
                </a:r>
                <a:r>
                  <a:rPr lang="en-US" dirty="0"/>
                  <a:t> </a:t>
                </a:r>
                <a:r>
                  <a:rPr lang="en-US" dirty="0" err="1"/>
                  <a:t>elektronlar</a:t>
                </a:r>
                <a:r>
                  <a:rPr lang="en-US" dirty="0"/>
                  <a:t> </a:t>
                </a:r>
                <a:r>
                  <a:rPr lang="en-US" dirty="0" err="1"/>
                  <a:t>kinetik</a:t>
                </a:r>
                <a:r>
                  <a:rPr lang="en-US" dirty="0"/>
                  <a:t> </a:t>
                </a:r>
                <a:r>
                  <a:rPr lang="en-US" dirty="0" err="1"/>
                  <a:t>energiyasining</a:t>
                </a:r>
                <a:r>
                  <a:rPr lang="en-US" dirty="0"/>
                  <a:t> </a:t>
                </a:r>
                <a:r>
                  <a:rPr lang="en-US" dirty="0" err="1"/>
                  <a:t>ko‘rsatkichidir</a:t>
                </a:r>
                <a:r>
                  <a:rPr lang="en-US" dirty="0"/>
                  <a:t>. </a:t>
                </a:r>
                <a:r>
                  <a:rPr lang="en-US" dirty="0" err="1"/>
                  <a:t>Katoddan</a:t>
                </a:r>
                <a:r>
                  <a:rPr lang="en-US" dirty="0"/>
                  <a:t> </a:t>
                </a:r>
                <a:r>
                  <a:rPr lang="en-US" dirty="0" err="1"/>
                  <a:t>chiqayotgan</a:t>
                </a:r>
                <a:r>
                  <a:rPr lang="en-US" dirty="0"/>
                  <a:t> </a:t>
                </a:r>
                <a:r>
                  <a:rPr lang="en-US" dirty="0" err="1"/>
                  <a:t>elektronlardan</a:t>
                </a:r>
                <a:r>
                  <a:rPr lang="en-US" dirty="0"/>
                  <a:t> </a:t>
                </a:r>
                <a:r>
                  <a:rPr lang="en-US" dirty="0" err="1"/>
                  <a:t>tezligi</a:t>
                </a:r>
                <a:r>
                  <a:rPr lang="en-US" dirty="0"/>
                  <a:t>, </a:t>
                </a:r>
                <a:r>
                  <a:rPr lang="en-US" dirty="0" err="1"/>
                  <a:t>ya’ni</a:t>
                </a:r>
                <a:r>
                  <a:rPr lang="en-US" dirty="0"/>
                  <a:t> </a:t>
                </a:r>
                <a:r>
                  <a:rPr lang="en-US" dirty="0" err="1"/>
                  <a:t>kinetik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eng</a:t>
                </a:r>
                <a:r>
                  <a:rPr lang="en-US" dirty="0"/>
                  <a:t> </a:t>
                </a:r>
                <a:r>
                  <a:rPr lang="en-US" dirty="0" err="1"/>
                  <a:t>katta</a:t>
                </a:r>
                <a:r>
                  <a:rPr lang="en-US" dirty="0"/>
                  <a:t> </a:t>
                </a:r>
                <a:r>
                  <a:rPr lang="en-US" dirty="0" err="1"/>
                  <a:t>bo‘lgan</a:t>
                </a:r>
                <a:r>
                  <a:rPr lang="en-US" dirty="0"/>
                  <a:t> </a:t>
                </a:r>
                <a:r>
                  <a:rPr lang="en-US" dirty="0" err="1"/>
                  <a:t>elektronlargina</a:t>
                </a:r>
                <a:r>
                  <a:rPr lang="en-US" dirty="0"/>
                  <a:t> </a:t>
                </a:r>
                <a:r>
                  <a:rPr lang="en-US" dirty="0" err="1"/>
                  <a:t>anodga</a:t>
                </a:r>
                <a:r>
                  <a:rPr lang="en-US" dirty="0"/>
                  <a:t> </a:t>
                </a:r>
                <a:r>
                  <a:rPr lang="en-US" dirty="0" err="1"/>
                  <a:t>yetib</a:t>
                </a:r>
                <a:r>
                  <a:rPr lang="en-US" dirty="0"/>
                  <a:t> bora </a:t>
                </a:r>
                <a:r>
                  <a:rPr lang="en-US" dirty="0" err="1"/>
                  <a:t>oladi</a:t>
                </a:r>
                <a:r>
                  <a:rPr lang="en-US" dirty="0"/>
                  <a:t>. </a:t>
                </a:r>
                <a:r>
                  <a:rPr lang="en-US" dirty="0" err="1"/>
                  <a:t>Tormozlovchi</a:t>
                </a:r>
                <a:r>
                  <a:rPr lang="en-US" dirty="0"/>
                  <a:t> </a:t>
                </a:r>
                <a:r>
                  <a:rPr lang="en-US" dirty="0" err="1"/>
                  <a:t>potensial</a:t>
                </a:r>
                <a:r>
                  <a:rPr lang="en-US" dirty="0"/>
                  <a:t> U_T </a:t>
                </a:r>
                <a:r>
                  <a:rPr lang="en-US" dirty="0" err="1"/>
                  <a:t>qo‘yilganda</a:t>
                </a:r>
                <a:r>
                  <a:rPr lang="en-US" dirty="0"/>
                  <a:t>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sirtidan</a:t>
                </a:r>
                <a:r>
                  <a:rPr lang="en-US" dirty="0"/>
                  <a:t> </a:t>
                </a:r>
                <a:r>
                  <a:rPr lang="en-US" dirty="0" err="1"/>
                  <a:t>maksimal</a:t>
                </a:r>
                <a:r>
                  <a:rPr lang="en-US" dirty="0"/>
                  <a:t> </a:t>
                </a:r>
                <a:r>
                  <a:rPr lang="en-US" dirty="0" err="1"/>
                  <a:t>tezlik</a:t>
                </a:r>
                <a:r>
                  <a:rPr lang="en-US" dirty="0"/>
                  <a:t> </a:t>
                </a:r>
                <a:r>
                  <a:rPr lang="en-US" dirty="0" err="1"/>
                  <a:t>v_max</a:t>
                </a:r>
                <a:r>
                  <a:rPr lang="en-US" dirty="0"/>
                  <a:t>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ajralgan</a:t>
                </a:r>
                <a:r>
                  <a:rPr lang="en-US" dirty="0"/>
                  <a:t> </a:t>
                </a:r>
                <a:r>
                  <a:rPr lang="en-US" dirty="0" err="1"/>
                  <a:t>elektronlar</a:t>
                </a:r>
                <a:r>
                  <a:rPr lang="en-US" dirty="0"/>
                  <a:t> </a:t>
                </a:r>
                <a:r>
                  <a:rPr lang="en-US" dirty="0" err="1"/>
                  <a:t>bu</a:t>
                </a:r>
                <a:r>
                  <a:rPr lang="en-US" dirty="0"/>
                  <a:t> </a:t>
                </a:r>
                <a:r>
                  <a:rPr lang="en-US" dirty="0" err="1"/>
                  <a:t>tezligini</a:t>
                </a:r>
                <a:r>
                  <a:rPr lang="en-US" dirty="0"/>
                  <a:t> </a:t>
                </a:r>
                <a:r>
                  <a:rPr lang="en-US" dirty="0" err="1"/>
                  <a:t>to‘liq</a:t>
                </a:r>
                <a:r>
                  <a:rPr lang="en-US" dirty="0"/>
                  <a:t> </a:t>
                </a:r>
                <a:r>
                  <a:rPr lang="en-US" dirty="0" err="1"/>
                  <a:t>ravishda</a:t>
                </a:r>
                <a:r>
                  <a:rPr lang="en-US" dirty="0"/>
                  <a:t> </a:t>
                </a:r>
                <a:r>
                  <a:rPr lang="en-US" dirty="0" err="1"/>
                  <a:t>yo‘qotadi</a:t>
                </a:r>
                <a:r>
                  <a:rPr lang="en-US" dirty="0"/>
                  <a:t>, </a:t>
                </a:r>
                <a:r>
                  <a:rPr lang="en-US" dirty="0" err="1"/>
                  <a:t>bunda</a:t>
                </a:r>
                <a:r>
                  <a:rPr lang="en-US" dirty="0"/>
                  <a:t> </a:t>
                </a:r>
                <a:r>
                  <a:rPr lang="en-US" dirty="0" err="1"/>
                  <a:t>fototok</a:t>
                </a:r>
                <a:r>
                  <a:rPr lang="en-US" dirty="0"/>
                  <a:t> ham </a:t>
                </a:r>
                <a:r>
                  <a:rPr lang="en-US" dirty="0" err="1"/>
                  <a:t>yo‘qoladi</a:t>
                </a:r>
                <a:r>
                  <a:rPr lang="en-US" dirty="0"/>
                  <a:t>. U </a:t>
                </a:r>
                <a:r>
                  <a:rPr lang="en-US" dirty="0" err="1"/>
                  <a:t>vaqtda</a:t>
                </a:r>
                <a:r>
                  <a:rPr lang="en-US" dirty="0"/>
                  <a:t> </a:t>
                </a:r>
                <a:r>
                  <a:rPr lang="en-US" dirty="0" err="1"/>
                  <a:t>energiyaning</a:t>
                </a:r>
                <a:r>
                  <a:rPr lang="en-US" dirty="0"/>
                  <a:t> </a:t>
                </a:r>
                <a:r>
                  <a:rPr lang="en-US" dirty="0" err="1"/>
                  <a:t>saqlanish</a:t>
                </a:r>
                <a:r>
                  <a:rPr lang="en-US" dirty="0"/>
                  <a:t> </a:t>
                </a:r>
                <a:r>
                  <a:rPr lang="en-US" dirty="0" err="1"/>
                  <a:t>qonuniga</a:t>
                </a:r>
                <a:r>
                  <a:rPr lang="en-US" dirty="0"/>
                  <a:t> </a:t>
                </a:r>
                <a:r>
                  <a:rPr lang="en-US" dirty="0" err="1"/>
                  <a:t>asosan</a:t>
                </a:r>
                <a:r>
                  <a:rPr lang="en-US" dirty="0"/>
                  <a:t> </a:t>
                </a:r>
                <a:r>
                  <a:rPr lang="en-US" dirty="0" err="1"/>
                  <a:t>quyidagi</a:t>
                </a:r>
                <a:r>
                  <a:rPr lang="en-US" dirty="0"/>
                  <a:t> </a:t>
                </a:r>
                <a:r>
                  <a:rPr lang="en-US" dirty="0" err="1"/>
                  <a:t>munosabatni</a:t>
                </a:r>
                <a:r>
                  <a:rPr lang="en-US" dirty="0"/>
                  <a:t> </a:t>
                </a:r>
                <a:r>
                  <a:rPr lang="en-US" dirty="0" err="1"/>
                  <a:t>yozish</a:t>
                </a:r>
                <a:r>
                  <a:rPr lang="en-US" dirty="0"/>
                  <a:t> </a:t>
                </a:r>
                <a:r>
                  <a:rPr lang="en-US" dirty="0" err="1"/>
                  <a:t>mumkin</a:t>
                </a:r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Bu </a:t>
                </a:r>
                <a:r>
                  <a:rPr lang="en-US" dirty="0" err="1"/>
                  <a:t>formulada</a:t>
                </a:r>
                <a:r>
                  <a:rPr lang="en-US" dirty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/>
                  <a:t>  – </a:t>
                </a:r>
                <a:r>
                  <a:rPr lang="en-US" dirty="0" err="1"/>
                  <a:t>elektronning</a:t>
                </a:r>
                <a:r>
                  <a:rPr lang="en-US" dirty="0"/>
                  <a:t> </a:t>
                </a:r>
                <a:r>
                  <a:rPr lang="en-US" dirty="0" err="1"/>
                  <a:t>massasi</a:t>
                </a:r>
                <a:r>
                  <a:rPr lang="en-US" dirty="0"/>
                  <a:t>, e – </a:t>
                </a:r>
                <a:r>
                  <a:rPr lang="en-US" dirty="0" err="1"/>
                  <a:t>uning</a:t>
                </a:r>
                <a:r>
                  <a:rPr lang="en-US" dirty="0"/>
                  <a:t> </a:t>
                </a:r>
                <a:r>
                  <a:rPr lang="en-US" dirty="0" err="1"/>
                  <a:t>zaryadi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/>
                  <a:t> – </a:t>
                </a:r>
                <a:r>
                  <a:rPr lang="en-US" dirty="0" err="1"/>
                  <a:t>elektronning</a:t>
                </a:r>
                <a:r>
                  <a:rPr lang="en-US" dirty="0"/>
                  <a:t> ma</a:t>
                </a:r>
              </a:p>
              <a:p>
                <a:r>
                  <a:rPr lang="en-US" dirty="0" err="1"/>
                  <a:t>ksimal</a:t>
                </a:r>
                <a:r>
                  <a:rPr lang="en-US" dirty="0"/>
                  <a:t> </a:t>
                </a:r>
                <a:r>
                  <a:rPr lang="en-US" dirty="0" err="1"/>
                  <a:t>tezligi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dirty="0"/>
                  <a:t> – </a:t>
                </a:r>
                <a:r>
                  <a:rPr lang="en-US" dirty="0" err="1"/>
                  <a:t>tormozlovchi</a:t>
                </a:r>
                <a:r>
                  <a:rPr lang="en-US" dirty="0"/>
                  <a:t> </a:t>
                </a:r>
                <a:r>
                  <a:rPr lang="en-US" dirty="0" err="1"/>
                  <a:t>potensial</a:t>
                </a:r>
                <a:r>
                  <a:rPr lang="en-US" dirty="0"/>
                  <a:t>.</a:t>
                </a:r>
              </a:p>
              <a:p>
                <a:r>
                  <a:rPr lang="en-US" dirty="0" err="1"/>
                  <a:t>Tormozlovchi</a:t>
                </a:r>
                <a:r>
                  <a:rPr lang="en-US" dirty="0"/>
                  <a:t> </a:t>
                </a:r>
                <a:r>
                  <a:rPr lang="en-US" dirty="0" err="1"/>
                  <a:t>potensiallar</a:t>
                </a:r>
                <a:r>
                  <a:rPr lang="en-US" dirty="0"/>
                  <a:t> </a:t>
                </a:r>
                <a:r>
                  <a:rPr lang="en-US" dirty="0" err="1"/>
                  <a:t>farqining</a:t>
                </a:r>
                <a:r>
                  <a:rPr lang="en-US" dirty="0"/>
                  <a:t> </a:t>
                </a:r>
                <a:r>
                  <a:rPr lang="en-US" dirty="0" err="1"/>
                  <a:t>qiymatlarini</a:t>
                </a:r>
                <a:r>
                  <a:rPr lang="en-US" dirty="0"/>
                  <a:t> </a:t>
                </a:r>
                <a:r>
                  <a:rPr lang="en-US" dirty="0" err="1"/>
                  <a:t>tajribada</a:t>
                </a:r>
                <a:r>
                  <a:rPr lang="en-US" dirty="0"/>
                  <a:t> </a:t>
                </a:r>
                <a:r>
                  <a:rPr lang="en-US" dirty="0" err="1"/>
                  <a:t>o‘lchab</a:t>
                </a:r>
                <a:r>
                  <a:rPr lang="en-US" dirty="0"/>
                  <a:t>, </a:t>
                </a:r>
                <a:r>
                  <a:rPr lang="en-US" dirty="0" err="1"/>
                  <a:t>elektronlarning</a:t>
                </a:r>
                <a:r>
                  <a:rPr lang="en-US" dirty="0"/>
                  <a:t> </a:t>
                </a:r>
                <a:r>
                  <a:rPr lang="en-US" dirty="0" err="1"/>
                  <a:t>bu</a:t>
                </a:r>
                <a:r>
                  <a:rPr lang="en-US" dirty="0"/>
                  <a:t> </a:t>
                </a:r>
                <a:r>
                  <a:rPr lang="en-US" dirty="0" err="1"/>
                  <a:t>qiymatlarga</a:t>
                </a:r>
                <a:r>
                  <a:rPr lang="en-US" dirty="0"/>
                  <a:t> </a:t>
                </a:r>
                <a:r>
                  <a:rPr lang="en-US" dirty="0" err="1"/>
                  <a:t>to‘g‘ri</a:t>
                </a:r>
                <a:r>
                  <a:rPr lang="en-US" dirty="0"/>
                  <a:t> </a:t>
                </a:r>
                <a:r>
                  <a:rPr lang="en-US" dirty="0" err="1"/>
                  <a:t>keladigan</a:t>
                </a:r>
                <a:r>
                  <a:rPr lang="en-US" dirty="0"/>
                  <a:t> </a:t>
                </a:r>
                <a:r>
                  <a:rPr lang="en-US" dirty="0" err="1"/>
                  <a:t>kinetik</a:t>
                </a:r>
                <a:r>
                  <a:rPr lang="en-US" dirty="0"/>
                  <a:t> </a:t>
                </a:r>
                <a:r>
                  <a:rPr lang="en-US" dirty="0" err="1"/>
                  <a:t>energiyalarini</a:t>
                </a:r>
                <a:r>
                  <a:rPr lang="en-US" dirty="0"/>
                  <a:t>  formula </a:t>
                </a:r>
                <a:r>
                  <a:rPr lang="en-US" dirty="0" err="1"/>
                  <a:t>yordamida</a:t>
                </a:r>
                <a:r>
                  <a:rPr lang="en-US" dirty="0"/>
                  <a:t> </a:t>
                </a:r>
                <a:r>
                  <a:rPr lang="en-US" dirty="0" err="1"/>
                  <a:t>hisoblash</a:t>
                </a:r>
                <a:r>
                  <a:rPr lang="en-US" dirty="0"/>
                  <a:t> </a:t>
                </a:r>
                <a:r>
                  <a:rPr lang="en-US" dirty="0" err="1"/>
                  <a:t>mumkin</a:t>
                </a:r>
                <a:r>
                  <a:rPr lang="en-US" dirty="0"/>
                  <a:t>. grafiklarda </a:t>
                </a:r>
                <a:r>
                  <a:rPr lang="en-US" dirty="0" err="1"/>
                  <a:t>ko‘rsatilgan</a:t>
                </a:r>
                <a:r>
                  <a:rPr lang="en-US" dirty="0"/>
                  <a:t> </a:t>
                </a:r>
                <a:r>
                  <a:rPr lang="en-US" dirty="0" err="1"/>
                  <a:t>to‘yinish</a:t>
                </a:r>
                <a:r>
                  <a:rPr lang="en-US" dirty="0"/>
                  <a:t> </a:t>
                </a:r>
                <a:r>
                  <a:rPr lang="en-US" dirty="0" err="1"/>
                  <a:t>fototokining</a:t>
                </a:r>
                <a:r>
                  <a:rPr lang="en-US" dirty="0"/>
                  <a:t> </a:t>
                </a:r>
                <a:r>
                  <a:rPr lang="en-US" dirty="0" err="1"/>
                  <a:t>mavjudligi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to‘yinish</a:t>
                </a:r>
                <a:r>
                  <a:rPr lang="en-US" dirty="0"/>
                  <a:t> </a:t>
                </a:r>
                <a:r>
                  <a:rPr lang="en-US" dirty="0" err="1"/>
                  <a:t>fototoki</a:t>
                </a:r>
                <a:r>
                  <a:rPr lang="en-US" dirty="0"/>
                  <a:t> </a:t>
                </a:r>
                <a:r>
                  <a:rPr lang="en-US" dirty="0" err="1"/>
                  <a:t>kuchining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intensivligiga</a:t>
                </a:r>
                <a:r>
                  <a:rPr lang="en-US" dirty="0"/>
                  <a:t> </a:t>
                </a:r>
                <a:r>
                  <a:rPr lang="en-US" dirty="0" err="1"/>
                  <a:t>to‘g‘ri</a:t>
                </a:r>
                <a:r>
                  <a:rPr lang="en-US" dirty="0"/>
                  <a:t> </a:t>
                </a:r>
                <a:r>
                  <a:rPr lang="en-US" dirty="0" err="1"/>
                  <a:t>proporsionalligi</a:t>
                </a:r>
                <a:r>
                  <a:rPr lang="en-US" dirty="0"/>
                  <a:t>,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sirtidan</a:t>
                </a:r>
                <a:r>
                  <a:rPr lang="en-US" dirty="0"/>
                  <a:t> </a:t>
                </a:r>
                <a:r>
                  <a:rPr lang="en-US" dirty="0" err="1"/>
                  <a:t>vaqt</a:t>
                </a:r>
                <a:r>
                  <a:rPr lang="en-US" dirty="0"/>
                  <a:t> </a:t>
                </a:r>
                <a:r>
                  <a:rPr lang="en-US" dirty="0" err="1"/>
                  <a:t>birligida</a:t>
                </a:r>
                <a:r>
                  <a:rPr lang="en-US" dirty="0"/>
                  <a:t> </a:t>
                </a:r>
                <a:r>
                  <a:rPr lang="en-US" dirty="0" err="1"/>
                  <a:t>urib</a:t>
                </a:r>
                <a:r>
                  <a:rPr lang="en-US" dirty="0"/>
                  <a:t> </a:t>
                </a:r>
                <a:r>
                  <a:rPr lang="en-US" dirty="0" err="1"/>
                  <a:t>chiqarilayotgan</a:t>
                </a:r>
                <a:r>
                  <a:rPr lang="en-US" dirty="0"/>
                  <a:t> </a:t>
                </a:r>
                <a:r>
                  <a:rPr lang="en-US" dirty="0" err="1"/>
                  <a:t>elektronlar</a:t>
                </a:r>
                <a:r>
                  <a:rPr lang="en-US" dirty="0"/>
                  <a:t> </a:t>
                </a:r>
                <a:r>
                  <a:rPr lang="en-US" dirty="0" err="1"/>
                  <a:t>soni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intensivligiga</a:t>
                </a:r>
                <a:r>
                  <a:rPr lang="en-US" dirty="0"/>
                  <a:t> </a:t>
                </a:r>
                <a:r>
                  <a:rPr lang="en-US" dirty="0" err="1"/>
                  <a:t>proporsionalligini</a:t>
                </a:r>
                <a:r>
                  <a:rPr lang="en-US" dirty="0"/>
                  <a:t> </a:t>
                </a:r>
                <a:r>
                  <a:rPr lang="en-US" dirty="0" err="1"/>
                  <a:t>ko‘rsatadi</a:t>
                </a:r>
                <a:r>
                  <a:rPr lang="en-US" dirty="0"/>
                  <a:t>. Bunday </a:t>
                </a:r>
                <a:r>
                  <a:rPr lang="en-US" dirty="0" err="1"/>
                  <a:t>bog‘lanish</a:t>
                </a:r>
                <a:r>
                  <a:rPr lang="en-US" dirty="0"/>
                  <a:t> </a:t>
                </a:r>
                <a:r>
                  <a:rPr lang="en-US" dirty="0" err="1"/>
                  <a:t>Stoletov</a:t>
                </a:r>
                <a:r>
                  <a:rPr lang="en-US" dirty="0"/>
                  <a:t> </a:t>
                </a:r>
                <a:r>
                  <a:rPr lang="en-US" dirty="0" err="1"/>
                  <a:t>tomonidan</a:t>
                </a:r>
                <a:r>
                  <a:rPr lang="en-US" dirty="0"/>
                  <a:t> </a:t>
                </a:r>
                <a:r>
                  <a:rPr lang="en-US" dirty="0" err="1"/>
                  <a:t>tajribada</a:t>
                </a:r>
                <a:r>
                  <a:rPr lang="en-US" dirty="0"/>
                  <a:t> </a:t>
                </a:r>
                <a:r>
                  <a:rPr lang="en-US" dirty="0" err="1"/>
                  <a:t>aniqlangan.</a:t>
                </a:r>
                <a:endParaRPr lang="en-US" dirty="0"/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A54AD9B6-703E-8061-3D61-FBDD869750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680" y="152400"/>
                <a:ext cx="11247120" cy="6537960"/>
              </a:xfrm>
              <a:blipFill>
                <a:blip r:embed="rId2"/>
                <a:stretch>
                  <a:fillRect l="-759" t="-2050" r="-542" b="-13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3367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636AC192-A520-E44F-D486-2838C3E042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50838"/>
                <a:ext cx="10515600" cy="6262687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 err="1"/>
                  <a:t>Yorug‘lik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chastotasi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tormozlovchi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potensiallar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farqi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orasidagi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bog‘lanishni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ifodalovchi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grafik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tasvirlangan</a:t>
                </a:r>
                <a:r>
                  <a:rPr lang="en-US" sz="2400" dirty="0"/>
                  <a:t>. Bu </a:t>
                </a:r>
                <a:r>
                  <a:rPr lang="en-US" sz="2400" dirty="0" err="1"/>
                  <a:t>grafik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tajriba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natijalari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asosida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chizilgan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Rasmdan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ko‘rinishicha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tormozlovchi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potensiallar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farqi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qiymati</a:t>
                </a:r>
                <a:r>
                  <a:rPr lang="en-US" sz="2400" dirty="0"/>
                  <a:t> (</a:t>
                </a:r>
                <a:r>
                  <a:rPr lang="en-US" sz="2400" dirty="0" err="1"/>
                  <a:t>ya’ni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fotoelektronlarning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maksimal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tezligi</a:t>
                </a:r>
                <a:r>
                  <a:rPr lang="en-US" sz="2400" dirty="0"/>
                  <a:t>) </a:t>
                </a:r>
                <a:r>
                  <a:rPr lang="en-US" sz="2400" dirty="0" err="1"/>
                  <a:t>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yorug‘lik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chastotasi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orasida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chiziqli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bog‘lanish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mavjud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Chastotaning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biror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qiymatida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fotoelektronlarning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tezligi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nolga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teng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bo‘ladi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Chastotaning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qiymati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chegaraviy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chastota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hisoblanadi</a:t>
                </a:r>
                <a:r>
                  <a:rPr lang="en-US" sz="2400" dirty="0"/>
                  <a:t>. Bu </a:t>
                </a:r>
                <a:r>
                  <a:rPr lang="en-US" sz="2400" dirty="0" err="1"/>
                  <a:t>shunday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chegaraviy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chastotaki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bu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chastotadan</a:t>
                </a:r>
                <a:r>
                  <a:rPr lang="en-US" sz="2400" dirty="0"/>
                  <a:t> past </a:t>
                </a:r>
                <a:r>
                  <a:rPr lang="en-US" sz="2400" dirty="0" err="1"/>
                  <a:t>chastotalarda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fotoeffekt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kuzatilmaydi</a:t>
                </a:r>
                <a:r>
                  <a:rPr lang="en-US" sz="2400" dirty="0"/>
                  <a:t>.</a:t>
                </a:r>
              </a:p>
              <a:p>
                <a:pPr marL="0" indent="0">
                  <a:buNone/>
                </a:pPr>
                <a:endParaRPr lang="ru-RU" sz="2400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Title 1">
                <a:extLst>
                  <a:ext uri="{FF2B5EF4-FFF2-40B4-BE49-F238E27FC236}">
                    <a16:creationId xmlns:a16="http://schemas.microsoft.com/office/drawing/2014/main" id="{636AC192-A520-E44F-D486-2838C3E042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50838"/>
                <a:ext cx="10515600" cy="6262687"/>
              </a:xfrm>
              <a:blipFill>
                <a:blip r:embed="rId2"/>
                <a:stretch>
                  <a:fillRect l="-812" t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B77F06F-B291-65FC-9826-95F8DC7C1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77" y="3642232"/>
            <a:ext cx="7648251" cy="27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360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B59B30-105A-5711-93AF-54D196E9F2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35974"/>
                <a:ext cx="10515600" cy="6302478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fotoeffekt </a:t>
                </a:r>
                <a:r>
                  <a:rPr lang="en-US" dirty="0" err="1"/>
                  <a:t>sodir</a:t>
                </a:r>
                <a:r>
                  <a:rPr lang="en-US" dirty="0"/>
                  <a:t> </a:t>
                </a:r>
                <a:r>
                  <a:rPr lang="en-US" dirty="0" err="1"/>
                  <a:t>bo‘lishining</a:t>
                </a:r>
                <a:r>
                  <a:rPr lang="en-US" dirty="0"/>
                  <a:t> </a:t>
                </a:r>
                <a:r>
                  <a:rPr lang="en-US" dirty="0" err="1"/>
                  <a:t>chegaraviy</a:t>
                </a:r>
                <a:r>
                  <a:rPr lang="en-US" dirty="0"/>
                  <a:t> </a:t>
                </a:r>
                <a:r>
                  <a:rPr lang="en-US" dirty="0" err="1"/>
                  <a:t>chastotasi</a:t>
                </a:r>
                <a:r>
                  <a:rPr lang="en-US" dirty="0"/>
                  <a:t> </a:t>
                </a:r>
                <a:r>
                  <a:rPr lang="en-US" dirty="0" err="1"/>
                  <a:t>yoki</a:t>
                </a:r>
                <a:r>
                  <a:rPr lang="en-US" dirty="0"/>
                  <a:t> </a:t>
                </a:r>
                <a:r>
                  <a:rPr lang="en-US" dirty="0" err="1"/>
                  <a:t>fotoeffektning</a:t>
                </a:r>
                <a:r>
                  <a:rPr lang="en-US" dirty="0"/>
                  <a:t> «</a:t>
                </a:r>
                <a:r>
                  <a:rPr lang="en-US" dirty="0" err="1"/>
                  <a:t>qizil</a:t>
                </a:r>
                <a:r>
                  <a:rPr lang="en-US" dirty="0"/>
                  <a:t>» </a:t>
                </a:r>
                <a:r>
                  <a:rPr lang="en-US" dirty="0" err="1"/>
                  <a:t>chegarasi</a:t>
                </a:r>
                <a:r>
                  <a:rPr lang="en-US" dirty="0"/>
                  <a:t> </a:t>
                </a:r>
                <a:r>
                  <a:rPr lang="en-US" dirty="0" err="1"/>
                  <a:t>deyiladi</a:t>
                </a:r>
                <a:r>
                  <a:rPr lang="en-US" dirty="0"/>
                  <a:t>, </a:t>
                </a:r>
                <a:r>
                  <a:rPr lang="en-US" dirty="0" err="1"/>
                  <a:t>ya’ni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bo‘ladi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chastotali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fotoeffekt</a:t>
                </a:r>
                <a:r>
                  <a:rPr lang="en-US" dirty="0"/>
                  <a:t> </a:t>
                </a:r>
                <a:r>
                  <a:rPr lang="en-US" dirty="0" err="1"/>
                  <a:t>hodisasini</a:t>
                </a:r>
                <a:r>
                  <a:rPr lang="en-US" dirty="0"/>
                  <a:t> </a:t>
                </a:r>
                <a:r>
                  <a:rPr lang="en-US" dirty="0" err="1"/>
                  <a:t>yuzaga</a:t>
                </a:r>
                <a:r>
                  <a:rPr lang="en-US" dirty="0"/>
                  <a:t> </a:t>
                </a:r>
                <a:r>
                  <a:rPr lang="en-US" dirty="0" err="1"/>
                  <a:t>keltirmaydi</a:t>
                </a:r>
                <a:r>
                  <a:rPr lang="en-US" dirty="0"/>
                  <a:t>. </a:t>
                </a:r>
                <a:r>
                  <a:rPr lang="en-US" dirty="0" err="1"/>
                  <a:t>Fotoeffekt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/>
                  <a:t>chastotali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ta’sirida</a:t>
                </a:r>
                <a:r>
                  <a:rPr lang="en-US" dirty="0"/>
                  <a:t> </a:t>
                </a:r>
                <a:r>
                  <a:rPr lang="en-US" dirty="0" err="1"/>
                  <a:t>kuzatiladi</a:t>
                </a:r>
                <a:r>
                  <a:rPr lang="en-US" dirty="0"/>
                  <a:t>. </a:t>
                </a:r>
                <a:r>
                  <a:rPr lang="en-US" dirty="0" err="1"/>
                  <a:t>Chegaraviy</a:t>
                </a:r>
                <a:r>
                  <a:rPr lang="en-US" dirty="0"/>
                  <a:t> </a:t>
                </a:r>
                <a:r>
                  <a:rPr lang="en-US" dirty="0" err="1"/>
                  <a:t>chastota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𝑐h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ga </a:t>
                </a:r>
                <a:r>
                  <a:rPr lang="en-US" dirty="0" err="1"/>
                  <a:t>mos</a:t>
                </a:r>
                <a:r>
                  <a:rPr lang="en-US" dirty="0"/>
                  <a:t> </a:t>
                </a:r>
                <a:r>
                  <a:rPr lang="en-US" dirty="0" err="1"/>
                  <a:t>bo‘lgan</a:t>
                </a:r>
                <a:r>
                  <a:rPr lang="en-US" dirty="0"/>
                  <a:t> </a:t>
                </a:r>
                <a:r>
                  <a:rPr lang="en-US" dirty="0" err="1"/>
                  <a:t>to‘lqin</a:t>
                </a:r>
                <a:r>
                  <a:rPr lang="en-US" dirty="0"/>
                  <a:t> </a:t>
                </a:r>
                <a:r>
                  <a:rPr lang="en-US" dirty="0" err="1"/>
                  <a:t>uzunligi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en-US" dirty="0"/>
                  <a:t>ham </a:t>
                </a:r>
                <a:r>
                  <a:rPr lang="en-US" dirty="0" err="1"/>
                  <a:t>fotoeffektning</a:t>
                </a:r>
                <a:r>
                  <a:rPr lang="en-US" dirty="0"/>
                  <a:t> </a:t>
                </a:r>
                <a:r>
                  <a:rPr lang="en-US" dirty="0" err="1"/>
                  <a:t>qizil</a:t>
                </a:r>
                <a:r>
                  <a:rPr lang="en-US" dirty="0"/>
                  <a:t> </a:t>
                </a:r>
                <a:r>
                  <a:rPr lang="en-US" dirty="0" err="1"/>
                  <a:t>chegarasi</a:t>
                </a:r>
                <a:r>
                  <a:rPr lang="en-US" dirty="0"/>
                  <a:t> deb </a:t>
                </a:r>
                <a:r>
                  <a:rPr lang="en-US" dirty="0" err="1"/>
                  <a:t>aytiladi</a:t>
                </a:r>
                <a:r>
                  <a:rPr lang="en-US" dirty="0"/>
                  <a:t>, </a:t>
                </a:r>
                <a:r>
                  <a:rPr lang="en-US" dirty="0" err="1"/>
                  <a:t>ya’ni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r>
                  <a:rPr lang="en-US" dirty="0" err="1"/>
                  <a:t>Stoletov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boshqa</a:t>
                </a:r>
                <a:r>
                  <a:rPr lang="en-US" dirty="0"/>
                  <a:t> </a:t>
                </a:r>
                <a:r>
                  <a:rPr lang="en-US" dirty="0" err="1"/>
                  <a:t>olimlar</a:t>
                </a:r>
                <a:r>
                  <a:rPr lang="en-US" dirty="0"/>
                  <a:t> </a:t>
                </a:r>
                <a:r>
                  <a:rPr lang="en-US" dirty="0" err="1"/>
                  <a:t>tomonidan</a:t>
                </a:r>
                <a:r>
                  <a:rPr lang="en-US" dirty="0"/>
                  <a:t> </a:t>
                </a:r>
                <a:r>
                  <a:rPr lang="en-US" dirty="0" err="1"/>
                  <a:t>fotoeffekt</a:t>
                </a:r>
                <a:r>
                  <a:rPr lang="en-US" dirty="0"/>
                  <a:t> </a:t>
                </a:r>
                <a:r>
                  <a:rPr lang="en-US" dirty="0" err="1"/>
                  <a:t>hodisasini</a:t>
                </a:r>
                <a:r>
                  <a:rPr lang="en-US" dirty="0"/>
                  <a:t> </a:t>
                </a:r>
                <a:r>
                  <a:rPr lang="en-US" dirty="0" err="1"/>
                  <a:t>o‘rganishda</a:t>
                </a:r>
                <a:r>
                  <a:rPr lang="en-US" dirty="0"/>
                  <a:t> </a:t>
                </a:r>
                <a:r>
                  <a:rPr lang="en-US" dirty="0" err="1"/>
                  <a:t>o‘tkazilgan</a:t>
                </a:r>
                <a:r>
                  <a:rPr lang="en-US" dirty="0"/>
                  <a:t> </a:t>
                </a:r>
                <a:r>
                  <a:rPr lang="en-US" dirty="0" err="1"/>
                  <a:t>tajribalar</a:t>
                </a:r>
                <a:r>
                  <a:rPr lang="en-US" dirty="0"/>
                  <a:t> </a:t>
                </a:r>
                <a:r>
                  <a:rPr lang="en-US" dirty="0" err="1"/>
                  <a:t>natijalari</a:t>
                </a:r>
                <a:r>
                  <a:rPr lang="en-US" dirty="0"/>
                  <a:t> </a:t>
                </a:r>
                <a:r>
                  <a:rPr lang="en-US" dirty="0" err="1"/>
                  <a:t>asosida</a:t>
                </a:r>
                <a:r>
                  <a:rPr lang="en-US" dirty="0"/>
                  <a:t> </a:t>
                </a:r>
                <a:r>
                  <a:rPr lang="en-US" dirty="0" err="1"/>
                  <a:t>tashqi</a:t>
                </a:r>
                <a:r>
                  <a:rPr lang="en-US" dirty="0"/>
                  <a:t> </a:t>
                </a:r>
                <a:r>
                  <a:rPr lang="en-US" dirty="0" err="1"/>
                  <a:t>fotoeffekt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</a:t>
                </a:r>
                <a:r>
                  <a:rPr lang="en-US" dirty="0" err="1"/>
                  <a:t>quyidagi</a:t>
                </a:r>
                <a:r>
                  <a:rPr lang="en-US" dirty="0"/>
                  <a:t> </a:t>
                </a:r>
                <a:r>
                  <a:rPr lang="en-US" dirty="0" err="1"/>
                  <a:t>asosiy</a:t>
                </a:r>
                <a:r>
                  <a:rPr lang="en-US" dirty="0"/>
                  <a:t> </a:t>
                </a:r>
                <a:r>
                  <a:rPr lang="en-US" dirty="0" err="1"/>
                  <a:t>qonunlar</a:t>
                </a:r>
                <a:r>
                  <a:rPr lang="en-US" dirty="0"/>
                  <a:t> </a:t>
                </a:r>
                <a:r>
                  <a:rPr lang="en-US" dirty="0" err="1"/>
                  <a:t>aniqlandi</a:t>
                </a:r>
                <a:r>
                  <a:rPr lang="en-US" dirty="0"/>
                  <a:t>:</a:t>
                </a:r>
              </a:p>
              <a:p>
                <a:r>
                  <a:rPr lang="en-US" dirty="0"/>
                  <a:t>1.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sirtidan</a:t>
                </a:r>
                <a:r>
                  <a:rPr lang="en-US" dirty="0"/>
                  <a:t> </a:t>
                </a:r>
                <a:r>
                  <a:rPr lang="en-US" dirty="0" err="1"/>
                  <a:t>vaqt</a:t>
                </a:r>
                <a:r>
                  <a:rPr lang="en-US" dirty="0"/>
                  <a:t> </a:t>
                </a:r>
                <a:r>
                  <a:rPr lang="en-US" dirty="0" err="1"/>
                  <a:t>birligida</a:t>
                </a:r>
                <a:r>
                  <a:rPr lang="en-US" dirty="0"/>
                  <a:t> </a:t>
                </a:r>
                <a:r>
                  <a:rPr lang="en-US" dirty="0" err="1"/>
                  <a:t>urib</a:t>
                </a:r>
                <a:r>
                  <a:rPr lang="en-US" dirty="0"/>
                  <a:t> </a:t>
                </a:r>
                <a:r>
                  <a:rPr lang="en-US" dirty="0" err="1"/>
                  <a:t>chiqargan</a:t>
                </a:r>
                <a:r>
                  <a:rPr lang="en-US" dirty="0"/>
                  <a:t> </a:t>
                </a:r>
                <a:r>
                  <a:rPr lang="en-US" dirty="0" err="1"/>
                  <a:t>elektronlar</a:t>
                </a:r>
                <a:r>
                  <a:rPr lang="en-US" dirty="0"/>
                  <a:t> </a:t>
                </a:r>
                <a:r>
                  <a:rPr lang="en-US" dirty="0" err="1"/>
                  <a:t>soni</a:t>
                </a:r>
                <a:r>
                  <a:rPr lang="en-US" dirty="0"/>
                  <a:t>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sirtiga</a:t>
                </a:r>
                <a:r>
                  <a:rPr lang="en-US" dirty="0"/>
                  <a:t> </a:t>
                </a:r>
                <a:r>
                  <a:rPr lang="en-US" dirty="0" err="1"/>
                  <a:t>tushayotgan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intensivligiga</a:t>
                </a:r>
                <a:r>
                  <a:rPr lang="en-US" dirty="0"/>
                  <a:t> </a:t>
                </a:r>
                <a:r>
                  <a:rPr lang="en-US" dirty="0" err="1"/>
                  <a:t>to‘g‘ri</a:t>
                </a:r>
                <a:r>
                  <a:rPr lang="en-US" dirty="0"/>
                  <a:t> </a:t>
                </a:r>
                <a:r>
                  <a:rPr lang="en-US" dirty="0" err="1"/>
                  <a:t>proporsionaldir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2. </a:t>
                </a:r>
                <a:r>
                  <a:rPr lang="en-US" dirty="0" err="1"/>
                  <a:t>Katod</a:t>
                </a:r>
                <a:r>
                  <a:rPr lang="en-US" dirty="0"/>
                  <a:t> </a:t>
                </a:r>
                <a:r>
                  <a:rPr lang="en-US" dirty="0" err="1"/>
                  <a:t>sirtidan</a:t>
                </a:r>
                <a:r>
                  <a:rPr lang="en-US" dirty="0"/>
                  <a:t> </a:t>
                </a:r>
                <a:r>
                  <a:rPr lang="en-US" dirty="0" err="1"/>
                  <a:t>chiqayotgan</a:t>
                </a:r>
                <a:r>
                  <a:rPr lang="en-US" dirty="0"/>
                  <a:t> </a:t>
                </a:r>
                <a:r>
                  <a:rPr lang="en-US" dirty="0" err="1"/>
                  <a:t>elektronlarning</a:t>
                </a:r>
                <a:r>
                  <a:rPr lang="en-US" dirty="0"/>
                  <a:t> </a:t>
                </a:r>
                <a:r>
                  <a:rPr lang="en-US" dirty="0" err="1"/>
                  <a:t>kinetik</a:t>
                </a:r>
                <a:r>
                  <a:rPr lang="en-US" dirty="0"/>
                  <a:t> </a:t>
                </a:r>
                <a:r>
                  <a:rPr lang="en-US" dirty="0" err="1"/>
                  <a:t>energiyasi</a:t>
                </a:r>
                <a:r>
                  <a:rPr lang="en-US" dirty="0"/>
                  <a:t> </a:t>
                </a:r>
                <a:r>
                  <a:rPr lang="en-US" dirty="0" err="1"/>
                  <a:t>noldan</a:t>
                </a:r>
                <a:r>
                  <a:rPr lang="en-US" dirty="0"/>
                  <a:t> </a:t>
                </a:r>
                <a:r>
                  <a:rPr lang="en-US" dirty="0" err="1"/>
                  <a:t>boshlab</a:t>
                </a:r>
                <a:r>
                  <a:rPr lang="en-US" dirty="0"/>
                  <a:t> </a:t>
                </a:r>
                <a:r>
                  <a:rPr lang="en-US" dirty="0" err="1"/>
                  <a:t>maksimal</a:t>
                </a:r>
                <a:r>
                  <a:rPr lang="en-US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err="1"/>
                  <a:t>qiymatgacha</a:t>
                </a:r>
                <a:r>
                  <a:rPr lang="en-US" dirty="0"/>
                  <a:t> </a:t>
                </a:r>
                <a:r>
                  <a:rPr lang="en-US" dirty="0" err="1"/>
                  <a:t>bo‘ladi</a:t>
                </a:r>
                <a:r>
                  <a:rPr lang="en-US" dirty="0"/>
                  <a:t>. Bu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intensivligiga</a:t>
                </a:r>
                <a:r>
                  <a:rPr lang="en-US" dirty="0"/>
                  <a:t> </a:t>
                </a:r>
                <a:r>
                  <a:rPr lang="en-US" dirty="0" err="1"/>
                  <a:t>bog‘liq</a:t>
                </a:r>
                <a:r>
                  <a:rPr lang="en-US" dirty="0"/>
                  <a:t> </a:t>
                </a:r>
                <a:r>
                  <a:rPr lang="en-US" dirty="0" err="1"/>
                  <a:t>emas</a:t>
                </a:r>
                <a:r>
                  <a:rPr lang="en-US" dirty="0"/>
                  <a:t>, </a:t>
                </a:r>
                <a:r>
                  <a:rPr lang="en-US" dirty="0" err="1"/>
                  <a:t>katodga</a:t>
                </a:r>
                <a:r>
                  <a:rPr lang="en-US" dirty="0"/>
                  <a:t> </a:t>
                </a:r>
                <a:r>
                  <a:rPr lang="en-US" dirty="0" err="1"/>
                  <a:t>tushayotgan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chastotasiga</a:t>
                </a:r>
                <a:r>
                  <a:rPr lang="en-US" dirty="0"/>
                  <a:t> </a:t>
                </a:r>
                <a:r>
                  <a:rPr lang="en-US" dirty="0" err="1"/>
                  <a:t>chiziqli</a:t>
                </a:r>
                <a:r>
                  <a:rPr lang="en-US" dirty="0"/>
                  <a:t> </a:t>
                </a:r>
                <a:r>
                  <a:rPr lang="en-US" dirty="0" err="1"/>
                  <a:t>bog‘lanishda</a:t>
                </a:r>
                <a:r>
                  <a:rPr lang="en-US" dirty="0"/>
                  <a:t> </a:t>
                </a:r>
                <a:r>
                  <a:rPr lang="en-US" dirty="0" err="1"/>
                  <a:t>bo‘ladi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3. Har </a:t>
                </a:r>
                <a:r>
                  <a:rPr lang="en-US" dirty="0" err="1"/>
                  <a:t>bir</a:t>
                </a:r>
                <a:r>
                  <a:rPr lang="en-US" dirty="0"/>
                  <a:t> </a:t>
                </a:r>
                <a:r>
                  <a:rPr lang="en-US" dirty="0" err="1"/>
                  <a:t>fotokatod</a:t>
                </a:r>
                <a:r>
                  <a:rPr lang="en-US" dirty="0"/>
                  <a:t> </a:t>
                </a:r>
                <a:r>
                  <a:rPr lang="en-US" dirty="0" err="1"/>
                  <a:t>materiali</a:t>
                </a:r>
                <a:r>
                  <a:rPr lang="en-US" dirty="0"/>
                  <a:t> </a:t>
                </a:r>
                <a:r>
                  <a:rPr lang="en-US" dirty="0" err="1"/>
                  <a:t>uchun</a:t>
                </a:r>
                <a:r>
                  <a:rPr lang="en-US" dirty="0"/>
                  <a:t> </a:t>
                </a:r>
                <a:r>
                  <a:rPr lang="en-US" dirty="0" err="1"/>
                  <a:t>biror</a:t>
                </a:r>
                <a:r>
                  <a:rPr lang="en-US" dirty="0"/>
                  <a:t> </a:t>
                </a:r>
                <a:r>
                  <a:rPr lang="en-US" dirty="0" err="1"/>
                  <a:t>chegaraviy</a:t>
                </a:r>
                <a:r>
                  <a:rPr lang="en-US" dirty="0"/>
                  <a:t> </a:t>
                </a:r>
                <a:r>
                  <a:rPr lang="en-US" dirty="0" err="1"/>
                  <a:t>chastota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𝑐h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mavjudki</a:t>
                </a:r>
                <a:r>
                  <a:rPr lang="en-US" dirty="0"/>
                  <a:t>, </a:t>
                </a:r>
                <a:r>
                  <a:rPr lang="en-US" dirty="0" err="1"/>
                  <a:t>bu</a:t>
                </a:r>
                <a:r>
                  <a:rPr lang="en-US" dirty="0"/>
                  <a:t> </a:t>
                </a:r>
                <a:r>
                  <a:rPr lang="en-US" dirty="0" err="1"/>
                  <a:t>chastotadan</a:t>
                </a:r>
                <a:r>
                  <a:rPr lang="en-US" dirty="0"/>
                  <a:t> past </a:t>
                </a:r>
                <a:r>
                  <a:rPr lang="en-US" dirty="0" err="1"/>
                  <a:t>chastotalarda</a:t>
                </a:r>
                <a:r>
                  <a:rPr lang="en-US" dirty="0"/>
                  <a:t> </a:t>
                </a:r>
                <a:r>
                  <a:rPr lang="en-US" dirty="0" err="1"/>
                  <a:t>fotoeffekt</a:t>
                </a:r>
                <a:r>
                  <a:rPr lang="en-US" dirty="0"/>
                  <a:t> </a:t>
                </a:r>
                <a:r>
                  <a:rPr lang="en-US" dirty="0" err="1"/>
                  <a:t>hodisasi</a:t>
                </a:r>
                <a:r>
                  <a:rPr lang="en-US" dirty="0"/>
                  <a:t> </a:t>
                </a:r>
                <a:r>
                  <a:rPr lang="en-US" dirty="0" err="1"/>
                  <a:t>vujudga</a:t>
                </a:r>
                <a:r>
                  <a:rPr lang="en-US" dirty="0"/>
                  <a:t> </a:t>
                </a:r>
                <a:r>
                  <a:rPr lang="en-US" dirty="0" err="1"/>
                  <a:t>kelmaydi</a:t>
                </a:r>
                <a:r>
                  <a:rPr lang="en-US" dirty="0"/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𝑐h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ning</a:t>
                </a:r>
                <a:r>
                  <a:rPr lang="en-US" dirty="0"/>
                  <a:t> </a:t>
                </a:r>
                <a:r>
                  <a:rPr lang="en-US" dirty="0" err="1"/>
                  <a:t>qiymati</a:t>
                </a:r>
                <a:r>
                  <a:rPr lang="en-US" dirty="0"/>
                  <a:t> </a:t>
                </a:r>
                <a:r>
                  <a:rPr lang="en-US" dirty="0" err="1"/>
                  <a:t>yorug‘lik</a:t>
                </a:r>
                <a:r>
                  <a:rPr lang="en-US" dirty="0"/>
                  <a:t> </a:t>
                </a:r>
                <a:r>
                  <a:rPr lang="en-US" dirty="0" err="1"/>
                  <a:t>intensivligiga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katodni</a:t>
                </a:r>
                <a:r>
                  <a:rPr lang="en-US" dirty="0"/>
                  <a:t> </a:t>
                </a:r>
                <a:r>
                  <a:rPr lang="en-US" dirty="0" err="1"/>
                  <a:t>yoritish</a:t>
                </a:r>
                <a:r>
                  <a:rPr lang="en-US" dirty="0"/>
                  <a:t> </a:t>
                </a:r>
                <a:r>
                  <a:rPr lang="en-US" dirty="0" err="1"/>
                  <a:t>vaqtiga</a:t>
                </a:r>
                <a:r>
                  <a:rPr lang="en-US" dirty="0"/>
                  <a:t> </a:t>
                </a:r>
                <a:r>
                  <a:rPr lang="en-US" dirty="0" err="1"/>
                  <a:t>bog‘liq</a:t>
                </a:r>
                <a:r>
                  <a:rPr lang="en-US" dirty="0"/>
                  <a:t> </a:t>
                </a:r>
                <a:r>
                  <a:rPr lang="en-US" dirty="0" err="1"/>
                  <a:t>bo‘lmaydi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B59B30-105A-5711-93AF-54D196E9F2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35974"/>
                <a:ext cx="10515600" cy="6302478"/>
              </a:xfrm>
              <a:blipFill>
                <a:blip r:embed="rId2"/>
                <a:stretch>
                  <a:fillRect l="-812" t="-2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198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BC1DA-3F73-9544-5E00-73A67B301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4" y="77081"/>
            <a:ext cx="5648740" cy="7450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/>
              <a:t>Kompton</a:t>
            </a:r>
            <a:r>
              <a:rPr lang="en-US" sz="4400" dirty="0"/>
              <a:t> </a:t>
            </a:r>
            <a:r>
              <a:rPr lang="en-US" sz="4400" dirty="0" err="1"/>
              <a:t>effekti</a:t>
            </a:r>
            <a:r>
              <a:rPr lang="en-US" sz="3600" dirty="0"/>
              <a:t>:</a:t>
            </a:r>
          </a:p>
          <a:p>
            <a:r>
              <a:rPr lang="en-US" sz="2000" b="1" dirty="0" err="1"/>
              <a:t>Kompton</a:t>
            </a:r>
            <a:r>
              <a:rPr lang="en-US" sz="2000" b="1" dirty="0"/>
              <a:t> </a:t>
            </a:r>
            <a:r>
              <a:rPr lang="en-US" sz="2000" b="1" dirty="0" err="1"/>
              <a:t>effekti</a:t>
            </a:r>
            <a:r>
              <a:rPr lang="en-US" sz="2000" dirty="0"/>
              <a:t>— </a:t>
            </a:r>
            <a:r>
              <a:rPr lang="en-US" sz="2000" dirty="0" err="1"/>
              <a:t>yuqori</a:t>
            </a:r>
            <a:r>
              <a:rPr lang="en-US" sz="2000" dirty="0"/>
              <a:t> </a:t>
            </a:r>
            <a:r>
              <a:rPr lang="en-US" sz="2000" dirty="0" err="1"/>
              <a:t>chastotali</a:t>
            </a:r>
            <a:r>
              <a:rPr lang="en-US" sz="2000" dirty="0"/>
              <a:t> </a:t>
            </a:r>
            <a:r>
              <a:rPr lang="en-US" sz="2000" dirty="0" err="1"/>
              <a:t>fotonning</a:t>
            </a:r>
            <a:r>
              <a:rPr lang="en-US" sz="2000" dirty="0"/>
              <a:t> </a:t>
            </a:r>
            <a:r>
              <a:rPr lang="en-US" sz="2000" dirty="0" err="1"/>
              <a:t>zaryadlangan</a:t>
            </a:r>
            <a:r>
              <a:rPr lang="en-US" sz="2000" dirty="0"/>
              <a:t> </a:t>
            </a:r>
            <a:r>
              <a:rPr lang="en-US" sz="2000" dirty="0" err="1"/>
              <a:t>zarra</a:t>
            </a:r>
            <a:r>
              <a:rPr lang="en-US" sz="2000" dirty="0"/>
              <a:t>, </a:t>
            </a:r>
            <a:r>
              <a:rPr lang="en-US" sz="2000" dirty="0" err="1"/>
              <a:t>odatda</a:t>
            </a:r>
            <a:r>
              <a:rPr lang="en-US" sz="2000" dirty="0"/>
              <a:t> </a:t>
            </a:r>
            <a:r>
              <a:rPr lang="en-US" sz="2000" dirty="0" err="1"/>
              <a:t>elektron</a:t>
            </a:r>
            <a:r>
              <a:rPr lang="en-US" sz="2000" dirty="0"/>
              <a:t>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o‘zaro</a:t>
            </a:r>
            <a:r>
              <a:rPr lang="en-US" sz="2000" dirty="0"/>
              <a:t> </a:t>
            </a:r>
            <a:r>
              <a:rPr lang="en-US" sz="2000" dirty="0" err="1"/>
              <a:t>ta’siri</a:t>
            </a:r>
            <a:r>
              <a:rPr lang="en-US" sz="2000" dirty="0"/>
              <a:t> </a:t>
            </a:r>
            <a:r>
              <a:rPr lang="en-US" sz="2000" dirty="0" err="1"/>
              <a:t>natijasida</a:t>
            </a:r>
            <a:r>
              <a:rPr lang="en-US" sz="2000" dirty="0"/>
              <a:t> </a:t>
            </a:r>
            <a:r>
              <a:rPr lang="en-US" sz="2000" dirty="0" err="1"/>
              <a:t>sochilishidir</a:t>
            </a:r>
            <a:r>
              <a:rPr lang="en-US" sz="2000" dirty="0"/>
              <a:t>. Bu </a:t>
            </a:r>
            <a:r>
              <a:rPr lang="en-US" sz="2000" dirty="0" err="1"/>
              <a:t>jarayonda</a:t>
            </a:r>
            <a:r>
              <a:rPr lang="en-US" sz="2000" dirty="0"/>
              <a:t> </a:t>
            </a:r>
            <a:r>
              <a:rPr lang="en-US" sz="2000" dirty="0" err="1"/>
              <a:t>foton</a:t>
            </a:r>
            <a:r>
              <a:rPr lang="en-US" sz="2000" dirty="0"/>
              <a:t> </a:t>
            </a:r>
            <a:r>
              <a:rPr lang="en-US" sz="2000" dirty="0" err="1"/>
              <a:t>energiyasining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qismini</a:t>
            </a:r>
            <a:r>
              <a:rPr lang="en-US" sz="2000" dirty="0"/>
              <a:t> </a:t>
            </a:r>
            <a:r>
              <a:rPr lang="en-US" sz="2000" dirty="0" err="1"/>
              <a:t>elektronga</a:t>
            </a:r>
            <a:r>
              <a:rPr lang="en-US" sz="2000" dirty="0"/>
              <a:t> </a:t>
            </a:r>
            <a:r>
              <a:rPr lang="en-US" sz="2000" dirty="0" err="1"/>
              <a:t>beradi</a:t>
            </a:r>
            <a:r>
              <a:rPr lang="en-US" sz="2000" dirty="0"/>
              <a:t>, </a:t>
            </a:r>
            <a:r>
              <a:rPr lang="en-US" sz="2000" dirty="0" err="1"/>
              <a:t>natijada</a:t>
            </a:r>
            <a:r>
              <a:rPr lang="en-US" sz="2000" dirty="0"/>
              <a:t> </a:t>
            </a:r>
            <a:r>
              <a:rPr lang="en-US" sz="2000" dirty="0" err="1"/>
              <a:t>fotonning</a:t>
            </a:r>
            <a:r>
              <a:rPr lang="en-US" sz="2000" dirty="0"/>
              <a:t> </a:t>
            </a:r>
            <a:r>
              <a:rPr lang="en-US" sz="2000" b="1" dirty="0" err="1"/>
              <a:t>energiyasi</a:t>
            </a:r>
            <a:r>
              <a:rPr lang="en-US" sz="2000" b="1" dirty="0"/>
              <a:t> </a:t>
            </a:r>
            <a:r>
              <a:rPr lang="en-US" sz="2000" b="1" dirty="0" err="1"/>
              <a:t>kamayadi</a:t>
            </a:r>
            <a:r>
              <a:rPr lang="en-US" sz="2000" dirty="0"/>
              <a:t>, </a:t>
            </a:r>
            <a:r>
              <a:rPr lang="en-US" sz="2000" b="1" dirty="0" err="1"/>
              <a:t>to‘lqin</a:t>
            </a:r>
            <a:r>
              <a:rPr lang="en-US" sz="2000" b="1" dirty="0"/>
              <a:t> </a:t>
            </a:r>
            <a:r>
              <a:rPr lang="en-US" sz="2000" b="1" dirty="0" err="1"/>
              <a:t>uzunligi</a:t>
            </a:r>
            <a:r>
              <a:rPr lang="en-US" sz="2000" b="1" dirty="0"/>
              <a:t> </a:t>
            </a:r>
            <a:r>
              <a:rPr lang="en-US" sz="2000" b="1" dirty="0" err="1"/>
              <a:t>esa</a:t>
            </a:r>
            <a:r>
              <a:rPr lang="en-US" sz="2000" b="1" dirty="0"/>
              <a:t> </a:t>
            </a:r>
            <a:r>
              <a:rPr lang="en-US" sz="2000" b="1" dirty="0" err="1"/>
              <a:t>ortadi</a:t>
            </a:r>
            <a:r>
              <a:rPr lang="en-US" sz="2000" dirty="0"/>
              <a:t>. Bu </a:t>
            </a:r>
            <a:r>
              <a:rPr lang="en-US" sz="2000" dirty="0" err="1"/>
              <a:t>o‘zgarish</a:t>
            </a:r>
            <a:r>
              <a:rPr lang="en-US" sz="2000" dirty="0"/>
              <a:t> </a:t>
            </a:r>
            <a:r>
              <a:rPr lang="en-US" sz="2000" b="1" dirty="0" err="1"/>
              <a:t>Kompton</a:t>
            </a:r>
            <a:r>
              <a:rPr lang="en-US" sz="2000" b="1" dirty="0"/>
              <a:t> </a:t>
            </a:r>
            <a:r>
              <a:rPr lang="en-US" sz="2000" b="1" dirty="0" err="1"/>
              <a:t>siljishi</a:t>
            </a:r>
            <a:r>
              <a:rPr lang="en-US" sz="2000" b="1" dirty="0"/>
              <a:t> (Compton shift)</a:t>
            </a:r>
            <a:r>
              <a:rPr lang="en-US" sz="2000" dirty="0"/>
              <a:t> deb </a:t>
            </a:r>
            <a:r>
              <a:rPr lang="en-US" sz="2000" dirty="0" err="1"/>
              <a:t>ataladi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Kompton</a:t>
            </a:r>
            <a:r>
              <a:rPr lang="en-US" sz="2000" dirty="0"/>
              <a:t> </a:t>
            </a:r>
            <a:r>
              <a:rPr lang="en-US" sz="2000" dirty="0" err="1"/>
              <a:t>effekti</a:t>
            </a:r>
            <a:r>
              <a:rPr lang="en-US" sz="2000" dirty="0"/>
              <a:t> 1923-yilda </a:t>
            </a:r>
            <a:r>
              <a:rPr lang="en-US" sz="2000" b="1" dirty="0"/>
              <a:t>Arthur Holly Compton</a:t>
            </a:r>
            <a:r>
              <a:rPr lang="en-US" sz="2000" dirty="0"/>
              <a:t> </a:t>
            </a:r>
            <a:r>
              <a:rPr lang="en-US" sz="2000" dirty="0" err="1"/>
              <a:t>tomonidan</a:t>
            </a:r>
            <a:r>
              <a:rPr lang="en-US" sz="2000" dirty="0"/>
              <a:t> </a:t>
            </a:r>
            <a:r>
              <a:rPr lang="en-US" sz="2000" dirty="0" err="1"/>
              <a:t>rentgen</a:t>
            </a:r>
            <a:r>
              <a:rPr lang="en-US" sz="2000" dirty="0"/>
              <a:t> </a:t>
            </a:r>
            <a:r>
              <a:rPr lang="en-US" sz="2000" dirty="0" err="1"/>
              <a:t>nurlarining</a:t>
            </a:r>
            <a:r>
              <a:rPr lang="en-US" sz="2000" dirty="0"/>
              <a:t> </a:t>
            </a:r>
            <a:r>
              <a:rPr lang="en-US" sz="2000" dirty="0" err="1"/>
              <a:t>yengil</a:t>
            </a:r>
            <a:r>
              <a:rPr lang="en-US" sz="2000" dirty="0"/>
              <a:t> </a:t>
            </a:r>
            <a:r>
              <a:rPr lang="en-US" sz="2000" dirty="0" err="1"/>
              <a:t>elementlarda</a:t>
            </a:r>
            <a:r>
              <a:rPr lang="en-US" sz="2000" dirty="0"/>
              <a:t> </a:t>
            </a:r>
            <a:r>
              <a:rPr lang="en-US" sz="2000" dirty="0" err="1"/>
              <a:t>sochilishini</a:t>
            </a:r>
            <a:r>
              <a:rPr lang="en-US" sz="2000" dirty="0"/>
              <a:t> </a:t>
            </a:r>
            <a:r>
              <a:rPr lang="en-US" sz="2000" dirty="0" err="1"/>
              <a:t>o‘rganish</a:t>
            </a:r>
            <a:r>
              <a:rPr lang="en-US" sz="2000" dirty="0"/>
              <a:t> </a:t>
            </a:r>
            <a:r>
              <a:rPr lang="en-US" sz="2000" dirty="0" err="1"/>
              <a:t>jarayonida</a:t>
            </a:r>
            <a:r>
              <a:rPr lang="en-US" sz="2000" dirty="0"/>
              <a:t> </a:t>
            </a:r>
            <a:r>
              <a:rPr lang="en-US" sz="2000" dirty="0" err="1"/>
              <a:t>aniqlangan</a:t>
            </a:r>
            <a:r>
              <a:rPr lang="en-US" sz="2000" dirty="0"/>
              <a:t>. </a:t>
            </a:r>
            <a:r>
              <a:rPr lang="en-US" sz="2000" dirty="0" err="1"/>
              <a:t>Ushbu</a:t>
            </a:r>
            <a:r>
              <a:rPr lang="en-US" sz="2000" dirty="0"/>
              <a:t> </a:t>
            </a:r>
            <a:r>
              <a:rPr lang="en-US" sz="2000" dirty="0" err="1"/>
              <a:t>kashfiyot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u </a:t>
            </a:r>
            <a:r>
              <a:rPr lang="en-US" sz="2000" b="1" dirty="0"/>
              <a:t>1927-yilda </a:t>
            </a:r>
            <a:r>
              <a:rPr lang="en-US" sz="2000" b="1" dirty="0" err="1"/>
              <a:t>Fizika</a:t>
            </a:r>
            <a:r>
              <a:rPr lang="en-US" sz="2000" b="1" dirty="0"/>
              <a:t> </a:t>
            </a:r>
            <a:r>
              <a:rPr lang="en-US" sz="2000" b="1" dirty="0" err="1"/>
              <a:t>bo‘yicha</a:t>
            </a:r>
            <a:r>
              <a:rPr lang="en-US" sz="2000" b="1" dirty="0"/>
              <a:t> Nobel </a:t>
            </a:r>
            <a:r>
              <a:rPr lang="en-US" sz="2000" b="1" dirty="0" err="1"/>
              <a:t>mukofoti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olgan</a:t>
            </a:r>
            <a:r>
              <a:rPr lang="en-US" sz="2000" dirty="0"/>
              <a:t>.</a:t>
            </a:r>
          </a:p>
          <a:p>
            <a:r>
              <a:rPr lang="en-US" sz="2000" dirty="0"/>
              <a:t>Bu </a:t>
            </a:r>
            <a:r>
              <a:rPr lang="en-US" sz="2000" dirty="0" err="1"/>
              <a:t>effekt</a:t>
            </a:r>
            <a:r>
              <a:rPr lang="en-US" sz="2000" dirty="0"/>
              <a:t> </a:t>
            </a:r>
            <a:r>
              <a:rPr lang="en-US" sz="2000" dirty="0" err="1"/>
              <a:t>juda</a:t>
            </a:r>
            <a:r>
              <a:rPr lang="en-US" sz="2000" dirty="0"/>
              <a:t> </a:t>
            </a:r>
            <a:r>
              <a:rPr lang="en-US" sz="2000" dirty="0" err="1"/>
              <a:t>muhim</a:t>
            </a:r>
            <a:r>
              <a:rPr lang="en-US" sz="2000" dirty="0"/>
              <a:t>, </a:t>
            </a:r>
            <a:r>
              <a:rPr lang="en-US" sz="2000" dirty="0" err="1"/>
              <a:t>chunki</a:t>
            </a:r>
            <a:r>
              <a:rPr lang="en-US" sz="2000" dirty="0"/>
              <a:t> u </a:t>
            </a:r>
            <a:r>
              <a:rPr lang="en-US" sz="2000" b="1" dirty="0" err="1"/>
              <a:t>yorug‘likni</a:t>
            </a:r>
            <a:r>
              <a:rPr lang="en-US" sz="2000" b="1" dirty="0"/>
              <a:t> </a:t>
            </a:r>
            <a:r>
              <a:rPr lang="en-US" sz="2000" b="1" dirty="0" err="1"/>
              <a:t>faqat</a:t>
            </a:r>
            <a:r>
              <a:rPr lang="en-US" sz="2000" b="1" dirty="0"/>
              <a:t> </a:t>
            </a:r>
            <a:r>
              <a:rPr lang="en-US" sz="2000" b="1" dirty="0" err="1"/>
              <a:t>to‘lqin</a:t>
            </a:r>
            <a:r>
              <a:rPr lang="en-US" sz="2000" b="1" dirty="0"/>
              <a:t> </a:t>
            </a:r>
            <a:r>
              <a:rPr lang="en-US" sz="2000" b="1" dirty="0" err="1"/>
              <a:t>sifatida</a:t>
            </a:r>
            <a:r>
              <a:rPr lang="en-US" sz="2000" b="1" dirty="0"/>
              <a:t> </a:t>
            </a:r>
            <a:r>
              <a:rPr lang="en-US" sz="2000" b="1" dirty="0" err="1"/>
              <a:t>tushuntirib</a:t>
            </a:r>
            <a:r>
              <a:rPr lang="en-US" sz="2000" b="1" dirty="0"/>
              <a:t> </a:t>
            </a:r>
            <a:r>
              <a:rPr lang="en-US" sz="2000" b="1" dirty="0" err="1"/>
              <a:t>bo‘lmasligini</a:t>
            </a:r>
            <a:r>
              <a:rPr lang="en-US" sz="2000" dirty="0"/>
              <a:t> </a:t>
            </a:r>
            <a:r>
              <a:rPr lang="en-US" sz="2000" dirty="0" err="1"/>
              <a:t>ko‘rsatadi</a:t>
            </a:r>
            <a:r>
              <a:rPr lang="en-US" sz="2000" dirty="0"/>
              <a:t>. </a:t>
            </a:r>
            <a:r>
              <a:rPr lang="en-US" sz="2000" dirty="0" err="1"/>
              <a:t>Kompton</a:t>
            </a:r>
            <a:r>
              <a:rPr lang="en-US" sz="2000" dirty="0"/>
              <a:t> </a:t>
            </a:r>
            <a:r>
              <a:rPr lang="en-US" sz="2000" dirty="0" err="1"/>
              <a:t>tajribasi</a:t>
            </a:r>
            <a:r>
              <a:rPr lang="en-US" sz="2000" dirty="0"/>
              <a:t> </a:t>
            </a:r>
            <a:r>
              <a:rPr lang="en-US" sz="2000" dirty="0" err="1"/>
              <a:t>yorug‘lik</a:t>
            </a:r>
            <a:r>
              <a:rPr lang="en-US" sz="2000" dirty="0"/>
              <a:t> </a:t>
            </a:r>
            <a:r>
              <a:rPr lang="en-US" sz="2000" b="1" dirty="0" err="1"/>
              <a:t>fotonlar</a:t>
            </a:r>
            <a:r>
              <a:rPr lang="en-US" sz="2000" b="1" dirty="0"/>
              <a:t> deb </a:t>
            </a:r>
            <a:r>
              <a:rPr lang="en-US" sz="2000" b="1" dirty="0" err="1"/>
              <a:t>ataluvchi</a:t>
            </a:r>
            <a:r>
              <a:rPr lang="en-US" sz="2000" b="1" dirty="0"/>
              <a:t> </a:t>
            </a:r>
            <a:r>
              <a:rPr lang="en-US" sz="2000" b="1" dirty="0" err="1"/>
              <a:t>zarrachalar</a:t>
            </a:r>
            <a:r>
              <a:rPr lang="en-US" sz="2000" b="1" dirty="0"/>
              <a:t> </a:t>
            </a:r>
            <a:r>
              <a:rPr lang="en-US" sz="2000" b="1" dirty="0" err="1"/>
              <a:t>oqimi</a:t>
            </a:r>
            <a:r>
              <a:rPr lang="en-US" sz="2000" b="1" dirty="0"/>
              <a:t> </a:t>
            </a:r>
            <a:r>
              <a:rPr lang="en-US" sz="2000" b="1" dirty="0" err="1"/>
              <a:t>sifatida</a:t>
            </a:r>
            <a:r>
              <a:rPr lang="en-US" sz="2000" b="1" dirty="0"/>
              <a:t> ham </a:t>
            </a:r>
            <a:r>
              <a:rPr lang="en-US" sz="2000" b="1" dirty="0" err="1"/>
              <a:t>qaralishini</a:t>
            </a:r>
            <a:r>
              <a:rPr lang="en-US" sz="2000" dirty="0"/>
              <a:t> </a:t>
            </a:r>
            <a:r>
              <a:rPr lang="en-US" sz="2000" dirty="0" err="1"/>
              <a:t>isbotladi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foton</a:t>
            </a:r>
            <a:r>
              <a:rPr lang="en-US" sz="2000" dirty="0"/>
              <a:t> </a:t>
            </a:r>
            <a:r>
              <a:rPr lang="en-US" sz="2000" dirty="0" err="1"/>
              <a:t>energiyasi</a:t>
            </a:r>
            <a:r>
              <a:rPr lang="en-US" sz="2000" dirty="0"/>
              <a:t> </a:t>
            </a:r>
            <a:r>
              <a:rPr lang="en-US" sz="2000" b="1" dirty="0" err="1"/>
              <a:t>yorug‘lik</a:t>
            </a:r>
            <a:r>
              <a:rPr lang="en-US" sz="2000" b="1" dirty="0"/>
              <a:t> </a:t>
            </a:r>
            <a:r>
              <a:rPr lang="en-US" sz="2000" b="1" dirty="0" err="1"/>
              <a:t>chastotasiga</a:t>
            </a:r>
            <a:r>
              <a:rPr lang="en-US" sz="2000" b="1" dirty="0"/>
              <a:t> </a:t>
            </a:r>
            <a:r>
              <a:rPr lang="en-US" sz="2000" b="1" dirty="0" err="1"/>
              <a:t>proporsional</a:t>
            </a:r>
            <a:r>
              <a:rPr lang="en-US" sz="2000" dirty="0"/>
              <a:t> </a:t>
            </a:r>
            <a:r>
              <a:rPr lang="en-US" sz="2000" dirty="0" err="1"/>
              <a:t>ekanligini</a:t>
            </a:r>
            <a:r>
              <a:rPr lang="en-US" sz="2000" dirty="0"/>
              <a:t> </a:t>
            </a:r>
            <a:r>
              <a:rPr lang="en-US" sz="2000" dirty="0" err="1"/>
              <a:t>ko‘rsatdi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1800" dirty="0"/>
          </a:p>
          <a:p>
            <a:endParaRPr lang="ru-RU" dirty="0"/>
          </a:p>
        </p:txBody>
      </p:sp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347B0747-3C8A-61DC-3D7C-6C6195AC4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74" y="611910"/>
            <a:ext cx="6419273" cy="563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661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1756</Words>
  <Application>Microsoft Office PowerPoint</Application>
  <PresentationFormat>Widescreen</PresentationFormat>
  <Paragraphs>70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Cambria Math</vt:lpstr>
      <vt:lpstr>Lucida Sans Unicode</vt:lpstr>
      <vt:lpstr>Times New Roman</vt:lpstr>
      <vt:lpstr>Office Theme</vt:lpstr>
      <vt:lpstr>Gamma nurlarnning modda bilan o’zaro tasiri</vt:lpstr>
      <vt:lpstr>Fotoeffekt xodisasi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Elektron pozitron juftining hosil bo’lishi </vt:lpstr>
      <vt:lpstr>PowerPoint Presentation</vt:lpstr>
      <vt:lpstr>PowerPoint Presentation</vt:lpstr>
      <vt:lpstr>Foydalangan adabiyotlar: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7</cp:revision>
  <dcterms:created xsi:type="dcterms:W3CDTF">2026-03-19T08:09:39Z</dcterms:created>
  <dcterms:modified xsi:type="dcterms:W3CDTF">2026-04-30T11:36:25Z</dcterms:modified>
</cp:coreProperties>
</file>