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100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8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Rectangle 9"/>
          <p:cNvSpPr/>
          <p:nvPr/>
        </p:nvSpPr>
        <p:spPr>
          <a:xfrm>
            <a:off x="3175" y="6400800"/>
            <a:ext cx="12188825" cy="4572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baseline="0"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algn="l" indent="0" marL="0">
              <a:buNone/>
              <a:defRPr baseline="0" cap="all" sz="2400" spc="200">
                <a:solidFill>
                  <a:schemeClr val="tx1"/>
                </a:solidFill>
                <a:latin typeface="+mn-lt"/>
              </a:defRPr>
            </a:lvl1pPr>
            <a:lvl2pPr algn="ctr" indent="0" marL="457200">
              <a:buNone/>
              <a:defRPr sz="2400"/>
            </a:lvl2pPr>
            <a:lvl3pPr algn="ctr" indent="0" marL="914400">
              <a:buNone/>
              <a:defRPr sz="2400"/>
            </a:lvl3pPr>
            <a:lvl4pPr algn="ctr" indent="0" marL="1371600">
              <a:buNone/>
              <a:defRPr sz="2000"/>
            </a:lvl4pPr>
            <a:lvl5pPr algn="ctr" indent="0" marL="1828800">
              <a:buNone/>
              <a:defRPr sz="2000"/>
            </a:lvl5pPr>
            <a:lvl6pPr algn="ctr" indent="0" marL="2286000">
              <a:buNone/>
              <a:defRPr sz="2000"/>
            </a:lvl6pPr>
            <a:lvl7pPr algn="ctr" indent="0" marL="2743200">
              <a:buNone/>
              <a:defRPr sz="2000"/>
            </a:lvl7pPr>
            <a:lvl8pPr algn="ctr" indent="0" marL="3200400">
              <a:buNone/>
              <a:defRPr sz="2000"/>
            </a:lvl8pPr>
            <a:lvl9pPr algn="ctr" indent="0" marL="3657600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cxnSp>
        <p:nvCxnSpPr>
          <p:cNvPr id="3145729" name="Straight Connector 8"/>
          <p:cNvCxnSpPr>
            <a:cxnSpLocks/>
          </p:cNvCxnSpPr>
          <p:nvPr/>
        </p:nvCxnSpPr>
        <p:spPr>
          <a:xfrm>
            <a:off x="1207658" y="4474741"/>
            <a:ext cx="9875520" cy="0"/>
          </a:xfrm>
          <a:prstGeom prst="line"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184DA70-C731-4C70-880D-CCD4705E623C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4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bIns="0" lIns="45720" rIns="45720" tIns="0"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4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2A279-0833-481D-8C56-F67FD0AC6C50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4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5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vertTitleAndTx">
  <p:cSld name="Vertical Title and Text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Rectangle 8"/>
          <p:cNvSpPr/>
          <p:nvPr/>
        </p:nvSpPr>
        <p:spPr>
          <a:xfrm>
            <a:off x="3175" y="6400800"/>
            <a:ext cx="12188825" cy="4572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73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3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bIns="0" lIns="45720" rIns="45720" tIns="0"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3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587DA83-5663-4C9C-B9AA-0B40A3DAFF81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3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3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9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BE1D723-8F53-4F53-90B0-1982A396982E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59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Pr>
        <a:solidFill>
          <a:schemeClr val="bg1"/>
        </a:solidFill>
        <a:effectLst/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Rectangle 9"/>
          <p:cNvSpPr/>
          <p:nvPr/>
        </p:nvSpPr>
        <p:spPr>
          <a:xfrm>
            <a:off x="3175" y="6400800"/>
            <a:ext cx="12188825" cy="4572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75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b="0" sz="8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5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anchor="t" anchorCtr="0" lIns="91440" rIns="91440">
            <a:normAutofit/>
          </a:bodyPr>
          <a:lstStyle>
            <a:lvl1pPr indent="0" marL="0">
              <a:buNone/>
              <a:defRPr baseline="0" cap="all" sz="2400" spc="200">
                <a:solidFill>
                  <a:schemeClr val="tx1"/>
                </a:solidFill>
                <a:latin typeface="+mn-lt"/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145730" name="Straight Connector 8"/>
          <p:cNvCxnSpPr>
            <a:cxnSpLocks/>
          </p:cNvCxnSpPr>
          <p:nvPr/>
        </p:nvCxnSpPr>
        <p:spPr>
          <a:xfrm>
            <a:off x="1207658" y="4485132"/>
            <a:ext cx="9875520" cy="0"/>
          </a:xfrm>
          <a:prstGeom prst="line"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5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7669AF7-7BEB-44E4-9852-375E34362B5B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5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5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7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58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59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6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AAAC38D-0552-4C82-B593-E6124DFADBE2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61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62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64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anchor="ctr" lIns="91440" rIns="91440">
            <a:normAutofit/>
          </a:bodyPr>
          <a:lstStyle>
            <a:lvl1pPr indent="0" marL="0">
              <a:buNone/>
              <a:defRPr baseline="0" b="0" cap="all" sz="20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65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6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anchor="ctr" lIns="91440" rIns="91440">
            <a:normAutofit/>
          </a:bodyPr>
          <a:lstStyle>
            <a:lvl1pPr indent="0" marL="0">
              <a:buNone/>
              <a:defRPr baseline="0" b="0" cap="all" sz="20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67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6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DF0F1C-5577-4ACB-BB62-DF8F3C494C7E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69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70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98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775B394-D9F9-4F0C-B15D-605F45CB9E9F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599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0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blank">
  <p:cSld name="Blank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1" name="Rectangle 9"/>
          <p:cNvSpPr/>
          <p:nvPr/>
        </p:nvSpPr>
        <p:spPr>
          <a:xfrm>
            <a:off x="3175" y="6400800"/>
            <a:ext cx="12188825" cy="4572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77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9667345-2558-425A-8533-9BFDBCE15005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7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5" name="Rectangle 7"/>
          <p:cNvSpPr/>
          <p:nvPr/>
        </p:nvSpPr>
        <p:spPr>
          <a:xfrm>
            <a:off x="16" y="0"/>
            <a:ext cx="4654296" cy="68580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776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b="0"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77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78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indent="0" marL="0">
              <a:buNone/>
              <a:defRPr sz="1800">
                <a:solidFill>
                  <a:srgbClr val="FFFFFF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79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/>
          </a:lstStyle>
          <a:p>
            <a:fld id="{92BEA474-078D-4E9B-9B14-09A87B19DC46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8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78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Rectangle 7"/>
          <p:cNvSpPr/>
          <p:nvPr/>
        </p:nvSpPr>
        <p:spPr>
          <a:xfrm>
            <a:off x="0" y="4578350"/>
            <a:ext cx="12188825" cy="227965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74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anchor="t" lIns="457200" tIns="457200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741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anchor="b" bIns="0" tIns="0">
            <a:noAutofit/>
          </a:bodyPr>
          <a:lstStyle>
            <a:lvl1pPr>
              <a:defRPr b="0"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742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bIns="0" lIns="91440" rIns="91440" tIns="0">
            <a:normAutofit/>
          </a:bodyPr>
          <a:lstStyle>
            <a:lvl1pPr indent="0" marL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4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907D986-8816-4272-A432-0437A28A9828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74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p>
            <a:pPr algn="l"/>
            <a:endParaRPr dirty="0" lang="en-US"/>
          </a:p>
        </p:txBody>
      </p:sp>
      <p:sp>
        <p:nvSpPr>
          <p:cNvPr id="104874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/>
          <p:nvPr/>
        </p:nvSpPr>
        <p:spPr>
          <a:xfrm>
            <a:off x="3175" y="6400800"/>
            <a:ext cx="12188825" cy="457200"/>
          </a:xfrm>
          <a:prstGeom prst="rect"/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/>
        </p:spPr>
        <p:txBody>
          <a:bodyPr anchor="b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/>
        </p:spPr>
        <p:txBody>
          <a:bodyPr bIns="45720" lIns="0" rIns="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10/19/2023</a:t>
            </a:fld>
            <a:endParaRPr dirty="0" lang="en-US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aseline="0" cap="all" sz="800">
                <a:solidFill>
                  <a:srgbClr val="FFFFFF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28" name="Straight Connector 9"/>
          <p:cNvCxnSpPr>
            <a:cxnSpLocks/>
          </p:cNvCxnSpPr>
          <p:nvPr/>
        </p:nvCxnSpPr>
        <p:spPr>
          <a:xfrm>
            <a:off x="1193532" y="1897380"/>
            <a:ext cx="9966960" cy="0"/>
          </a:xfrm>
          <a:prstGeom prst="line"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aseline="0" sz="4700" kern="1200" spc="-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91440" latinLnBrk="0" marL="91440" rtl="0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algn="l" defTabSz="914400" eaLnBrk="1" hangingPunct="1" indent="-182880" latinLnBrk="0" marL="384048" rtl="0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algn="l" defTabSz="914400" eaLnBrk="1" hangingPunct="1" indent="-182880" latinLnBrk="0" marL="566928" rtl="0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algn="l" defTabSz="914400" eaLnBrk="1" hangingPunct="1" indent="-182880" latinLnBrk="0" marL="749808" rtl="0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algn="l" defTabSz="914400" eaLnBrk="1" hangingPunct="1" indent="-182880" latinLnBrk="0" marL="932688" rtl="0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11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13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15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17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/>
      </p:grpSpPr>
      <p:sp>
        <p:nvSpPr>
          <p:cNvPr id="1048588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sz="5000"/>
              <a:t>Oilaviy hayot va unga yoshlarni tayyorlash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/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Mas'uliyatli ota-onalik va yoshlar bilan ishlashda e'tibor qaratilishi kerak bo'lgan jihatlar</a:t>
            </a:r>
          </a:p>
        </p:txBody>
      </p:sp>
      <p:sp>
        <p:nvSpPr>
          <p:cNvPr id="1048688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89" name="TextBox 3"/>
          <p:cNvSpPr txBox="1"/>
          <p:nvPr/>
        </p:nvSpPr>
        <p:spPr>
          <a:xfrm>
            <a:off x="326136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01</a:t>
            </a:r>
          </a:p>
        </p:txBody>
      </p:sp>
      <p:sp>
        <p:nvSpPr>
          <p:cNvPr id="1048690" name="TextBox 4"/>
          <p:cNvSpPr txBox="1"/>
          <p:nvPr/>
        </p:nvSpPr>
        <p:spPr>
          <a:xfrm>
            <a:off x="2529840" y="3063240"/>
            <a:ext cx="2194560" cy="5740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Mas'uliyatli ota-onalikning ahamiyati</a:t>
            </a:r>
          </a:p>
        </p:txBody>
      </p:sp>
      <p:sp>
        <p:nvSpPr>
          <p:cNvPr id="1048691" name="TextBox 5"/>
          <p:cNvSpPr txBox="1"/>
          <p:nvPr/>
        </p:nvSpPr>
        <p:spPr>
          <a:xfrm>
            <a:off x="2529840" y="3931920"/>
            <a:ext cx="2194560" cy="17170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Ota-onalar yoshlarning rivojlanishi uchun mustahkam va muvozanatli muhit yaratishi, ularning jamiyatdagi rolini anglashda yordam berishi zarur.</a:t>
            </a:r>
          </a:p>
        </p:txBody>
      </p:sp>
      <p:sp>
        <p:nvSpPr>
          <p:cNvPr id="1048692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3" name="TextBox 7"/>
          <p:cNvSpPr txBox="1"/>
          <p:nvPr/>
        </p:nvSpPr>
        <p:spPr>
          <a:xfrm>
            <a:off x="573024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02</a:t>
            </a:r>
          </a:p>
        </p:txBody>
      </p:sp>
      <p:sp>
        <p:nvSpPr>
          <p:cNvPr id="1048694" name="TextBox 8"/>
          <p:cNvSpPr txBox="1"/>
          <p:nvPr/>
        </p:nvSpPr>
        <p:spPr>
          <a:xfrm>
            <a:off x="4998720" y="3063240"/>
            <a:ext cx="2194560" cy="8915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Yaxshi kommunikatsiya usullari</a:t>
            </a:r>
          </a:p>
        </p:txBody>
      </p:sp>
      <p:sp>
        <p:nvSpPr>
          <p:cNvPr id="1048695" name="TextBox 9"/>
          <p:cNvSpPr txBox="1"/>
          <p:nvPr/>
        </p:nvSpPr>
        <p:spPr>
          <a:xfrm>
            <a:off x="4998720" y="3931920"/>
            <a:ext cx="2194560" cy="15138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Ochiq va samimiy muloqot yoshlarning ishonchini oshiradi, muammolarni muhokama qilish va hal qilishda muhim rol o'ynaydi.</a:t>
            </a:r>
          </a:p>
        </p:txBody>
      </p:sp>
      <p:sp>
        <p:nvSpPr>
          <p:cNvPr id="1048696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97" name="TextBox 11"/>
          <p:cNvSpPr txBox="1"/>
          <p:nvPr/>
        </p:nvSpPr>
        <p:spPr>
          <a:xfrm>
            <a:off x="819912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03</a:t>
            </a:r>
          </a:p>
        </p:txBody>
      </p:sp>
      <p:sp>
        <p:nvSpPr>
          <p:cNvPr id="1048698" name="TextBox 12"/>
          <p:cNvSpPr txBox="1"/>
          <p:nvPr/>
        </p:nvSpPr>
        <p:spPr>
          <a:xfrm>
            <a:off x="7467600" y="3063240"/>
            <a:ext cx="2194560" cy="358140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Ta'lim va qoidalar</a:t>
            </a:r>
          </a:p>
        </p:txBody>
      </p:sp>
      <p:sp>
        <p:nvSpPr>
          <p:cNvPr id="1048699" name="TextBox 13"/>
          <p:cNvSpPr txBox="1"/>
          <p:nvPr/>
        </p:nvSpPr>
        <p:spPr>
          <a:xfrm>
            <a:off x="7467600" y="3931920"/>
            <a:ext cx="2194560" cy="15138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Ota-onalar nazorat va tartibni ta'minlab, shaxsiy rivojlanish uchun muhim bo'lgan qoidalar va tarbiyaviy yondashuvlarni qo'llashlari lozim.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/>
      </p:grpSpPr>
      <p:sp>
        <p:nvSpPr>
          <p:cNvPr id="10487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Hamkorlik va o'zaro tushunishni rivojlantirish orqali oilaviy muhitni mustahkamlash</a:t>
            </a:r>
          </a:p>
        </p:txBody>
      </p:sp>
      <p:sp>
        <p:nvSpPr>
          <p:cNvPr id="1048701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02" name="TextBox 3"/>
          <p:cNvSpPr txBox="1"/>
          <p:nvPr/>
        </p:nvSpPr>
        <p:spPr>
          <a:xfrm>
            <a:off x="202692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01</a:t>
            </a:r>
          </a:p>
        </p:txBody>
      </p:sp>
      <p:sp>
        <p:nvSpPr>
          <p:cNvPr id="1048703" name="TextBox 4"/>
          <p:cNvSpPr txBox="1"/>
          <p:nvPr/>
        </p:nvSpPr>
        <p:spPr>
          <a:xfrm>
            <a:off x="1295400" y="3063240"/>
            <a:ext cx="2194560" cy="6248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Hamkorlikning ahamiyati</a:t>
            </a:r>
          </a:p>
        </p:txBody>
      </p:sp>
      <p:sp>
        <p:nvSpPr>
          <p:cNvPr id="1048704" name="TextBox 5"/>
          <p:cNvSpPr txBox="1"/>
          <p:nvPr/>
        </p:nvSpPr>
        <p:spPr>
          <a:xfrm>
            <a:off x="1295400" y="3931920"/>
            <a:ext cx="2194560" cy="15138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Oilaviy muhitda hamkorlik va tushunishni rivojlantirish, oiladagi muammolarni hal qilish va umumiy maqsadlarga erishishda muhim rol o'ynaydi.</a:t>
            </a:r>
          </a:p>
        </p:txBody>
      </p:sp>
      <p:sp>
        <p:nvSpPr>
          <p:cNvPr id="1048705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06" name="TextBox 7"/>
          <p:cNvSpPr txBox="1"/>
          <p:nvPr/>
        </p:nvSpPr>
        <p:spPr>
          <a:xfrm>
            <a:off x="449580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02</a:t>
            </a:r>
          </a:p>
        </p:txBody>
      </p:sp>
      <p:sp>
        <p:nvSpPr>
          <p:cNvPr id="1048707" name="TextBox 8"/>
          <p:cNvSpPr txBox="1"/>
          <p:nvPr/>
        </p:nvSpPr>
        <p:spPr>
          <a:xfrm>
            <a:off x="3764280" y="3063240"/>
            <a:ext cx="2194560" cy="6248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Eshittirish va tinglash</a:t>
            </a:r>
          </a:p>
        </p:txBody>
      </p:sp>
      <p:sp>
        <p:nvSpPr>
          <p:cNvPr id="1048708" name="TextBox 9"/>
          <p:cNvSpPr txBox="1"/>
          <p:nvPr/>
        </p:nvSpPr>
        <p:spPr>
          <a:xfrm>
            <a:off x="3764280" y="3931920"/>
            <a:ext cx="2194560" cy="15138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a'zolari o'rtasida ochiq va samimiy muloqot, faol tinglash orqali tushunishni oshiradi, muammolarni tez va samarali hal qilish imkonini beradi.</a:t>
            </a:r>
          </a:p>
        </p:txBody>
      </p:sp>
      <p:sp>
        <p:nvSpPr>
          <p:cNvPr id="1048709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10" name="TextBox 11"/>
          <p:cNvSpPr txBox="1"/>
          <p:nvPr/>
        </p:nvSpPr>
        <p:spPr>
          <a:xfrm>
            <a:off x="696468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03</a:t>
            </a:r>
          </a:p>
        </p:txBody>
      </p:sp>
      <p:sp>
        <p:nvSpPr>
          <p:cNvPr id="1048711" name="TextBox 12"/>
          <p:cNvSpPr txBox="1"/>
          <p:nvPr/>
        </p:nvSpPr>
        <p:spPr>
          <a:xfrm>
            <a:off x="6233160" y="3063240"/>
            <a:ext cx="2194560" cy="6248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Empatiya va sabr-toqat</a:t>
            </a:r>
          </a:p>
        </p:txBody>
      </p:sp>
      <p:sp>
        <p:nvSpPr>
          <p:cNvPr id="1048712" name="TextBox 13"/>
          <p:cNvSpPr txBox="1"/>
          <p:nvPr/>
        </p:nvSpPr>
        <p:spPr>
          <a:xfrm>
            <a:off x="6233160" y="3931920"/>
            <a:ext cx="2194560" cy="17170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Empatiya va sabr-toqat oilaviy muhitni mustahkamlashga yordam beradi, chaqiruvlar va qiyinchiliklar bilan yuzlashishda bir-birini qo'llab-quvvatlaydi.</a:t>
            </a:r>
          </a:p>
        </p:txBody>
      </p:sp>
      <p:sp>
        <p:nvSpPr>
          <p:cNvPr id="1048713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14" name="TextBox 15"/>
          <p:cNvSpPr txBox="1"/>
          <p:nvPr/>
        </p:nvSpPr>
        <p:spPr>
          <a:xfrm>
            <a:off x="9433560" y="2468880"/>
            <a:ext cx="2194560" cy="624840"/>
          </a:xfrm>
          <a:prstGeom prst="rect"/>
          <a:noFill/>
        </p:spPr>
        <p:txBody>
          <a:bodyPr wrap="square">
            <a:spAutoFit/>
          </a:bodyPr>
          <a:p>
            <a:r>
              <a:rPr b="1" sz="3600"/>
              <a:t>04</a:t>
            </a:r>
          </a:p>
        </p:txBody>
      </p:sp>
      <p:sp>
        <p:nvSpPr>
          <p:cNvPr id="1048715" name="TextBox 16"/>
          <p:cNvSpPr txBox="1"/>
          <p:nvPr/>
        </p:nvSpPr>
        <p:spPr>
          <a:xfrm>
            <a:off x="8702040" y="3063240"/>
            <a:ext cx="2194560" cy="5740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Birgalikda qarorlar qabul qilish</a:t>
            </a:r>
          </a:p>
        </p:txBody>
      </p:sp>
      <p:sp>
        <p:nvSpPr>
          <p:cNvPr id="1048716" name="TextBox 17"/>
          <p:cNvSpPr txBox="1"/>
          <p:nvPr/>
        </p:nvSpPr>
        <p:spPr>
          <a:xfrm>
            <a:off x="8702040" y="3931920"/>
            <a:ext cx="2194560" cy="15138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a'zolari bilan birgalikda muhim qarorlar qabul qilish, ishonch va hamjihatlikni rivojlantiradi, yoshlarning qatnashuvi bilan oilaviy muhit yaxshilanadi.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/>
      </p:grpSpPr>
      <p:sp>
        <p:nvSpPr>
          <p:cNvPr id="10487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4400"/>
            </a:pPr>
            <a:r>
              <a:t>Xulosa</a:t>
            </a:r>
          </a:p>
        </p:txBody>
      </p:sp>
      <p:sp>
        <p:nvSpPr>
          <p:cNvPr id="1048718" name="Rounded Rectangle 2"/>
          <p:cNvSpPr/>
          <p:nvPr/>
        </p:nvSpPr>
        <p:spPr>
          <a:xfrm>
            <a:off x="1188720" y="26517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19" name="TextBox 3"/>
          <p:cNvSpPr txBox="1"/>
          <p:nvPr/>
        </p:nvSpPr>
        <p:spPr>
          <a:xfrm>
            <a:off x="1242284" y="2705324"/>
            <a:ext cx="258631" cy="574040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1</a:t>
            </a:r>
          </a:p>
        </p:txBody>
      </p:sp>
      <p:sp>
        <p:nvSpPr>
          <p:cNvPr id="1048720" name="TextBox 4"/>
          <p:cNvSpPr txBox="1"/>
          <p:nvPr/>
        </p:nvSpPr>
        <p:spPr>
          <a:xfrm>
            <a:off x="2103120" y="2560320"/>
            <a:ext cx="6400800" cy="3327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Zamonaviy metodlar oilaviy hayotni rivojlantiradi</a:t>
            </a:r>
          </a:p>
        </p:txBody>
      </p:sp>
      <p:sp>
        <p:nvSpPr>
          <p:cNvPr id="1048721" name="TextBox 5"/>
          <p:cNvSpPr txBox="1"/>
          <p:nvPr/>
        </p:nvSpPr>
        <p:spPr>
          <a:xfrm>
            <a:off x="2103120" y="2834640"/>
            <a:ext cx="64008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Zamonaviy ta'lim metodlari yoshlarni oilaviy muhitga tayyorlashda muhim rol o'ynaydi, motivatsiya va tushunishni oshirish uchun samarali vositadir.</a:t>
            </a:r>
          </a:p>
        </p:txBody>
      </p:sp>
      <p:sp>
        <p:nvSpPr>
          <p:cNvPr id="1048722" name="Rounded Rectangle 6"/>
          <p:cNvSpPr/>
          <p:nvPr/>
        </p:nvSpPr>
        <p:spPr>
          <a:xfrm>
            <a:off x="1188720" y="35661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23" name="TextBox 7"/>
          <p:cNvSpPr txBox="1"/>
          <p:nvPr/>
        </p:nvSpPr>
        <p:spPr>
          <a:xfrm>
            <a:off x="1242284" y="36197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2</a:t>
            </a:r>
          </a:p>
        </p:txBody>
      </p:sp>
      <p:sp>
        <p:nvSpPr>
          <p:cNvPr id="1048724" name="TextBox 8"/>
          <p:cNvSpPr txBox="1"/>
          <p:nvPr/>
        </p:nvSpPr>
        <p:spPr>
          <a:xfrm>
            <a:off x="2103120" y="3474720"/>
            <a:ext cx="640080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Madaniy qadriyatlar va muhit ta'siri</a:t>
            </a:r>
          </a:p>
        </p:txBody>
      </p:sp>
      <p:sp>
        <p:nvSpPr>
          <p:cNvPr id="1048725" name="TextBox 9"/>
          <p:cNvSpPr txBox="1"/>
          <p:nvPr/>
        </p:nvSpPr>
        <p:spPr>
          <a:xfrm>
            <a:off x="2103120" y="3749040"/>
            <a:ext cx="64008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Oilaviy madaniyat va qadriyatlar yoshlarning shaxsiy rivojlanishi uchun asos bo'lib, ular ijtimoiy va emotsional barqarorlikni ta'minlaydi.</a:t>
            </a:r>
          </a:p>
        </p:txBody>
      </p:sp>
      <p:sp>
        <p:nvSpPr>
          <p:cNvPr id="1048726" name="Rounded Rectangle 10"/>
          <p:cNvSpPr/>
          <p:nvPr/>
        </p:nvSpPr>
        <p:spPr>
          <a:xfrm>
            <a:off x="1188720" y="44805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727" name="TextBox 11"/>
          <p:cNvSpPr txBox="1"/>
          <p:nvPr/>
        </p:nvSpPr>
        <p:spPr>
          <a:xfrm>
            <a:off x="1242284" y="45341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3</a:t>
            </a:r>
          </a:p>
        </p:txBody>
      </p:sp>
      <p:sp>
        <p:nvSpPr>
          <p:cNvPr id="1048728" name="TextBox 12"/>
          <p:cNvSpPr txBox="1"/>
          <p:nvPr/>
        </p:nvSpPr>
        <p:spPr>
          <a:xfrm>
            <a:off x="2103120" y="4389120"/>
            <a:ext cx="640080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Kommunikatsiya va hamkorlik kuchayishi</a:t>
            </a:r>
          </a:p>
        </p:txBody>
      </p:sp>
      <p:sp>
        <p:nvSpPr>
          <p:cNvPr id="1048729" name="TextBox 13"/>
          <p:cNvSpPr txBox="1"/>
          <p:nvPr/>
        </p:nvSpPr>
        <p:spPr>
          <a:xfrm>
            <a:off x="2103120" y="4663440"/>
            <a:ext cx="6400800" cy="7010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Samarali aloqa va tushunishni rivojlantirish oilaviy muhitni mustahkamlashda muhim, bunda ochiq muloqot va empatiya asosiy o'rin tutadi.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/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Foydalanilgan Adabiyotlar</a:t>
            </a:r>
          </a:p>
        </p:txBody>
      </p:sp>
      <p:sp>
        <p:nvSpPr>
          <p:cNvPr id="104873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sz="1800"/>
              <a:t>1. Akromov, S. Oila muhitida kommunikatsiya va hamkorlik. Oila va jamiyat, 2020.</a:t>
            </a:r>
          </a:p>
          <a:p>
            <a:r>
              <a:rPr sz="1800"/>
              <a:t>2. Bekjonov, M. Yoshlarni oilaviy hayotga tayyorlash metodlari. Oila ta'limi markazi, 2019.</a:t>
            </a:r>
          </a:p>
          <a:p>
            <a:r>
              <a:rPr sz="1800"/>
              <a:t>3. Narziev, D. Madaniy va jamiyatdagi oilaviy rol. Toshkent Davlat Universiteti nashriyoti, 2018.</a:t>
            </a:r>
          </a:p>
          <a:p>
            <a:r>
              <a:rPr sz="1800"/>
              <a:t>4. Qodirov, R. Oila muhitida mas'uliyat va o'zaro tushunish. Oila va psixologiya jurnali, 2021.</a:t>
            </a:r>
          </a:p>
          <a:p>
            <a:r>
              <a:rPr sz="1800"/>
              <a:t>5. Tashkent Psixologiya Institutining ilmiy maqolalari to'plami. (2022). 'Yoshlarni oilaviy hayotga tayyorlash va uni rivojlantirish'.</a:t>
            </a:r>
          </a:p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/>
      </p:grpSpPr>
      <p:sp>
        <p:nvSpPr>
          <p:cNvPr id="104873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/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Reja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sz="2000"/>
              <a:t>Yoshlarni oilaviy hayotga tayyorlashning asosiy strategiyalari va metodlari</a:t>
            </a:r>
          </a:p>
          <a:p>
            <a:r>
              <a:rPr sz="2000"/>
              <a:t>Madaniy va jamiyatdagi oilaviy roli va o'zgarishlarni tushuntirish</a:t>
            </a:r>
          </a:p>
          <a:p>
            <a:r>
              <a:rPr sz="2000"/>
              <a:t>Oila muhitida kommunikatsiya, mas'uliyat va hamkorlikni rivojlantirish</a:t>
            </a:r>
          </a:p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/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Yoshlarni oilaviy hayotga tayyorlashda zamonaviy metodlar va ularning samaradorligi</a:t>
            </a:r>
          </a:p>
        </p:txBody>
      </p:sp>
      <p:sp>
        <p:nvSpPr>
          <p:cNvPr id="1048602" name="Rounded Rectangle 2"/>
          <p:cNvSpPr/>
          <p:nvPr/>
        </p:nvSpPr>
        <p:spPr>
          <a:xfrm>
            <a:off x="1188720" y="26517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3" name="TextBox 3"/>
          <p:cNvSpPr txBox="1"/>
          <p:nvPr/>
        </p:nvSpPr>
        <p:spPr>
          <a:xfrm>
            <a:off x="1242284" y="2705324"/>
            <a:ext cx="258631" cy="574040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1</a:t>
            </a:r>
          </a:p>
        </p:txBody>
      </p:sp>
      <p:sp>
        <p:nvSpPr>
          <p:cNvPr id="1048604" name="TextBox 4"/>
          <p:cNvSpPr txBox="1"/>
          <p:nvPr/>
        </p:nvSpPr>
        <p:spPr>
          <a:xfrm>
            <a:off x="2103120" y="2560320"/>
            <a:ext cx="6400800" cy="358140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Zamonaviy ta'lim metodlari</a:t>
            </a:r>
          </a:p>
        </p:txBody>
      </p:sp>
      <p:sp>
        <p:nvSpPr>
          <p:cNvPr id="1048605" name="TextBox 5"/>
          <p:cNvSpPr txBox="1"/>
          <p:nvPr/>
        </p:nvSpPr>
        <p:spPr>
          <a:xfrm>
            <a:off x="2103120" y="2834640"/>
            <a:ext cx="91440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Interaktiv seminarlar, onlayn kurslar va video darslar yoshlarni oilaviy hayotga tayyorlashda zamonaviy va samarali metodlar hisoblanadi, ular motivatsiya va tushunishni oshiradi.</a:t>
            </a:r>
          </a:p>
        </p:txBody>
      </p:sp>
      <p:sp>
        <p:nvSpPr>
          <p:cNvPr id="1048606" name="Rounded Rectangle 6"/>
          <p:cNvSpPr/>
          <p:nvPr/>
        </p:nvSpPr>
        <p:spPr>
          <a:xfrm>
            <a:off x="1188720" y="35661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7" name="TextBox 7"/>
          <p:cNvSpPr txBox="1"/>
          <p:nvPr/>
        </p:nvSpPr>
        <p:spPr>
          <a:xfrm>
            <a:off x="1242284" y="36197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2</a:t>
            </a:r>
          </a:p>
        </p:txBody>
      </p:sp>
      <p:sp>
        <p:nvSpPr>
          <p:cNvPr id="1048608" name="TextBox 8"/>
          <p:cNvSpPr txBox="1"/>
          <p:nvPr/>
        </p:nvSpPr>
        <p:spPr>
          <a:xfrm>
            <a:off x="2103120" y="3474720"/>
            <a:ext cx="6400800" cy="3581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Psixologik tayyorgarlik</a:t>
            </a:r>
          </a:p>
        </p:txBody>
      </p:sp>
      <p:sp>
        <p:nvSpPr>
          <p:cNvPr id="1048609" name="TextBox 9"/>
          <p:cNvSpPr txBox="1"/>
          <p:nvPr/>
        </p:nvSpPr>
        <p:spPr>
          <a:xfrm>
            <a:off x="2103120" y="3749040"/>
            <a:ext cx="91440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Psixologik mashg'ulotlar va treninglar yoshlarning emotsional intizomini rivojlantiradi, oilaviy muhitda muvozanatni saqlash va konfliktlarni hal etish qobiliyatini kuchaytiradi.</a:t>
            </a:r>
          </a:p>
        </p:txBody>
      </p:sp>
      <p:sp>
        <p:nvSpPr>
          <p:cNvPr id="1048610" name="Rounded Rectangle 10"/>
          <p:cNvSpPr/>
          <p:nvPr/>
        </p:nvSpPr>
        <p:spPr>
          <a:xfrm>
            <a:off x="1188720" y="44805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1" name="TextBox 11"/>
          <p:cNvSpPr txBox="1"/>
          <p:nvPr/>
        </p:nvSpPr>
        <p:spPr>
          <a:xfrm>
            <a:off x="1242284" y="45341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3</a:t>
            </a:r>
          </a:p>
        </p:txBody>
      </p:sp>
      <p:sp>
        <p:nvSpPr>
          <p:cNvPr id="1048612" name="TextBox 12"/>
          <p:cNvSpPr txBox="1"/>
          <p:nvPr/>
        </p:nvSpPr>
        <p:spPr>
          <a:xfrm>
            <a:off x="2103120" y="4389120"/>
            <a:ext cx="6400800" cy="3581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Amaliy o'quv dasturlari</a:t>
            </a:r>
          </a:p>
        </p:txBody>
      </p:sp>
      <p:sp>
        <p:nvSpPr>
          <p:cNvPr id="1048613" name="TextBox 13"/>
          <p:cNvSpPr txBox="1"/>
          <p:nvPr/>
        </p:nvSpPr>
        <p:spPr>
          <a:xfrm>
            <a:off x="2103120" y="4663440"/>
            <a:ext cx="91440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Amaliy tajribalar, simulyatsiyalar va erkaklar bilan o'qish dasturlari yoshlarni oilaviy rollarga tayyorlashda muhim bo'lib, ularning real hayotdagi muammolarni hal qilishga tayyorligini oshiradi.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/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Oila muhitida yoshlarni tarbiyalash: psixologik va madaniy asoslar</a:t>
            </a:r>
          </a:p>
        </p:txBody>
      </p:sp>
      <p:sp>
        <p:nvSpPr>
          <p:cNvPr id="1048615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6" name="TextBox 3"/>
          <p:cNvSpPr txBox="1"/>
          <p:nvPr/>
        </p:nvSpPr>
        <p:spPr>
          <a:xfrm>
            <a:off x="2164080" y="24688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Psixologik asoslar</a:t>
            </a:r>
          </a:p>
        </p:txBody>
      </p:sp>
      <p:sp>
        <p:nvSpPr>
          <p:cNvPr id="1048617" name="TextBox 4"/>
          <p:cNvSpPr txBox="1"/>
          <p:nvPr/>
        </p:nvSpPr>
        <p:spPr>
          <a:xfrm>
            <a:off x="2164080" y="27432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muhitida yoshlarni tarbiyalashda psixologik asoslar muhimdir. Bu, yoshlarning emotsional barqarorligi, o'z-o'zini anglash va motivatsiya rivojlanishiga yordam beradi.</a:t>
            </a:r>
          </a:p>
        </p:txBody>
      </p:sp>
      <p:sp>
        <p:nvSpPr>
          <p:cNvPr id="1048618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9" name="TextBox 6"/>
          <p:cNvSpPr txBox="1"/>
          <p:nvPr/>
        </p:nvSpPr>
        <p:spPr>
          <a:xfrm>
            <a:off x="2164080" y="38404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Madaniy qadriyatlar</a:t>
            </a:r>
          </a:p>
        </p:txBody>
      </p:sp>
      <p:sp>
        <p:nvSpPr>
          <p:cNvPr id="1048620" name="TextBox 7"/>
          <p:cNvSpPr txBox="1"/>
          <p:nvPr/>
        </p:nvSpPr>
        <p:spPr>
          <a:xfrm>
            <a:off x="2164080" y="41148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Madaniy qadriyatlar yoshlarning identiteti va oilaviy qiymatlarni qabul qilishda asosiy rol o'ynaydi. Bu, oilaviy an'analarga hurmat va milliy odob-axloqni tarbiyalashga imkon beradi.</a:t>
            </a:r>
          </a:p>
        </p:txBody>
      </p:sp>
      <p:sp>
        <p:nvSpPr>
          <p:cNvPr id="1048621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2" name="TextBox 9"/>
          <p:cNvSpPr txBox="1"/>
          <p:nvPr/>
        </p:nvSpPr>
        <p:spPr>
          <a:xfrm>
            <a:off x="2164080" y="52120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Ijtimoiy muhit ta'siri</a:t>
            </a:r>
          </a:p>
        </p:txBody>
      </p:sp>
      <p:sp>
        <p:nvSpPr>
          <p:cNvPr id="1048623" name="TextBox 10"/>
          <p:cNvSpPr txBox="1"/>
          <p:nvPr/>
        </p:nvSpPr>
        <p:spPr>
          <a:xfrm>
            <a:off x="2164080" y="54864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Ijtimoiy muhit, do'stlar, maktab va jamiyatning ta'siri bilan yoshlar o'zlarining oilaviy rolini va madaniy normalarni o'rganadilar. Bu, ijobiy va sog'lom o'sishni ta'minlaydi.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/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Oila bilan bog‘liq muammolarni hal etish va munosabatlarni rivojlantirish strategiyalari</a:t>
            </a:r>
          </a:p>
        </p:txBody>
      </p:sp>
      <p:sp>
        <p:nvSpPr>
          <p:cNvPr id="1048625" name="Rounded Rectangle 2"/>
          <p:cNvSpPr/>
          <p:nvPr/>
        </p:nvSpPr>
        <p:spPr>
          <a:xfrm>
            <a:off x="143256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6" name="TextBox 3"/>
          <p:cNvSpPr txBox="1"/>
          <p:nvPr/>
        </p:nvSpPr>
        <p:spPr>
          <a:xfrm>
            <a:off x="149951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1</a:t>
            </a:r>
          </a:p>
        </p:txBody>
      </p:sp>
      <p:sp>
        <p:nvSpPr>
          <p:cNvPr id="1048627" name="TextBox 4"/>
          <p:cNvSpPr txBox="1"/>
          <p:nvPr/>
        </p:nvSpPr>
        <p:spPr>
          <a:xfrm>
            <a:off x="1981200" y="3108960"/>
            <a:ext cx="2468880" cy="5740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Muammo tahlili va kommunikatsiya</a:t>
            </a:r>
          </a:p>
        </p:txBody>
      </p:sp>
      <p:sp>
        <p:nvSpPr>
          <p:cNvPr id="1048628" name="TextBox 5"/>
          <p:cNvSpPr txBox="1"/>
          <p:nvPr/>
        </p:nvSpPr>
        <p:spPr>
          <a:xfrm>
            <a:off x="1981200" y="3657600"/>
            <a:ext cx="2743200" cy="13106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muammolarini aniqlash va hal etishda ochiq va samimiy muloqot muhim. Bu yoshlar va ota-onalar o‘rtasida tushunishni mustahkamlashga yordam beradi.</a:t>
            </a:r>
          </a:p>
        </p:txBody>
      </p:sp>
      <p:sp>
        <p:nvSpPr>
          <p:cNvPr id="1048629" name="Rounded Rectangle 6"/>
          <p:cNvSpPr/>
          <p:nvPr/>
        </p:nvSpPr>
        <p:spPr>
          <a:xfrm>
            <a:off x="445008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0" name="TextBox 7"/>
          <p:cNvSpPr txBox="1"/>
          <p:nvPr/>
        </p:nvSpPr>
        <p:spPr>
          <a:xfrm>
            <a:off x="451703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2</a:t>
            </a:r>
          </a:p>
        </p:txBody>
      </p:sp>
      <p:sp>
        <p:nvSpPr>
          <p:cNvPr id="1048631" name="TextBox 8"/>
          <p:cNvSpPr txBox="1"/>
          <p:nvPr/>
        </p:nvSpPr>
        <p:spPr>
          <a:xfrm>
            <a:off x="4998720" y="3108960"/>
            <a:ext cx="2468880" cy="5740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Muvofiqlashtirilgan yechimlar</a:t>
            </a:r>
          </a:p>
        </p:txBody>
      </p:sp>
      <p:sp>
        <p:nvSpPr>
          <p:cNvPr id="1048632" name="TextBox 9"/>
          <p:cNvSpPr txBox="1"/>
          <p:nvPr/>
        </p:nvSpPr>
        <p:spPr>
          <a:xfrm>
            <a:off x="4998720" y="3657600"/>
            <a:ext cx="2743200" cy="13106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Muammo yechimlari uchun birgalikda ishlash, muxtalif fikrlarni hurmat qilish va kompromissga erishish strategiyalari oilaviy muhitni barqaror qiladi.</a:t>
            </a:r>
          </a:p>
        </p:txBody>
      </p:sp>
      <p:sp>
        <p:nvSpPr>
          <p:cNvPr id="1048633" name="Rounded Rectangle 10"/>
          <p:cNvSpPr/>
          <p:nvPr/>
        </p:nvSpPr>
        <p:spPr>
          <a:xfrm>
            <a:off x="746760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4" name="TextBox 11"/>
          <p:cNvSpPr txBox="1"/>
          <p:nvPr/>
        </p:nvSpPr>
        <p:spPr>
          <a:xfrm>
            <a:off x="753455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3</a:t>
            </a:r>
          </a:p>
        </p:txBody>
      </p:sp>
      <p:sp>
        <p:nvSpPr>
          <p:cNvPr id="1048635" name="TextBox 12"/>
          <p:cNvSpPr txBox="1"/>
          <p:nvPr/>
        </p:nvSpPr>
        <p:spPr>
          <a:xfrm>
            <a:off x="8016240" y="3108960"/>
            <a:ext cx="2468880" cy="5740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Psixologik qo‘llab-quvvatlash</a:t>
            </a:r>
          </a:p>
        </p:txBody>
      </p:sp>
      <p:sp>
        <p:nvSpPr>
          <p:cNvPr id="1048636" name="TextBox 13"/>
          <p:cNvSpPr txBox="1"/>
          <p:nvPr/>
        </p:nvSpPr>
        <p:spPr>
          <a:xfrm>
            <a:off x="8016240" y="3657600"/>
            <a:ext cx="2743200" cy="13106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Psixologlar va psixologik xizmatlar oiladagi muammolarni tushunish va hal qilishda yordam berib, yoshlar va ota-onalarning ruhiy holatini yaxshilaydi.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/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Oila rolining madaniyatdagi o'rni va yoshlar uchun ta'lim vazifalari</a:t>
            </a:r>
          </a:p>
        </p:txBody>
      </p:sp>
      <p:sp>
        <p:nvSpPr>
          <p:cNvPr id="1048638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9" name="TextBox 3"/>
          <p:cNvSpPr txBox="1"/>
          <p:nvPr/>
        </p:nvSpPr>
        <p:spPr>
          <a:xfrm>
            <a:off x="2164080" y="24688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Oila madaniyati va ahamiyati</a:t>
            </a:r>
          </a:p>
        </p:txBody>
      </p:sp>
      <p:sp>
        <p:nvSpPr>
          <p:cNvPr id="1048640" name="TextBox 4"/>
          <p:cNvSpPr txBox="1"/>
          <p:nvPr/>
        </p:nvSpPr>
        <p:spPr>
          <a:xfrm>
            <a:off x="2164080" y="27432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madaniyati jamiyatda oilaning asosiy qadriyatlarini, an'analarini va odatlarini shakllantiradi, yoshlarni sog‘lom va barqaror oilaviy muhitga tayyorlaydi.</a:t>
            </a:r>
          </a:p>
        </p:txBody>
      </p:sp>
      <p:sp>
        <p:nvSpPr>
          <p:cNvPr id="1048641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2" name="TextBox 6"/>
          <p:cNvSpPr txBox="1"/>
          <p:nvPr/>
        </p:nvSpPr>
        <p:spPr>
          <a:xfrm>
            <a:off x="2164080" y="379476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Ta'lim vazifalari va maqsadlari</a:t>
            </a:r>
          </a:p>
        </p:txBody>
      </p:sp>
      <p:sp>
        <p:nvSpPr>
          <p:cNvPr id="1048643" name="TextBox 7"/>
          <p:cNvSpPr txBox="1"/>
          <p:nvPr/>
        </p:nvSpPr>
        <p:spPr>
          <a:xfrm>
            <a:off x="2164080" y="406908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Oilaviy ta'lim yoshlarni mehr, hurmat va mas'uliyat bilan tarbiyalashga qaratilgan bo‘lib, ular uchun ijtimoiy va emotsional kompetensiyalarni rivojlantiradi.</a:t>
            </a:r>
          </a:p>
        </p:txBody>
      </p:sp>
      <p:sp>
        <p:nvSpPr>
          <p:cNvPr id="1048644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5" name="TextBox 9"/>
          <p:cNvSpPr txBox="1"/>
          <p:nvPr/>
        </p:nvSpPr>
        <p:spPr>
          <a:xfrm>
            <a:off x="2164080" y="5120640"/>
            <a:ext cx="7863840" cy="3327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Madaniyat va yoshlar roli</a:t>
            </a:r>
          </a:p>
        </p:txBody>
      </p:sp>
      <p:sp>
        <p:nvSpPr>
          <p:cNvPr id="1048646" name="TextBox 10"/>
          <p:cNvSpPr txBox="1"/>
          <p:nvPr/>
        </p:nvSpPr>
        <p:spPr>
          <a:xfrm>
            <a:off x="2164080" y="539496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Madaniyatda oilaviy ro‘llar avlodlar o‘rtasida uzviylikni ta'minlab, yoshlarni oilaviy qadriyatlarni anglash va ularni saqlashga tayyorlaydi.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/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Jamiyatda oilaviy qadriyatlarning o'zgarishi va yoshlar bilan bog'liqligi</a:t>
            </a:r>
          </a:p>
        </p:txBody>
      </p:sp>
      <p:sp>
        <p:nvSpPr>
          <p:cNvPr id="1048648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9" name="TextBox 3"/>
          <p:cNvSpPr txBox="1"/>
          <p:nvPr/>
        </p:nvSpPr>
        <p:spPr>
          <a:xfrm>
            <a:off x="2164080" y="24688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Oila qadriyatlarining o'zgarishi</a:t>
            </a:r>
          </a:p>
        </p:txBody>
      </p:sp>
      <p:sp>
        <p:nvSpPr>
          <p:cNvPr id="1048650" name="TextBox 4"/>
          <p:cNvSpPr txBox="1"/>
          <p:nvPr/>
        </p:nvSpPr>
        <p:spPr>
          <a:xfrm>
            <a:off x="2164080" y="2743200"/>
            <a:ext cx="7863840" cy="7010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Jamiyatda qadriyatlar dinamik tarzda rivojlanmoqda. An'anaviy rollar o'rniga individualizm va erkin fikrlash keng tarqalmoqda, bu esa yoshlar uchun yangi imkoniyatlar va muammolarni keltirib chiqarmoqda.</a:t>
            </a:r>
          </a:p>
        </p:txBody>
      </p:sp>
      <p:sp>
        <p:nvSpPr>
          <p:cNvPr id="1048651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2" name="TextBox 6"/>
          <p:cNvSpPr txBox="1"/>
          <p:nvPr/>
        </p:nvSpPr>
        <p:spPr>
          <a:xfrm>
            <a:off x="2164080" y="38404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Yoshlarda tushuncha va qiyinchiliklar</a:t>
            </a:r>
          </a:p>
        </p:txBody>
      </p:sp>
      <p:sp>
        <p:nvSpPr>
          <p:cNvPr id="1048653" name="TextBox 7"/>
          <p:cNvSpPr txBox="1"/>
          <p:nvPr/>
        </p:nvSpPr>
        <p:spPr>
          <a:xfrm>
            <a:off x="2164080" y="41148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Yangi avlod qadriyatlarni qabul qilishda qiyinchiliklarga duch kelmoqda. Oila va jamiyatdagi o'zgarishlar, an'anaviy va zamonaviy fikrlar o'rtasida muvozanatni topish muhimdir.</a:t>
            </a:r>
          </a:p>
        </p:txBody>
      </p:sp>
      <p:sp>
        <p:nvSpPr>
          <p:cNvPr id="1048654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/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5" name="TextBox 9"/>
          <p:cNvSpPr txBox="1"/>
          <p:nvPr/>
        </p:nvSpPr>
        <p:spPr>
          <a:xfrm>
            <a:off x="2164080" y="5212080"/>
            <a:ext cx="786384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O'zgarishlarning ijtimoiy ta'siri</a:t>
            </a:r>
          </a:p>
        </p:txBody>
      </p:sp>
      <p:sp>
        <p:nvSpPr>
          <p:cNvPr id="1048656" name="TextBox 10"/>
          <p:cNvSpPr txBox="1"/>
          <p:nvPr/>
        </p:nvSpPr>
        <p:spPr>
          <a:xfrm>
            <a:off x="2164080" y="5486400"/>
            <a:ext cx="786384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Qadriyatlarning o'zgarishi yoshlar orasida mustaqil fikr va shaxsiy rivojlanishni rag'batlantiradi. Bu, o'z navbatida, oilaviy munosabatlar va jamiyatdagi rollarni qayta ko'rib chiqishga olib kelmoqda.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/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400"/>
            </a:pPr>
            <a:r>
              <a:t>Tarixiy nuqtai nazardan oilaviy strukturalar va zamonaviy o'zgarishlar</a:t>
            </a:r>
          </a:p>
        </p:txBody>
      </p:sp>
      <p:sp>
        <p:nvSpPr>
          <p:cNvPr id="1048658" name="Rounded Rectangle 2"/>
          <p:cNvSpPr/>
          <p:nvPr/>
        </p:nvSpPr>
        <p:spPr>
          <a:xfrm>
            <a:off x="1188720" y="26517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9" name="TextBox 3"/>
          <p:cNvSpPr txBox="1"/>
          <p:nvPr/>
        </p:nvSpPr>
        <p:spPr>
          <a:xfrm>
            <a:off x="1242284" y="2705324"/>
            <a:ext cx="258631" cy="574040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1</a:t>
            </a:r>
          </a:p>
        </p:txBody>
      </p:sp>
      <p:sp>
        <p:nvSpPr>
          <p:cNvPr id="1048660" name="TextBox 4"/>
          <p:cNvSpPr txBox="1"/>
          <p:nvPr/>
        </p:nvSpPr>
        <p:spPr>
          <a:xfrm>
            <a:off x="2103120" y="2560320"/>
            <a:ext cx="6400800" cy="358140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Tarixiy asoslar</a:t>
            </a:r>
          </a:p>
        </p:txBody>
      </p:sp>
      <p:sp>
        <p:nvSpPr>
          <p:cNvPr id="1048661" name="TextBox 5"/>
          <p:cNvSpPr txBox="1"/>
          <p:nvPr/>
        </p:nvSpPr>
        <p:spPr>
          <a:xfrm>
            <a:off x="2103120" y="2834640"/>
            <a:ext cx="91440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Oila tuzilmalari tarix davomida jamiyatning madaniy, iqtisodiy va diniy sharoitlariga mos ravishda o'zgargan. O'zbekistonda an'anaviy oila modeli avlodlar davomida shakllangan.</a:t>
            </a:r>
          </a:p>
        </p:txBody>
      </p:sp>
      <p:sp>
        <p:nvSpPr>
          <p:cNvPr id="1048662" name="Rounded Rectangle 6"/>
          <p:cNvSpPr/>
          <p:nvPr/>
        </p:nvSpPr>
        <p:spPr>
          <a:xfrm>
            <a:off x="1188720" y="35661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3" name="TextBox 7"/>
          <p:cNvSpPr txBox="1"/>
          <p:nvPr/>
        </p:nvSpPr>
        <p:spPr>
          <a:xfrm>
            <a:off x="1242284" y="36197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2</a:t>
            </a:r>
          </a:p>
        </p:txBody>
      </p:sp>
      <p:sp>
        <p:nvSpPr>
          <p:cNvPr id="1048664" name="TextBox 8"/>
          <p:cNvSpPr txBox="1"/>
          <p:nvPr/>
        </p:nvSpPr>
        <p:spPr>
          <a:xfrm>
            <a:off x="2103120" y="3474720"/>
            <a:ext cx="6400800" cy="332739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An'anaviy va zamonaviy modellar</a:t>
            </a:r>
          </a:p>
        </p:txBody>
      </p:sp>
      <p:sp>
        <p:nvSpPr>
          <p:cNvPr id="1048665" name="TextBox 9"/>
          <p:cNvSpPr txBox="1"/>
          <p:nvPr/>
        </p:nvSpPr>
        <p:spPr>
          <a:xfrm>
            <a:off x="2103120" y="3749040"/>
            <a:ext cx="6400800" cy="7010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An'anaviy oila kengroq avlodlar bilan, erkak boshqaruvchilikda bo‘lgan. Zamonaviy yondashuvda teng huquqlar va mehr-muhabbat asosiy ahamiyatga ega.</a:t>
            </a:r>
          </a:p>
        </p:txBody>
      </p:sp>
      <p:sp>
        <p:nvSpPr>
          <p:cNvPr id="1048666" name="Rounded Rectangle 10"/>
          <p:cNvSpPr/>
          <p:nvPr/>
        </p:nvSpPr>
        <p:spPr>
          <a:xfrm>
            <a:off x="1188720" y="44805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67" name="TextBox 11"/>
          <p:cNvSpPr txBox="1"/>
          <p:nvPr/>
        </p:nvSpPr>
        <p:spPr>
          <a:xfrm>
            <a:off x="1242284" y="45341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3</a:t>
            </a:r>
          </a:p>
        </p:txBody>
      </p:sp>
      <p:sp>
        <p:nvSpPr>
          <p:cNvPr id="1048668" name="TextBox 12"/>
          <p:cNvSpPr txBox="1"/>
          <p:nvPr/>
        </p:nvSpPr>
        <p:spPr>
          <a:xfrm>
            <a:off x="2103120" y="4389120"/>
            <a:ext cx="6400800" cy="3581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O'zgarishlar va rivojlanishlar</a:t>
            </a:r>
          </a:p>
        </p:txBody>
      </p:sp>
      <p:sp>
        <p:nvSpPr>
          <p:cNvPr id="1048669" name="TextBox 13"/>
          <p:cNvSpPr txBox="1"/>
          <p:nvPr/>
        </p:nvSpPr>
        <p:spPr>
          <a:xfrm>
            <a:off x="2103120" y="4663440"/>
            <a:ext cx="64008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Sanoat inqilobi, urbanizatsiya va ta'limning rivojlanishi oilaviy strukturalarda katta o'zgarishlarga olib keldi, yoshlar mustaqil qarorlar qabul qilmoqda.</a:t>
            </a:r>
          </a:p>
        </p:txBody>
      </p:sp>
      <p:sp>
        <p:nvSpPr>
          <p:cNvPr id="1048670" name="Rounded Rectangle 14"/>
          <p:cNvSpPr/>
          <p:nvPr/>
        </p:nvSpPr>
        <p:spPr>
          <a:xfrm>
            <a:off x="1188720" y="5394960"/>
            <a:ext cx="365760" cy="36576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1" name="TextBox 15"/>
          <p:cNvSpPr txBox="1"/>
          <p:nvPr/>
        </p:nvSpPr>
        <p:spPr>
          <a:xfrm>
            <a:off x="1242284" y="5448524"/>
            <a:ext cx="258631" cy="57403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4</a:t>
            </a:r>
          </a:p>
        </p:txBody>
      </p:sp>
      <p:sp>
        <p:nvSpPr>
          <p:cNvPr id="1048672" name="TextBox 16"/>
          <p:cNvSpPr txBox="1"/>
          <p:nvPr/>
        </p:nvSpPr>
        <p:spPr>
          <a:xfrm>
            <a:off x="2103120" y="5303520"/>
            <a:ext cx="6400800" cy="358139"/>
          </a:xfrm>
          <a:prstGeom prst="rect"/>
          <a:noFill/>
        </p:spPr>
        <p:txBody>
          <a:bodyPr wrap="square">
            <a:spAutoFit/>
          </a:bodyPr>
          <a:p>
            <a:r>
              <a:rPr b="1" sz="1800"/>
              <a:t>Madaniy va ijtimoiy omillar</a:t>
            </a:r>
          </a:p>
        </p:txBody>
      </p:sp>
      <p:sp>
        <p:nvSpPr>
          <p:cNvPr id="1048673" name="TextBox 17"/>
          <p:cNvSpPr txBox="1"/>
          <p:nvPr/>
        </p:nvSpPr>
        <p:spPr>
          <a:xfrm>
            <a:off x="2103120" y="5577840"/>
            <a:ext cx="9144000" cy="497840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  - Madaniyat va jamiyat qadriyatlari oilaviy hayotga ta'sir qilmoqda. Oila qadriyatlarining o'zgarishi yoshlarning roli va huquqlarini yangicha talqin etishga olib kelmoqda.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/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defRPr sz="2800"/>
            </a:pPr>
            <a:r>
              <a:t>Oila muhitida samarali kommunikatsiya usullari va uning roli</a:t>
            </a:r>
          </a:p>
        </p:txBody>
      </p:sp>
      <p:sp>
        <p:nvSpPr>
          <p:cNvPr id="1048675" name="Rounded Rectangle 2"/>
          <p:cNvSpPr/>
          <p:nvPr/>
        </p:nvSpPr>
        <p:spPr>
          <a:xfrm>
            <a:off x="143256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76" name="TextBox 3"/>
          <p:cNvSpPr txBox="1"/>
          <p:nvPr/>
        </p:nvSpPr>
        <p:spPr>
          <a:xfrm>
            <a:off x="149951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1</a:t>
            </a:r>
          </a:p>
        </p:txBody>
      </p:sp>
      <p:sp>
        <p:nvSpPr>
          <p:cNvPr id="1048677" name="TextBox 4"/>
          <p:cNvSpPr txBox="1"/>
          <p:nvPr/>
        </p:nvSpPr>
        <p:spPr>
          <a:xfrm>
            <a:off x="1981200" y="3108960"/>
            <a:ext cx="2468880" cy="3327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Samimiylik va ochiqlik</a:t>
            </a:r>
          </a:p>
        </p:txBody>
      </p:sp>
      <p:sp>
        <p:nvSpPr>
          <p:cNvPr id="1048678" name="TextBox 5"/>
          <p:cNvSpPr txBox="1"/>
          <p:nvPr/>
        </p:nvSpPr>
        <p:spPr>
          <a:xfrm>
            <a:off x="1981200" y="3657600"/>
            <a:ext cx="2743200" cy="11074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Oila muhitida samimiy va ochiq muloqot ishonchni oshiradi, muammolarni hal qilishda yordam beradi va oilaviy bog‘liqlikni mustahkamlaydi.</a:t>
            </a:r>
          </a:p>
        </p:txBody>
      </p:sp>
      <p:sp>
        <p:nvSpPr>
          <p:cNvPr id="1048679" name="Rounded Rectangle 6"/>
          <p:cNvSpPr/>
          <p:nvPr/>
        </p:nvSpPr>
        <p:spPr>
          <a:xfrm>
            <a:off x="445008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80" name="TextBox 7"/>
          <p:cNvSpPr txBox="1"/>
          <p:nvPr/>
        </p:nvSpPr>
        <p:spPr>
          <a:xfrm>
            <a:off x="451703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2</a:t>
            </a:r>
          </a:p>
        </p:txBody>
      </p:sp>
      <p:sp>
        <p:nvSpPr>
          <p:cNvPr id="1048681" name="TextBox 8"/>
          <p:cNvSpPr txBox="1"/>
          <p:nvPr/>
        </p:nvSpPr>
        <p:spPr>
          <a:xfrm>
            <a:off x="4998720" y="3108960"/>
            <a:ext cx="2468880" cy="3327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Eshitish va tushunish</a:t>
            </a:r>
          </a:p>
        </p:txBody>
      </p:sp>
      <p:sp>
        <p:nvSpPr>
          <p:cNvPr id="1048682" name="TextBox 9"/>
          <p:cNvSpPr txBox="1"/>
          <p:nvPr/>
        </p:nvSpPr>
        <p:spPr>
          <a:xfrm>
            <a:off x="4998720" y="3657600"/>
            <a:ext cx="2743200" cy="11074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Faol tinglash va tushunishga e’tibor qaratish, a’zo orasida muhim tushunmovchiliklarni kamaytiradi va muomala sifatini yaxshilaydi.</a:t>
            </a:r>
          </a:p>
        </p:txBody>
      </p:sp>
      <p:sp>
        <p:nvSpPr>
          <p:cNvPr id="1048683" name="Rounded Rectangle 10"/>
          <p:cNvSpPr/>
          <p:nvPr/>
        </p:nvSpPr>
        <p:spPr>
          <a:xfrm>
            <a:off x="7467600" y="3017520"/>
            <a:ext cx="457200" cy="457200"/>
          </a:xfrm>
          <a:prstGeom prst="round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84" name="TextBox 11"/>
          <p:cNvSpPr txBox="1"/>
          <p:nvPr/>
        </p:nvSpPr>
        <p:spPr>
          <a:xfrm>
            <a:off x="7534555" y="3084475"/>
            <a:ext cx="323289" cy="323289"/>
          </a:xfrm>
          <a:prstGeom prst="rect"/>
          <a:noFill/>
        </p:spPr>
        <p:txBody>
          <a:bodyPr wrap="square">
            <a:spAutoFit/>
          </a:bodyPr>
          <a:p>
            <a:r>
              <a:rPr b="0" sz="1600"/>
              <a:t>3</a:t>
            </a:r>
          </a:p>
        </p:txBody>
      </p:sp>
      <p:sp>
        <p:nvSpPr>
          <p:cNvPr id="1048685" name="TextBox 12"/>
          <p:cNvSpPr txBox="1"/>
          <p:nvPr/>
        </p:nvSpPr>
        <p:spPr>
          <a:xfrm>
            <a:off x="8016240" y="3108960"/>
            <a:ext cx="2468880" cy="332740"/>
          </a:xfrm>
          <a:prstGeom prst="rect"/>
          <a:noFill/>
        </p:spPr>
        <p:txBody>
          <a:bodyPr wrap="square">
            <a:spAutoFit/>
          </a:bodyPr>
          <a:p>
            <a:r>
              <a:rPr b="1" sz="1600"/>
              <a:t>Ijobiy muhit yaratish</a:t>
            </a:r>
          </a:p>
        </p:txBody>
      </p:sp>
      <p:sp>
        <p:nvSpPr>
          <p:cNvPr id="1048686" name="TextBox 13"/>
          <p:cNvSpPr txBox="1"/>
          <p:nvPr/>
        </p:nvSpPr>
        <p:spPr>
          <a:xfrm>
            <a:off x="8016240" y="3657600"/>
            <a:ext cx="2743200" cy="1107441"/>
          </a:xfrm>
          <a:prstGeom prst="rect"/>
          <a:noFill/>
        </p:spPr>
        <p:txBody>
          <a:bodyPr wrap="square">
            <a:spAutoFit/>
          </a:bodyPr>
          <a:p>
            <a:r>
              <a:rPr b="0" sz="1400"/>
              <a:t>Ijobiy va hurmatli muhitda kommunikatsiya rivojlanadi, oilada mehr-oqibat va tushunishga asoslangan munosabatlar shakllanadi.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RegularSeedLeftStep">
      <a:dk1>
        <a:srgbClr val="000000"/>
      </a:dk1>
      <a:lt1>
        <a:srgbClr val="FFFFFF"/>
      </a:lt1>
      <a:dk2>
        <a:srgbClr val="1B2830"/>
      </a:dk2>
      <a:lt2>
        <a:srgbClr val="F0F3F1"/>
      </a:lt2>
      <a:accent1>
        <a:srgbClr val="E32D9B"/>
      </a:accent1>
      <a:accent2>
        <a:srgbClr val="CD1BD1"/>
      </a:accent2>
      <a:accent3>
        <a:srgbClr val="932DE3"/>
      </a:accent3>
      <a:accent4>
        <a:srgbClr val="4E36D6"/>
      </a:accent4>
      <a:accent5>
        <a:srgbClr val="2D5EE3"/>
      </a:accent5>
      <a:accent6>
        <a:srgbClr val="1B98D1"/>
      </a:accent6>
      <a:hlink>
        <a:srgbClr val="349C5D"/>
      </a:hlink>
      <a:folHlink>
        <a:srgbClr val="7F7F7F"/>
      </a:folHlink>
    </a:clrScheme>
    <a:fontScheme name="Retrospect">
      <a:majorFont>
        <a:latin typeface="Avenir Next LT Pro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venir Next LT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algn="br" blurRad="38100" dir="2700000" dist="25400" rotWithShape="0">
              <a:srgbClr val="000000">
                <a:alpha val="60000"/>
              </a:srgbClr>
            </a:outerShdw>
          </a:effectLst>
        </a:effectStyle>
        <a:effectStyle>
          <a:effectLst>
            <a:outerShdw algn="br" blurRad="44450" dir="2700000" dist="254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쇼흐조드</dc:creator>
  <cp:lastModifiedBy>쇼흐조드</cp:lastModifiedBy>
  <dcterms:created xsi:type="dcterms:W3CDTF">2023-10-18T16:20:52Z</dcterms:created>
  <dcterms:modified xsi:type="dcterms:W3CDTF">2025-04-25T04:01:37Z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c2e94e1af0394447bc9a97af497a56b1</vt:lpwstr>
  </property>
</Properties>
</file>